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72" r:id="rId5"/>
    <p:sldId id="273" r:id="rId6"/>
    <p:sldId id="274" r:id="rId7"/>
    <p:sldId id="269" r:id="rId8"/>
    <p:sldId id="268" r:id="rId9"/>
    <p:sldId id="270" r:id="rId10"/>
    <p:sldId id="271" r:id="rId11"/>
    <p:sldId id="264" r:id="rId12"/>
    <p:sldId id="265" r:id="rId13"/>
    <p:sldId id="266" r:id="rId14"/>
    <p:sldId id="267" r:id="rId15"/>
    <p:sldId id="275" r:id="rId16"/>
    <p:sldId id="263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66"/>
    <a:srgbClr val="FFFF00"/>
    <a:srgbClr val="C0C0C0"/>
    <a:srgbClr val="D9BB8F"/>
    <a:srgbClr val="DDDDDD"/>
    <a:srgbClr val="D0E74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BBC24-3E6A-42D8-9EBB-390FBBA1ED48}" type="datetimeFigureOut">
              <a:rPr lang="es-ES" smtClean="0"/>
              <a:t>15/01/2023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38ED3-A8EA-4484-8A10-DBF9C449B4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37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8ED3-A8EA-4484-8A10-DBF9C449B4C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47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Zákon</a:t>
            </a:r>
            <a:r>
              <a:rPr lang="es-ES" dirty="0"/>
              <a:t> </a:t>
            </a:r>
            <a:r>
              <a:rPr lang="es-ES" dirty="0" err="1"/>
              <a:t>království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8ED3-A8EA-4484-8A10-DBF9C449B4C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48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8ED3-A8EA-4484-8A10-DBF9C449B4C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86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PRÁVA A POVINNOSTI</a:t>
            </a:r>
          </a:p>
          <a:p>
            <a:r>
              <a:rPr lang="es-ES" dirty="0"/>
              <a:t>OBČANŮ KRÁLOVSTVÍ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8ED3-A8EA-4484-8A10-DBF9C449B4C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93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8ED3-A8EA-4484-8A10-DBF9C449B4C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86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/>
              <a:t>JEJICH JE</a:t>
            </a:r>
          </a:p>
          <a:p>
            <a:pPr algn="ctr"/>
            <a:r>
              <a:rPr lang="es-ES" dirty="0"/>
              <a:t>KRÁLOVSTVÍ NEBESKÉ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8ED3-A8EA-4484-8A10-DBF9C449B4C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41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32DA6-0010-4CC1-9F9A-AA98F581935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5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75520-AC51-4DCB-8AB9-19105EAA431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56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84988-B627-4BD4-BCCA-7E9F5825C0E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3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6354E-33A3-42CA-9E8D-3BC7EA8E62B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34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B8484-0FFC-4620-8431-3220E8BC685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14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3FFED-7F2F-48DC-AC4D-964F95D1222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98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44242-9DD6-45FC-84E5-02AD41343AA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89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E508-A4B1-4F63-A324-C8B07C2CB85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44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1D9B9-D521-43CF-895B-96976D58C2A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43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8228E-1862-496F-9B34-EADD28B8494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5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404C1-1BD4-4A1D-9036-ED42B6C7097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95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C1B950-AEF6-4C70-95EF-E18E6E63DBB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27584" y="116632"/>
            <a:ext cx="813593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1587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CCFFCC"/>
                    </a:gs>
                  </a:gsLst>
                  <a:lin ang="2700000" scaled="1"/>
                </a:gradFill>
                <a:effectLst>
                  <a:outerShdw dist="81320" dir="3080412" algn="ctr" rotWithShape="0">
                    <a:srgbClr val="00800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KÁZÁNÍ NA HOŘE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4213" y="5516563"/>
            <a:ext cx="7920037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317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 panose="020B0A04020102020204" pitchFamily="34" charset="0"/>
              </a:rPr>
              <a:t>OBČANÉ</a:t>
            </a:r>
          </a:p>
          <a:p>
            <a:pPr algn="ctr"/>
            <a:r>
              <a:rPr lang="es-ES" sz="3600" kern="10" dirty="0">
                <a:ln w="317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 panose="020B0A04020102020204" pitchFamily="34" charset="0"/>
              </a:rPr>
              <a:t>NEBESKÉHO KRÁLOVSTVÍ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140364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</a:t>
            </a:r>
            <a:r>
              <a:rPr lang="cs-CZ" sz="1200" b="1" dirty="0" err="1"/>
              <a:t>uš</a:t>
            </a:r>
            <a:r>
              <a:rPr lang="es-ES" sz="1200" b="1" dirty="0"/>
              <a:t>, 6</a:t>
            </a:r>
            <a:r>
              <a:rPr lang="cs-CZ" sz="1200" b="1" dirty="0"/>
              <a:t>,</a:t>
            </a:r>
            <a:r>
              <a:rPr lang="es-ES" sz="1200" b="1" dirty="0"/>
              <a:t>25-34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0825" y="620713"/>
            <a:ext cx="3384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“Po</a:t>
            </a:r>
            <a:r>
              <a:rPr 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hleďte na nebeské ptactvo</a:t>
            </a: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 </a:t>
            </a:r>
            <a:r>
              <a:rPr 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Což vy nejste    o mnoho cennější</a:t>
            </a: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?”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787900" y="692150"/>
            <a:ext cx="40322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Podívejte se na</a:t>
            </a: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polní lilie... Ani Šalamoun </a:t>
            </a:r>
            <a:r>
              <a:rPr 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nebyl tak oděn, jako jedna z nich</a:t>
            </a: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neoblékl jako jeden z nich.”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3850" y="4311650"/>
            <a:ext cx="8353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“Hledejte </a:t>
            </a:r>
            <a:r>
              <a:rPr 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především jeho</a:t>
            </a: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království a spravedlnost</a:t>
            </a:r>
            <a:r>
              <a:rPr 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všechn</a:t>
            </a:r>
            <a:r>
              <a:rPr 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ostatní</a:t>
            </a: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vám bud</a:t>
            </a:r>
            <a:r>
              <a:rPr 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přidán</a:t>
            </a:r>
            <a:r>
              <a:rPr 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s-E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.”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476375" y="115888"/>
            <a:ext cx="7416800" cy="4409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BŮH SE STARÁ O VYVOLENÉ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3850" y="5157788"/>
            <a:ext cx="842486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Bůh, Původce života, poskytuje to, co je nezbytné k</a:t>
            </a:r>
            <a:r>
              <a:rPr lang="cs-CZ" dirty="0"/>
              <a:t> jeho</a:t>
            </a:r>
            <a:r>
              <a:rPr lang="es-ES" dirty="0"/>
              <a:t> udržení, a</a:t>
            </a:r>
            <a:r>
              <a:rPr lang="cs-CZ" dirty="0"/>
              <a:t> proto by</a:t>
            </a:r>
            <a:r>
              <a:rPr lang="es-ES" dirty="0"/>
              <a:t> </a:t>
            </a:r>
            <a:r>
              <a:rPr lang="cs-CZ" dirty="0"/>
              <a:t>se </a:t>
            </a:r>
            <a:r>
              <a:rPr lang="es-ES" dirty="0"/>
              <a:t>člověk neměl být zarmoucen</a:t>
            </a:r>
            <a:r>
              <a:rPr lang="cs-CZ" dirty="0"/>
              <a:t> z toho</a:t>
            </a:r>
            <a:r>
              <a:rPr lang="es-ES" dirty="0"/>
              <a:t>, </a:t>
            </a:r>
            <a:r>
              <a:rPr lang="cs-CZ" dirty="0"/>
              <a:t>že mu něco</a:t>
            </a:r>
            <a:r>
              <a:rPr lang="es-ES" dirty="0"/>
              <a:t> chybí. Kristus chce, abychom dávali nejdůležitější věci na první místo, a ujišťuje nás, že m</a:t>
            </a:r>
            <a:r>
              <a:rPr lang="cs-CZ" dirty="0"/>
              <a:t>é</a:t>
            </a:r>
            <a:r>
              <a:rPr lang="es-ES" dirty="0"/>
              <a:t>n</a:t>
            </a:r>
            <a:r>
              <a:rPr lang="cs-CZ" dirty="0"/>
              <a:t>ě</a:t>
            </a:r>
            <a:r>
              <a:rPr lang="es-ES" dirty="0"/>
              <a:t> důležit</a:t>
            </a:r>
            <a:r>
              <a:rPr lang="cs-CZ" dirty="0"/>
              <a:t>é </a:t>
            </a:r>
            <a:r>
              <a:rPr lang="es-ES" dirty="0"/>
              <a:t>věci</a:t>
            </a:r>
            <a:r>
              <a:rPr lang="cs-CZ" dirty="0"/>
              <a:t> dostane</a:t>
            </a:r>
            <a:r>
              <a:rPr lang="es-ES" dirty="0"/>
              <a:t> každ</a:t>
            </a:r>
            <a:r>
              <a:rPr lang="cs-CZ" dirty="0"/>
              <a:t>ý</a:t>
            </a:r>
            <a:r>
              <a:rPr lang="es-ES" dirty="0"/>
              <a:t> podle jeho potřeb.
</a:t>
            </a:r>
          </a:p>
        </p:txBody>
      </p:sp>
      <p:pic>
        <p:nvPicPr>
          <p:cNvPr id="3080" name="Picture 8" descr="Di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7433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lir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3240087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1331913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Matouš, 7</a:t>
            </a:r>
            <a:r>
              <a:rPr lang="cs-CZ" sz="1200" b="1" dirty="0"/>
              <a:t>,</a:t>
            </a:r>
            <a:r>
              <a:rPr lang="es-ES" sz="1200" b="1" dirty="0"/>
              <a:t>1-12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72723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95D99"/>
                    </a:gs>
                    <a:gs pos="50000">
                      <a:srgbClr val="D0E745"/>
                    </a:gs>
                    <a:gs pos="100000">
                      <a:srgbClr val="E95D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008000"/>
                  </a:outerShdw>
                </a:effectLst>
                <a:latin typeface="Arial Black" panose="020B0A04020102020204" pitchFamily="34" charset="0"/>
              </a:rPr>
              <a:t>PRÁVA A POVINNOSTI</a:t>
            </a:r>
          </a:p>
          <a:p>
            <a:pPr algn="ctr"/>
            <a:r>
              <a:rPr lang="es-E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95D99"/>
                    </a:gs>
                    <a:gs pos="50000">
                      <a:srgbClr val="D0E745"/>
                    </a:gs>
                    <a:gs pos="100000">
                      <a:srgbClr val="E95D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008000"/>
                  </a:outerShdw>
                </a:effectLst>
                <a:latin typeface="Arial Black" panose="020B0A04020102020204" pitchFamily="34" charset="0"/>
              </a:rPr>
              <a:t>OBČANŮ KRÁLOVSTVÍ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4213" y="1341438"/>
            <a:ext cx="770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“Nesuďte, abyste nebyli souzeni”</a:t>
            </a:r>
          </a:p>
        </p:txBody>
      </p:sp>
      <p:pic>
        <p:nvPicPr>
          <p:cNvPr id="10245" name="Picture 5" descr="OjoVi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3959225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joPa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3744912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9750" y="5445125"/>
            <a:ext cx="79200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/>
              <a:t>Pouze Bůh je kompetentní posuzovat úmysly lidských bytostí, protože jen On může znát vnitřní myšlenky lidí.
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1331913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Matouš 7</a:t>
            </a:r>
            <a:r>
              <a:rPr lang="cs-CZ" sz="1200" b="1" dirty="0"/>
              <a:t>,</a:t>
            </a:r>
            <a:r>
              <a:rPr lang="es-ES" sz="1200" b="1" dirty="0"/>
              <a:t>1-12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72723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95D99"/>
                    </a:gs>
                    <a:gs pos="50000">
                      <a:srgbClr val="D0E745"/>
                    </a:gs>
                    <a:gs pos="100000">
                      <a:srgbClr val="E95D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008000"/>
                  </a:outerShdw>
                </a:effectLst>
                <a:latin typeface="Arial Black" panose="020B0A04020102020204" pitchFamily="34" charset="0"/>
              </a:rPr>
              <a:t>POSLUŠNOST A SEBEKÁZEŇ JAKO ZKOUŠKA</a:t>
            </a:r>
          </a:p>
          <a:p>
            <a:pPr algn="ctr"/>
            <a:r>
              <a:rPr lang="es-E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95D99"/>
                    </a:gs>
                    <a:gs pos="50000">
                      <a:srgbClr val="D0E745"/>
                    </a:gs>
                    <a:gs pos="100000">
                      <a:srgbClr val="E95D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008000"/>
                  </a:outerShdw>
                </a:effectLst>
                <a:latin typeface="Arial Black" panose="020B0A04020102020204" pitchFamily="34" charset="0"/>
              </a:rPr>
              <a:t>PRO VSTUP DO NEBESKÉHO KRÁLOVSTVÍ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02150" y="1131391"/>
            <a:ext cx="4464050" cy="923330"/>
          </a:xfrm>
          <a:prstGeom prst="rect">
            <a:avLst/>
          </a:prstGeom>
          <a:solidFill>
            <a:srgbClr val="FFFF99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“Proste a bude vám dáno; hledejte, a naleznete; </a:t>
            </a:r>
            <a:r>
              <a:rPr lang="cs-CZ" sz="2000" b="1" dirty="0"/>
              <a:t>tluč</a:t>
            </a:r>
            <a:r>
              <a:rPr lang="es-ES" sz="2000" b="1" dirty="0"/>
              <a:t>te a bude vám ote</a:t>
            </a:r>
            <a:r>
              <a:rPr lang="cs-CZ" sz="2000" b="1" dirty="0"/>
              <a:t>-</a:t>
            </a:r>
            <a:r>
              <a:rPr lang="es-ES" sz="2000" b="1" dirty="0"/>
              <a:t>vřeno”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0825" y="3141663"/>
            <a:ext cx="4392613" cy="707886"/>
          </a:xfrm>
          <a:prstGeom prst="rect">
            <a:avLst/>
          </a:prstGeom>
          <a:solidFill>
            <a:srgbClr val="FFFF99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“</a:t>
            </a:r>
            <a:r>
              <a:rPr lang="cs-CZ" sz="2000" b="1" dirty="0"/>
              <a:t>Jak byste chtěli, aby lidé jednali  s vámi, tak vy jednejte s nimi</a:t>
            </a:r>
            <a:r>
              <a:rPr lang="es-ES" sz="2000" b="1" dirty="0"/>
              <a:t>”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076825" y="2133600"/>
            <a:ext cx="3889375" cy="1754326"/>
          </a:xfrm>
          <a:prstGeom prst="rect">
            <a:avLst/>
          </a:prstGeom>
          <a:solidFill>
            <a:srgbClr val="DDDDD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Všechno, co občané království potřebují, mohou obdržet pouhým požádáním. Chápou svou vlastní neschopnost, prosí Boha o sílu a On je naplní božskou mocí nezbytnou </a:t>
            </a:r>
            <a:r>
              <a:rPr lang="cs-CZ" dirty="0"/>
              <a:t>  </a:t>
            </a:r>
            <a:r>
              <a:rPr lang="es-ES" dirty="0"/>
              <a:t>k </a:t>
            </a:r>
            <a:r>
              <a:rPr lang="es-ES" dirty="0" err="1"/>
              <a:t>vítězství</a:t>
            </a:r>
            <a:r>
              <a:rPr lang="es-ES" dirty="0"/>
              <a:t>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50825" y="4797425"/>
            <a:ext cx="4465638" cy="1754326"/>
          </a:xfrm>
          <a:prstGeom prst="rect">
            <a:avLst/>
          </a:prstGeom>
          <a:solidFill>
            <a:srgbClr val="DDDDDD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Občané království milosti se rozhodli žít podle tohoto božského měřítka a není po</a:t>
            </a:r>
            <a:r>
              <a:rPr lang="cs-CZ" dirty="0"/>
              <a:t>-</a:t>
            </a:r>
            <a:r>
              <a:rPr lang="es-ES" dirty="0"/>
              <a:t>chyb o tom, že v království slávy budou žít i nadále. Postoj, který zaujímáme vůči svým bližním, je neomylným měřítkem našeho postoje k </a:t>
            </a:r>
            <a:r>
              <a:rPr lang="es-ES" dirty="0" err="1"/>
              <a:t>Bohu</a:t>
            </a:r>
            <a:r>
              <a:rPr lang="es-ES" dirty="0"/>
              <a:t>.</a:t>
            </a:r>
          </a:p>
        </p:txBody>
      </p:sp>
      <p:pic>
        <p:nvPicPr>
          <p:cNvPr id="9225" name="Picture 9" descr="LlevandoComi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05263"/>
            <a:ext cx="1997075" cy="2663825"/>
          </a:xfrm>
          <a:prstGeom prst="rect">
            <a:avLst/>
          </a:prstGeom>
          <a:noFill/>
          <a:ln w="76200" cmpd="tri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8B4B53-264A-1553-A74B-117B76742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341" y="2494756"/>
            <a:ext cx="4019966" cy="2665412"/>
          </a:xfrm>
          <a:prstGeom prst="rect">
            <a:avLst/>
          </a:prstGeom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133191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</a:t>
            </a:r>
            <a:r>
              <a:rPr lang="cs-CZ" sz="1200" b="1" dirty="0" err="1"/>
              <a:t>uš</a:t>
            </a:r>
            <a:r>
              <a:rPr lang="es-ES" sz="1200" b="1" dirty="0"/>
              <a:t> 7 13-23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19250" y="1152038"/>
            <a:ext cx="7740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“</a:t>
            </a:r>
            <a:r>
              <a:rPr lang="cs-CZ" sz="2000" b="1" dirty="0" err="1"/>
              <a:t>Těsn</a:t>
            </a:r>
            <a:r>
              <a:rPr lang="es-ES" sz="2000" b="1" dirty="0"/>
              <a:t>á je brána a úzká je cesta, která vede k životu”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28527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“</a:t>
            </a:r>
            <a:r>
              <a:rPr lang="pl-PL" sz="2000" b="1" dirty="0"/>
              <a:t>Po jejich ovoci je poznáte</a:t>
            </a:r>
            <a:r>
              <a:rPr lang="es-ES" sz="2000" b="1" dirty="0"/>
              <a:t>”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627313" y="5013325"/>
            <a:ext cx="21605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“Ne každý, kdo mi ř</a:t>
            </a:r>
            <a:r>
              <a:rPr lang="cs-CZ" sz="2000" b="1" dirty="0" err="1"/>
              <a:t>íká</a:t>
            </a:r>
            <a:r>
              <a:rPr lang="cs-CZ" sz="2000" b="1" dirty="0"/>
              <a:t> ´</a:t>
            </a:r>
            <a:r>
              <a:rPr lang="es-ES" sz="2000" b="1" dirty="0"/>
              <a:t>Pane, Pane</a:t>
            </a:r>
            <a:r>
              <a:rPr lang="cs-CZ" sz="2000" b="1" dirty="0"/>
              <a:t>´</a:t>
            </a:r>
            <a:r>
              <a:rPr lang="es-ES" sz="2000" b="1" dirty="0"/>
              <a:t>, vejde do království nebeského”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19250" y="1700213"/>
            <a:ext cx="734536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Ten, kdo touží vstoupit do království nebeského, kdo touží mít život, musí vstoupit skrze Krista; Jiná cesta není
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0825" y="3284538"/>
            <a:ext cx="453707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Slov</a:t>
            </a:r>
            <a:r>
              <a:rPr lang="cs-CZ" dirty="0"/>
              <a:t>o</a:t>
            </a:r>
            <a:r>
              <a:rPr lang="es-ES" dirty="0"/>
              <a:t> "poznáte je" lze považovat za zaslí</a:t>
            </a:r>
            <a:r>
              <a:rPr lang="cs-CZ" dirty="0"/>
              <a:t>-</a:t>
            </a:r>
            <a:r>
              <a:rPr lang="es-ES" dirty="0"/>
              <a:t>bení, že "ovce", které znají hlas svého Pa</a:t>
            </a:r>
            <a:r>
              <a:rPr lang="cs-CZ" dirty="0"/>
              <a:t>-</a:t>
            </a:r>
            <a:r>
              <a:rPr lang="es-ES" dirty="0"/>
              <a:t>stýře, nebudou oklamány krásnými slovy "vlků".
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716463" y="5276850"/>
            <a:ext cx="442753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Ten, kdo předstírá, že zná Boha, a přesto neposlouchá Jeho přikázání, "je lhář a pravda v něm není", bez ohledu na to, co může naznačovat opak.
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474788" y="164126"/>
            <a:ext cx="7459663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POSLUŠNOST A SEBEKÁZEŇ JAKO ZKOUŠKA</a:t>
            </a:r>
          </a:p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PRO VSTUP DO NEBESKÉHO KRÁLOVSTVÍ</a:t>
            </a:r>
          </a:p>
        </p:txBody>
      </p:sp>
      <p:pic>
        <p:nvPicPr>
          <p:cNvPr id="8202" name="Picture 10" descr="JesusParabolaPuertaEstrec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12954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LaLey (3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2447925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  <p:bldP spid="8199" grpId="0"/>
      <p:bldP spid="82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133191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</a:t>
            </a:r>
            <a:r>
              <a:rPr lang="cs-CZ" sz="1200" b="1" dirty="0" err="1"/>
              <a:t>uš</a:t>
            </a:r>
            <a:r>
              <a:rPr lang="es-ES" sz="1200" b="1" dirty="0"/>
              <a:t> 7</a:t>
            </a:r>
            <a:r>
              <a:rPr lang="cs-CZ" sz="1200" b="1" dirty="0"/>
              <a:t>,</a:t>
            </a:r>
            <a:r>
              <a:rPr lang="es-ES" sz="1200" b="1" dirty="0"/>
              <a:t>24-29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547813" y="73025"/>
            <a:ext cx="7345362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ROZHODNI SE STÁT OBČANEM NEBES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9812" y="583247"/>
            <a:ext cx="29527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/>
              <a:t>“K</a:t>
            </a:r>
            <a:r>
              <a:rPr lang="cs-CZ" b="1" dirty="0" err="1"/>
              <a:t>aždý</a:t>
            </a:r>
            <a:r>
              <a:rPr lang="cs-CZ" b="1" dirty="0"/>
              <a:t>, k</a:t>
            </a:r>
            <a:r>
              <a:rPr lang="es-ES" b="1" dirty="0"/>
              <a:t>do slyší tato </a:t>
            </a:r>
            <a:r>
              <a:rPr lang="cs-CZ" b="1" dirty="0"/>
              <a:t>má </a:t>
            </a:r>
            <a:r>
              <a:rPr lang="es-ES" b="1" dirty="0"/>
              <a:t>slova a p</a:t>
            </a:r>
            <a:r>
              <a:rPr lang="cs-CZ" b="1" dirty="0" err="1"/>
              <a:t>ln</a:t>
            </a:r>
            <a:r>
              <a:rPr lang="es-ES" b="1" dirty="0"/>
              <a:t>í je, </a:t>
            </a:r>
            <a:r>
              <a:rPr lang="cs-CZ" b="1" dirty="0"/>
              <a:t>bude podoben rozvážnému muži,</a:t>
            </a:r>
            <a:r>
              <a:rPr lang="es-ES" b="1" dirty="0"/>
              <a:t> který postavil svůj dům na skále.”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4826" y="5489575"/>
            <a:ext cx="8351837" cy="1184940"/>
          </a:xfrm>
          <a:prstGeom prst="rect">
            <a:avLst/>
          </a:prstGeom>
          <a:solidFill>
            <a:srgbClr val="C0C0C0">
              <a:alpha val="7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800" b="1" dirty="0"/>
          </a:p>
          <a:p>
            <a:pPr>
              <a:spcBef>
                <a:spcPct val="50000"/>
              </a:spcBef>
            </a:pPr>
            <a:r>
              <a:rPr lang="es-ES" b="1" dirty="0"/>
              <a:t>Blaze tomu, kdo dokonal bouře života a shledává, že Kristovou milostí jeho charakter odolal "všem ohnivým šípům Zlého". Jeho duše lpí na velké křesťanské naději a nemůže </a:t>
            </a:r>
            <a:r>
              <a:rPr lang="es-ES" b="1" dirty="0" err="1"/>
              <a:t>padnout</a:t>
            </a:r>
            <a:r>
              <a:rPr lang="es-ES" b="1" dirty="0"/>
              <a:t>.</a:t>
            </a:r>
          </a:p>
        </p:txBody>
      </p:sp>
      <p:pic>
        <p:nvPicPr>
          <p:cNvPr id="7177" name="Picture 9" descr="JesusCasaRocaArena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2160587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JesusCasaRocaArena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644900"/>
            <a:ext cx="1979613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JesusParabolaCasaEnLaRoca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60575"/>
            <a:ext cx="2011362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JesusParabolaCasaEnLaAre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2089150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1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1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72009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1905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prstShdw prst="shdw13" dist="63500" dir="13012194">
                    <a:srgbClr val="0066FF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JEJICH JE</a:t>
            </a:r>
          </a:p>
          <a:p>
            <a:pPr algn="ctr"/>
            <a:r>
              <a:rPr lang="es-ES" sz="3600" kern="10" dirty="0">
                <a:ln w="1905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prstShdw prst="shdw13" dist="63500" dir="13012194">
                    <a:srgbClr val="0066FF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KRÁLOVSTVÍ NEBESKÉ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5650" y="4868863"/>
            <a:ext cx="7705725" cy="666750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</a:rPr>
              <a:t>Los comentarios usados en esta presentación se han extractado del Comentario Bíblico Adventista, tomo 5, páginas 312-352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48038" y="60928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eunice@</a:t>
            </a:r>
            <a:r>
              <a:rPr lang="es-ES">
                <a:solidFill>
                  <a:schemeClr val="bg1"/>
                </a:solidFill>
              </a:rPr>
              <a:t>fustero.es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0024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50000">
                      <a:srgbClr val="FFFF66">
                        <a:gamma/>
                        <a:tint val="29804"/>
                        <a:invGamma/>
                      </a:srgbClr>
                    </a:gs>
                    <a:gs pos="100000">
                      <a:srgbClr val="FFFF66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FFFF66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VYSLANCI KRÁLOVSTVÍ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7337" y="1301714"/>
            <a:ext cx="3024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</a:rPr>
              <a:t>“</a:t>
            </a:r>
            <a:r>
              <a:rPr lang="cs-CZ" sz="2000" b="1" dirty="0">
                <a:solidFill>
                  <a:schemeClr val="bg1"/>
                </a:solidFill>
              </a:rPr>
              <a:t>Vy j</a:t>
            </a:r>
            <a:r>
              <a:rPr lang="es-ES" sz="2000" b="1" dirty="0">
                <a:solidFill>
                  <a:schemeClr val="bg1"/>
                </a:solidFill>
              </a:rPr>
              <a:t>s</a:t>
            </a:r>
            <a:r>
              <a:rPr lang="cs-CZ" sz="2000" b="1" dirty="0" err="1">
                <a:solidFill>
                  <a:schemeClr val="bg1"/>
                </a:solidFill>
              </a:rPr>
              <a:t>te</a:t>
            </a:r>
            <a:r>
              <a:rPr lang="es-ES" sz="2000" b="1" dirty="0">
                <a:solidFill>
                  <a:schemeClr val="bg1"/>
                </a:solidFill>
              </a:rPr>
              <a:t> sůl země”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133191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</a:t>
            </a:r>
            <a:r>
              <a:rPr lang="cs-CZ" sz="1200" b="1" dirty="0" err="1"/>
              <a:t>uš</a:t>
            </a:r>
            <a:r>
              <a:rPr lang="es-ES" sz="1200" b="1" dirty="0"/>
              <a:t>, 5</a:t>
            </a:r>
            <a:r>
              <a:rPr lang="cs-CZ" sz="1200" b="1" dirty="0"/>
              <a:t>,</a:t>
            </a:r>
            <a:r>
              <a:rPr lang="es-ES" sz="1200" b="1" dirty="0"/>
              <a:t>13-16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5288" y="3789363"/>
            <a:ext cx="2808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</a:rPr>
              <a:t>“Vy jste světlo světa”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708400" y="1341438"/>
            <a:ext cx="50403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Křesťan působí na svět ochraňujícím 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očišťujícím vlivem.
Křesťan, jehož život ztratil Kristovu 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milost a moc, jako křesťan "neslouží žádnému účelu"
</a:t>
            </a:r>
          </a:p>
        </p:txBody>
      </p:sp>
      <p:pic>
        <p:nvPicPr>
          <p:cNvPr id="16391" name="Picture 7" descr="sal_lanac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134461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708400" y="3860800"/>
            <a:ext cx="504031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Světlo pravdy přichází z nebe, ale když osvěcuje naše životy, stává se </a:t>
            </a:r>
            <a:r>
              <a:rPr lang="es-ES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naším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světlem. Zapálil světlo v srdcích lidí, které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nikdy nevyhasne.
Naše světlo musí svítit ne proto, aby lidé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byli přitahováni k nám, ale aby byli přitahováni ke Kristu, který je světlem života.
</a:t>
            </a:r>
          </a:p>
        </p:txBody>
      </p:sp>
      <p:pic>
        <p:nvPicPr>
          <p:cNvPr id="16393" name="Picture 9" descr="LamparaEsAMisPiesTuPalab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81525"/>
            <a:ext cx="2160587" cy="19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9" grpId="0"/>
      <p:bldP spid="16390" grpId="0"/>
      <p:bldP spid="163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133191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</a:t>
            </a:r>
            <a:r>
              <a:rPr lang="cs-CZ" sz="1200" b="1" dirty="0"/>
              <a:t>UŠ</a:t>
            </a:r>
            <a:r>
              <a:rPr lang="es-ES" sz="1200" b="1" dirty="0"/>
              <a:t> 5</a:t>
            </a:r>
            <a:r>
              <a:rPr lang="cs-CZ" sz="1200" b="1" dirty="0"/>
              <a:t>,</a:t>
            </a:r>
            <a:r>
              <a:rPr lang="es-ES" sz="1200" b="1" dirty="0"/>
              <a:t>17-47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584325" y="123387"/>
            <a:ext cx="69834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Zákon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království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6875" y="1124744"/>
            <a:ext cx="33131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</a:rPr>
              <a:t>“Dokud nepomin</a:t>
            </a:r>
            <a:r>
              <a:rPr lang="cs-CZ" sz="2000" b="1" dirty="0">
                <a:solidFill>
                  <a:schemeClr val="bg1"/>
                </a:solidFill>
              </a:rPr>
              <a:t>e</a:t>
            </a:r>
            <a:r>
              <a:rPr lang="es-ES" sz="2000" b="1" dirty="0">
                <a:solidFill>
                  <a:schemeClr val="bg1"/>
                </a:solidFill>
              </a:rPr>
              <a:t> nebe a země nepomin</a:t>
            </a:r>
            <a:r>
              <a:rPr lang="cs-CZ" sz="2000" b="1" dirty="0">
                <a:solidFill>
                  <a:schemeClr val="bg1"/>
                </a:solidFill>
              </a:rPr>
              <a:t>e jediné písmenko</a:t>
            </a:r>
            <a:r>
              <a:rPr lang="es-ES" sz="2000" b="1" dirty="0">
                <a:solidFill>
                  <a:schemeClr val="bg1"/>
                </a:solidFill>
              </a:rPr>
              <a:t> an</a:t>
            </a:r>
            <a:r>
              <a:rPr lang="cs-CZ" sz="2000" b="1" dirty="0">
                <a:solidFill>
                  <a:schemeClr val="bg1"/>
                </a:solidFill>
              </a:rPr>
              <a:t>i jediná</a:t>
            </a:r>
            <a:r>
              <a:rPr lang="es-ES" sz="2000" b="1" dirty="0">
                <a:solidFill>
                  <a:schemeClr val="bg1"/>
                </a:solidFill>
              </a:rPr>
              <a:t> čárka ze </a:t>
            </a:r>
            <a:r>
              <a:rPr lang="cs-CZ" sz="2000" b="1" dirty="0">
                <a:solidFill>
                  <a:schemeClr val="bg1"/>
                </a:solidFill>
              </a:rPr>
              <a:t>Z</a:t>
            </a:r>
            <a:r>
              <a:rPr lang="es-ES" sz="2000" b="1" dirty="0">
                <a:solidFill>
                  <a:schemeClr val="bg1"/>
                </a:solidFill>
              </a:rPr>
              <a:t>ákona.”</a:t>
            </a:r>
          </a:p>
        </p:txBody>
      </p: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323850" y="2636838"/>
            <a:ext cx="2520950" cy="1368425"/>
            <a:chOff x="158" y="1661"/>
            <a:chExt cx="1588" cy="862"/>
          </a:xfrm>
        </p:grpSpPr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158" y="1661"/>
              <a:ext cx="1588" cy="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5365" name="Picture 5" descr="JesusYLaLeyJota_Yo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706"/>
              <a:ext cx="540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>
              <a:off x="1111" y="1797"/>
              <a:ext cx="540" cy="540"/>
              <a:chOff x="567" y="1797"/>
              <a:chExt cx="540" cy="540"/>
            </a:xfrm>
          </p:grpSpPr>
          <p:pic>
            <p:nvPicPr>
              <p:cNvPr id="15366" name="Picture 6" descr="JesusYLaLeyTilde_ElPuntoDeLaShi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1797"/>
                <a:ext cx="540" cy="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39" y="1933"/>
                <a:ext cx="181" cy="18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158" y="2251"/>
              <a:ext cx="9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 dirty="0"/>
                <a:t>Jota</a:t>
              </a:r>
              <a:r>
                <a:rPr lang="es-ES" sz="1200" dirty="0"/>
                <a:t> =&gt; yod</a:t>
              </a:r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863" y="2205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 dirty="0"/>
                <a:t>Tilde</a:t>
              </a:r>
              <a:r>
                <a:rPr lang="es-ES" sz="1200" dirty="0"/>
                <a:t> =&gt; </a:t>
              </a:r>
              <a:r>
                <a:rPr lang="es-ES" sz="1200" dirty="0" err="1"/>
                <a:t>např</a:t>
              </a:r>
              <a:r>
                <a:rPr lang="es-ES" sz="1200" dirty="0"/>
                <a:t>. </a:t>
              </a:r>
              <a:r>
                <a:rPr lang="es-ES" sz="1200" dirty="0" err="1"/>
                <a:t>špička</a:t>
              </a:r>
              <a:r>
                <a:rPr lang="es-ES" sz="1200" dirty="0"/>
                <a:t> </a:t>
              </a:r>
              <a:r>
                <a:rPr lang="es-ES" sz="1200" dirty="0" err="1"/>
                <a:t>shin</a:t>
              </a:r>
              <a:endParaRPr lang="es-ES" sz="1200" dirty="0"/>
            </a:p>
          </p:txBody>
        </p:sp>
      </p:grp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572000" y="4149080"/>
            <a:ext cx="3672408" cy="2554545"/>
          </a:xfrm>
          <a:prstGeom prst="rect">
            <a:avLst/>
          </a:prstGeom>
          <a:solidFill>
            <a:srgbClr val="66CCFF">
              <a:alpha val="8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/>
              <a:t>Tentýž velký Zákonodárce znovu potvrdil výroky Sinaje </a:t>
            </a:r>
            <a:r>
              <a:rPr lang="cs-CZ" sz="2000" dirty="0"/>
              <a:t>  </a:t>
            </a:r>
            <a:r>
              <a:rPr lang="es-ES" sz="2000" dirty="0"/>
              <a:t>a řekl, že platí pro ty, kteří budou jeho</a:t>
            </a:r>
            <a:r>
              <a:rPr lang="cs-CZ" sz="2000" dirty="0"/>
              <a:t> služebníky </a:t>
            </a:r>
            <a:r>
              <a:rPr lang="es-ES" sz="2000" dirty="0"/>
              <a:t>a oz</a:t>
            </a:r>
            <a:r>
              <a:rPr lang="cs-CZ" sz="2000" dirty="0"/>
              <a:t>-</a:t>
            </a:r>
            <a:r>
              <a:rPr lang="es-ES" sz="2000" dirty="0"/>
              <a:t>námil, že nikdo, kdo se</a:t>
            </a:r>
            <a:r>
              <a:rPr lang="cs-CZ" sz="2000" dirty="0"/>
              <a:t> jej</a:t>
            </a:r>
            <a:r>
              <a:rPr lang="es-ES" sz="2000" dirty="0"/>
              <a:t> odváží </a:t>
            </a:r>
            <a:r>
              <a:rPr lang="cs-CZ" sz="2000" dirty="0"/>
              <a:t>pozměnit nebo</a:t>
            </a:r>
            <a:r>
              <a:rPr lang="es-ES" sz="2000" dirty="0"/>
              <a:t> zrušit, žádným způsobem nevejde </a:t>
            </a:r>
            <a:r>
              <a:rPr lang="cs-CZ" sz="2000" dirty="0"/>
              <a:t>         </a:t>
            </a:r>
            <a:r>
              <a:rPr lang="es-ES" sz="2000" dirty="0"/>
              <a:t>do nebeského </a:t>
            </a:r>
            <a:r>
              <a:rPr lang="es-ES" sz="2000" dirty="0" err="1"/>
              <a:t>království</a:t>
            </a:r>
            <a:r>
              <a:rPr lang="es-E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133191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</a:t>
            </a:r>
            <a:r>
              <a:rPr lang="cs-CZ" sz="1200" b="1" dirty="0" err="1"/>
              <a:t>uš</a:t>
            </a:r>
            <a:r>
              <a:rPr lang="es-ES" sz="1200" b="1" dirty="0"/>
              <a:t>, 5</a:t>
            </a:r>
            <a:r>
              <a:rPr lang="cs-CZ" sz="1200" b="1" dirty="0"/>
              <a:t>,</a:t>
            </a:r>
            <a:r>
              <a:rPr lang="es-ES" sz="1200" b="1" dirty="0"/>
              <a:t>17-47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547664" y="161518"/>
            <a:ext cx="69834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Zákon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království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79388" y="3154363"/>
            <a:ext cx="3384550" cy="1930400"/>
          </a:xfrm>
          <a:prstGeom prst="rect">
            <a:avLst/>
          </a:prstGeom>
          <a:solidFill>
            <a:srgbClr val="FFCC99">
              <a:alpha val="81000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“Slyšeli jste, že bylo řečeno: "Nezabiješ." Ale říkám vám, že kdokoli se hněvá proti svému bratrovi, bude vinen soudem.”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364163" y="5229225"/>
            <a:ext cx="3384550" cy="1323439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“Dohodn</a:t>
            </a:r>
            <a:r>
              <a:rPr lang="cs-CZ" sz="2000" b="1" dirty="0"/>
              <a:t>i</a:t>
            </a:r>
            <a:r>
              <a:rPr lang="es-ES" sz="2000" b="1" dirty="0"/>
              <a:t> se se svým protivníkem </a:t>
            </a:r>
            <a:r>
              <a:rPr lang="cs-CZ" sz="2000" b="1" dirty="0"/>
              <a:t>včas</a:t>
            </a:r>
            <a:r>
              <a:rPr lang="es-ES" sz="2000" b="1" dirty="0"/>
              <a:t>, </a:t>
            </a:r>
            <a:r>
              <a:rPr lang="cs-CZ" sz="2000" b="1" dirty="0"/>
              <a:t>    dokud</a:t>
            </a:r>
            <a:r>
              <a:rPr lang="es-ES" sz="2000" b="1" dirty="0"/>
              <a:t> js</a:t>
            </a:r>
            <a:r>
              <a:rPr lang="cs-CZ" sz="2000" b="1" dirty="0"/>
              <a:t>i</a:t>
            </a:r>
            <a:r>
              <a:rPr lang="es-ES" sz="2000" b="1" dirty="0"/>
              <a:t> s ním </a:t>
            </a:r>
            <a:r>
              <a:rPr lang="cs-CZ" sz="2000" b="1" dirty="0"/>
              <a:t>               </a:t>
            </a:r>
            <a:r>
              <a:rPr lang="es-ES" sz="2000" b="1" dirty="0"/>
              <a:t>na cestě</a:t>
            </a:r>
            <a:r>
              <a:rPr lang="cs-CZ" sz="2000" b="1" dirty="0"/>
              <a:t> k soudu</a:t>
            </a:r>
            <a:r>
              <a:rPr lang="es-ES" sz="2000" b="1" dirty="0"/>
              <a:t>” 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995738" y="3225800"/>
            <a:ext cx="5040312" cy="1477328"/>
          </a:xfrm>
          <a:prstGeom prst="rect">
            <a:avLst/>
          </a:prstGeom>
          <a:solidFill>
            <a:srgbClr val="CCFFCC">
              <a:alpha val="89999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Kristus ukázal, že Jeho požadavky jdou daleko za pouhou literu zákona, když zdůraznil, </a:t>
            </a:r>
            <a:r>
              <a:rPr lang="cs-CZ" dirty="0"/>
              <a:t>co všechno zahrnují</a:t>
            </a:r>
            <a:r>
              <a:rPr lang="es-ES" dirty="0"/>
              <a:t> požadavky zákona tím, že poukázal na to, že pouhé vnější přizpůsobení se zákonu je k </a:t>
            </a:r>
            <a:r>
              <a:rPr lang="es-ES" dirty="0" err="1"/>
              <a:t>ničemu</a:t>
            </a:r>
            <a:r>
              <a:rPr lang="es-ES" dirty="0"/>
              <a:t>.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07950" y="5324475"/>
            <a:ext cx="4968875" cy="1200329"/>
          </a:xfrm>
          <a:prstGeom prst="rect">
            <a:avLst/>
          </a:prstGeom>
          <a:solidFill>
            <a:srgbClr val="CCFFCC">
              <a:alpha val="89999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Smíření je důležitější než oběť. Žít podle křes</a:t>
            </a:r>
            <a:r>
              <a:rPr lang="cs-CZ" dirty="0"/>
              <a:t>-</a:t>
            </a:r>
            <a:r>
              <a:rPr lang="es-ES" dirty="0"/>
              <a:t>ťanských zásad má v Božích očích mnohem větší hodnotu než praktikování vnějších forem </a:t>
            </a:r>
            <a:r>
              <a:rPr lang="es-ES" dirty="0" err="1"/>
              <a:t>náboženství</a:t>
            </a:r>
            <a:r>
              <a:rPr lang="es-E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nimBg="1"/>
      <p:bldP spid="18447" grpId="0" animBg="1"/>
      <p:bldP spid="18448" grpId="0" animBg="1"/>
      <p:bldP spid="184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133191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Matouš 5</a:t>
            </a:r>
            <a:r>
              <a:rPr lang="cs-CZ" sz="1200" b="1" dirty="0"/>
              <a:t>,</a:t>
            </a:r>
            <a:r>
              <a:rPr lang="es-ES" sz="1200" b="1" dirty="0"/>
              <a:t>17-47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476375" y="44450"/>
            <a:ext cx="69834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Zákon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království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50825" y="765175"/>
            <a:ext cx="29511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</a:rPr>
              <a:t>“Každý, kdo </a:t>
            </a:r>
            <a:r>
              <a:rPr lang="cs-CZ" sz="2000" b="1" dirty="0">
                <a:solidFill>
                  <a:schemeClr val="bg1"/>
                </a:solidFill>
              </a:rPr>
              <a:t>hledí</a:t>
            </a:r>
            <a:r>
              <a:rPr lang="es-ES" sz="2000" b="1" dirty="0">
                <a:solidFill>
                  <a:schemeClr val="bg1"/>
                </a:solidFill>
              </a:rPr>
              <a:t> na ženu</a:t>
            </a:r>
            <a:r>
              <a:rPr lang="cs-CZ" sz="2000" b="1" dirty="0">
                <a:solidFill>
                  <a:schemeClr val="bg1"/>
                </a:solidFill>
              </a:rPr>
              <a:t> chtivě</a:t>
            </a:r>
            <a:r>
              <a:rPr lang="es-ES" sz="2000" b="1" dirty="0">
                <a:solidFill>
                  <a:schemeClr val="bg1"/>
                </a:solidFill>
              </a:rPr>
              <a:t> již</a:t>
            </a:r>
            <a:r>
              <a:rPr lang="cs-CZ" sz="2000" b="1" dirty="0">
                <a:solidFill>
                  <a:schemeClr val="bg1"/>
                </a:solidFill>
              </a:rPr>
              <a:t> s ní z</a:t>
            </a:r>
            <a:r>
              <a:rPr lang="es-ES" sz="2000" b="1" dirty="0">
                <a:solidFill>
                  <a:schemeClr val="bg1"/>
                </a:solidFill>
              </a:rPr>
              <a:t> cizolož</a:t>
            </a:r>
            <a:r>
              <a:rPr lang="cs-CZ" sz="2000" b="1" dirty="0" err="1">
                <a:solidFill>
                  <a:schemeClr val="bg1"/>
                </a:solidFill>
              </a:rPr>
              <a:t>il</a:t>
            </a:r>
            <a:r>
              <a:rPr lang="es-ES" sz="2000" b="1" dirty="0">
                <a:solidFill>
                  <a:schemeClr val="bg1"/>
                </a:solidFill>
              </a:rPr>
              <a:t> ve svém srdci.”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95288" y="5300663"/>
            <a:ext cx="36004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</a:rPr>
              <a:t>“kdo </a:t>
            </a:r>
            <a:r>
              <a:rPr lang="cs-CZ" sz="2000" b="1" dirty="0">
                <a:solidFill>
                  <a:schemeClr val="bg1"/>
                </a:solidFill>
              </a:rPr>
              <a:t>propouští</a:t>
            </a:r>
            <a:r>
              <a:rPr lang="es-ES" sz="2000" b="1" dirty="0">
                <a:solidFill>
                  <a:schemeClr val="bg1"/>
                </a:solidFill>
              </a:rPr>
              <a:t> svou </a:t>
            </a:r>
            <a:r>
              <a:rPr lang="cs-CZ" sz="2000" b="1" dirty="0">
                <a:solidFill>
                  <a:schemeClr val="bg1"/>
                </a:solidFill>
              </a:rPr>
              <a:t>man</a:t>
            </a:r>
            <a:r>
              <a:rPr lang="es-ES" sz="2000" b="1" dirty="0">
                <a:solidFill>
                  <a:schemeClr val="bg1"/>
                </a:solidFill>
              </a:rPr>
              <a:t>že</a:t>
            </a:r>
            <a:r>
              <a:rPr lang="cs-CZ" sz="2000" b="1" dirty="0" err="1">
                <a:solidFill>
                  <a:schemeClr val="bg1"/>
                </a:solidFill>
              </a:rPr>
              <a:t>lk</a:t>
            </a:r>
            <a:r>
              <a:rPr lang="es-ES" sz="2000" b="1" dirty="0">
                <a:solidFill>
                  <a:schemeClr val="bg1"/>
                </a:solidFill>
              </a:rPr>
              <a:t>u, </a:t>
            </a:r>
            <a:r>
              <a:rPr lang="cs-CZ" sz="2000" b="1" dirty="0">
                <a:solidFill>
                  <a:schemeClr val="bg1"/>
                </a:solidFill>
              </a:rPr>
              <a:t>mimo případ smilstva, uvádí ji do</a:t>
            </a:r>
            <a:r>
              <a:rPr lang="es-ES" sz="2000" b="1" dirty="0">
                <a:solidFill>
                  <a:schemeClr val="bg1"/>
                </a:solidFill>
              </a:rPr>
              <a:t> ci</a:t>
            </a:r>
            <a:r>
              <a:rPr lang="cs-CZ" sz="2000" b="1" dirty="0">
                <a:solidFill>
                  <a:schemeClr val="bg1"/>
                </a:solidFill>
              </a:rPr>
              <a:t>-</a:t>
            </a:r>
            <a:r>
              <a:rPr lang="es-ES" sz="2000" b="1" dirty="0">
                <a:solidFill>
                  <a:schemeClr val="bg1"/>
                </a:solidFill>
              </a:rPr>
              <a:t>zoložství.”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492500" y="620713"/>
            <a:ext cx="5472113" cy="120032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Ženská krása je darem milujícího Stvořitele. Čisté ocenění této krásy je správné, ale když je zvráceno, aby sloužilo bezbožným a sobeckým zájmům, stává se jednou z největších destruktivních sil na </a:t>
            </a:r>
            <a:r>
              <a:rPr lang="es-ES" dirty="0" err="1"/>
              <a:t>světě</a:t>
            </a:r>
            <a:r>
              <a:rPr lang="es-ES" dirty="0"/>
              <a:t>.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140200" y="4149725"/>
            <a:ext cx="4824413" cy="230832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Když křesťané </a:t>
            </a:r>
            <a:r>
              <a:rPr lang="cs-CZ" dirty="0"/>
              <a:t>vstupují do</a:t>
            </a:r>
            <a:r>
              <a:rPr lang="es-ES" dirty="0"/>
              <a:t> manžels</a:t>
            </a:r>
            <a:r>
              <a:rPr lang="cs-CZ" dirty="0"/>
              <a:t>tví</a:t>
            </a:r>
            <a:r>
              <a:rPr lang="es-ES" dirty="0"/>
              <a:t>, měli by přijmout zodpovědnost za uplatňování zásad zde uvedených. Manželé, kteří uplatňují tyto zásady a kteří jsou ochotni nechat Kristovu milost působit ve svém životě, zjistí, že bez ohledu na to, jak </a:t>
            </a:r>
            <a:r>
              <a:rPr lang="cs-CZ" dirty="0"/>
              <a:t>těž</a:t>
            </a:r>
            <a:r>
              <a:rPr lang="es-ES" dirty="0"/>
              <a:t>ké </a:t>
            </a:r>
            <a:r>
              <a:rPr lang="cs-CZ" dirty="0"/>
              <a:t> </a:t>
            </a:r>
            <a:r>
              <a:rPr lang="es-ES" dirty="0"/>
              <a:t>se to může zdát, neexistuje žádný problém, který by nemohl být </a:t>
            </a:r>
            <a:r>
              <a:rPr lang="es-ES" dirty="0" err="1"/>
              <a:t>vyřešen</a:t>
            </a:r>
            <a:r>
              <a:rPr lang="es-E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  <p:bldP spid="19471" grpId="0"/>
      <p:bldP spid="19472" grpId="0" animBg="1"/>
      <p:bldP spid="194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11485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133191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</a:t>
            </a:r>
            <a:r>
              <a:rPr lang="cs-CZ" sz="1200" b="1" dirty="0" err="1"/>
              <a:t>uš</a:t>
            </a:r>
            <a:r>
              <a:rPr lang="es-ES" sz="1200" b="1" dirty="0"/>
              <a:t>, 5</a:t>
            </a:r>
            <a:r>
              <a:rPr lang="cs-CZ" sz="1200" b="1" dirty="0"/>
              <a:t>,</a:t>
            </a:r>
            <a:r>
              <a:rPr lang="es-ES" sz="1200" b="1" dirty="0"/>
              <a:t>17-47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476375" y="44450"/>
            <a:ext cx="69834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Zákon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království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932363" y="692150"/>
            <a:ext cx="3889375" cy="1015663"/>
          </a:xfrm>
          <a:prstGeom prst="rect">
            <a:avLst/>
          </a:prstGeom>
          <a:solidFill>
            <a:srgbClr val="996633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</a:rPr>
              <a:t>“</a:t>
            </a:r>
            <a:r>
              <a:rPr lang="cs-CZ" sz="2000" b="1" dirty="0">
                <a:solidFill>
                  <a:schemeClr val="bg1"/>
                </a:solidFill>
              </a:rPr>
              <a:t>Vaše slovo buď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´</a:t>
            </a:r>
            <a:r>
              <a:rPr lang="es-ES" sz="2000" b="1" dirty="0">
                <a:solidFill>
                  <a:schemeClr val="bg1"/>
                </a:solidFill>
              </a:rPr>
              <a:t>Ano, ano</a:t>
            </a:r>
            <a:r>
              <a:rPr lang="cs-CZ" sz="2000" b="1" dirty="0">
                <a:solidFill>
                  <a:schemeClr val="bg1"/>
                </a:solidFill>
              </a:rPr>
              <a:t> – n</a:t>
            </a:r>
            <a:r>
              <a:rPr lang="es-ES" sz="2000" b="1" dirty="0">
                <a:solidFill>
                  <a:schemeClr val="bg1"/>
                </a:solidFill>
              </a:rPr>
              <a:t>e</a:t>
            </a:r>
            <a:r>
              <a:rPr lang="cs-CZ" sz="2000" b="1" dirty="0">
                <a:solidFill>
                  <a:schemeClr val="bg1"/>
                </a:solidFill>
              </a:rPr>
              <a:t>,</a:t>
            </a:r>
            <a:r>
              <a:rPr lang="es-ES" sz="2000" b="1" dirty="0">
                <a:solidFill>
                  <a:schemeClr val="bg1"/>
                </a:solidFill>
              </a:rPr>
              <a:t> ne</a:t>
            </a:r>
            <a:r>
              <a:rPr lang="cs-CZ" sz="2000" b="1" dirty="0">
                <a:solidFill>
                  <a:schemeClr val="bg1"/>
                </a:solidFill>
              </a:rPr>
              <a:t>´</a:t>
            </a:r>
            <a:r>
              <a:rPr lang="es-ES" sz="2000" b="1" dirty="0">
                <a:solidFill>
                  <a:schemeClr val="bg1"/>
                </a:solidFill>
              </a:rPr>
              <a:t>; co je n</a:t>
            </a:r>
            <a:r>
              <a:rPr lang="cs-CZ" sz="2000" b="1" dirty="0">
                <a:solidFill>
                  <a:schemeClr val="bg1"/>
                </a:solidFill>
              </a:rPr>
              <a:t>ad</a:t>
            </a:r>
            <a:r>
              <a:rPr lang="es-ES" sz="2000" b="1" dirty="0">
                <a:solidFill>
                  <a:schemeClr val="bg1"/>
                </a:solidFill>
              </a:rPr>
              <a:t> to, </a:t>
            </a:r>
            <a:r>
              <a:rPr lang="cs-CZ" sz="2000" b="1" dirty="0">
                <a:solidFill>
                  <a:schemeClr val="bg1"/>
                </a:solidFill>
              </a:rPr>
              <a:t>je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          </a:t>
            </a:r>
            <a:r>
              <a:rPr lang="es-ES" sz="2000" b="1" dirty="0">
                <a:solidFill>
                  <a:schemeClr val="bg1"/>
                </a:solidFill>
              </a:rPr>
              <a:t>ze zl</a:t>
            </a:r>
            <a:r>
              <a:rPr lang="cs-CZ" sz="2000" b="1" dirty="0" err="1">
                <a:solidFill>
                  <a:schemeClr val="bg1"/>
                </a:solidFill>
              </a:rPr>
              <a:t>ého</a:t>
            </a:r>
            <a:r>
              <a:rPr lang="es-ES" sz="2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957025" y="4437112"/>
            <a:ext cx="3887787" cy="1015663"/>
          </a:xfrm>
          <a:prstGeom prst="rect">
            <a:avLst/>
          </a:prstGeom>
          <a:solidFill>
            <a:srgbClr val="996633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</a:rPr>
              <a:t>“Milujte své nepřátele</a:t>
            </a:r>
            <a:r>
              <a:rPr lang="cs-CZ" sz="2000" b="1" dirty="0">
                <a:solidFill>
                  <a:schemeClr val="bg1"/>
                </a:solidFill>
              </a:rPr>
              <a:t> a </a:t>
            </a:r>
            <a:r>
              <a:rPr lang="cs-CZ" sz="2000" b="1" dirty="0" err="1">
                <a:solidFill>
                  <a:schemeClr val="bg1"/>
                </a:solidFill>
              </a:rPr>
              <a:t>mod</a:t>
            </a:r>
            <a:r>
              <a:rPr lang="cs-CZ" sz="2000" b="1" dirty="0">
                <a:solidFill>
                  <a:schemeClr val="bg1"/>
                </a:solidFill>
              </a:rPr>
              <a:t>-lete se za ty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cs-CZ" sz="2000" b="1" dirty="0">
                <a:solidFill>
                  <a:schemeClr val="bg1"/>
                </a:solidFill>
              </a:rPr>
              <a:t>kdo vás</a:t>
            </a:r>
            <a:r>
              <a:rPr lang="es-ES" sz="2000" b="1" dirty="0">
                <a:solidFill>
                  <a:schemeClr val="bg1"/>
                </a:solidFill>
              </a:rPr>
              <a:t> pro</a:t>
            </a:r>
            <a:r>
              <a:rPr lang="cs-CZ" sz="2000" b="1" dirty="0">
                <a:solidFill>
                  <a:schemeClr val="bg1"/>
                </a:solidFill>
              </a:rPr>
              <a:t>nás-ledují</a:t>
            </a:r>
            <a:r>
              <a:rPr lang="es-ES" sz="2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932363" y="1844675"/>
            <a:ext cx="3887787" cy="923330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křesťana, </a:t>
            </a:r>
            <a:r>
              <a:rPr lang="cs-CZ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jehož slovo má váhu</a:t>
            </a:r>
            <a:r>
              <a:rPr lang="es-E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má</a:t>
            </a:r>
            <a:r>
              <a:rPr lang="es-E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prosté potvrzení nebo popření stejnou cenu jako složitá </a:t>
            </a:r>
            <a:r>
              <a:rPr lang="es-ES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přísaha</a:t>
            </a:r>
            <a:r>
              <a:rPr lang="es-E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932363" y="5551488"/>
            <a:ext cx="3887787" cy="1200329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Milovat nejzavilejší nepřátele znamená jednat s nimi s úctou </a:t>
            </a:r>
            <a:r>
              <a:rPr lang="cs-CZ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s-E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zdvořilostí a pohlížet na ně </a:t>
            </a:r>
            <a:r>
              <a:rPr lang="cs-CZ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s-E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tak, jak je vidí </a:t>
            </a:r>
            <a:r>
              <a:rPr lang="es-ES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Bůh</a:t>
            </a:r>
            <a:r>
              <a:rPr lang="es-E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 animBg="1"/>
      <p:bldP spid="20496" grpId="0" animBg="1"/>
      <p:bldP spid="204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1331913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</a:t>
            </a:r>
            <a:r>
              <a:rPr lang="cs-CZ" sz="1200" b="1" dirty="0" err="1"/>
              <a:t>uš</a:t>
            </a:r>
            <a:r>
              <a:rPr lang="es-ES" sz="1200" b="1" dirty="0"/>
              <a:t> 5</a:t>
            </a:r>
            <a:r>
              <a:rPr lang="cs-CZ" sz="1200" b="1" dirty="0"/>
              <a:t>,</a:t>
            </a:r>
            <a:r>
              <a:rPr lang="es-ES" sz="1200" b="1" dirty="0"/>
              <a:t>48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73310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CÍL OBČANA NEBES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71600" y="1997839"/>
            <a:ext cx="74898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“Buďte tedy dokonalí, jako je dokonalý váš nebes</a:t>
            </a:r>
            <a:r>
              <a:rPr lang="cs-CZ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ký</a:t>
            </a:r>
            <a:r>
              <a:rPr lang="es-E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Otec.”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995738" y="765175"/>
            <a:ext cx="4824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/>
              <a:t>Ježíš</a:t>
            </a:r>
            <a:r>
              <a:rPr lang="es-ES" dirty="0"/>
              <a:t> </a:t>
            </a:r>
            <a:r>
              <a:rPr lang="es-ES" dirty="0" err="1"/>
              <a:t>řekl</a:t>
            </a:r>
            <a:r>
              <a:rPr lang="es-ES" dirty="0"/>
              <a:t>, </a:t>
            </a:r>
            <a:r>
              <a:rPr lang="es-ES" dirty="0" err="1"/>
              <a:t>že</a:t>
            </a:r>
            <a:r>
              <a:rPr lang="es-ES" dirty="0"/>
              <a:t> </a:t>
            </a:r>
            <a:r>
              <a:rPr lang="es-ES" dirty="0" err="1"/>
              <a:t>není</a:t>
            </a:r>
            <a:r>
              <a:rPr lang="es-ES" dirty="0"/>
              <a:t> </a:t>
            </a:r>
            <a:r>
              <a:rPr lang="es-ES" dirty="0" err="1"/>
              <a:t>potřeba</a:t>
            </a:r>
            <a:r>
              <a:rPr lang="es-ES" dirty="0"/>
              <a:t>, </a:t>
            </a:r>
            <a:r>
              <a:rPr lang="es-ES" dirty="0" err="1"/>
              <a:t>aby</a:t>
            </a:r>
            <a:r>
              <a:rPr lang="es-ES" dirty="0"/>
              <a:t> se </a:t>
            </a:r>
            <a:r>
              <a:rPr lang="es-ES" dirty="0" err="1"/>
              <a:t>přátelé</a:t>
            </a:r>
            <a:r>
              <a:rPr lang="es-ES" dirty="0"/>
              <a:t>, </a:t>
            </a:r>
            <a:r>
              <a:rPr lang="es-ES" dirty="0" err="1"/>
              <a:t>dokonce</a:t>
            </a:r>
            <a:r>
              <a:rPr lang="es-ES" dirty="0"/>
              <a:t> </a:t>
            </a:r>
            <a:r>
              <a:rPr lang="es-ES" dirty="0" err="1"/>
              <a:t>ani</a:t>
            </a:r>
            <a:r>
              <a:rPr lang="es-ES" dirty="0"/>
              <a:t> </a:t>
            </a:r>
            <a:r>
              <a:rPr lang="es-ES" dirty="0" err="1"/>
              <a:t>blízcí</a:t>
            </a:r>
            <a:r>
              <a:rPr lang="es-ES" dirty="0"/>
              <a:t>, </a:t>
            </a:r>
            <a:r>
              <a:rPr lang="es-ES" dirty="0" err="1"/>
              <a:t>dozvěděli</a:t>
            </a:r>
            <a:r>
              <a:rPr lang="es-ES" dirty="0"/>
              <a:t> o </a:t>
            </a:r>
            <a:r>
              <a:rPr lang="es-ES" dirty="0" err="1"/>
              <a:t>něčích</a:t>
            </a:r>
            <a:r>
              <a:rPr lang="es-ES" dirty="0"/>
              <a:t> </a:t>
            </a:r>
            <a:r>
              <a:rPr lang="es-ES" dirty="0" err="1"/>
              <a:t>zbožných</a:t>
            </a:r>
            <a:r>
              <a:rPr lang="es-ES" dirty="0"/>
              <a:t> </a:t>
            </a:r>
            <a:r>
              <a:rPr lang="es-ES" dirty="0" err="1"/>
              <a:t>činech</a:t>
            </a:r>
            <a:r>
              <a:rPr lang="es-ES" dirty="0"/>
              <a:t>. </a:t>
            </a:r>
            <a:r>
              <a:rPr lang="es-ES" dirty="0" err="1"/>
              <a:t>Křesťané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neměli</a:t>
            </a:r>
            <a:r>
              <a:rPr lang="es-ES" dirty="0"/>
              <a:t> </a:t>
            </a:r>
            <a:r>
              <a:rPr lang="es-ES" dirty="0" err="1"/>
              <a:t>vykonávat</a:t>
            </a:r>
            <a:r>
              <a:rPr lang="es-ES" dirty="0"/>
              <a:t> </a:t>
            </a:r>
            <a:r>
              <a:rPr lang="es-ES" dirty="0" err="1"/>
              <a:t>skutky</a:t>
            </a:r>
            <a:r>
              <a:rPr lang="es-ES" dirty="0"/>
              <a:t> </a:t>
            </a:r>
            <a:r>
              <a:rPr lang="es-ES" dirty="0" err="1"/>
              <a:t>milosrdenství</a:t>
            </a:r>
            <a:r>
              <a:rPr lang="es-ES" dirty="0"/>
              <a:t>, </a:t>
            </a:r>
            <a:r>
              <a:rPr lang="es-ES" dirty="0" err="1"/>
              <a:t>aby</a:t>
            </a:r>
            <a:r>
              <a:rPr lang="es-ES" dirty="0"/>
              <a:t> </a:t>
            </a:r>
            <a:r>
              <a:rPr lang="es-ES" dirty="0" err="1"/>
              <a:t>získali</a:t>
            </a:r>
            <a:r>
              <a:rPr lang="es-ES" dirty="0"/>
              <a:t> </a:t>
            </a:r>
            <a:r>
              <a:rPr lang="es-ES" dirty="0" err="1"/>
              <a:t>pochvalu</a:t>
            </a:r>
            <a:r>
              <a:rPr lang="es-ES" dirty="0"/>
              <a:t> a </a:t>
            </a:r>
            <a:r>
              <a:rPr lang="es-ES" dirty="0" err="1"/>
              <a:t>úctu</a:t>
            </a:r>
            <a:r>
              <a:rPr lang="es-ES" dirty="0"/>
              <a:t> </a:t>
            </a:r>
            <a:r>
              <a:rPr lang="es-ES" dirty="0" err="1"/>
              <a:t>lidí</a:t>
            </a:r>
            <a:r>
              <a:rPr lang="es-ES" dirty="0"/>
              <a:t>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95738" y="2852738"/>
            <a:ext cx="4679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/>
              <a:t>Modlitby</a:t>
            </a:r>
            <a:r>
              <a:rPr lang="es-ES" dirty="0"/>
              <a:t> </a:t>
            </a:r>
            <a:r>
              <a:rPr lang="es-ES" dirty="0" err="1"/>
              <a:t>byly</a:t>
            </a:r>
            <a:r>
              <a:rPr lang="es-ES" dirty="0"/>
              <a:t> </a:t>
            </a:r>
            <a:r>
              <a:rPr lang="es-ES" dirty="0" err="1"/>
              <a:t>dlouhé</a:t>
            </a:r>
            <a:r>
              <a:rPr lang="es-ES" dirty="0"/>
              <a:t> a </a:t>
            </a:r>
            <a:r>
              <a:rPr lang="es-ES" dirty="0" err="1"/>
              <a:t>stále</a:t>
            </a:r>
            <a:r>
              <a:rPr lang="es-ES" dirty="0"/>
              <a:t> se </a:t>
            </a:r>
            <a:r>
              <a:rPr lang="es-ES" dirty="0" err="1"/>
              <a:t>opakující</a:t>
            </a:r>
            <a:r>
              <a:rPr lang="es-ES" dirty="0"/>
              <a:t> a </a:t>
            </a:r>
            <a:r>
              <a:rPr lang="es-ES" dirty="0" err="1"/>
              <a:t>upřímnost</a:t>
            </a:r>
            <a:r>
              <a:rPr lang="es-ES" dirty="0"/>
              <a:t> </a:t>
            </a:r>
            <a:r>
              <a:rPr lang="es-ES" dirty="0" err="1"/>
              <a:t>myšlení</a:t>
            </a:r>
            <a:r>
              <a:rPr lang="es-ES" dirty="0"/>
              <a:t> </a:t>
            </a:r>
            <a:r>
              <a:rPr lang="es-ES" dirty="0" err="1"/>
              <a:t>byla</a:t>
            </a:r>
            <a:r>
              <a:rPr lang="es-ES" dirty="0"/>
              <a:t> </a:t>
            </a:r>
            <a:r>
              <a:rPr lang="es-ES" dirty="0" err="1"/>
              <a:t>zatemněna</a:t>
            </a:r>
            <a:r>
              <a:rPr lang="es-ES" dirty="0"/>
              <a:t> </a:t>
            </a:r>
            <a:r>
              <a:rPr lang="es-ES" dirty="0" err="1"/>
              <a:t>neosobním</a:t>
            </a:r>
            <a:r>
              <a:rPr lang="es-ES" dirty="0"/>
              <a:t> </a:t>
            </a:r>
            <a:r>
              <a:rPr lang="es-ES" dirty="0" err="1"/>
              <a:t>přístupem</a:t>
            </a:r>
            <a:r>
              <a:rPr lang="es-ES" dirty="0"/>
              <a:t>, </a:t>
            </a:r>
            <a:r>
              <a:rPr lang="es-ES" dirty="0" err="1"/>
              <a:t>vzletnými</a:t>
            </a:r>
            <a:r>
              <a:rPr lang="es-ES" dirty="0"/>
              <a:t> </a:t>
            </a:r>
            <a:r>
              <a:rPr lang="es-ES" dirty="0" err="1"/>
              <a:t>frázemi</a:t>
            </a:r>
            <a:r>
              <a:rPr lang="es-ES" dirty="0"/>
              <a:t> a </a:t>
            </a:r>
            <a:r>
              <a:rPr lang="es-ES" dirty="0" err="1"/>
              <a:t>neupřímností</a:t>
            </a:r>
            <a:r>
              <a:rPr lang="es-ES" dirty="0"/>
              <a:t> ducha.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95738" y="4797425"/>
            <a:ext cx="4752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err="1"/>
              <a:t>Půst</a:t>
            </a:r>
            <a:r>
              <a:rPr lang="es-ES" dirty="0"/>
              <a:t> musí </a:t>
            </a:r>
            <a:r>
              <a:rPr lang="es-ES" dirty="0" err="1"/>
              <a:t>být</a:t>
            </a:r>
            <a:r>
              <a:rPr lang="es-ES" dirty="0"/>
              <a:t> </a:t>
            </a:r>
            <a:r>
              <a:rPr lang="es-ES" dirty="0" err="1"/>
              <a:t>osobní</a:t>
            </a:r>
            <a:r>
              <a:rPr lang="es-ES" dirty="0"/>
              <a:t> </a:t>
            </a:r>
            <a:r>
              <a:rPr lang="es-ES" dirty="0" err="1"/>
              <a:t>zkušeností</a:t>
            </a:r>
            <a:r>
              <a:rPr lang="es-ES" dirty="0"/>
              <a:t> </a:t>
            </a:r>
            <a:r>
              <a:rPr lang="es-ES" dirty="0" err="1"/>
              <a:t>motivovanou</a:t>
            </a:r>
            <a:r>
              <a:rPr lang="es-ES" dirty="0"/>
              <a:t> </a:t>
            </a:r>
            <a:r>
              <a:rPr lang="es-ES" dirty="0" err="1"/>
              <a:t>pocitem</a:t>
            </a:r>
            <a:r>
              <a:rPr lang="es-ES" dirty="0"/>
              <a:t> </a:t>
            </a:r>
            <a:r>
              <a:rPr lang="es-ES" dirty="0" err="1"/>
              <a:t>potřeby</a:t>
            </a:r>
            <a:r>
              <a:rPr lang="es-ES" dirty="0"/>
              <a:t>, </a:t>
            </a:r>
            <a:r>
              <a:rPr lang="es-ES" dirty="0" err="1"/>
              <a:t>nikoli</a:t>
            </a:r>
            <a:r>
              <a:rPr lang="es-ES" dirty="0"/>
              <a:t> </a:t>
            </a:r>
            <a:r>
              <a:rPr lang="es-ES" dirty="0" err="1"/>
              <a:t>formalitou</a:t>
            </a:r>
            <a:r>
              <a:rPr lang="es-ES" dirty="0"/>
              <a:t> </a:t>
            </a:r>
            <a:r>
              <a:rPr lang="es-ES" dirty="0" err="1"/>
              <a:t>nebo</a:t>
            </a:r>
            <a:r>
              <a:rPr lang="es-ES" dirty="0"/>
              <a:t> </a:t>
            </a:r>
            <a:r>
              <a:rPr lang="es-ES" dirty="0" err="1"/>
              <a:t>prostředkem</a:t>
            </a:r>
            <a:r>
              <a:rPr lang="es-ES" dirty="0"/>
              <a:t> k </a:t>
            </a:r>
            <a:r>
              <a:rPr lang="es-ES" dirty="0" err="1"/>
              <a:t>získání</a:t>
            </a:r>
            <a:r>
              <a:rPr lang="es-ES" dirty="0"/>
              <a:t> </a:t>
            </a:r>
            <a:r>
              <a:rPr lang="es-ES" dirty="0" err="1"/>
              <a:t>pověsti</a:t>
            </a:r>
            <a:r>
              <a:rPr lang="es-ES" dirty="0"/>
              <a:t> </a:t>
            </a:r>
            <a:r>
              <a:rPr lang="es-ES" dirty="0" err="1"/>
              <a:t>zbožného</a:t>
            </a:r>
            <a:r>
              <a:rPr lang="es-ES" dirty="0"/>
              <a:t> </a:t>
            </a:r>
            <a:r>
              <a:rPr lang="es-ES" dirty="0" err="1"/>
              <a:t>člověka</a:t>
            </a:r>
            <a:r>
              <a:rPr lang="es-ES" dirty="0"/>
              <a:t>.</a:t>
            </a:r>
          </a:p>
        </p:txBody>
      </p:sp>
      <p:pic>
        <p:nvPicPr>
          <p:cNvPr id="6156" name="Picture 12" descr="ElFariseoYElPublic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3"/>
          <a:stretch>
            <a:fillRect/>
          </a:stretch>
        </p:blipFill>
        <p:spPr bwMode="auto">
          <a:xfrm>
            <a:off x="4500563" y="620713"/>
            <a:ext cx="38830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Orar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20713"/>
            <a:ext cx="4841875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SaraSeRie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6" r="45354" b="28958"/>
          <a:stretch>
            <a:fillRect/>
          </a:stretch>
        </p:blipFill>
        <p:spPr bwMode="auto">
          <a:xfrm>
            <a:off x="3995738" y="620713"/>
            <a:ext cx="4824412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547813" y="117475"/>
            <a:ext cx="7489825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MOTIVACE PRO NAŠE JEDNÁNÍ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1331913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</a:t>
            </a:r>
            <a:r>
              <a:rPr lang="cs-CZ" sz="1200" b="1" dirty="0" err="1"/>
              <a:t>uš</a:t>
            </a:r>
            <a:r>
              <a:rPr lang="es-ES" sz="1200" b="1" dirty="0"/>
              <a:t> 6</a:t>
            </a:r>
            <a:r>
              <a:rPr lang="cs-CZ" sz="1200" b="1" dirty="0"/>
              <a:t>,</a:t>
            </a:r>
            <a:r>
              <a:rPr lang="es-ES" sz="1200" b="1" dirty="0"/>
              <a:t>1-18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31686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“Když </a:t>
            </a:r>
            <a:r>
              <a:rPr lang="cs-CZ" sz="2000" b="1" dirty="0"/>
              <a:t>prokazuješ dobrodiní, ať neví tvá levice, co činí</a:t>
            </a:r>
            <a:r>
              <a:rPr lang="es-ES" sz="2000" b="1" dirty="0"/>
              <a:t> pravice”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9388" y="2429073"/>
            <a:ext cx="33131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“</a:t>
            </a:r>
            <a:r>
              <a:rPr lang="cs-CZ" sz="2000" b="1" dirty="0"/>
              <a:t>A k</a:t>
            </a:r>
            <a:r>
              <a:rPr lang="es-ES" sz="2000" b="1" dirty="0"/>
              <a:t>dyž se modlíte, nebuďte jako pokrytci</a:t>
            </a:r>
            <a:r>
              <a:rPr lang="cs-CZ" sz="2000" b="1" dirty="0"/>
              <a:t>:    ti se s oblibou</a:t>
            </a:r>
            <a:r>
              <a:rPr lang="es-ES" sz="2000" b="1" dirty="0"/>
              <a:t> modlí</a:t>
            </a:r>
            <a:r>
              <a:rPr lang="cs-CZ" sz="2000" b="1" dirty="0"/>
              <a:t> v </a:t>
            </a:r>
            <a:r>
              <a:rPr lang="cs-CZ" sz="2000" b="1" dirty="0" err="1"/>
              <a:t>sy-nagógách</a:t>
            </a:r>
            <a:r>
              <a:rPr lang="cs-CZ" sz="2000" b="1" dirty="0"/>
              <a:t> a na nárožích</a:t>
            </a:r>
            <a:r>
              <a:rPr lang="es-ES" sz="2000" b="1" dirty="0"/>
              <a:t>, aby </a:t>
            </a:r>
            <a:r>
              <a:rPr lang="cs-CZ" sz="2000" b="1" dirty="0"/>
              <a:t>byli lidem na očích</a:t>
            </a:r>
            <a:r>
              <a:rPr lang="es-ES" sz="2000" b="1" dirty="0"/>
              <a:t>.”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81638" y="4530200"/>
            <a:ext cx="33845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“</a:t>
            </a:r>
            <a:r>
              <a:rPr lang="cs-CZ" sz="2000" b="1" dirty="0"/>
              <a:t>K</a:t>
            </a:r>
            <a:r>
              <a:rPr lang="es-ES" sz="2000" b="1" dirty="0"/>
              <a:t>dyž se postí</a:t>
            </a:r>
            <a:r>
              <a:rPr lang="cs-CZ" sz="2000" b="1" dirty="0"/>
              <a:t>š</a:t>
            </a:r>
            <a:r>
              <a:rPr lang="es-ES" sz="2000" b="1" dirty="0"/>
              <a:t>, po</a:t>
            </a:r>
            <a:r>
              <a:rPr lang="cs-CZ" sz="2000" b="1" dirty="0"/>
              <a:t>tři svou</a:t>
            </a:r>
            <a:r>
              <a:rPr lang="es-ES" sz="2000" b="1" dirty="0"/>
              <a:t> hlavu</a:t>
            </a:r>
            <a:r>
              <a:rPr lang="cs-CZ" sz="2000" b="1" dirty="0"/>
              <a:t> olejem</a:t>
            </a:r>
            <a:r>
              <a:rPr lang="es-ES" sz="2000" b="1" dirty="0"/>
              <a:t> a tvář</a:t>
            </a:r>
            <a:r>
              <a:rPr lang="cs-CZ" sz="2000" b="1" dirty="0"/>
              <a:t> svou umyj, </a:t>
            </a:r>
            <a:r>
              <a:rPr lang="es-ES" sz="2000" b="1" dirty="0"/>
              <a:t>abys neuk</a:t>
            </a:r>
            <a:r>
              <a:rPr lang="cs-CZ" sz="2000" b="1" dirty="0"/>
              <a:t>a-</a:t>
            </a:r>
            <a:r>
              <a:rPr lang="es-ES" sz="2000" b="1" dirty="0"/>
              <a:t>z</a:t>
            </a:r>
            <a:r>
              <a:rPr lang="cs-CZ" sz="2000" b="1" dirty="0"/>
              <a:t>ov</a:t>
            </a:r>
            <a:r>
              <a:rPr lang="es-ES" sz="2000" b="1" dirty="0"/>
              <a:t>al</a:t>
            </a:r>
            <a:r>
              <a:rPr lang="cs-CZ" sz="2000" b="1" dirty="0"/>
              <a:t> </a:t>
            </a:r>
            <a:r>
              <a:rPr lang="es-ES" sz="2000" b="1" dirty="0"/>
              <a:t>lidem, že se postí</a:t>
            </a:r>
            <a:r>
              <a:rPr lang="cs-CZ" sz="2000" b="1" dirty="0"/>
              <a:t>š</a:t>
            </a:r>
            <a:r>
              <a:rPr lang="es-ES" sz="2000" b="1" dirty="0"/>
              <a:t>”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50825" y="6065838"/>
            <a:ext cx="8642350" cy="792162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b="1" dirty="0"/>
              <a:t>A TVŮJ OTEC, KTERÝ VIDÍ, CO JE SKRYTO, TI ODPLATÍ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  <p:bldP spid="6148" grpId="0"/>
      <p:bldP spid="6149" grpId="0"/>
      <p:bldP spid="6150" grpId="0"/>
      <p:bldP spid="61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133191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/>
              <a:t>Mato</a:t>
            </a:r>
            <a:r>
              <a:rPr lang="cs-CZ" sz="1200" b="1" dirty="0" err="1"/>
              <a:t>uš</a:t>
            </a:r>
            <a:r>
              <a:rPr lang="es-ES" sz="1200" b="1" dirty="0"/>
              <a:t>, 6</a:t>
            </a:r>
            <a:r>
              <a:rPr lang="cs-CZ" sz="1200" b="1" dirty="0"/>
              <a:t>,</a:t>
            </a:r>
            <a:r>
              <a:rPr lang="es-ES" sz="1200" b="1" dirty="0"/>
              <a:t>19-24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692150"/>
            <a:ext cx="849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714B25"/>
                </a:solidFill>
              </a:rPr>
              <a:t>“</a:t>
            </a:r>
            <a:r>
              <a:rPr lang="pl-PL" sz="2000" b="1" dirty="0">
                <a:solidFill>
                  <a:srgbClr val="714B25"/>
                </a:solidFill>
              </a:rPr>
              <a:t>Kde je tvůj poklad, tam bude i tvé srdce</a:t>
            </a:r>
            <a:r>
              <a:rPr lang="es-ES" sz="2000" b="1" dirty="0">
                <a:solidFill>
                  <a:srgbClr val="714B25"/>
                </a:solidFill>
              </a:rPr>
              <a:t>”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2671763"/>
            <a:ext cx="820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714B25"/>
                </a:solidFill>
              </a:rPr>
              <a:t>“</a:t>
            </a:r>
            <a:r>
              <a:rPr lang="cs-CZ" sz="2000" b="1" dirty="0">
                <a:solidFill>
                  <a:srgbClr val="714B25"/>
                </a:solidFill>
              </a:rPr>
              <a:t>Světle</a:t>
            </a:r>
            <a:r>
              <a:rPr lang="es-ES" sz="2000" b="1" dirty="0">
                <a:solidFill>
                  <a:srgbClr val="714B25"/>
                </a:solidFill>
              </a:rPr>
              <a:t>m těla je oko”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4941888"/>
            <a:ext cx="806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714B25"/>
                </a:solidFill>
              </a:rPr>
              <a:t>“Nemůžete sloužit Bohu </a:t>
            </a:r>
            <a:r>
              <a:rPr lang="cs-CZ" sz="2000" b="1" dirty="0">
                <a:solidFill>
                  <a:srgbClr val="714B25"/>
                </a:solidFill>
              </a:rPr>
              <a:t>i majetku</a:t>
            </a:r>
            <a:r>
              <a:rPr lang="es-ES" sz="2000" b="1" dirty="0">
                <a:solidFill>
                  <a:srgbClr val="714B25"/>
                </a:solidFill>
              </a:rPr>
              <a:t>”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547813" y="115888"/>
            <a:ext cx="7345362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ŽIVOT PRO NEBESKÉ KRÁLOVSTVÍ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95288" y="1341438"/>
            <a:ext cx="59055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Kristus chce, aby občané království nebeského dobře investovali čas a </a:t>
            </a:r>
            <a:r>
              <a:rPr lang="cs-CZ" dirty="0"/>
              <a:t>prostředky</a:t>
            </a:r>
            <a:r>
              <a:rPr lang="es-ES" dirty="0"/>
              <a:t>, kter</a:t>
            </a:r>
            <a:r>
              <a:rPr lang="cs-CZ" dirty="0"/>
              <a:t>é</a:t>
            </a:r>
            <a:r>
              <a:rPr lang="es-ES" dirty="0"/>
              <a:t> jim jejich nebeský Otec uznal za vhodné v tomto životě </a:t>
            </a:r>
            <a:r>
              <a:rPr lang="cs-CZ" dirty="0"/>
              <a:t>po</a:t>
            </a:r>
            <a:r>
              <a:rPr lang="es-ES" dirty="0"/>
              <a:t>skytnout.
</a:t>
            </a:r>
          </a:p>
        </p:txBody>
      </p:sp>
      <p:pic>
        <p:nvPicPr>
          <p:cNvPr id="4107" name="Picture 11" descr="tesoro%20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052513"/>
            <a:ext cx="2592387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563938" y="3141663"/>
            <a:ext cx="5329237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Přílišné zaujetí hromaděním pozemského bohatství je důkazem chybného duchovního vidění. Světlo těla je takové rozlišování, které správně spojuje hodnotu časných věcí s hodnotou věčných věcí.
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95288" y="5445125"/>
            <a:ext cx="5688012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Neexistuje neutrální postoj. Ten, kdo není zcela </a:t>
            </a:r>
            <a:r>
              <a:rPr lang="cs-CZ" dirty="0"/>
              <a:t>        </a:t>
            </a:r>
            <a:r>
              <a:rPr lang="es-ES" dirty="0"/>
              <a:t>na Boží straně, ve skutečnosti a z praktických </a:t>
            </a:r>
            <a:r>
              <a:rPr lang="cs-CZ" dirty="0"/>
              <a:t> </a:t>
            </a:r>
            <a:r>
              <a:rPr lang="es-ES" dirty="0"/>
              <a:t>důvodů je na straně ďábla. Ti, kdo slouží bohatství, jsou jeh</a:t>
            </a:r>
            <a:r>
              <a:rPr lang="cs-CZ" dirty="0"/>
              <a:t>o</a:t>
            </a:r>
            <a:r>
              <a:rPr lang="es-ES" dirty="0"/>
              <a:t> otroky a dělají to, co od nich požaduj</a:t>
            </a:r>
            <a:r>
              <a:rPr lang="cs-CZ" dirty="0"/>
              <a:t>e</a:t>
            </a:r>
            <a:r>
              <a:rPr lang="es-ES" dirty="0"/>
              <a:t>.
</a:t>
            </a:r>
          </a:p>
        </p:txBody>
      </p:sp>
      <p:pic>
        <p:nvPicPr>
          <p:cNvPr id="4112" name="Picture 16" descr="Ojos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2852738"/>
            <a:ext cx="4465638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orazon-transpare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2513"/>
            <a:ext cx="1670050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avar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10506"/>
              </a:clrFrom>
              <a:clrTo>
                <a:srgbClr val="0105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37063"/>
            <a:ext cx="166528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4" grpId="0"/>
      <p:bldP spid="4109" grpId="0"/>
      <p:bldP spid="411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1418</Words>
  <Application>Microsoft Office PowerPoint</Application>
  <PresentationFormat>Presentación en pantalla (4:3)</PresentationFormat>
  <Paragraphs>100</Paragraphs>
  <Slides>16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 Fustero</dc:creator>
  <cp:lastModifiedBy>Isabel Laveda</cp:lastModifiedBy>
  <cp:revision>161</cp:revision>
  <dcterms:created xsi:type="dcterms:W3CDTF">2008-02-09T20:40:09Z</dcterms:created>
  <dcterms:modified xsi:type="dcterms:W3CDTF">2023-01-15T20:05:17Z</dcterms:modified>
</cp:coreProperties>
</file>