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69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41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5F4FAA-7FBB-4B1C-A0B5-FE59BC7159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4F1FA2-93BB-49E9-90AC-AE78CD5AD94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D88DB-7E91-44A0-9B33-040A5BF432C9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8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0EE55-8BC1-4756-96D6-9FD743F2F006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87D35-3F60-43DA-BD3F-AE947D26FEFB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2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243C5-4516-491B-8256-89F1B669E449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9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9F004-896D-4415-B228-AF50702EDC76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38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F9A23-2AF4-471E-8E7B-46FDA20F85B8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59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045DF-6ECB-4F90-99CD-172B35232B74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64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387B6-A663-4822-BE77-D69D00A722D1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15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D8867-67A9-4809-BDAD-6A517AEB6E74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41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F04C-54B3-4D43-A4C2-F5C078C6C17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0F88-7FA4-43F0-AD38-3A7A20E5176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602F-4274-4231-88FC-2BD905F2201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A2FA09-C4B2-4FF1-B8F4-C924DCB6BE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CF04-D1E3-4162-A270-1ED31F4600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067A-5706-4636-BF83-21E1B1F48A5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2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F8E1-D069-43FE-8D3D-A0909F57D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323C-6920-462F-BA32-E933A293FC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4849-E26C-4622-93F4-70BD7F27F48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77AE-FF1E-4897-986E-C87365916BD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DB9CE-2D40-4527-B5E6-C948781FF0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F8C7-AB79-464D-8EB7-123DB8EEFB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AB4503-F9A9-4B54-A3C4-4BC45679421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ero.net/" TargetMode="External"/><Relationship Id="rId2" Type="http://schemas.openxmlformats.org/officeDocument/2006/relationships/hyperlink" Target="http://www.biblegraphic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258786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u="sng" dirty="0">
                <a:solidFill>
                  <a:schemeClr val="bg1"/>
                </a:solidFill>
              </a:rPr>
              <a:t>2. </a:t>
            </a:r>
            <a:r>
              <a:rPr lang="es-ES" sz="1800" u="sng" dirty="0">
                <a:solidFill>
                  <a:schemeClr val="bg1"/>
                </a:solidFill>
              </a:rPr>
              <a:t>MO</a:t>
            </a:r>
            <a:r>
              <a:rPr lang="cs-CZ" sz="1800" u="sng" dirty="0">
                <a:solidFill>
                  <a:schemeClr val="bg1"/>
                </a:solidFill>
              </a:rPr>
              <a:t>JŽÍŠOVA</a:t>
            </a:r>
            <a:r>
              <a:rPr lang="es-ES" sz="1800" u="sng" dirty="0">
                <a:solidFill>
                  <a:schemeClr val="bg1"/>
                </a:solidFill>
              </a:rPr>
              <a:t> 1</a:t>
            </a:r>
            <a:r>
              <a:rPr lang="cs-CZ" sz="1800" u="sng" dirty="0">
                <a:solidFill>
                  <a:schemeClr val="bg1"/>
                </a:solidFill>
              </a:rPr>
              <a:t>.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11.</a:t>
            </a:r>
            <a:r>
              <a:rPr lang="cs-CZ" sz="1800" u="sng" dirty="0">
                <a:solidFill>
                  <a:schemeClr val="bg1"/>
                </a:solidFill>
              </a:rPr>
              <a:t> kapitola - 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Jákobov</a:t>
            </a:r>
            <a:r>
              <a:rPr lang="cs-CZ" sz="1800" dirty="0">
                <a:solidFill>
                  <a:schemeClr val="bg1"/>
                </a:solidFill>
              </a:rPr>
              <a:t>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potom</a:t>
            </a:r>
            <a:r>
              <a:rPr lang="cs-CZ" sz="1800" dirty="0" err="1">
                <a:solidFill>
                  <a:schemeClr val="bg1"/>
                </a:solidFill>
              </a:rPr>
              <a:t>ci</a:t>
            </a:r>
            <a:r>
              <a:rPr lang="es-ES" sz="1800" dirty="0">
                <a:solidFill>
                  <a:schemeClr val="bg1"/>
                </a:solidFill>
              </a:rPr>
              <a:t> se v </a:t>
            </a:r>
            <a:r>
              <a:rPr lang="es-ES" sz="1800" dirty="0" err="1">
                <a:solidFill>
                  <a:schemeClr val="bg1"/>
                </a:solidFill>
              </a:rPr>
              <a:t>Egyptě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rozrostli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populaci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</a:t>
            </a:r>
            <a:r>
              <a:rPr lang="es-ES" sz="1800" dirty="0" err="1">
                <a:solidFill>
                  <a:schemeClr val="bg1"/>
                </a:solidFill>
              </a:rPr>
              <a:t>asi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dvou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milionů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Nový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král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který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neznal</a:t>
            </a:r>
            <a:r>
              <a:rPr lang="es-ES" sz="1800" dirty="0">
                <a:solidFill>
                  <a:schemeClr val="bg1"/>
                </a:solidFill>
              </a:rPr>
              <a:t> Josefa, </a:t>
            </a:r>
            <a:r>
              <a:rPr lang="es-ES" sz="1800" dirty="0" err="1">
                <a:solidFill>
                  <a:schemeClr val="bg1"/>
                </a:solidFill>
              </a:rPr>
              <a:t>povstal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zotročil</a:t>
            </a:r>
            <a:r>
              <a:rPr lang="cs-CZ" sz="1800" dirty="0">
                <a:solidFill>
                  <a:schemeClr val="bg1"/>
                </a:solidFill>
              </a:rPr>
              <a:t> jeho</a:t>
            </a:r>
            <a:r>
              <a:rPr lang="es-ES" sz="1800" dirty="0">
                <a:solidFill>
                  <a:schemeClr val="bg1"/>
                </a:solidFill>
              </a:rPr>
              <a:t> lid. </a:t>
            </a:r>
            <a:r>
              <a:rPr lang="cs-CZ" sz="1800" dirty="0">
                <a:solidFill>
                  <a:schemeClr val="bg1"/>
                </a:solidFill>
              </a:rPr>
              <a:t>           </a:t>
            </a:r>
            <a:r>
              <a:rPr lang="es-ES" sz="1800" dirty="0">
                <a:solidFill>
                  <a:schemeClr val="bg1"/>
                </a:solidFill>
              </a:rPr>
              <a:t>Al</a:t>
            </a:r>
            <a:r>
              <a:rPr lang="cs-CZ" sz="1800" dirty="0">
                <a:solidFill>
                  <a:schemeClr val="bg1"/>
                </a:solidFill>
              </a:rPr>
              <a:t>e B</a:t>
            </a:r>
            <a:r>
              <a:rPr lang="es-ES" sz="1800" dirty="0" err="1">
                <a:solidFill>
                  <a:schemeClr val="bg1"/>
                </a:solidFill>
              </a:rPr>
              <a:t>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přišel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aby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vykoupil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 z </a:t>
            </a:r>
            <a:r>
              <a:rPr lang="es-ES" sz="1800" dirty="0" err="1">
                <a:solidFill>
                  <a:schemeClr val="bg1"/>
                </a:solidFill>
              </a:rPr>
              <a:t>otroctví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dal</a:t>
            </a:r>
            <a:r>
              <a:rPr lang="es-ES" sz="1800" dirty="0">
                <a:solidFill>
                  <a:schemeClr val="bg1"/>
                </a:solidFill>
              </a:rPr>
              <a:t> v </a:t>
            </a:r>
            <a:r>
              <a:rPr lang="es-ES" sz="1800" dirty="0" err="1">
                <a:solidFill>
                  <a:schemeClr val="bg1"/>
                </a:solidFill>
              </a:rPr>
              <a:t>Egyptě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poznat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své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jméno</a:t>
            </a:r>
            <a:r>
              <a:rPr lang="cs-CZ" sz="1800" dirty="0">
                <a:solidFill>
                  <a:schemeClr val="bg1"/>
                </a:solidFill>
              </a:rPr>
              <a:t> a moc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cs-CZ" sz="1800" dirty="0">
                <a:solidFill>
                  <a:schemeClr val="bg1"/>
                </a:solidFill>
              </a:rPr>
              <a:t>      </a:t>
            </a:r>
            <a:r>
              <a:rPr lang="es-ES" sz="1800" dirty="0" err="1">
                <a:solidFill>
                  <a:schemeClr val="bg1"/>
                </a:solidFill>
              </a:rPr>
              <a:t>Ježíš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je "JÁ JSEM".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630" name="Picture 6" descr="EXOD1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4965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464" y="228600"/>
            <a:ext cx="83820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			 </a:t>
            </a:r>
            <a:r>
              <a:rPr lang="cs-CZ" sz="2800" dirty="0">
                <a:solidFill>
                  <a:schemeClr val="bg1"/>
                </a:solidFill>
              </a:rPr>
              <a:t>REKAPITULACE: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s-ES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Klíčový</a:t>
            </a:r>
            <a:r>
              <a:rPr 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verš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“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Vykoupím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tě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vztaženou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paží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velikými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soud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y. V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ezmu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si 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vás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za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svůj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lid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a budu vám Bohem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2. Mojžíšova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6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9448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A. IZRAEL VYKOUPEN Z EGYPTSKÉHO OTROCTVÍ, 1-19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1.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Mojžíš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egyptští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bohové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Stanete se mým </a:t>
            </a:r>
            <a:r>
              <a:rPr lang="cs-CZ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lidedm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1-11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2.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Velikonoční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Pesach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vyjití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z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Egypta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Egypťané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poznají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jsem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Bůh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12-19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B. IZRAEL SE PŘIPRAVUJE NA ŽIVOT V TEOKRACII, 20-40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3.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Boží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smlouva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potvrzená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krví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Izrael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stává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teokratickým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národem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20-24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4.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Plán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svatostánku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Cesta pro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setkat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s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hříšníkem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25-27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5.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Plán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svatostánku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Cesta pro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člověka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setkat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m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</a:t>
            </a:r>
            <a:r>
              <a:rPr lang="cs-CZ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28-31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6.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Porušení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zákona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Mojžíš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jako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přimluv</a:t>
            </a:r>
            <a:r>
              <a:rPr lang="cs-CZ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mezi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svatým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hříšníky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32-34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7.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Stavba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Všechna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práce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být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vykonána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úctou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před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Pánem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	35-39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8.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Boží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přebývání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zemi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Bůh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sestupuje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aby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žil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ve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svatostánku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mezi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hříšníky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C. ZÁVĚR: SVATOSTÁNEK J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AKO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P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ŘEDOBRAZ 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KRISTA.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9.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Rituální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zákony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byly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stínem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věcí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budoucích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které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staly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skutečností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v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Kristu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endParaRPr lang="cs-CZ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Ježíš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řekl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"P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jďte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ke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mně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,"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skrze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skutky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ale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skrze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víru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v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Beránka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Božího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který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snímá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světa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skrze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svou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oběť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spáchaný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kříži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.
	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věčný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život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jen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těm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kteří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věří</a:t>
            </a: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1800" b="1">
                <a:solidFill>
                  <a:schemeClr val="bg1"/>
                </a:solidFill>
                <a:cs typeface="Times New Roman" panose="02020603050405020304" pitchFamily="18" charset="0"/>
              </a:rPr>
              <a:t>stejně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jak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věřil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Abraham.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				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s-ES" sz="1400" dirty="0">
                <a:solidFill>
                  <a:schemeClr val="bg1"/>
                </a:solidFill>
              </a:rPr>
              <a:t>copyright © 2001  </a:t>
            </a:r>
            <a:r>
              <a:rPr lang="es-ES" sz="1400" dirty="0" err="1">
                <a:solidFill>
                  <a:schemeClr val="bg1"/>
                </a:solidFill>
              </a:rPr>
              <a:t>Baptist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Bible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Graphics</a:t>
            </a:r>
            <a:r>
              <a:rPr lang="es-ES" sz="1400" dirty="0">
                <a:solidFill>
                  <a:schemeClr val="bg1"/>
                </a:solidFill>
              </a:rPr>
              <a:t>.  </a:t>
            </a:r>
            <a:r>
              <a:rPr lang="es-ES" sz="1400" dirty="0">
                <a:solidFill>
                  <a:schemeClr val="bg1"/>
                </a:solidFill>
                <a:hlinkClick r:id="rId2"/>
              </a:rPr>
              <a:t>www.biblegraphics.com</a:t>
            </a:r>
            <a:r>
              <a:rPr lang="es-ES" sz="1400" dirty="0">
                <a:solidFill>
                  <a:schemeClr val="bg1"/>
                </a:solidFill>
              </a:rPr>
              <a:t>. Traducido y adaptado por </a:t>
            </a:r>
            <a:r>
              <a:rPr lang="es-ES" sz="1400" dirty="0">
                <a:solidFill>
                  <a:schemeClr val="bg1"/>
                </a:solidFill>
                <a:hlinkClick r:id="rId3"/>
              </a:rPr>
              <a:t>www.fustero.net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533400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u="sng" dirty="0">
                <a:solidFill>
                  <a:schemeClr val="bg1"/>
                </a:solidFill>
              </a:rPr>
              <a:t>VE</a:t>
            </a:r>
            <a:r>
              <a:rPr lang="es-ES" sz="1800" u="sng" dirty="0">
                <a:solidFill>
                  <a:schemeClr val="bg1"/>
                </a:solidFill>
              </a:rPr>
              <a:t>L</a:t>
            </a:r>
            <a:r>
              <a:rPr lang="cs-CZ" sz="1800" u="sng" dirty="0">
                <a:solidFill>
                  <a:schemeClr val="bg1"/>
                </a:solidFill>
              </a:rPr>
              <a:t>IKONO</a:t>
            </a:r>
            <a:r>
              <a:rPr lang="es-ES" sz="1800" u="sng" dirty="0">
                <a:solidFill>
                  <a:schemeClr val="bg1"/>
                </a:solidFill>
              </a:rPr>
              <a:t>C</a:t>
            </a:r>
            <a:r>
              <a:rPr lang="cs-CZ" sz="1800" u="sng" dirty="0">
                <a:solidFill>
                  <a:schemeClr val="bg1"/>
                </a:solidFill>
              </a:rPr>
              <a:t>E</a:t>
            </a:r>
            <a:r>
              <a:rPr lang="es-ES" sz="1800" u="sng" dirty="0">
                <a:solidFill>
                  <a:schemeClr val="bg1"/>
                </a:solidFill>
              </a:rPr>
              <a:t>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12</a:t>
            </a:r>
            <a:r>
              <a:rPr lang="cs-CZ" sz="1800" u="sng" dirty="0">
                <a:solidFill>
                  <a:schemeClr val="bg1"/>
                </a:solidFill>
              </a:rPr>
              <a:t>. 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19.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soudil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Egypt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deseti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ranami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cs-CZ" sz="1800" dirty="0">
                <a:solidFill>
                  <a:schemeClr val="bg1"/>
                </a:solidFill>
              </a:rPr>
              <a:t>zahubil vše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prvorozené</a:t>
            </a:r>
            <a:r>
              <a:rPr lang="es-ES" sz="1800" dirty="0">
                <a:solidFill>
                  <a:schemeClr val="bg1"/>
                </a:solidFill>
              </a:rPr>
              <a:t>. Ale </a:t>
            </a:r>
            <a:r>
              <a:rPr lang="es-ES" sz="1800" dirty="0" err="1">
                <a:solidFill>
                  <a:schemeClr val="bg1"/>
                </a:solidFill>
              </a:rPr>
              <a:t>skrze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smrt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velikonočního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beránka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poskytl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spasení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cs-CZ" sz="1800" dirty="0">
                <a:solidFill>
                  <a:schemeClr val="bg1"/>
                </a:solidFill>
              </a:rPr>
              <a:t>Ty, co byli ukryti        v jeho krvi ušetřil </a:t>
            </a:r>
            <a:r>
              <a:rPr lang="es-ES" sz="1800" dirty="0">
                <a:solidFill>
                  <a:schemeClr val="bg1"/>
                </a:solidFill>
              </a:rPr>
              <a:t>a </a:t>
            </a:r>
            <a:r>
              <a:rPr lang="es-ES" sz="1800" dirty="0" err="1">
                <a:solidFill>
                  <a:schemeClr val="bg1"/>
                </a:solidFill>
              </a:rPr>
              <a:t>vykoupil</a:t>
            </a:r>
            <a:r>
              <a:rPr lang="es-ES" sz="1800" dirty="0">
                <a:solidFill>
                  <a:schemeClr val="bg1"/>
                </a:solidFill>
              </a:rPr>
              <a:t> z </a:t>
            </a:r>
            <a:r>
              <a:rPr lang="es-ES" sz="1800" dirty="0" err="1">
                <a:solidFill>
                  <a:schemeClr val="bg1"/>
                </a:solidFill>
              </a:rPr>
              <a:t>otroctví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je </a:t>
            </a:r>
            <a:r>
              <a:rPr lang="es-ES" sz="1800" dirty="0" err="1">
                <a:solidFill>
                  <a:schemeClr val="bg1"/>
                </a:solidFill>
              </a:rPr>
              <a:t>náš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velikonoční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beránek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8678" name="Picture 6" descr="Exod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u="sng" dirty="0">
                <a:solidFill>
                  <a:schemeClr val="bg1"/>
                </a:solidFill>
              </a:rPr>
              <a:t>SMLOUVA</a:t>
            </a:r>
            <a:r>
              <a:rPr lang="es-ES" sz="1800" u="sng" dirty="0">
                <a:solidFill>
                  <a:schemeClr val="bg1"/>
                </a:solidFill>
              </a:rPr>
              <a:t>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20</a:t>
            </a:r>
            <a:r>
              <a:rPr lang="cs-CZ" sz="1800" u="sng" dirty="0">
                <a:solidFill>
                  <a:schemeClr val="bg1"/>
                </a:solidFill>
              </a:rPr>
              <a:t>. 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24.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vedl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Rudé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moře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Sinaj</a:t>
            </a:r>
            <a:r>
              <a:rPr lang="es-ES" sz="1800" dirty="0">
                <a:solidFill>
                  <a:schemeClr val="bg1"/>
                </a:solidFill>
              </a:rPr>
              <a:t>, ale </a:t>
            </a:r>
            <a:r>
              <a:rPr lang="es-ES" sz="1800" dirty="0" err="1">
                <a:solidFill>
                  <a:schemeClr val="bg1"/>
                </a:solidFill>
              </a:rPr>
              <a:t>Egypťané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zahynuli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v 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vod</a:t>
            </a:r>
            <a:r>
              <a:rPr lang="cs-CZ" sz="1800" dirty="0" err="1">
                <a:solidFill>
                  <a:schemeClr val="bg1"/>
                </a:solidFill>
              </a:rPr>
              <a:t>ách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Izraelci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reptali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jim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vodu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skály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Smlouva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ratifikována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začal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teokratickou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vládu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národem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726" name="Picture 6" descr="EXOD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5300663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u="sng" dirty="0">
                <a:solidFill>
                  <a:schemeClr val="bg1"/>
                </a:solidFill>
              </a:rPr>
              <a:t>SVATOSTÁNEK</a:t>
            </a:r>
            <a:r>
              <a:rPr lang="es-ES" sz="1800" u="sng" dirty="0">
                <a:solidFill>
                  <a:schemeClr val="bg1"/>
                </a:solidFill>
              </a:rPr>
              <a:t>: BŮH SE PŘIBLIŽUJE ČLOVĚKU,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25</a:t>
            </a:r>
            <a:r>
              <a:rPr lang="cs-CZ" sz="1800" u="sng" dirty="0">
                <a:solidFill>
                  <a:schemeClr val="bg1"/>
                </a:solidFill>
              </a:rPr>
              <a:t>. 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27.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hoře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Sinaj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ukázal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Mojžíšovi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vzor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svého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nebeského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stánku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vybavení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si </a:t>
            </a:r>
            <a:r>
              <a:rPr lang="es-ES" sz="1800" dirty="0" err="1">
                <a:solidFill>
                  <a:schemeClr val="bg1"/>
                </a:solidFill>
              </a:rPr>
              <a:t>přál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</a:t>
            </a:r>
            <a:r>
              <a:rPr lang="es-ES" sz="1800" dirty="0" err="1">
                <a:solidFill>
                  <a:schemeClr val="bg1"/>
                </a:solidFill>
              </a:rPr>
              <a:t>žít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zemi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vést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svůj</a:t>
            </a:r>
            <a:r>
              <a:rPr lang="es-ES" sz="1800" dirty="0">
                <a:solidFill>
                  <a:schemeClr val="bg1"/>
                </a:solidFill>
              </a:rPr>
              <a:t> lid a </a:t>
            </a:r>
            <a:r>
              <a:rPr lang="es-ES" sz="1800" dirty="0" err="1">
                <a:solidFill>
                  <a:schemeClr val="bg1"/>
                </a:solidFill>
              </a:rPr>
              <a:t>dát</a:t>
            </a:r>
            <a:r>
              <a:rPr lang="es-ES" sz="1800" dirty="0">
                <a:solidFill>
                  <a:schemeClr val="bg1"/>
                </a:solidFill>
              </a:rPr>
              <a:t> mu </a:t>
            </a:r>
            <a:r>
              <a:rPr lang="es-ES" sz="1800" dirty="0" err="1">
                <a:solidFill>
                  <a:schemeClr val="bg1"/>
                </a:solidFill>
              </a:rPr>
              <a:t>odpočinout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Když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přišla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plnost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času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narodil</a:t>
            </a:r>
            <a:r>
              <a:rPr lang="es-ES" sz="1800" dirty="0">
                <a:solidFill>
                  <a:schemeClr val="bg1"/>
                </a:solidFill>
              </a:rPr>
              <a:t> se </a:t>
            </a:r>
            <a:r>
              <a:rPr lang="cs-CZ" sz="1800" dirty="0">
                <a:solidFill>
                  <a:schemeClr val="bg1"/>
                </a:solidFill>
              </a:rPr>
              <a:t>             </a:t>
            </a:r>
            <a:r>
              <a:rPr lang="es-ES" sz="1800" dirty="0">
                <a:solidFill>
                  <a:schemeClr val="bg1"/>
                </a:solidFill>
              </a:rPr>
              <a:t>v </a:t>
            </a:r>
            <a:r>
              <a:rPr lang="es-ES" sz="1800" dirty="0" err="1">
                <a:solidFill>
                  <a:schemeClr val="bg1"/>
                </a:solidFill>
              </a:rPr>
              <a:t>Betlémě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Ježíš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stal</a:t>
            </a:r>
            <a:r>
              <a:rPr lang="es-ES" sz="1800" dirty="0">
                <a:solidFill>
                  <a:schemeClr val="bg1"/>
                </a:solidFill>
              </a:rPr>
              <a:t> se "</a:t>
            </a:r>
            <a:r>
              <a:rPr lang="es-ES" sz="1800" dirty="0" err="1">
                <a:solidFill>
                  <a:schemeClr val="bg1"/>
                </a:solidFill>
              </a:rPr>
              <a:t>svatostánkem</a:t>
            </a:r>
            <a:r>
              <a:rPr lang="es-ES" sz="1800" dirty="0">
                <a:solidFill>
                  <a:schemeClr val="bg1"/>
                </a:solidFill>
              </a:rPr>
              <a:t>" </a:t>
            </a:r>
            <a:r>
              <a:rPr lang="es-ES" sz="1800" dirty="0" err="1">
                <a:solidFill>
                  <a:schemeClr val="bg1"/>
                </a:solidFill>
              </a:rPr>
              <a:t>mezi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lidmi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7110" name="Picture 6" descr="Exod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SVATOSTÁNEK: ČLOVĚK SE PŘIBLIŽUJE K BOHU,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28</a:t>
            </a:r>
            <a:r>
              <a:rPr lang="cs-CZ" sz="1800" u="sng" dirty="0">
                <a:solidFill>
                  <a:schemeClr val="bg1"/>
                </a:solidFill>
              </a:rPr>
              <a:t>. 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31.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 </a:t>
            </a:r>
            <a:r>
              <a:rPr lang="es-ES" sz="1800" dirty="0" err="1">
                <a:solidFill>
                  <a:schemeClr val="bg1"/>
                </a:solidFill>
              </a:rPr>
              <a:t>Hříšníci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mohli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předstoupit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Boha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uctívat</a:t>
            </a:r>
            <a:r>
              <a:rPr lang="es-ES" sz="1800" dirty="0">
                <a:solidFill>
                  <a:schemeClr val="bg1"/>
                </a:solidFill>
              </a:rPr>
              <a:t> Ho </a:t>
            </a:r>
            <a:r>
              <a:rPr lang="es-ES" sz="1800" dirty="0" err="1">
                <a:solidFill>
                  <a:schemeClr val="bg1"/>
                </a:solidFill>
              </a:rPr>
              <a:t>prostřednictvím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kněze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přinášet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</a:t>
            </a:r>
            <a:r>
              <a:rPr lang="es-ES" sz="1800" dirty="0" err="1">
                <a:solidFill>
                  <a:schemeClr val="bg1"/>
                </a:solidFill>
              </a:rPr>
              <a:t>oběti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z</a:t>
            </a:r>
            <a:r>
              <a:rPr lang="es-ES" sz="1800" dirty="0">
                <a:solidFill>
                  <a:schemeClr val="bg1"/>
                </a:solidFill>
              </a:rPr>
              <a:t>a </a:t>
            </a:r>
            <a:r>
              <a:rPr lang="cs-CZ" sz="1800" dirty="0">
                <a:solidFill>
                  <a:schemeClr val="bg1"/>
                </a:solidFill>
              </a:rPr>
              <a:t>hříchy</a:t>
            </a:r>
            <a:r>
              <a:rPr lang="es-ES" sz="1800" dirty="0">
                <a:solidFill>
                  <a:schemeClr val="bg1"/>
                </a:solidFill>
              </a:rPr>
              <a:t> v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jménu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Kalvárii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naplnil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náš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prostředník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veškerou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spravedlnost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aby</a:t>
            </a:r>
            <a:r>
              <a:rPr lang="cs-CZ" sz="1800" dirty="0">
                <a:solidFill>
                  <a:schemeClr val="bg1"/>
                </a:solidFill>
              </a:rPr>
              <a:t> nám </a:t>
            </a:r>
            <a:r>
              <a:rPr lang="es-ES" sz="1800" dirty="0" err="1">
                <a:solidFill>
                  <a:schemeClr val="bg1"/>
                </a:solidFill>
              </a:rPr>
              <a:t>odpu</a:t>
            </a:r>
            <a:r>
              <a:rPr lang="cs-CZ" sz="1800" dirty="0" err="1">
                <a:solidFill>
                  <a:schemeClr val="bg1"/>
                </a:solidFill>
              </a:rPr>
              <a:t>sti</a:t>
            </a:r>
            <a:r>
              <a:rPr lang="es-ES" sz="1800" dirty="0">
                <a:solidFill>
                  <a:schemeClr val="bg1"/>
                </a:solidFill>
              </a:rPr>
              <a:t>l </a:t>
            </a:r>
            <a:r>
              <a:rPr lang="es-ES" sz="1800" dirty="0" err="1">
                <a:solidFill>
                  <a:schemeClr val="bg1"/>
                </a:solidFill>
              </a:rPr>
              <a:t>hříchy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navěky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9158" name="Picture 1030" descr="EXOD5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5300663"/>
            <a:ext cx="8458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PORUŠENÍ ZÁKONA,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32</a:t>
            </a:r>
            <a:r>
              <a:rPr lang="cs-CZ" sz="1800" u="sng" dirty="0">
                <a:solidFill>
                  <a:schemeClr val="bg1"/>
                </a:solidFill>
              </a:rPr>
              <a:t>. 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34.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V době, kdy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pře</a:t>
            </a:r>
            <a:r>
              <a:rPr lang="es-ES" sz="1800" dirty="0">
                <a:solidFill>
                  <a:schemeClr val="bg1"/>
                </a:solidFill>
              </a:rPr>
              <a:t>d</a:t>
            </a:r>
            <a:r>
              <a:rPr lang="cs-CZ" sz="1800" dirty="0" err="1">
                <a:solidFill>
                  <a:schemeClr val="bg1"/>
                </a:solidFill>
              </a:rPr>
              <a:t>áv</a:t>
            </a:r>
            <a:r>
              <a:rPr lang="es-ES" sz="1800" dirty="0">
                <a:solidFill>
                  <a:schemeClr val="bg1"/>
                </a:solidFill>
              </a:rPr>
              <a:t>al </a:t>
            </a:r>
            <a:r>
              <a:rPr lang="es-ES" sz="1800" dirty="0" err="1">
                <a:solidFill>
                  <a:schemeClr val="bg1"/>
                </a:solidFill>
              </a:rPr>
              <a:t>Mojžíšovi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Desatero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přikázání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porušil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Zákon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tím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že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se uchýlil k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modlářství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uctíval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zlaté</a:t>
            </a:r>
            <a:r>
              <a:rPr lang="es-ES" sz="1800" dirty="0">
                <a:solidFill>
                  <a:schemeClr val="bg1"/>
                </a:solidFill>
              </a:rPr>
              <a:t> tele. I </a:t>
            </a:r>
            <a:r>
              <a:rPr lang="es-ES" sz="1800" dirty="0" err="1">
                <a:solidFill>
                  <a:schemeClr val="bg1"/>
                </a:solidFill>
              </a:rPr>
              <a:t>když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porušili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Zákon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přepsal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milosrdnou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rukou</a:t>
            </a:r>
            <a:r>
              <a:rPr lang="es-ES" sz="1800" dirty="0">
                <a:solidFill>
                  <a:schemeClr val="bg1"/>
                </a:solidFill>
              </a:rPr>
              <a:t>. Ve </a:t>
            </a:r>
            <a:r>
              <a:rPr lang="es-ES" sz="1800" dirty="0" err="1">
                <a:solidFill>
                  <a:schemeClr val="bg1"/>
                </a:solidFill>
              </a:rPr>
              <a:t>své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lásce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   </a:t>
            </a:r>
            <a:r>
              <a:rPr lang="es-ES" sz="1800" dirty="0" err="1">
                <a:solidFill>
                  <a:schemeClr val="bg1"/>
                </a:solidFill>
              </a:rPr>
              <a:t>za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nás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zemřel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když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jsme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ještě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hříšníky</a:t>
            </a:r>
            <a:r>
              <a:rPr lang="es-ES" sz="1800" dirty="0">
                <a:solidFill>
                  <a:schemeClr val="bg1"/>
                </a:solidFill>
              </a:rPr>
              <a:t>.
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51206" name="Picture 6" descr="EXOD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6"/>
          <p:cNvSpPr txBox="1">
            <a:spLocks noChangeArrowheads="1"/>
          </p:cNvSpPr>
          <p:nvPr/>
        </p:nvSpPr>
        <p:spPr bwMode="auto">
          <a:xfrm>
            <a:off x="684213" y="5300663"/>
            <a:ext cx="784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PRÁCE VYKON</a:t>
            </a:r>
            <a:r>
              <a:rPr lang="cs-CZ" sz="1800" u="sng" dirty="0">
                <a:solidFill>
                  <a:schemeClr val="bg1"/>
                </a:solidFill>
              </a:rPr>
              <a:t>ÁV</a:t>
            </a:r>
            <a:r>
              <a:rPr lang="es-ES" sz="1800" u="sng" dirty="0">
                <a:solidFill>
                  <a:schemeClr val="bg1"/>
                </a:solidFill>
              </a:rPr>
              <a:t>ANÁ PRO BOHA,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35</a:t>
            </a:r>
            <a:r>
              <a:rPr lang="cs-CZ" sz="1800" u="sng" dirty="0">
                <a:solidFill>
                  <a:schemeClr val="bg1"/>
                </a:solidFill>
              </a:rPr>
              <a:t>. </a:t>
            </a:r>
            <a:r>
              <a:rPr lang="es-ES" sz="1800" u="sng" dirty="0">
                <a:solidFill>
                  <a:schemeClr val="bg1"/>
                </a:solidFill>
              </a:rPr>
              <a:t>-</a:t>
            </a:r>
            <a:r>
              <a:rPr lang="cs-CZ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>
                <a:solidFill>
                  <a:schemeClr val="bg1"/>
                </a:solidFill>
              </a:rPr>
              <a:t>39.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štědře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dávali</a:t>
            </a:r>
            <a:r>
              <a:rPr lang="cs-CZ" sz="1800" dirty="0">
                <a:solidFill>
                  <a:schemeClr val="bg1"/>
                </a:solidFill>
              </a:rPr>
              <a:t> dary i um do Boží služby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Veškerá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práce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provedena</a:t>
            </a:r>
            <a:r>
              <a:rPr lang="es-ES" sz="1800" dirty="0">
                <a:solidFill>
                  <a:schemeClr val="bg1"/>
                </a:solidFill>
              </a:rPr>
              <a:t> s </a:t>
            </a:r>
            <a:r>
              <a:rPr lang="es-ES" sz="1800" dirty="0" err="1">
                <a:solidFill>
                  <a:schemeClr val="bg1"/>
                </a:solidFill>
              </a:rPr>
              <a:t>dovedností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důstojností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Velké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scény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obsažené ve druhé knize Mojžíšově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odrážely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Kristovu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spravedlnost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symbolizovanou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obřady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svatyně</a:t>
            </a:r>
            <a:r>
              <a:rPr lang="es-ES" sz="1800" dirty="0">
                <a:solidFill>
                  <a:schemeClr val="bg1"/>
                </a:solidFill>
              </a:rPr>
              <a:t>, a </a:t>
            </a:r>
            <a:r>
              <a:rPr lang="es-ES" sz="1800" dirty="0" err="1">
                <a:solidFill>
                  <a:schemeClr val="bg1"/>
                </a:solidFill>
              </a:rPr>
              <a:t>nasměrovaly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pohled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Božího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Kalvárii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pravý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zdroj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života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3252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3254" name="Picture 1030" descr="EXOD7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4648200" y="6488113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6"/>
          <p:cNvSpPr txBox="1">
            <a:spLocks noChangeArrowheads="1"/>
          </p:cNvSpPr>
          <p:nvPr/>
        </p:nvSpPr>
        <p:spPr bwMode="auto">
          <a:xfrm>
            <a:off x="685800" y="5300663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BŮH MEZI LIDMI,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40.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Oblak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slávy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sestoupil</a:t>
            </a:r>
            <a:r>
              <a:rPr lang="es-ES" sz="1800" dirty="0">
                <a:solidFill>
                  <a:schemeClr val="bg1"/>
                </a:solidFill>
              </a:rPr>
              <a:t> z </a:t>
            </a:r>
            <a:r>
              <a:rPr lang="es-ES" sz="1800" dirty="0" err="1">
                <a:solidFill>
                  <a:schemeClr val="bg1"/>
                </a:solidFill>
              </a:rPr>
              <a:t>nebe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jako</a:t>
            </a:r>
            <a:r>
              <a:rPr lang="es-ES" sz="1800" dirty="0">
                <a:solidFill>
                  <a:schemeClr val="bg1"/>
                </a:solidFill>
              </a:rPr>
              <a:t> vi</a:t>
            </a:r>
            <a:r>
              <a:rPr lang="cs-CZ" sz="1800" dirty="0" err="1">
                <a:solidFill>
                  <a:schemeClr val="bg1"/>
                </a:solidFill>
              </a:rPr>
              <a:t>ditelná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připomínka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Izraeli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že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přebývá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mezi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nimi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si </a:t>
            </a:r>
            <a:r>
              <a:rPr lang="es-ES" sz="1800" dirty="0" err="1">
                <a:solidFill>
                  <a:schemeClr val="bg1"/>
                </a:solidFill>
              </a:rPr>
              <a:t>vybral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protože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jej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miloval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cs-CZ" sz="1800" dirty="0">
                <a:solidFill>
                  <a:schemeClr val="bg1"/>
                </a:solidFill>
              </a:rPr>
              <a:t>Také my m</a:t>
            </a:r>
            <a:r>
              <a:rPr lang="es-ES" sz="1800" dirty="0" err="1">
                <a:solidFill>
                  <a:schemeClr val="bg1"/>
                </a:solidFill>
              </a:rPr>
              <a:t>áme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milovat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Hospodina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svého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Boha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svého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bližního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je </a:t>
            </a:r>
            <a:r>
              <a:rPr lang="cs-CZ" sz="1800" dirty="0">
                <a:solidFill>
                  <a:schemeClr val="bg1"/>
                </a:solidFill>
              </a:rPr>
              <a:t>prostředníkem k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cs-CZ" sz="1800" dirty="0">
                <a:solidFill>
                  <a:schemeClr val="bg1"/>
                </a:solidFill>
              </a:rPr>
              <a:t>lezení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odpočink</a:t>
            </a:r>
            <a:r>
              <a:rPr lang="cs-CZ" sz="1800" dirty="0">
                <a:solidFill>
                  <a:schemeClr val="bg1"/>
                </a:solidFill>
              </a:rPr>
              <a:t>u</a:t>
            </a:r>
            <a:r>
              <a:rPr lang="es-ES" sz="1800" dirty="0">
                <a:solidFill>
                  <a:schemeClr val="bg1"/>
                </a:solidFill>
              </a:rPr>
              <a:t> v </a:t>
            </a:r>
            <a:r>
              <a:rPr lang="es-ES" sz="1800" dirty="0" err="1">
                <a:solidFill>
                  <a:schemeClr val="bg1"/>
                </a:solidFill>
              </a:rPr>
              <a:t>Boží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přítomnosti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5302" name="Picture 1030" descr="EXOD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Text Box 1032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42238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SVATOSTÁNEK JE P</a:t>
            </a:r>
            <a:r>
              <a:rPr lang="cs-CZ" sz="1800" u="sng" dirty="0">
                <a:solidFill>
                  <a:schemeClr val="bg1"/>
                </a:solidFill>
              </a:rPr>
              <a:t>ŘEDOBRAZEM </a:t>
            </a:r>
            <a:r>
              <a:rPr lang="es-ES" sz="1800" u="sng" dirty="0">
                <a:solidFill>
                  <a:schemeClr val="bg1"/>
                </a:solidFill>
              </a:rPr>
              <a:t>KRISTA.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Svatostánek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zákony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stínem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věcí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budoucích</a:t>
            </a:r>
            <a:r>
              <a:rPr lang="es-ES" sz="1800" dirty="0">
                <a:solidFill>
                  <a:schemeClr val="bg1"/>
                </a:solidFill>
              </a:rPr>
              <a:t>. K </a:t>
            </a:r>
            <a:r>
              <a:rPr lang="es-ES" sz="1800" dirty="0" err="1">
                <a:solidFill>
                  <a:schemeClr val="bg1"/>
                </a:solidFill>
              </a:rPr>
              <a:t>Bohu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můžeme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přijít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skrze</a:t>
            </a:r>
            <a:r>
              <a:rPr lang="es-ES" sz="1800" dirty="0">
                <a:solidFill>
                  <a:schemeClr val="bg1"/>
                </a:solidFill>
              </a:rPr>
              <a:t> Krista. </a:t>
            </a:r>
            <a:r>
              <a:rPr lang="es-ES" sz="1800" dirty="0" err="1">
                <a:solidFill>
                  <a:schemeClr val="bg1"/>
                </a:solidFill>
              </a:rPr>
              <a:t>Ruce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probodnuté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hřeby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zvou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hříšníka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slovy</a:t>
            </a:r>
            <a:r>
              <a:rPr lang="es-ES" sz="1800" dirty="0">
                <a:solidFill>
                  <a:schemeClr val="bg1"/>
                </a:solidFill>
              </a:rPr>
              <a:t>: "</a:t>
            </a:r>
            <a:r>
              <a:rPr lang="es-ES" sz="1800" dirty="0" err="1">
                <a:solidFill>
                  <a:schemeClr val="bg1"/>
                </a:solidFill>
              </a:rPr>
              <a:t>Pojď</a:t>
            </a:r>
            <a:r>
              <a:rPr lang="es-ES" sz="1800" dirty="0">
                <a:solidFill>
                  <a:schemeClr val="bg1"/>
                </a:solidFill>
              </a:rPr>
              <a:t> ke </a:t>
            </a:r>
            <a:r>
              <a:rPr lang="es-ES" sz="1800" dirty="0" err="1">
                <a:solidFill>
                  <a:schemeClr val="bg1"/>
                </a:solidFill>
              </a:rPr>
              <a:t>mně</a:t>
            </a:r>
            <a:r>
              <a:rPr lang="es-ES" sz="1800" dirty="0">
                <a:solidFill>
                  <a:schemeClr val="bg1"/>
                </a:solidFill>
              </a:rPr>
              <a:t>", </a:t>
            </a:r>
            <a:r>
              <a:rPr lang="es-ES" sz="1800" dirty="0" err="1">
                <a:solidFill>
                  <a:schemeClr val="bg1"/>
                </a:solidFill>
              </a:rPr>
              <a:t>přijď</a:t>
            </a:r>
            <a:r>
              <a:rPr lang="es-ES" sz="1800" dirty="0">
                <a:solidFill>
                  <a:schemeClr val="bg1"/>
                </a:solidFill>
              </a:rPr>
              <a:t> k </a:t>
            </a:r>
            <a:r>
              <a:rPr lang="es-ES" sz="1800" dirty="0" err="1">
                <a:solidFill>
                  <a:schemeClr val="bg1"/>
                </a:solidFill>
              </a:rPr>
              <a:t>Beránku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Božímu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1044</Words>
  <Application>Microsoft Office PowerPoint</Application>
  <PresentationFormat>Presentación en pantalla (4:3)</PresentationFormat>
  <Paragraphs>53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REKAPITULACE: Klíčový verš: “Vykoupím tě vztaženou paží a velikými soudy. Vezmu si vás za svůj lid a budu vám Bohem” 2. Mojžíšova 6,6.7 </vt:lpstr>
    </vt:vector>
  </TitlesOfParts>
  <Company>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</dc:creator>
  <cp:lastModifiedBy>Sergio Fustero Carreras</cp:lastModifiedBy>
  <cp:revision>73</cp:revision>
  <dcterms:created xsi:type="dcterms:W3CDTF">2001-04-21T20:04:13Z</dcterms:created>
  <dcterms:modified xsi:type="dcterms:W3CDTF">2023-01-27T09:41:33Z</dcterms:modified>
</cp:coreProperties>
</file>