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7" d="100"/>
          <a:sy n="27" d="100"/>
        </p:scale>
        <p:origin x="90" y="15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ru-RU" sz="2000" b="1" dirty="0">
              <a:effectLst>
                <a:outerShdw blurRad="38100" dist="38100" dir="2700000" algn="tl">
                  <a:srgbClr val="000000">
                    <a:alpha val="43137"/>
                  </a:srgbClr>
                </a:outerShdw>
              </a:effectLst>
            </a:rPr>
            <a:t>Те вярваха в учението на Исус</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ru-RU" sz="2000" b="1" dirty="0">
              <a:effectLst>
                <a:outerShdw blurRad="38100" dist="38100" dir="2700000" algn="tl">
                  <a:srgbClr val="000000">
                    <a:alpha val="43137"/>
                  </a:srgbClr>
                </a:outerShdw>
              </a:effectLst>
            </a:rPr>
            <a:t>Тези, които имаха дарбата, изцеляваха болните.</a:t>
          </a:r>
          <a:endParaRPr lang="en"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bg-BG" sz="2000" b="1" dirty="0">
              <a:effectLst>
                <a:outerShdw blurRad="38100" dist="38100" dir="2700000" algn="tl">
                  <a:srgbClr val="000000">
                    <a:alpha val="43137"/>
                  </a:srgbClr>
                </a:outerShdw>
              </a:effectLst>
            </a:rPr>
            <a:t>Имаха всичко общо</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ru-RU" sz="2000" b="1" dirty="0">
              <a:effectLst>
                <a:outerShdw blurRad="38100" dist="38100" dir="2700000" algn="tl">
                  <a:srgbClr val="000000">
                    <a:alpha val="43137"/>
                  </a:srgbClr>
                </a:outerShdw>
              </a:effectLst>
            </a:rPr>
            <a:t>Те споделяха каквото имаха с нуждаещите се.</a:t>
          </a:r>
          <a:endParaRPr lang="en"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bg-BG" sz="2000" b="1" dirty="0">
              <a:effectLst>
                <a:outerShdw blurRad="38100" dist="38100" dir="2700000" algn="tl">
                  <a:srgbClr val="000000">
                    <a:alpha val="43137"/>
                  </a:srgbClr>
                </a:outerShdw>
              </a:effectLst>
            </a:rPr>
            <a:t>Имаха публични срещи</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ru-RU" sz="1800" b="1" dirty="0">
              <a:effectLst>
                <a:outerShdw blurRad="38100" dist="38100" dir="2700000" algn="tl">
                  <a:srgbClr val="000000">
                    <a:alpha val="43137"/>
                  </a:srgbClr>
                </a:outerShdw>
              </a:effectLst>
            </a:rPr>
            <a:t>Те имаха срещи по домовете, където празнуваха Господната вечеря</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ru-RU" sz="2000" b="1" dirty="0">
              <a:effectLst>
                <a:outerShdw blurRad="38100" dist="38100" dir="2700000" algn="tl">
                  <a:srgbClr val="000000">
                    <a:alpha val="43137"/>
                  </a:srgbClr>
                </a:outerShdw>
              </a:effectLst>
            </a:rPr>
            <a:t>Те живееха с радост и простота на сърцето</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bg-BG" sz="2000" b="1" dirty="0">
              <a:effectLst>
                <a:outerShdw blurRad="38100" dist="38100" dir="2700000" algn="tl">
                  <a:srgbClr val="000000">
                    <a:alpha val="43137"/>
                  </a:srgbClr>
                </a:outerShdw>
              </a:effectLst>
            </a:rPr>
            <a:t>Те славеха Бога</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вярваха в учението на Исус</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Тези, които имаха дарбата, изцеляваха болните.</a:t>
          </a:r>
          <a:endParaRPr lang="en"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effectLst>
                <a:outerShdw blurRad="38100" dist="38100" dir="2700000" algn="tl">
                  <a:srgbClr val="000000">
                    <a:alpha val="43137"/>
                  </a:srgbClr>
                </a:outerShdw>
              </a:effectLst>
            </a:rPr>
            <a:t>Имаха всичко общо</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споделяха каквото имаха с нуждаещите се.</a:t>
          </a:r>
          <a:endParaRPr lang="en" sz="20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effectLst>
                <a:outerShdw blurRad="38100" dist="38100" dir="2700000" algn="tl">
                  <a:srgbClr val="000000">
                    <a:alpha val="43137"/>
                  </a:srgbClr>
                </a:outerShdw>
              </a:effectLst>
            </a:rPr>
            <a:t>Имаха публични срещи</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rPr>
            <a:t>Те имаха срещи по домовете, където празнуваха Господната вечеря</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живееха с радост и простота на сърцето</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effectLst>
                <a:outerShdw blurRad="38100" dist="38100" dir="2700000" algn="tl">
                  <a:srgbClr val="000000">
                    <a:alpha val="43137"/>
                  </a:srgbClr>
                </a:outerShdw>
              </a:effectLst>
            </a:rPr>
            <a:t>Те славеха Бога</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4" y="1458704"/>
            <a:ext cx="5101975" cy="1754326"/>
          </a:xfrm>
          <a:prstGeom prst="rect">
            <a:avLst/>
          </a:prstGeom>
          <a:noFill/>
        </p:spPr>
        <p:txBody>
          <a:bodyPr wrap="square" rtlCol="0">
            <a:spAutoFit/>
          </a:bodyPr>
          <a:lstStyle/>
          <a:p>
            <a:pPr algn="ctr"/>
            <a:r>
              <a:rPr lang="bg-BG" sz="5400" b="1" spc="50" dirty="0">
                <a:ln w="0"/>
                <a:solidFill>
                  <a:schemeClr val="bg2"/>
                </a:solidFill>
                <a:effectLst>
                  <a:innerShdw blurRad="63500" dist="50800" dir="13500000">
                    <a:srgbClr val="000000">
                      <a:alpha val="50000"/>
                    </a:srgbClr>
                  </a:innerShdw>
                </a:effectLst>
              </a:rPr>
              <a:t>ЦЕНТРАЛНИЯТ ПРОБЛЕМ</a:t>
            </a:r>
            <a:r>
              <a:rPr lang="en-US" sz="5400" b="1" spc="50" dirty="0">
                <a:ln w="0"/>
                <a:solidFill>
                  <a:schemeClr val="bg2"/>
                </a:solidFill>
                <a:effectLst>
                  <a:innerShdw blurRad="63500" dist="50800" dir="13500000">
                    <a:srgbClr val="000000">
                      <a:alpha val="50000"/>
                    </a:srgbClr>
                  </a:innerShdw>
                </a:effectLst>
              </a:rPr>
              <a:t>:</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534390" y="3640216"/>
            <a:ext cx="4471836" cy="1754326"/>
          </a:xfrm>
          <a:prstGeom prst="rect">
            <a:avLst/>
          </a:prstGeom>
          <a:noFill/>
        </p:spPr>
        <p:txBody>
          <a:bodyPr wrap="square" rtlCol="0">
            <a:spAutoFit/>
          </a:bodyPr>
          <a:lstStyle/>
          <a:p>
            <a:pPr algn="ctr"/>
            <a:r>
              <a:rPr lang="bg-BG" sz="5400" b="1" spc="50" dirty="0">
                <a:ln w="0"/>
                <a:solidFill>
                  <a:srgbClr val="9E4066"/>
                </a:solidFill>
                <a:effectLst>
                  <a:innerShdw blurRad="63500" dist="50800" dir="13500000">
                    <a:srgbClr val="000000">
                      <a:alpha val="50000"/>
                    </a:srgbClr>
                  </a:innerShdw>
                </a:effectLst>
              </a:rPr>
              <a:t>ЛЮБОВ ИЛИ ЕГОИЗЪМ?</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ru-RU" sz="1600" b="1" dirty="0">
                <a:solidFill>
                  <a:schemeClr val="accent1">
                    <a:lumMod val="75000"/>
                  </a:schemeClr>
                </a:solidFill>
              </a:rPr>
              <a:t>Урок 2 за 13 април 2024 г</a:t>
            </a:r>
            <a:endParaRPr lang="en" sz="1600" b="1" dirty="0">
              <a:solidFill>
                <a:schemeClr val="accent1">
                  <a:lumMod val="75000"/>
                </a:schemeClr>
              </a:solidFill>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58386"/>
            <a:ext cx="9499074" cy="707886"/>
          </a:xfrm>
          <a:prstGeom prst="rect">
            <a:avLst/>
          </a:prstGeom>
          <a:noFill/>
        </p:spPr>
        <p:txBody>
          <a:bodyPr wrap="square">
            <a:spAutoFit/>
          </a:bodyPr>
          <a:lstStyle/>
          <a:p>
            <a:pPr algn="ctr"/>
            <a:r>
              <a:rPr lang="bg-BG"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ПОМОГНЕТЕ НА НУЖДАЕЩИТЕ СЕ</a:t>
            </a:r>
            <a:endParaRPr lang="e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646331"/>
          </a:xfrm>
          <a:prstGeom prst="rect">
            <a:avLst/>
          </a:prstGeom>
          <a:noFill/>
        </p:spPr>
        <p:txBody>
          <a:bodyPr wrap="square">
            <a:spAutoFit/>
          </a:bodyPr>
          <a:lstStyle/>
          <a:p>
            <a:pPr algn="ctr"/>
            <a:r>
              <a:rPr lang="ru-RU" b="1" dirty="0">
                <a:solidFill>
                  <a:srgbClr val="82DAEF"/>
                </a:solidFill>
                <a:effectLst>
                  <a:outerShdw blurRad="38100" dist="38100" dir="2700000" algn="tl">
                    <a:srgbClr val="000000">
                      <a:alpha val="43137"/>
                    </a:srgbClr>
                  </a:outerShdw>
                </a:effectLst>
                <a:latin typeface="Comic Sans MS" panose="030F0702030302020204" pitchFamily="66" charset="0"/>
              </a:rPr>
              <a:t>„и продаваха стоката и имота си, и разпределяха парите на всички, според нуждата на всекиго.“</a:t>
            </a: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bg-BG" sz="1400" b="1" dirty="0">
                <a:solidFill>
                  <a:srgbClr val="82DAEF"/>
                </a:solidFill>
                <a:effectLst>
                  <a:outerShdw blurRad="38100" dist="38100" dir="2700000" algn="tl">
                    <a:srgbClr val="000000">
                      <a:alpha val="43137"/>
                    </a:srgbClr>
                  </a:outerShdw>
                </a:effectLst>
                <a:latin typeface="Comic Sans MS" panose="030F0702030302020204" pitchFamily="66" charset="0"/>
              </a:rPr>
              <a:t>Деяния</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9123195" cy="400110"/>
          </a:xfrm>
          <a:prstGeom prst="rect">
            <a:avLst/>
          </a:prstGeom>
          <a:noFill/>
        </p:spPr>
        <p:txBody>
          <a:bodyPr wrap="square" rtlCol="0">
            <a:spAutoFit/>
          </a:bodyPr>
          <a:lstStyle/>
          <a:p>
            <a:pPr>
              <a:spcBef>
                <a:spcPts val="600"/>
              </a:spcBef>
            </a:pPr>
            <a:r>
              <a:rPr lang="ru-RU" sz="2000" b="1" dirty="0"/>
              <a:t>Какъв ефект има евангелието върху ранните християни (Деяния 2:42-47)?</a:t>
            </a:r>
            <a:endParaRPr lang="en" sz="2000" b="1" dirty="0"/>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234993424"/>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ru-RU" sz="2000" b="1" dirty="0"/>
              <a:t>Като посланици на Христос те подражавали на Исус. Грижейки се за нуждите на околните, те спечелиха благоволението на целия град.</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ru-RU" sz="2000" b="1" dirty="0"/>
              <a:t>Както тогава, Църквата трябва да се характеризира с любовта на християните един към друг и със загриженост за тяхната общност.</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ru-RU"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ЛЮБОВТА, НАШИЯТ ЗНАК ЗА ИДЕНТИЧНОСТ</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ru-RU" b="1" dirty="0">
                <a:solidFill>
                  <a:schemeClr val="bg1"/>
                </a:solidFill>
                <a:effectLst>
                  <a:outerShdw blurRad="38100" dist="38100" dir="2700000" algn="tl">
                    <a:srgbClr val="000000">
                      <a:alpha val="43137"/>
                    </a:srgbClr>
                  </a:outerShdw>
                </a:effectLst>
                <a:latin typeface="Comic Sans MS" panose="030F0702030302020204" pitchFamily="66" charset="0"/>
              </a:rPr>
              <a:t>„По това ще познаят всички, че сте Мои ученици, ако имате любов помежду си.“</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bg-BG" sz="1400" b="1" dirty="0">
                <a:solidFill>
                  <a:schemeClr val="bg1"/>
                </a:solidFill>
                <a:effectLst>
                  <a:outerShdw blurRad="38100" dist="38100" dir="2700000" algn="tl">
                    <a:srgbClr val="000000">
                      <a:alpha val="43137"/>
                    </a:srgbClr>
                  </a:outerShdw>
                </a:effectLst>
                <a:latin typeface="Comic Sans MS" panose="030F0702030302020204" pitchFamily="66" charset="0"/>
              </a:rPr>
              <a:t>Йоан</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spcBef>
                <a:spcPts val="600"/>
              </a:spcBef>
            </a:pPr>
            <a:r>
              <a:rPr lang="ru-RU" sz="2000" b="1" dirty="0"/>
              <a:t>Всяка от страните, участващи в космическия конфликт, има свои собствени характеристики: Сатана мрази и унищожава; Бог обича и възстановява.</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585419"/>
            <a:ext cx="7018019" cy="1323439"/>
          </a:xfrm>
          <a:prstGeom prst="rect">
            <a:avLst/>
          </a:prstGeom>
          <a:noFill/>
        </p:spPr>
        <p:txBody>
          <a:bodyPr wrap="square">
            <a:spAutoFit/>
          </a:bodyPr>
          <a:lstStyle/>
          <a:p>
            <a:pPr>
              <a:spcBef>
                <a:spcPts val="600"/>
              </a:spcBef>
            </a:pPr>
            <a:r>
              <a:rPr lang="ru-RU" sz="2000" b="1" dirty="0"/>
              <a:t>Те се отдадоха от любов и донесоха полза на милиони хора. Но те не насочиха вниманието им към себе си, а към този, за когото бяха готови да дадат живота си, техния Спасител: Исус.</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039856"/>
            <a:ext cx="7027790" cy="1631216"/>
          </a:xfrm>
          <a:prstGeom prst="rect">
            <a:avLst/>
          </a:prstGeom>
          <a:noFill/>
        </p:spPr>
        <p:txBody>
          <a:bodyPr wrap="square">
            <a:spAutoFit/>
          </a:bodyPr>
          <a:lstStyle/>
          <a:p>
            <a:pPr>
              <a:spcBef>
                <a:spcPts val="600"/>
              </a:spcBef>
            </a:pPr>
            <a:r>
              <a:rPr lang="ru-RU" sz="2000" b="1" dirty="0"/>
              <a:t>Християните от 2-ри и 3-ти век прилагат безкористната любов на практика. По време на две големи пандемии (през 160 и 265 години) те се посвещават на грижата за засегнатите, без да се съобразяват със собствената си безопасност.</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089510"/>
            <a:ext cx="7018019" cy="1015663"/>
          </a:xfrm>
          <a:prstGeom prst="rect">
            <a:avLst/>
          </a:prstGeom>
          <a:noFill/>
        </p:spPr>
        <p:txBody>
          <a:bodyPr wrap="square">
            <a:spAutoFit/>
          </a:bodyPr>
          <a:lstStyle/>
          <a:p>
            <a:pPr>
              <a:spcBef>
                <a:spcPts val="600"/>
              </a:spcBef>
            </a:pPr>
            <a:r>
              <a:rPr lang="ru-RU" sz="2000" b="1" dirty="0"/>
              <a:t>Последователите на една или друга партия действат по тези модели. Ако следваме Бог, ще го покажем чрез любовта, показана към другите (1 Йоан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832092"/>
          </a:xfrm>
          <a:prstGeom prst="rect">
            <a:avLst/>
          </a:prstGeom>
          <a:noFill/>
        </p:spPr>
        <p:txBody>
          <a:bodyPr wrap="square">
            <a:spAutoFit/>
          </a:bodyPr>
          <a:lstStyle/>
          <a:p>
            <a:pPr>
              <a:spcBef>
                <a:spcPts val="600"/>
              </a:spcBef>
            </a:pPr>
            <a:r>
              <a:rPr lang="ru-RU" sz="2800" b="1" dirty="0">
                <a:latin typeface="Constantia" panose="02030602050306030303" pitchFamily="18" charset="0"/>
              </a:rPr>
              <a:t>„Привилегията на всяка душа е да бъде жив канал, чрез който Бог може да съобщи на света съкровищата на Неговата благодат, неизследимото богатство на Христос. Няма нищо, което Христос да желае толкова много, освен хора, които ще представят на света Неговия Дух и характер. Нищо не е толкова необходимо на света, колкото манифестирането на  любовта на Спасителя чрез хумаността. Цялото небе очаква канали, през които може да се излее светото миро, за да бъде радост и благословение за човешките сърца.”</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7422096" cy="338554"/>
          </a:xfrm>
          <a:prstGeom prst="rect">
            <a:avLst/>
          </a:prstGeom>
          <a:noFill/>
        </p:spPr>
        <p:txBody>
          <a:bodyPr wrap="none" rtlCol="0">
            <a:spAutoFit/>
          </a:bodyPr>
          <a:lstStyle/>
          <a:p>
            <a:r>
              <a:rPr lang="ru-RU" sz="1600" b="1" dirty="0"/>
              <a:t>Е. Г. Уайт (Божията невероятна благодат – Неизследими богатства, 28 юни)</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ru-RU" sz="2400" b="1" dirty="0">
                <a:solidFill>
                  <a:srgbClr val="166588"/>
                </a:solidFill>
                <a:latin typeface="Comic Sans MS" panose="030F0702030302020204" pitchFamily="66" charset="0"/>
              </a:rPr>
              <a:t>Не бой се, защото Аз съм с тебе; не се ужасявай, защото Аз съм твой Бог; ще те укрепя, да! Ще ти помогна. Да! Ще те подкрепя с праведната Си десница</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bg-BG" b="1" dirty="0">
                <a:solidFill>
                  <a:srgbClr val="166588"/>
                </a:solidFill>
                <a:latin typeface="Comic Sans MS" panose="030F0702030302020204" pitchFamily="66" charset="0"/>
              </a:rPr>
              <a:t>Исая</a:t>
            </a:r>
            <a:r>
              <a:rPr lang="es-ES" b="1" dirty="0">
                <a:solidFill>
                  <a:srgbClr val="166588"/>
                </a:solidFill>
                <a:latin typeface="Comic Sans MS" panose="030F0702030302020204" pitchFamily="66" charset="0"/>
              </a:rPr>
              <a:t>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ru-RU" sz="2000" b="1" dirty="0">
                <a:solidFill>
                  <a:schemeClr val="bg1"/>
                </a:solidFill>
                <a:effectLst>
                  <a:glow rad="127000">
                    <a:srgbClr val="AC2850"/>
                  </a:glow>
                </a:effectLst>
              </a:rPr>
              <a:t>Уроците от разрушаването на Ерусалим</a:t>
            </a:r>
            <a:r>
              <a:rPr lang="en" sz="2000" b="1" dirty="0">
                <a:solidFill>
                  <a:schemeClr val="bg1"/>
                </a:solidFill>
                <a:effectLst>
                  <a:glow rad="127000">
                    <a:srgbClr val="AC2850"/>
                  </a:glow>
                </a:effectLst>
              </a:rPr>
              <a:t>:</a:t>
            </a:r>
          </a:p>
          <a:p>
            <a:pPr lvl="1">
              <a:spcBef>
                <a:spcPts val="600"/>
              </a:spcBef>
              <a:tabLst>
                <a:tab pos="538163" algn="l"/>
              </a:tabLst>
            </a:pPr>
            <a:r>
              <a:rPr lang="bg-BG" sz="2000" b="1" dirty="0">
                <a:solidFill>
                  <a:schemeClr val="bg1"/>
                </a:solidFill>
                <a:effectLst>
                  <a:glow rad="127000">
                    <a:srgbClr val="A23292"/>
                  </a:glow>
                </a:effectLst>
              </a:rPr>
              <a:t>Отхвърлянето на Божията любов</a:t>
            </a:r>
            <a:r>
              <a:rPr lang="en" sz="2000" b="1" dirty="0">
                <a:solidFill>
                  <a:schemeClr val="bg1"/>
                </a:solidFill>
                <a:effectLst>
                  <a:glow rad="127000">
                    <a:srgbClr val="A23292"/>
                  </a:glow>
                </a:effectLst>
              </a:rPr>
              <a:t>.</a:t>
            </a:r>
          </a:p>
          <a:p>
            <a:pPr lvl="1">
              <a:spcBef>
                <a:spcPts val="600"/>
              </a:spcBef>
              <a:tabLst>
                <a:tab pos="538163" algn="l"/>
              </a:tabLst>
            </a:pPr>
            <a:r>
              <a:rPr lang="ru-RU" sz="2000" b="1" dirty="0">
                <a:solidFill>
                  <a:schemeClr val="bg1"/>
                </a:solidFill>
                <a:effectLst>
                  <a:glow rad="127000">
                    <a:srgbClr val="51A54C"/>
                  </a:glow>
                </a:effectLst>
              </a:rPr>
              <a:t>Божията грижа за своя народ</a:t>
            </a:r>
            <a:r>
              <a:rPr lang="en" sz="2000" b="1" dirty="0">
                <a:solidFill>
                  <a:schemeClr val="bg1"/>
                </a:solidFill>
                <a:effectLst>
                  <a:glow rad="127000">
                    <a:srgbClr val="51A54C"/>
                  </a:glow>
                </a:effectLst>
              </a:rPr>
              <a:t>.</a:t>
            </a:r>
          </a:p>
          <a:p>
            <a:pPr>
              <a:spcBef>
                <a:spcPts val="1800"/>
              </a:spcBef>
              <a:tabLst>
                <a:tab pos="538163" algn="l"/>
              </a:tabLst>
            </a:pPr>
            <a:r>
              <a:rPr lang="bg-BG" sz="2000" b="1" dirty="0">
                <a:solidFill>
                  <a:schemeClr val="bg1"/>
                </a:solidFill>
                <a:effectLst>
                  <a:glow rad="127000">
                    <a:srgbClr val="AC2850"/>
                  </a:glow>
                </a:effectLst>
              </a:rPr>
              <a:t>Уроци от първите християни</a:t>
            </a:r>
            <a:r>
              <a:rPr lang="en" sz="2000" b="1" dirty="0">
                <a:solidFill>
                  <a:schemeClr val="bg1"/>
                </a:solidFill>
                <a:effectLst>
                  <a:glow rad="127000">
                    <a:srgbClr val="AC2850"/>
                  </a:glow>
                </a:effectLst>
              </a:rPr>
              <a:t>:</a:t>
            </a:r>
          </a:p>
          <a:p>
            <a:pPr lvl="1">
              <a:spcBef>
                <a:spcPts val="600"/>
              </a:spcBef>
              <a:tabLst>
                <a:tab pos="538163" algn="l"/>
              </a:tabLst>
            </a:pPr>
            <a:r>
              <a:rPr lang="bg-BG" sz="2000" b="1" dirty="0">
                <a:solidFill>
                  <a:schemeClr val="bg1"/>
                </a:solidFill>
                <a:effectLst>
                  <a:glow rad="127000">
                    <a:srgbClr val="C5600D"/>
                  </a:glow>
                </a:effectLst>
              </a:rPr>
              <a:t>Верност в преследването</a:t>
            </a:r>
            <a:r>
              <a:rPr lang="en" sz="2000" b="1" dirty="0">
                <a:solidFill>
                  <a:schemeClr val="bg1"/>
                </a:solidFill>
                <a:effectLst>
                  <a:glow rad="127000">
                    <a:srgbClr val="C5600D"/>
                  </a:glow>
                </a:effectLst>
              </a:rPr>
              <a:t>.</a:t>
            </a:r>
          </a:p>
          <a:p>
            <a:pPr lvl="1">
              <a:spcBef>
                <a:spcPts val="600"/>
              </a:spcBef>
              <a:tabLst>
                <a:tab pos="538163" algn="l"/>
              </a:tabLst>
            </a:pPr>
            <a:r>
              <a:rPr lang="bg-BG" sz="2000" b="1" dirty="0">
                <a:solidFill>
                  <a:schemeClr val="bg1"/>
                </a:solidFill>
                <a:effectLst>
                  <a:glow rad="127000">
                    <a:srgbClr val="228F9E"/>
                  </a:glow>
                </a:effectLst>
              </a:rPr>
              <a:t>Помагайте на нуждаещите се</a:t>
            </a:r>
            <a:r>
              <a:rPr lang="en" sz="2000" b="1" dirty="0">
                <a:solidFill>
                  <a:schemeClr val="bg1"/>
                </a:solidFill>
                <a:effectLst>
                  <a:glow rad="127000">
                    <a:srgbClr val="228F9E"/>
                  </a:glow>
                </a:effectLst>
              </a:rPr>
              <a:t>.</a:t>
            </a:r>
          </a:p>
          <a:p>
            <a:pPr lvl="1">
              <a:spcBef>
                <a:spcPts val="600"/>
              </a:spcBef>
              <a:tabLst>
                <a:tab pos="538163" algn="l"/>
              </a:tabLst>
            </a:pPr>
            <a:r>
              <a:rPr lang="ru-RU" sz="2000" b="1" dirty="0">
                <a:solidFill>
                  <a:schemeClr val="bg1"/>
                </a:solidFill>
                <a:effectLst>
                  <a:glow rad="127000">
                    <a:srgbClr val="A68702"/>
                  </a:glow>
                </a:effectLst>
              </a:rPr>
              <a:t>Любовта, нашият знак за идентичност</a:t>
            </a:r>
            <a:r>
              <a:rPr lang="en" sz="2000" b="1" dirty="0">
                <a:solidFill>
                  <a:schemeClr val="bg1"/>
                </a:solidFill>
                <a:effectLst>
                  <a:glow rad="127000">
                    <a:srgbClr val="A68702"/>
                  </a:glow>
                </a:effectLst>
              </a:rPr>
              <a:t>.</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32192"/>
            <a:ext cx="6762592" cy="1015663"/>
          </a:xfrm>
          <a:prstGeom prst="rect">
            <a:avLst/>
          </a:prstGeom>
          <a:noFill/>
        </p:spPr>
        <p:txBody>
          <a:bodyPr wrap="square" rtlCol="0">
            <a:spAutoFit/>
          </a:bodyPr>
          <a:lstStyle/>
          <a:p>
            <a:pPr>
              <a:spcBef>
                <a:spcPts val="600"/>
              </a:spcBef>
            </a:pPr>
            <a:r>
              <a:rPr lang="ru-RU" sz="2000" b="1" dirty="0"/>
              <a:t>70-тата година бележи края на Израел като нация. Въпреки че Рим беше този, който опустоши Ерусалим и храма, други сили бяха въвлечени в тази война.</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2025364"/>
            <a:ext cx="6687669" cy="1631216"/>
          </a:xfrm>
          <a:prstGeom prst="rect">
            <a:avLst/>
          </a:prstGeom>
          <a:noFill/>
        </p:spPr>
        <p:txBody>
          <a:bodyPr wrap="square">
            <a:spAutoFit/>
          </a:bodyPr>
          <a:lstStyle/>
          <a:p>
            <a:pPr>
              <a:spcBef>
                <a:spcPts val="600"/>
              </a:spcBef>
            </a:pPr>
            <a:r>
              <a:rPr lang="ru-RU" sz="2000" b="1" dirty="0"/>
              <a:t>От друга страна, Бог многократно предупреждаваше за последствията от отхвърлянето му; забави изпълнението на присъдата; и подготви един народ, Църквата, да вземе факлата на истината и да освети света с посланието на Божията любов.</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025123"/>
            <a:ext cx="6729506" cy="1015663"/>
          </a:xfrm>
          <a:prstGeom prst="rect">
            <a:avLst/>
          </a:prstGeom>
          <a:noFill/>
        </p:spPr>
        <p:txBody>
          <a:bodyPr wrap="square">
            <a:spAutoFit/>
          </a:bodyPr>
          <a:lstStyle/>
          <a:p>
            <a:pPr>
              <a:spcBef>
                <a:spcPts val="600"/>
              </a:spcBef>
            </a:pPr>
            <a:r>
              <a:rPr lang="ru-RU" sz="2000" b="1" dirty="0"/>
              <a:t>От една страна, Сатана подтикна Израел да отхвърли Месията и след това да поиска правото си да унищожи нацията.</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709823" cy="2308324"/>
          </a:xfrm>
          <a:prstGeom prst="rect">
            <a:avLst/>
          </a:prstGeom>
          <a:noFill/>
        </p:spPr>
        <p:txBody>
          <a:bodyPr wrap="square">
            <a:spAutoFit/>
          </a:bodyPr>
          <a:lstStyle/>
          <a:p>
            <a:pPr algn="ctr"/>
            <a:r>
              <a:rPr lang="ru-RU" sz="4800" b="1" dirty="0">
                <a:ln w="13462">
                  <a:solidFill>
                    <a:srgbClr val="7D4837"/>
                  </a:solidFill>
                  <a:prstDash val="solid"/>
                </a:ln>
                <a:solidFill>
                  <a:srgbClr val="FFFF00"/>
                </a:solidFill>
                <a:effectLst>
                  <a:outerShdw dist="38100" dir="2700000" algn="bl" rotWithShape="0">
                    <a:schemeClr val="accent5"/>
                  </a:outerShdw>
                </a:effectLst>
              </a:rPr>
              <a:t>ПОУКИ ОТ РАЗРУШЕНИЕТО НА ЕРУСАЛИМ</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bg-BG"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ОТХВЪРЛЯНЕТО НА БОЖИЯТА ЛЮБОВ</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301346" y="587659"/>
            <a:ext cx="8997538" cy="923330"/>
          </a:xfrm>
          <a:prstGeom prst="rect">
            <a:avLst/>
          </a:prstGeom>
          <a:noFill/>
        </p:spPr>
        <p:txBody>
          <a:bodyPr wrap="square">
            <a:spAutoFit/>
          </a:bodyPr>
          <a:lstStyle/>
          <a:p>
            <a:pPr algn="ctr"/>
            <a:r>
              <a:rPr lang="ru-RU" b="1" dirty="0">
                <a:solidFill>
                  <a:schemeClr val="accent5">
                    <a:lumMod val="75000"/>
                  </a:schemeClr>
                </a:solidFill>
                <a:latin typeface="Comic Sans MS" panose="030F0702030302020204" pitchFamily="66" charset="0"/>
              </a:rPr>
              <a:t>„Ерусалиме! Ерусалиме! ти, който избиваш пророците, и с камъни убиваш пратените до тебе, колко пъти съм искал да събера твоите чада, както кокошката прибира пилците си под крилата си, но не искахте!“</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bg-BG" sz="1400" b="1" dirty="0">
                <a:solidFill>
                  <a:schemeClr val="accent5">
                    <a:lumMod val="75000"/>
                  </a:schemeClr>
                </a:solidFill>
                <a:latin typeface="Comic Sans MS" panose="030F0702030302020204" pitchFamily="66" charset="0"/>
              </a:rPr>
              <a:t>Матей</a:t>
            </a:r>
            <a:r>
              <a:rPr lang="en" sz="1400" b="1" dirty="0">
                <a:solidFill>
                  <a:schemeClr val="accent5">
                    <a:lumMod val="75000"/>
                  </a:schemeClr>
                </a:solidFill>
                <a:latin typeface="Comic Sans MS" panose="030F0702030302020204" pitchFamily="66" charset="0"/>
              </a:rPr>
              <a:t>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015663"/>
          </a:xfrm>
          <a:prstGeom prst="rect">
            <a:avLst/>
          </a:prstGeom>
          <a:noFill/>
        </p:spPr>
        <p:txBody>
          <a:bodyPr wrap="square" rtlCol="0">
            <a:spAutoFit/>
          </a:bodyPr>
          <a:lstStyle/>
          <a:p>
            <a:pPr>
              <a:spcBef>
                <a:spcPts val="600"/>
              </a:spcBef>
            </a:pPr>
            <a:r>
              <a:rPr lang="ru-RU" sz="2000" b="1" dirty="0">
                <a:solidFill>
                  <a:schemeClr val="bg1"/>
                </a:solidFill>
                <a:effectLst>
                  <a:glow rad="127000">
                    <a:srgbClr val="1A0613"/>
                  </a:glow>
                  <a:outerShdw blurRad="38100" dist="38100" dir="2700000" algn="tl">
                    <a:srgbClr val="000000">
                      <a:alpha val="43137"/>
                    </a:srgbClr>
                  </a:outerShdw>
                </a:effectLst>
              </a:rPr>
              <a:t>Исус плачеше, когато наближаваше Ерусалим (Лука 19:41-44). Той знаеше, че те ще понесат заслужените последствия от своето упорито отхвърляне на Божиите любящи призиви (Мат.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7017183" cy="1631216"/>
          </a:xfrm>
          <a:prstGeom prst="rect">
            <a:avLst/>
          </a:prstGeom>
          <a:noFill/>
        </p:spPr>
        <p:txBody>
          <a:bodyPr wrap="square">
            <a:spAutoFit/>
          </a:bodyPr>
          <a:lstStyle/>
          <a:p>
            <a:pPr>
              <a:spcBef>
                <a:spcPts val="600"/>
              </a:spcBef>
            </a:pPr>
            <a:r>
              <a:rPr lang="ru-RU" sz="2000" b="1" dirty="0">
                <a:solidFill>
                  <a:schemeClr val="bg1"/>
                </a:solidFill>
                <a:effectLst>
                  <a:glow rad="127000">
                    <a:srgbClr val="1A0613"/>
                  </a:glow>
                  <a:outerShdw blurRad="38100" dist="38100" dir="2700000" algn="tl">
                    <a:srgbClr val="000000">
                      <a:alpha val="43137"/>
                    </a:srgbClr>
                  </a:outerShdw>
                </a:effectLst>
              </a:rPr>
              <a:t>Историята ни казва, че евреите се разбунтували през 66 г. срещу римските злоупотреби. Различните еврейски фракции се бият помежду си, докато римляните обсаждат града. През 70-та година всичко свърши. Тит разруши Ерусалим и храма. Един милион евреи загиват.</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pPr>
              <a:spcBef>
                <a:spcPts val="600"/>
              </a:spcBef>
            </a:pPr>
            <a:r>
              <a:rPr lang="ru-RU" sz="2000" b="1" dirty="0">
                <a:solidFill>
                  <a:schemeClr val="bg1"/>
                </a:solidFill>
                <a:effectLst>
                  <a:glow rad="127000">
                    <a:srgbClr val="1A0613"/>
                  </a:glow>
                  <a:outerShdw blurRad="38100" dist="38100" dir="2700000" algn="tl">
                    <a:srgbClr val="000000">
                      <a:alpha val="43137"/>
                    </a:srgbClr>
                  </a:outerShdw>
                </a:effectLst>
              </a:rPr>
              <a:t>Той се разплака, защото трагедията можеше да бъде избегната. Защото Бог ни обича толкова много, че не иска никой да умре, но всеки да има вечен живот (Йоан 5:39-40; Езек.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8" y="5171675"/>
            <a:ext cx="7780301" cy="1631216"/>
          </a:xfrm>
          <a:prstGeom prst="rect">
            <a:avLst/>
          </a:prstGeom>
          <a:noFill/>
        </p:spPr>
        <p:txBody>
          <a:bodyPr wrap="square">
            <a:spAutoFit/>
          </a:bodyPr>
          <a:lstStyle/>
          <a:p>
            <a:pPr>
              <a:spcBef>
                <a:spcPts val="600"/>
              </a:spcBef>
            </a:pPr>
            <a:r>
              <a:rPr lang="ru-RU" sz="2000" b="1" dirty="0">
                <a:solidFill>
                  <a:schemeClr val="bg1"/>
                </a:solidFill>
                <a:effectLst>
                  <a:glow rad="127000">
                    <a:srgbClr val="1A0613"/>
                  </a:glow>
                  <a:outerShdw blurRad="38100" dist="38100" dir="2700000" algn="tl">
                    <a:srgbClr val="000000">
                      <a:alpha val="43137"/>
                    </a:srgbClr>
                  </a:outerShdw>
                </a:effectLst>
              </a:rPr>
              <a:t>Но историята не ни казва как Сатана е подтикнал </a:t>
            </a:r>
            <a:br>
              <a:rPr lang="ru-RU" sz="2000" b="1" dirty="0">
                <a:solidFill>
                  <a:schemeClr val="bg1"/>
                </a:solidFill>
                <a:effectLst>
                  <a:glow rad="127000">
                    <a:srgbClr val="1A0613"/>
                  </a:glow>
                  <a:outerShdw blurRad="38100" dist="38100" dir="2700000" algn="tl">
                    <a:srgbClr val="000000">
                      <a:alpha val="43137"/>
                    </a:srgbClr>
                  </a:outerShdw>
                </a:effectLst>
              </a:rPr>
            </a:br>
            <a:r>
              <a:rPr lang="ru-RU" sz="2000" b="1" dirty="0">
                <a:solidFill>
                  <a:schemeClr val="bg1"/>
                </a:solidFill>
                <a:effectLst>
                  <a:glow rad="127000">
                    <a:srgbClr val="1A0613"/>
                  </a:glow>
                  <a:outerShdw blurRad="38100" dist="38100" dir="2700000" algn="tl">
                    <a:srgbClr val="000000">
                      <a:alpha val="43137"/>
                    </a:srgbClr>
                  </a:outerShdw>
                </a:effectLst>
              </a:rPr>
              <a:t>евреите към бунт, а римляните към отмъщение. Разрушаването на Ерусалим беше пряка работа на дявола. Като се отвърна от източника на живота, Израел беше оставен на милостта на враг, който търси само унищожение и смърт.</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БОЖИЯТА ГРИЖА ЗА СВОЯ НАРОД</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ru-RU" b="1" dirty="0">
                <a:solidFill>
                  <a:srgbClr val="002060"/>
                </a:solidFill>
                <a:latin typeface="Comic Sans MS" panose="030F0702030302020204" pitchFamily="66" charset="0"/>
              </a:rPr>
              <a:t>„Не бой се, защото Аз съм с тебе; не се ужасявай, защото Аз съм твой Бог; ще те укрепя, да! </a:t>
            </a:r>
          </a:p>
          <a:p>
            <a:pPr algn="ctr"/>
            <a:r>
              <a:rPr lang="ru-RU" b="1" dirty="0">
                <a:solidFill>
                  <a:srgbClr val="002060"/>
                </a:solidFill>
                <a:latin typeface="Comic Sans MS" panose="030F0702030302020204" pitchFamily="66" charset="0"/>
              </a:rPr>
              <a:t>Ще ти помогна. Да! Ще те подкрепя с праведната Си десница”</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a:t>
            </a:r>
            <a:r>
              <a:rPr lang="bg-BG" sz="1400" b="1" dirty="0">
                <a:solidFill>
                  <a:srgbClr val="002060"/>
                </a:solidFill>
                <a:latin typeface="Comic Sans MS" panose="030F0702030302020204" pitchFamily="66" charset="0"/>
              </a:rPr>
              <a:t>Исая</a:t>
            </a:r>
            <a:r>
              <a:rPr lang="en" sz="1400" b="1" dirty="0">
                <a:solidFill>
                  <a:srgbClr val="002060"/>
                </a:solidFill>
                <a:latin typeface="Comic Sans MS" panose="030F0702030302020204" pitchFamily="66" charset="0"/>
              </a:rPr>
              <a:t>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13976" y="1291807"/>
            <a:ext cx="8233186" cy="1015663"/>
          </a:xfrm>
          <a:prstGeom prst="rect">
            <a:avLst/>
          </a:prstGeom>
          <a:noFill/>
        </p:spPr>
        <p:txBody>
          <a:bodyPr wrap="square" rtlCol="0">
            <a:spAutoFit/>
          </a:bodyPr>
          <a:lstStyle/>
          <a:p>
            <a:pPr>
              <a:spcBef>
                <a:spcPts val="600"/>
              </a:spcBef>
            </a:pPr>
            <a:r>
              <a:rPr lang="ru-RU" sz="2000" b="1" dirty="0"/>
              <a:t>В своята любов Бог даде възможност на всеки, който искаше да избегне унищожението. Той даде знак: Ерусалим е обграден от армии (Лука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13975" y="3249993"/>
            <a:ext cx="8362973" cy="707886"/>
          </a:xfrm>
          <a:prstGeom prst="rect">
            <a:avLst/>
          </a:prstGeom>
          <a:noFill/>
        </p:spPr>
        <p:txBody>
          <a:bodyPr wrap="square">
            <a:spAutoFit/>
          </a:bodyPr>
          <a:lstStyle/>
          <a:p>
            <a:pPr>
              <a:spcBef>
                <a:spcPts val="600"/>
              </a:spcBef>
            </a:pPr>
            <a:r>
              <a:rPr lang="ru-RU" sz="2000" b="1" dirty="0"/>
              <a:t>Всички, които повярваха на думите на Исус, се възползваха от този момент, когато Ерусалим беше оставен без охрана, за да избягат.</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13973" y="4852261"/>
            <a:ext cx="6174759" cy="1323439"/>
          </a:xfrm>
          <a:prstGeom prst="rect">
            <a:avLst/>
          </a:prstGeom>
          <a:noFill/>
        </p:spPr>
        <p:txBody>
          <a:bodyPr wrap="square">
            <a:spAutoFit/>
          </a:bodyPr>
          <a:lstStyle/>
          <a:p>
            <a:pPr>
              <a:spcBef>
                <a:spcPts val="600"/>
              </a:spcBef>
            </a:pPr>
            <a:r>
              <a:rPr lang="ru-RU" sz="2000" b="1" dirty="0"/>
              <a:t>Бог може и иска да защити своите деца дори в най-трудните времена (Пс. 46:1; Ис. 41:10). Мнозина обаче са загубили живота си поради своята вярност към Бог (Евр.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13975" y="3889487"/>
            <a:ext cx="6304547" cy="1015663"/>
          </a:xfrm>
          <a:prstGeom prst="rect">
            <a:avLst/>
          </a:prstGeom>
          <a:noFill/>
        </p:spPr>
        <p:txBody>
          <a:bodyPr wrap="square">
            <a:spAutoFit/>
          </a:bodyPr>
          <a:lstStyle/>
          <a:p>
            <a:pPr>
              <a:spcBef>
                <a:spcPts val="600"/>
              </a:spcBef>
            </a:pPr>
            <a:r>
              <a:rPr lang="ru-RU" sz="2000" b="1" dirty="0"/>
              <a:t>Няколко месеца по-късно Нерон изпраща Веспасиан да потуши бунта. От 67 до 70 г. обсадата е постоянна.</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13974" y="2254581"/>
            <a:ext cx="8233185" cy="1015663"/>
          </a:xfrm>
          <a:prstGeom prst="rect">
            <a:avLst/>
          </a:prstGeom>
          <a:noFill/>
        </p:spPr>
        <p:txBody>
          <a:bodyPr wrap="square">
            <a:spAutoFit/>
          </a:bodyPr>
          <a:lstStyle/>
          <a:p>
            <a:pPr>
              <a:spcBef>
                <a:spcPts val="600"/>
              </a:spcBef>
            </a:pPr>
            <a:r>
              <a:rPr lang="ru-RU" sz="2000" b="1" dirty="0"/>
              <a:t>Гай Цестий Гал изпълни този знак през 66 г. Обсадата беше вдигната и водачът на зилотите Елеазар бен Симон преследва римляните и ги побеждава.</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13973" y="6175700"/>
            <a:ext cx="6304548" cy="707886"/>
          </a:xfrm>
          <a:prstGeom prst="rect">
            <a:avLst/>
          </a:prstGeom>
          <a:noFill/>
        </p:spPr>
        <p:txBody>
          <a:bodyPr wrap="square">
            <a:spAutoFit/>
          </a:bodyPr>
          <a:lstStyle/>
          <a:p>
            <a:pPr>
              <a:spcBef>
                <a:spcPts val="600"/>
              </a:spcBef>
            </a:pPr>
            <a:r>
              <a:rPr lang="ru-RU" sz="2000" b="1" dirty="0"/>
              <a:t>Защо едни са защитени, а други, очевидно, изоставени от Бога?</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639655"/>
            <a:ext cx="11059947" cy="5262979"/>
          </a:xfrm>
          <a:prstGeom prst="rect">
            <a:avLst/>
          </a:prstGeom>
          <a:noFill/>
        </p:spPr>
        <p:txBody>
          <a:bodyPr wrap="square">
            <a:spAutoFit/>
          </a:bodyPr>
          <a:lstStyle/>
          <a:p>
            <a:pPr>
              <a:spcBef>
                <a:spcPts val="600"/>
              </a:spcBef>
            </a:pPr>
            <a:r>
              <a:rPr lang="ru-RU" sz="2800" b="1" dirty="0">
                <a:latin typeface="Constantia" panose="02030602050306030303" pitchFamily="18" charset="0"/>
              </a:rPr>
              <a:t>„Тайнственото Провидение, допускащо праведните да бъдат преследвани от ръката на безбожните, е смущавало много хора, слаби във вярата. Някои даже са готови да отхвърлят доверието си в Бога, защото Той позволява на най-подлите да преуспяват, а добрите и чистите да бъдат смазвани и мъчени от жестоката сила на хитрите и злите. “Как – питат те – може Този, Който е справедлив и милостив, и неограничен в сила, да търпи такава несправедливост и потисничество?” Това е въпрос, с който ние нямаме нищо общо. Бог ни е дал достатъчно доказателства за Своята любов и нямаме никакво основание да се съмняваме в добротата Му, тъй като не можем да разберем действието на Неговото провидение.”</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ru-RU" sz="1600" b="1" dirty="0"/>
              <a:t>Е. Г. Уайт (Великата борба, стр. 47 – англ. изд.)</a:t>
            </a:r>
            <a:endParaRPr lang="en" sz="1600" b="1" dirty="0"/>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bg-BG"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УРОЦИ ОТ РАННИТЕ ХРИСТИЯНИ</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bg-BG"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ВЯРНОСТ В ГОНЕНИЕТО</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pPr algn="ctr"/>
            <a:r>
              <a:rPr lang="ru-RU"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„А Савел опустошаваше църквата като влизаше във всяка къща и завличаше мъже и жени та ги предаваше в тъмница.”</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bg-BG"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Деяния</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spcBef>
                <a:spcPts val="600"/>
              </a:spcBef>
            </a:pPr>
            <a:r>
              <a:rPr lang="ru-RU" sz="2000" b="1" dirty="0"/>
              <a:t>Началото беше наистина обнадеждаващо: обръщанията наброяваха хиляди (Деяния 2:41; 4:4); вярващите проповядваха със сила (Деяния 4:31; 5:42).</a:t>
            </a:r>
            <a:endParaRPr lang="en" sz="2000" b="1" dirty="0"/>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1" y="3791481"/>
            <a:ext cx="8436098" cy="1631216"/>
          </a:xfrm>
          <a:prstGeom prst="rect">
            <a:avLst/>
          </a:prstGeom>
          <a:noFill/>
        </p:spPr>
        <p:txBody>
          <a:bodyPr wrap="square">
            <a:spAutoFit/>
          </a:bodyPr>
          <a:lstStyle/>
          <a:p>
            <a:pPr>
              <a:spcBef>
                <a:spcPts val="600"/>
              </a:spcBef>
            </a:pPr>
            <a:r>
              <a:rPr lang="ru-RU" sz="2000" b="1" dirty="0"/>
              <a:t>Поради </a:t>
            </a:r>
            <a:br>
              <a:rPr lang="ru-RU" sz="2000" b="1" dirty="0"/>
            </a:br>
            <a:r>
              <a:rPr lang="ru-RU" sz="2000" b="1" dirty="0"/>
              <a:t>преследването, повдигнато от Савел, учениците се разпръснаха (Деяния 8:1). Но светлината далеч не изгасна, благодарение на верността на вярващите, тя блестеше с много повече блясък в целия познат свят (Деяния 8:4; 11:19-21; Римляни 15:19; Кол. 1: 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1985200"/>
            <a:ext cx="3270266" cy="1938992"/>
          </a:xfrm>
          <a:prstGeom prst="rect">
            <a:avLst/>
          </a:prstGeom>
          <a:noFill/>
        </p:spPr>
        <p:txBody>
          <a:bodyPr wrap="square">
            <a:spAutoFit/>
          </a:bodyPr>
          <a:lstStyle/>
          <a:p>
            <a:pPr>
              <a:spcBef>
                <a:spcPts val="600"/>
              </a:spcBef>
            </a:pPr>
            <a:r>
              <a:rPr lang="ru-RU" sz="2000" b="1" dirty="0"/>
              <a:t>Но врагът беше неспокоен. Първи заплахи (Деяния 4:17-18); след това, наказания (Деяния 5:40); накрая, смъртта (Деяния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400" y="5405886"/>
            <a:ext cx="8436098" cy="1323439"/>
          </a:xfrm>
          <a:prstGeom prst="rect">
            <a:avLst/>
          </a:prstGeom>
          <a:noFill/>
        </p:spPr>
        <p:txBody>
          <a:bodyPr wrap="square">
            <a:spAutoFit/>
          </a:bodyPr>
          <a:lstStyle/>
          <a:p>
            <a:pPr>
              <a:spcBef>
                <a:spcPts val="600"/>
              </a:spcBef>
            </a:pPr>
            <a:r>
              <a:rPr lang="ru-RU" sz="2000" b="1" dirty="0"/>
              <a:t>Исус беше дал на Църквата си задача и силата да я изпълнява (Деяния 1:8). Никаква сила, физическа или духовна, не може да спре напредъка на благовестието (Мат. 16:18). "Ако Бог е откъм нас, кой ще бъде против нас?" (Римляни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541</TotalTime>
  <Words>1346</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107</cp:revision>
  <dcterms:created xsi:type="dcterms:W3CDTF">2024-03-30T09:19:10Z</dcterms:created>
  <dcterms:modified xsi:type="dcterms:W3CDTF">2024-04-03T18:06:59Z</dcterms:modified>
</cp:coreProperties>
</file>