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80" r:id="rId6"/>
    <p:sldId id="279" r:id="rId7"/>
    <p:sldId id="258" r:id="rId8"/>
    <p:sldId id="259" r:id="rId9"/>
    <p:sldId id="281" r:id="rId10"/>
    <p:sldId id="260" r:id="rId11"/>
    <p:sldId id="282" r:id="rId12"/>
    <p:sldId id="283" r:id="rId13"/>
    <p:sldId id="284" r:id="rId14"/>
    <p:sldId id="276" r:id="rId15"/>
    <p:sldId id="262" r:id="rId16"/>
    <p:sldId id="287" r:id="rId17"/>
    <p:sldId id="286" r:id="rId18"/>
    <p:sldId id="285" r:id="rId19"/>
    <p:sldId id="263" r:id="rId20"/>
    <p:sldId id="288" r:id="rId21"/>
    <p:sldId id="274" r:id="rId22"/>
    <p:sldId id="277" r:id="rId23"/>
    <p:sldId id="289" r:id="rId24"/>
    <p:sldId id="290" r:id="rId25"/>
    <p:sldId id="272" r:id="rId26"/>
  </p:sldIdLst>
  <p:sldSz cx="12192000" cy="6858000"/>
  <p:notesSz cx="6858000" cy="9144000"/>
  <p:embeddedFontLst>
    <p:embeddedFont>
      <p:font typeface="Candara" panose="020E0502030303020204" pitchFamily="34" charset="0"/>
      <p:regular r:id="rId27"/>
      <p:bold r:id="rId28"/>
      <p:italic r:id="rId29"/>
      <p:boldItalic r:id="rId30"/>
    </p:embeddedFont>
    <p:embeddedFont>
      <p:font typeface="Constantia" panose="02030602050306030303" pitchFamily="18" charset="0"/>
      <p:regular r:id="rId31"/>
      <p:bold r:id="rId32"/>
      <p:italic r:id="rId33"/>
      <p:boldItalic r:id="rId3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8B61"/>
    <a:srgbClr val="E6E7D5"/>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a:r>
              <a:rPr lang="en" sz="7200" b="1" dirty="0">
                <a:ln w="25400" cmpd="sng">
                  <a:solidFill>
                    <a:srgbClr val="FFFF00"/>
                  </a:solidFill>
                  <a:prstDash val="solid"/>
                </a:ln>
                <a:solidFill>
                  <a:schemeClr val="bg1"/>
                </a:solidFill>
                <a:effectLst/>
              </a:rPr>
              <a:t>LICHT LEUCHTET</a:t>
            </a:r>
          </a:p>
          <a:p>
            <a:pPr algn="ctr"/>
            <a:r>
              <a:rPr lang="en" sz="7200" b="1" dirty="0">
                <a:ln w="25400" cmpd="sng">
                  <a:solidFill>
                    <a:srgbClr val="FFFF00"/>
                  </a:solidFill>
                  <a:prstDash val="solid"/>
                </a:ln>
                <a:solidFill>
                  <a:schemeClr val="bg1"/>
                </a:solidFill>
                <a:effectLst/>
              </a:rPr>
              <a:t>IN DER</a:t>
            </a:r>
          </a:p>
          <a:p>
            <a:pPr algn="ctr"/>
            <a:r>
              <a:rPr lang="en" sz="7200" b="1" spc="600" dirty="0">
                <a:ln w="25400" cmpd="sng">
                  <a:solidFill>
                    <a:srgbClr val="FFFF00"/>
                  </a:solidFill>
                  <a:prstDash val="solid"/>
                </a:ln>
                <a:solidFill>
                  <a:schemeClr val="bg1"/>
                </a:solidFill>
                <a:effectLst/>
              </a:rPr>
              <a:t>FINSTERNIS</a:t>
            </a:r>
          </a:p>
        </p:txBody>
      </p:sp>
      <p:sp>
        <p:nvSpPr>
          <p:cNvPr id="5" name="CuadroTexto 4">
            <a:extLst>
              <a:ext uri="{FF2B5EF4-FFF2-40B4-BE49-F238E27FC236}">
                <a16:creationId xmlns:a16="http://schemas.microsoft.com/office/drawing/2014/main" id="{F8258DF7-4841-EEAF-4B52-78106B53AFEA}"/>
              </a:ext>
            </a:extLst>
          </p:cNvPr>
          <p:cNvSpPr txBox="1"/>
          <p:nvPr/>
        </p:nvSpPr>
        <p:spPr>
          <a:xfrm>
            <a:off x="8111897" y="6447415"/>
            <a:ext cx="3992118" cy="338554"/>
          </a:xfrm>
          <a:prstGeom prst="rect">
            <a:avLst/>
          </a:prstGeom>
          <a:noFill/>
        </p:spPr>
        <p:txBody>
          <a:bodyPr wrap="none" rtlCol="0">
            <a:spAutoFit/>
          </a:bodyPr>
          <a:lstStyle/>
          <a:p>
            <a:pPr algn="r"/>
            <a:r>
              <a:rPr lang="en" sz="1600" b="1" dirty="0">
                <a:solidFill>
                  <a:srgbClr val="D8DBCF"/>
                </a:solidFill>
              </a:rPr>
              <a:t>Lektion 3, am Sabbat, dem 20. April 2024</a:t>
            </a:r>
          </a:p>
        </p:txBody>
      </p:sp>
      <p:pic>
        <p:nvPicPr>
          <p:cNvPr id="2" name="Grafik 1">
            <a:extLst>
              <a:ext uri="{FF2B5EF4-FFF2-40B4-BE49-F238E27FC236}">
                <a16:creationId xmlns:a16="http://schemas.microsoft.com/office/drawing/2014/main" id="{5F1B2FC1-EA7F-631D-9213-BE9CB9D727C8}"/>
              </a:ext>
            </a:extLst>
          </p:cNvPr>
          <p:cNvPicPr>
            <a:picLocks noChangeAspect="1"/>
          </p:cNvPicPr>
          <p:nvPr/>
        </p:nvPicPr>
        <p:blipFill>
          <a:blip r:embed="rId3"/>
          <a:stretch>
            <a:fillRect/>
          </a:stretch>
        </p:blipFill>
        <p:spPr>
          <a:xfrm rot="16200000">
            <a:off x="-1930733" y="3536176"/>
            <a:ext cx="4487045" cy="335309"/>
          </a:xfrm>
          <a:prstGeom prst="rect">
            <a:avLst/>
          </a:prstGeom>
          <a:solidFill>
            <a:schemeClr val="accent1"/>
          </a:solidFill>
          <a:effectLst>
            <a:softEdge rad="38100"/>
          </a:effectLst>
        </p:spPr>
      </p:pic>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latin typeface="Candara" panose="020E0502030303020204" pitchFamily="34" charset="0"/>
              </a:rPr>
              <a:t>DER KOMPROMIS DER KIRCHE</a:t>
            </a:r>
          </a:p>
        </p:txBody>
      </p:sp>
      <p:grpSp>
        <p:nvGrpSpPr>
          <p:cNvPr id="15" name="Grupo 14">
            <a:extLst>
              <a:ext uri="{FF2B5EF4-FFF2-40B4-BE49-F238E27FC236}">
                <a16:creationId xmlns:a16="http://schemas.microsoft.com/office/drawing/2014/main" id="{CC153D7E-4E56-D25D-E619-FC7936B5CDAE}"/>
              </a:ext>
            </a:extLst>
          </p:cNvPr>
          <p:cNvGrpSpPr/>
          <p:nvPr/>
        </p:nvGrpSpPr>
        <p:grpSpPr>
          <a:xfrm>
            <a:off x="1767840" y="1677705"/>
            <a:ext cx="8882743" cy="4414994"/>
            <a:chOff x="7715138" y="3933303"/>
            <a:chExt cx="4282309" cy="2337806"/>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5"/>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3933303"/>
              <a:ext cx="1424573" cy="2200127"/>
            </a:xfrm>
            <a:prstGeom prst="rect">
              <a:avLst/>
            </a:prstGeom>
            <a:noFill/>
          </p:spPr>
          <p:txBody>
            <a:bodyPr wrap="square">
              <a:spAutoFit/>
            </a:bodyPr>
            <a:lstStyle/>
            <a:p>
              <a:pPr algn="ctr"/>
              <a:r>
                <a:rPr lang="de-DE" sz="2400" b="1" dirty="0">
                  <a:latin typeface="Candara" panose="020E0502030303020204" pitchFamily="34" charset="0"/>
                </a:rPr>
                <a:t>Die Statue </a:t>
              </a:r>
              <a:br>
                <a:rPr lang="de-DE" sz="2400" b="1" dirty="0">
                  <a:latin typeface="Candara" panose="020E0502030303020204" pitchFamily="34" charset="0"/>
                </a:rPr>
              </a:br>
              <a:r>
                <a:rPr lang="de-DE" sz="2400" b="1" dirty="0">
                  <a:latin typeface="Candara" panose="020E0502030303020204" pitchFamily="34" charset="0"/>
                </a:rPr>
                <a:t>des </a:t>
              </a:r>
              <a:r>
                <a:rPr lang="de-DE" sz="2400" b="1" dirty="0">
                  <a:solidFill>
                    <a:schemeClr val="accent6">
                      <a:lumMod val="40000"/>
                      <a:lumOff val="60000"/>
                    </a:schemeClr>
                  </a:solidFill>
                  <a:effectLst>
                    <a:outerShdw blurRad="38100" dist="38100" dir="2700000" algn="tl">
                      <a:srgbClr val="000000">
                        <a:alpha val="43137"/>
                      </a:srgbClr>
                    </a:outerShdw>
                  </a:effectLst>
                  <a:latin typeface="Candara" panose="020E0502030303020204" pitchFamily="34" charset="0"/>
                </a:rPr>
                <a:t>römischen Götzen Jupiter </a:t>
              </a:r>
              <a:br>
                <a:rPr lang="de-DE" sz="2400" b="1" dirty="0">
                  <a:latin typeface="Candara" panose="020E0502030303020204" pitchFamily="34" charset="0"/>
                </a:rPr>
              </a:br>
              <a:r>
                <a:rPr lang="de-DE" sz="2400" b="1" dirty="0">
                  <a:latin typeface="Candara" panose="020E0502030303020204" pitchFamily="34" charset="0"/>
                </a:rPr>
                <a:t>auf dem Kapitolshügel </a:t>
              </a:r>
              <a:br>
                <a:rPr lang="de-DE" sz="2400" b="1" dirty="0">
                  <a:latin typeface="Candara" panose="020E0502030303020204" pitchFamily="34" charset="0"/>
                </a:rPr>
              </a:br>
              <a:r>
                <a:rPr lang="de-DE" sz="2400" b="1" dirty="0">
                  <a:latin typeface="Candara" panose="020E0502030303020204" pitchFamily="34" charset="0"/>
                </a:rPr>
                <a:t>in Rom </a:t>
              </a:r>
            </a:p>
            <a:p>
              <a:pPr algn="ctr"/>
              <a:r>
                <a:rPr lang="de-DE" sz="2400" b="1" dirty="0">
                  <a:latin typeface="Candara" panose="020E0502030303020204" pitchFamily="34" charset="0"/>
                </a:rPr>
                <a:t>wurde </a:t>
              </a:r>
              <a:r>
                <a:rPr lang="de-DE" sz="2400" b="1" dirty="0">
                  <a:solidFill>
                    <a:schemeClr val="bg2"/>
                  </a:solidFill>
                  <a:latin typeface="Candara" panose="020E0502030303020204" pitchFamily="34" charset="0"/>
                </a:rPr>
                <a:t>wiederverwendet </a:t>
              </a:r>
              <a:r>
                <a:rPr lang="de-DE" sz="2400" b="1" dirty="0">
                  <a:latin typeface="Candara" panose="020E0502030303020204" pitchFamily="34" charset="0"/>
                </a:rPr>
                <a:t>und umfunktioniert </a:t>
              </a:r>
              <a:br>
                <a:rPr lang="de-DE" sz="2400" b="1" dirty="0">
                  <a:latin typeface="Candara" panose="020E0502030303020204" pitchFamily="34" charset="0"/>
                </a:rPr>
              </a:br>
              <a:r>
                <a:rPr lang="de-DE" sz="2400" b="1" dirty="0">
                  <a:latin typeface="Candara" panose="020E0502030303020204" pitchFamily="34" charset="0"/>
                </a:rPr>
                <a:t>in die Statue des </a:t>
              </a:r>
              <a:r>
                <a:rPr lang="de-DE" sz="2400" b="1" dirty="0">
                  <a:solidFill>
                    <a:schemeClr val="accent2">
                      <a:lumMod val="60000"/>
                      <a:lumOff val="40000"/>
                    </a:schemeClr>
                  </a:solidFill>
                  <a:latin typeface="Candara" panose="020E0502030303020204" pitchFamily="34" charset="0"/>
                </a:rPr>
                <a:t>„Heiligen Petrus“.</a:t>
              </a:r>
              <a:endParaRPr lang="en" sz="2400" b="1" dirty="0">
                <a:solidFill>
                  <a:schemeClr val="accent2">
                    <a:lumMod val="60000"/>
                    <a:lumOff val="40000"/>
                  </a:schemeClr>
                </a:solidFill>
                <a:latin typeface="Candara" panose="020E0502030303020204" pitchFamily="34" charset="0"/>
              </a:endParaRPr>
            </a:p>
          </p:txBody>
        </p:sp>
      </p:grpSp>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07886"/>
          </a:xfrm>
          <a:prstGeom prst="rect">
            <a:avLst/>
          </a:prstGeom>
          <a:noFill/>
        </p:spPr>
        <p:txBody>
          <a:bodyPr wrap="square">
            <a:spAutoFit/>
          </a:bodyPr>
          <a:lstStyle/>
          <a:p>
            <a:pPr algn="ctr"/>
            <a:r>
              <a:rPr lang="de-DE" sz="20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Wie Paulus prophezeite, wurden diese Irrtümer angenommen und werden bis zum Ende bei denen bleiben, </a:t>
            </a:r>
            <a:br>
              <a:rPr lang="de-DE" sz="20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die die Wahrheit nicht erkennen wollen (2. Thess. 2:7-12). </a:t>
            </a:r>
            <a:endParaRPr lang="es-ES" sz="2000"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endParaRPr>
          </a:p>
        </p:txBody>
      </p:sp>
      <p:sp>
        <p:nvSpPr>
          <p:cNvPr id="2" name="CuadroTexto 4">
            <a:extLst>
              <a:ext uri="{FF2B5EF4-FFF2-40B4-BE49-F238E27FC236}">
                <a16:creationId xmlns:a16="http://schemas.microsoft.com/office/drawing/2014/main" id="{488B02AA-6835-21A7-7742-832D884AD6B6}"/>
              </a:ext>
            </a:extLst>
          </p:cNvPr>
          <p:cNvSpPr txBox="1"/>
          <p:nvPr/>
        </p:nvSpPr>
        <p:spPr>
          <a:xfrm>
            <a:off x="1156447" y="610524"/>
            <a:ext cx="9879106" cy="1015663"/>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3">
                    <a:lumMod val="75000"/>
                  </a:schemeClr>
                </a:solidFill>
                <a:latin typeface="Candara" panose="020E0502030303020204" pitchFamily="34" charset="0"/>
              </a:rPr>
              <a:t>“</a:t>
            </a:r>
            <a:r>
              <a:rPr lang="de-DE" sz="2000" b="1" dirty="0">
                <a:solidFill>
                  <a:schemeClr val="accent3">
                    <a:lumMod val="75000"/>
                  </a:schemeClr>
                </a:solidFill>
                <a:latin typeface="Candara" panose="020E0502030303020204" pitchFamily="34" charset="0"/>
              </a:rPr>
              <a:t>Denn das weiß ich, dass nach meinem Abschied reißende Wölfe zu euch kommen, die die Herde nicht verschonen werden. Auch aus eurer Mitte werden Männer aufstehen, die Verkehrtes reden, um die Jünger an sich zu ziehen.</a:t>
            </a:r>
            <a:r>
              <a:rPr lang="en" sz="2000" b="1" dirty="0">
                <a:solidFill>
                  <a:schemeClr val="accent3">
                    <a:lumMod val="75000"/>
                  </a:schemeClr>
                </a:solidFill>
                <a:latin typeface="Candara" panose="020E0502030303020204" pitchFamily="34" charset="0"/>
              </a:rPr>
              <a:t>” </a:t>
            </a:r>
            <a:r>
              <a:rPr lang="en" b="1" dirty="0">
                <a:solidFill>
                  <a:schemeClr val="accent3">
                    <a:lumMod val="75000"/>
                  </a:schemeClr>
                </a:solidFill>
                <a:latin typeface="Candara" panose="020E0502030303020204" pitchFamily="34" charset="0"/>
              </a:rPr>
              <a:t>(Apg 20:29-30 LU).</a:t>
            </a:r>
          </a:p>
        </p:txBody>
      </p:sp>
    </p:spTree>
    <p:extLst>
      <p:ext uri="{BB962C8B-B14F-4D97-AF65-F5344CB8AC3E}">
        <p14:creationId xmlns:p14="http://schemas.microsoft.com/office/powerpoint/2010/main" val="40786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latin typeface="Candara" panose="020E0502030303020204" pitchFamily="34" charset="0"/>
              </a:rPr>
              <a:t>DER KOMPROMIS DER KIRCHE</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330005" y="4980906"/>
            <a:ext cx="11531990" cy="1107996"/>
          </a:xfrm>
          <a:prstGeom prst="rect">
            <a:avLst/>
          </a:prstGeom>
          <a:noFill/>
        </p:spPr>
        <p:txBody>
          <a:bodyPr wrap="square" rtlCol="0">
            <a:spAutoFit/>
          </a:bodyPr>
          <a:lstStyle/>
          <a:p>
            <a:pPr algn="ctr">
              <a:spcBef>
                <a:spcPts val="600"/>
              </a:spcBef>
            </a:pPr>
            <a:r>
              <a:rPr lang="de-DE"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Satan benutzte seine "interne" Strategie, </a:t>
            </a:r>
            <a:br>
              <a:rPr lang="de-DE"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um die Wahrheit zu verderben </a:t>
            </a:r>
            <a:br>
              <a:rPr lang="de-DE"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und den </a:t>
            </a:r>
            <a:r>
              <a:rPr lang="de-DE" sz="2200" b="1" dirty="0">
                <a:solidFill>
                  <a:srgbClr val="E18B61"/>
                </a:solidFill>
                <a:effectLst>
                  <a:glow rad="127000">
                    <a:srgbClr val="3A5782"/>
                  </a:glow>
                  <a:outerShdw blurRad="38100" dist="38100" dir="2700000" algn="tl">
                    <a:srgbClr val="000000">
                      <a:alpha val="43137"/>
                    </a:srgbClr>
                  </a:outerShdw>
                </a:effectLst>
                <a:latin typeface="Candara" panose="020E0502030303020204" pitchFamily="34" charset="0"/>
              </a:rPr>
              <a:t>Götzendienst</a:t>
            </a:r>
            <a:r>
              <a:rPr lang="de-DE"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und die </a:t>
            </a:r>
            <a:r>
              <a:rPr lang="de-DE" sz="2200" b="1" dirty="0">
                <a:solidFill>
                  <a:srgbClr val="E18B61"/>
                </a:solidFill>
                <a:effectLst>
                  <a:glow rad="127000">
                    <a:srgbClr val="3A5782"/>
                  </a:glow>
                  <a:outerShdw blurRad="38100" dist="38100" dir="2700000" algn="tl">
                    <a:srgbClr val="000000">
                      <a:alpha val="43137"/>
                    </a:srgbClr>
                  </a:outerShdw>
                </a:effectLst>
                <a:latin typeface="Candara" panose="020E0502030303020204" pitchFamily="34" charset="0"/>
              </a:rPr>
              <a:t>Sonntagsheiligung</a:t>
            </a:r>
            <a:r>
              <a:rPr lang="de-DE"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in die Kirche einzuführen.</a:t>
            </a:r>
            <a:endParaRPr lang="en" sz="22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endParaRPr>
          </a:p>
        </p:txBody>
      </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5624" y="1626187"/>
            <a:ext cx="3340502" cy="3345091"/>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74190" y="1626187"/>
            <a:ext cx="3478230" cy="3345091"/>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07886"/>
          </a:xfrm>
          <a:prstGeom prst="rect">
            <a:avLst/>
          </a:prstGeom>
          <a:noFill/>
        </p:spPr>
        <p:txBody>
          <a:bodyPr wrap="square">
            <a:spAutoFit/>
          </a:bodyPr>
          <a:lstStyle/>
          <a:p>
            <a:pPr algn="ctr"/>
            <a:r>
              <a:rPr lang="de-DE" sz="20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Wie Paulus prophezeite, … 2. Thess. 2:7-12:</a:t>
            </a:r>
          </a:p>
          <a:p>
            <a:pPr algn="ctr"/>
            <a:r>
              <a:rPr lang="de-DE" sz="20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Die </a:t>
            </a:r>
            <a:r>
              <a:rPr lang="de-DE" sz="2000" b="1" dirty="0">
                <a:solidFill>
                  <a:srgbClr val="E18B61"/>
                </a:solidFill>
                <a:effectLst>
                  <a:glow rad="127000">
                    <a:srgbClr val="3A5782"/>
                  </a:glow>
                  <a:outerShdw blurRad="38100" dist="38100" dir="2700000" algn="tl">
                    <a:srgbClr val="000000">
                      <a:alpha val="43137"/>
                    </a:srgbClr>
                  </a:outerShdw>
                </a:effectLst>
                <a:latin typeface="Candara" panose="020E0502030303020204" pitchFamily="34" charset="0"/>
              </a:rPr>
              <a:t>letzte Schlacht </a:t>
            </a:r>
            <a:r>
              <a:rPr lang="de-DE" sz="20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wird auf dem </a:t>
            </a:r>
            <a:r>
              <a:rPr lang="de-DE" sz="2000" b="1" dirty="0">
                <a:solidFill>
                  <a:srgbClr val="E18B61"/>
                </a:solidFill>
                <a:effectLst>
                  <a:glow rad="127000">
                    <a:srgbClr val="3A5782"/>
                  </a:glow>
                  <a:outerShdw blurRad="38100" dist="38100" dir="2700000" algn="tl">
                    <a:srgbClr val="000000">
                      <a:alpha val="43137"/>
                    </a:srgbClr>
                  </a:outerShdw>
                </a:effectLst>
                <a:latin typeface="Candara" panose="020E0502030303020204" pitchFamily="34" charset="0"/>
              </a:rPr>
              <a:t>Kompromiss mit dem Sabbat </a:t>
            </a:r>
            <a:r>
              <a:rPr lang="de-DE" sz="20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basieren.</a:t>
            </a:r>
            <a:endParaRPr lang="es-ES" sz="2000"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endParaRPr>
          </a:p>
        </p:txBody>
      </p:sp>
      <p:sp>
        <p:nvSpPr>
          <p:cNvPr id="2" name="CuadroTexto 4">
            <a:extLst>
              <a:ext uri="{FF2B5EF4-FFF2-40B4-BE49-F238E27FC236}">
                <a16:creationId xmlns:a16="http://schemas.microsoft.com/office/drawing/2014/main" id="{488B02AA-6835-21A7-7742-832D884AD6B6}"/>
              </a:ext>
            </a:extLst>
          </p:cNvPr>
          <p:cNvSpPr txBox="1"/>
          <p:nvPr/>
        </p:nvSpPr>
        <p:spPr>
          <a:xfrm>
            <a:off x="1156447" y="610524"/>
            <a:ext cx="9879106" cy="1015663"/>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3">
                    <a:lumMod val="75000"/>
                  </a:schemeClr>
                </a:solidFill>
                <a:latin typeface="Candara" panose="020E0502030303020204" pitchFamily="34" charset="0"/>
              </a:rPr>
              <a:t>“</a:t>
            </a:r>
            <a:r>
              <a:rPr lang="de-DE" sz="2000" b="1" dirty="0">
                <a:solidFill>
                  <a:schemeClr val="accent3">
                    <a:lumMod val="75000"/>
                  </a:schemeClr>
                </a:solidFill>
                <a:latin typeface="Candara" panose="020E0502030303020204" pitchFamily="34" charset="0"/>
              </a:rPr>
              <a:t>Denn das weiß ich, dass nach meinem Abschied reißende Wölfe zu euch kommen, die die Herde nicht verschonen werden. Auch aus eurer Mitte werden Männer aufstehen, die Verkehrtes reden, um die Jünger an sich zu ziehen.</a:t>
            </a:r>
            <a:r>
              <a:rPr lang="en" sz="2000" b="1" dirty="0">
                <a:solidFill>
                  <a:schemeClr val="accent3">
                    <a:lumMod val="75000"/>
                  </a:schemeClr>
                </a:solidFill>
                <a:latin typeface="Candara" panose="020E0502030303020204" pitchFamily="34" charset="0"/>
              </a:rPr>
              <a:t>” </a:t>
            </a:r>
            <a:r>
              <a:rPr lang="en" b="1" dirty="0">
                <a:solidFill>
                  <a:schemeClr val="accent3">
                    <a:lumMod val="75000"/>
                  </a:schemeClr>
                </a:solidFill>
                <a:latin typeface="Candara" panose="020E0502030303020204" pitchFamily="34" charset="0"/>
              </a:rPr>
              <a:t>(Apg 20:29-30 LU).</a:t>
            </a:r>
          </a:p>
        </p:txBody>
      </p:sp>
    </p:spTree>
    <p:extLst>
      <p:ext uri="{BB962C8B-B14F-4D97-AF65-F5344CB8AC3E}">
        <p14:creationId xmlns:p14="http://schemas.microsoft.com/office/powerpoint/2010/main" val="321093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par>
                                <p:cTn id="16" presetID="3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latin typeface="Candara" panose="020E0502030303020204" pitchFamily="34" charset="0"/>
              </a:rPr>
              <a:t>DER KOMPROMIS DER KIRCHE</a:t>
            </a:r>
          </a:p>
        </p:txBody>
      </p:sp>
      <p:sp>
        <p:nvSpPr>
          <p:cNvPr id="31" name="CuadroTexto 30">
            <a:extLst>
              <a:ext uri="{FF2B5EF4-FFF2-40B4-BE49-F238E27FC236}">
                <a16:creationId xmlns:a16="http://schemas.microsoft.com/office/drawing/2014/main" id="{404F1208-4AAF-33A9-568F-D178CA39CA0B}"/>
              </a:ext>
            </a:extLst>
          </p:cNvPr>
          <p:cNvSpPr txBox="1"/>
          <p:nvPr/>
        </p:nvSpPr>
        <p:spPr>
          <a:xfrm>
            <a:off x="139338" y="1505616"/>
            <a:ext cx="12052662" cy="5386090"/>
          </a:xfrm>
          <a:prstGeom prst="rect">
            <a:avLst/>
          </a:prstGeom>
          <a:noFill/>
        </p:spPr>
        <p:txBody>
          <a:bodyPr wrap="square">
            <a:spAutoFit/>
          </a:bodyPr>
          <a:lstStyle/>
          <a:p>
            <a:r>
              <a:rPr lang="de-DE" sz="2400" b="1" u="sng"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Wie Paulus prophezeite, … 2. Thess. 2:7-12 </a:t>
            </a:r>
            <a:r>
              <a:rPr lang="de-DE" sz="2400" u="sng" dirty="0">
                <a:effectLst>
                  <a:glow>
                    <a:srgbClr val="3A5782"/>
                  </a:glow>
                </a:effectLst>
                <a:latin typeface="Candara" panose="020E0502030303020204" pitchFamily="34" charset="0"/>
              </a:rPr>
              <a:t>(Einheitsübersetzung):</a:t>
            </a:r>
          </a:p>
          <a:p>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7 Denn das </a:t>
            </a:r>
            <a:r>
              <a:rPr lang="de-DE" sz="2400" b="1" dirty="0">
                <a:solidFill>
                  <a:schemeClr val="accent2">
                    <a:lumMod val="75000"/>
                  </a:schemeClr>
                </a:solidFill>
                <a:effectLst>
                  <a:glow rad="127000">
                    <a:srgbClr val="3A5782"/>
                  </a:glow>
                </a:effectLst>
                <a:latin typeface="Candara" panose="020E0502030303020204" pitchFamily="34" charset="0"/>
              </a:rPr>
              <a:t>Geheimnis der Gesetzwidrigkeit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ist schon am Werk;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nur muss erst der beseitigt werden, der es jetzt noch zurückhält.</a:t>
            </a:r>
          </a:p>
          <a:p>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8 Dann wird der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gesetzwidrige Mensch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offenbar werden. </a:t>
            </a:r>
          </a:p>
          <a:p>
            <a:r>
              <a:rPr lang="de-DE" sz="3200" b="1" dirty="0">
                <a:solidFill>
                  <a:srgbClr val="FFFF00"/>
                </a:solidFill>
                <a:effectLst>
                  <a:glow rad="127000">
                    <a:srgbClr val="3A5782"/>
                  </a:glow>
                  <a:outerShdw blurRad="38100" dist="38100" dir="2700000" algn="tl">
                    <a:srgbClr val="000000">
                      <a:alpha val="43137"/>
                    </a:srgbClr>
                  </a:outerShdw>
                </a:effectLst>
                <a:latin typeface="Candara" panose="020E0502030303020204" pitchFamily="34" charset="0"/>
              </a:rPr>
              <a:t>JESUS</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DER </a:t>
            </a:r>
            <a:r>
              <a:rPr lang="de-DE" sz="2800" b="1" dirty="0">
                <a:solidFill>
                  <a:srgbClr val="FFFF00"/>
                </a:solidFill>
                <a:effectLst>
                  <a:glow rad="127000">
                    <a:srgbClr val="3A5782"/>
                  </a:glow>
                  <a:outerShdw blurRad="38100" dist="38100" dir="2700000" algn="tl">
                    <a:srgbClr val="000000">
                      <a:alpha val="43137"/>
                    </a:srgbClr>
                  </a:outerShdw>
                </a:effectLst>
                <a:latin typeface="Candara" panose="020E0502030303020204" pitchFamily="34" charset="0"/>
              </a:rPr>
              <a:t>HERR</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wird ihn durch den Hauch Seines Mundes töten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und durch das Erscheinen seiner Ankunft vernichten.</a:t>
            </a:r>
          </a:p>
          <a:p>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9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Der Gesetzwidrige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aber wird bei seiner Ankunft die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Kraft des Satans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haben.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Er wird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mit großer Macht auftreten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und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trügerische Zeichen und Wunder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tun.</a:t>
            </a:r>
          </a:p>
          <a:p>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10 Er wird jene, die verloren gehen,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mit allen Mitteln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der Ungerechtigkeit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täuschen</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u="sng"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denn sie haben sich der </a:t>
            </a:r>
            <a:r>
              <a:rPr lang="de-DE" sz="2400" b="1" u="sng" dirty="0">
                <a:solidFill>
                  <a:srgbClr val="FFFF00"/>
                </a:solidFill>
                <a:effectLst>
                  <a:glow rad="127000">
                    <a:srgbClr val="3A5782"/>
                  </a:glow>
                  <a:outerShdw blurRad="38100" dist="38100" dir="2700000" algn="tl">
                    <a:srgbClr val="000000">
                      <a:alpha val="43137"/>
                    </a:srgbClr>
                  </a:outerShdw>
                </a:effectLst>
                <a:latin typeface="Candara" panose="020E0502030303020204" pitchFamily="34" charset="0"/>
              </a:rPr>
              <a:t>Liebe zur Wahrheit </a:t>
            </a:r>
            <a:r>
              <a:rPr lang="de-DE" sz="2400" b="1" u="sng" dirty="0">
                <a:solidFill>
                  <a:srgbClr val="E18B61"/>
                </a:solidFill>
                <a:effectLst>
                  <a:glow rad="127000">
                    <a:srgbClr val="3A5782"/>
                  </a:glow>
                  <a:outerShdw blurRad="38100" dist="38100" dir="2700000" algn="tl">
                    <a:srgbClr val="000000">
                      <a:alpha val="43137"/>
                    </a:srgbClr>
                  </a:outerShdw>
                </a:effectLst>
                <a:latin typeface="Candara" panose="020E0502030303020204" pitchFamily="34" charset="0"/>
              </a:rPr>
              <a:t>verschlossen</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durch die sie </a:t>
            </a:r>
            <a:r>
              <a:rPr lang="de-DE" sz="2400" b="1" dirty="0">
                <a:solidFill>
                  <a:srgbClr val="FFFF00"/>
                </a:solidFill>
                <a:effectLst>
                  <a:glow rad="127000">
                    <a:srgbClr val="3A5782"/>
                  </a:glow>
                  <a:outerShdw blurRad="38100" dist="38100" dir="2700000" algn="tl">
                    <a:srgbClr val="000000">
                      <a:alpha val="43137"/>
                    </a:srgbClr>
                  </a:outerShdw>
                </a:effectLst>
                <a:latin typeface="Candara" panose="020E0502030303020204" pitchFamily="34" charset="0"/>
              </a:rPr>
              <a:t>gerettet werden sollten</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a:t>
            </a:r>
          </a:p>
          <a:p>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11 Darum lässt Gott sie der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Macht des Irrtums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verfallen, sodass sie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der Lüge glauben</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a:t>
            </a:r>
          </a:p>
          <a:p>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12 denn </a:t>
            </a:r>
            <a:r>
              <a:rPr lang="de-DE" sz="2400" b="1" dirty="0">
                <a:solidFill>
                  <a:srgbClr val="E18B61"/>
                </a:solidFill>
                <a:effectLst>
                  <a:glow rad="127000">
                    <a:srgbClr val="3A5782"/>
                  </a:glow>
                  <a:outerShdw blurRad="38100" dist="38100" dir="2700000" algn="tl">
                    <a:srgbClr val="000000">
                      <a:alpha val="43137"/>
                    </a:srgbClr>
                  </a:outerShdw>
                </a:effectLst>
                <a:latin typeface="Candara" panose="020E0502030303020204" pitchFamily="34" charset="0"/>
              </a:rPr>
              <a:t>alle müssen gerichtet werden</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die der </a:t>
            </a:r>
            <a:r>
              <a:rPr lang="de-DE" sz="2400" b="1" dirty="0">
                <a:solidFill>
                  <a:srgbClr val="FFFF00"/>
                </a:solidFill>
                <a:effectLst>
                  <a:glow rad="127000">
                    <a:srgbClr val="3A5782"/>
                  </a:glow>
                  <a:outerShdw blurRad="38100" dist="38100" dir="2700000" algn="tl">
                    <a:srgbClr val="000000">
                      <a:alpha val="43137"/>
                    </a:srgbClr>
                  </a:outerShdw>
                </a:effectLst>
                <a:latin typeface="Candara" panose="020E0502030303020204" pitchFamily="34" charset="0"/>
              </a:rPr>
              <a:t>Wahrheit </a:t>
            </a:r>
            <a:r>
              <a:rPr lang="de-DE" sz="2400" b="1" dirty="0">
                <a:solidFill>
                  <a:srgbClr val="E18B61"/>
                </a:solidFill>
                <a:effectLst>
                  <a:glow rad="127000">
                    <a:srgbClr val="3A5782"/>
                  </a:glow>
                  <a:outerShdw blurRad="38100" dist="38100" dir="2700000" algn="tl">
                    <a:srgbClr val="000000">
                      <a:alpha val="43137"/>
                    </a:srgbClr>
                  </a:outerShdw>
                </a:effectLst>
                <a:latin typeface="Candara" panose="020E0502030303020204" pitchFamily="34" charset="0"/>
              </a:rPr>
              <a:t>nicht geglaubt</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a:t>
            </a:r>
          </a:p>
          <a:p>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sondern </a:t>
            </a:r>
            <a:r>
              <a:rPr lang="de-DE" sz="2400" b="1" dirty="0">
                <a:solidFill>
                  <a:schemeClr val="accent2">
                    <a:lumMod val="75000"/>
                  </a:schemeClr>
                </a:solidFill>
                <a:effectLst>
                  <a:glow rad="127000">
                    <a:srgbClr val="3A5782"/>
                  </a:glow>
                  <a:outerShdw blurRad="38100" dist="38100" dir="2700000" algn="tl">
                    <a:srgbClr val="000000">
                      <a:alpha val="43137"/>
                    </a:srgbClr>
                  </a:outerShdw>
                </a:effectLst>
                <a:latin typeface="Candara" panose="020E0502030303020204" pitchFamily="34" charset="0"/>
              </a:rPr>
              <a:t>an der Ungerechtigkeit Gefallen hatten</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a:t>
            </a:r>
          </a:p>
        </p:txBody>
      </p:sp>
      <p:sp>
        <p:nvSpPr>
          <p:cNvPr id="2" name="CuadroTexto 4">
            <a:extLst>
              <a:ext uri="{FF2B5EF4-FFF2-40B4-BE49-F238E27FC236}">
                <a16:creationId xmlns:a16="http://schemas.microsoft.com/office/drawing/2014/main" id="{488B02AA-6835-21A7-7742-832D884AD6B6}"/>
              </a:ext>
            </a:extLst>
          </p:cNvPr>
          <p:cNvSpPr txBox="1"/>
          <p:nvPr/>
        </p:nvSpPr>
        <p:spPr>
          <a:xfrm>
            <a:off x="1156447" y="610524"/>
            <a:ext cx="9879106" cy="1015663"/>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3">
                    <a:lumMod val="75000"/>
                  </a:schemeClr>
                </a:solidFill>
                <a:latin typeface="Candara" panose="020E0502030303020204" pitchFamily="34" charset="0"/>
              </a:rPr>
              <a:t>“</a:t>
            </a:r>
            <a:r>
              <a:rPr lang="de-DE" sz="2000" b="1" dirty="0">
                <a:solidFill>
                  <a:schemeClr val="accent3">
                    <a:lumMod val="75000"/>
                  </a:schemeClr>
                </a:solidFill>
                <a:latin typeface="Candara" panose="020E0502030303020204" pitchFamily="34" charset="0"/>
              </a:rPr>
              <a:t>Denn das weiß ich, dass nach meinem Abschied reißende Wölfe zu euch kommen, die die Herde nicht verschonen werden. Auch aus eurer Mitte werden Männer aufstehen, die Verkehrtes reden, um die Jünger an sich zu ziehen.</a:t>
            </a:r>
            <a:r>
              <a:rPr lang="en" sz="2000" b="1" dirty="0">
                <a:solidFill>
                  <a:schemeClr val="accent3">
                    <a:lumMod val="75000"/>
                  </a:schemeClr>
                </a:solidFill>
                <a:latin typeface="Candara" panose="020E0502030303020204" pitchFamily="34" charset="0"/>
              </a:rPr>
              <a:t>” </a:t>
            </a:r>
            <a:r>
              <a:rPr lang="en" b="1" dirty="0">
                <a:solidFill>
                  <a:schemeClr val="accent3">
                    <a:lumMod val="75000"/>
                  </a:schemeClr>
                </a:solidFill>
                <a:latin typeface="Candara" panose="020E0502030303020204" pitchFamily="34" charset="0"/>
              </a:rPr>
              <a:t>(Apg 20:29-30 LU).</a:t>
            </a:r>
          </a:p>
        </p:txBody>
      </p:sp>
    </p:spTree>
    <p:extLst>
      <p:ext uri="{BB962C8B-B14F-4D97-AF65-F5344CB8AC3E}">
        <p14:creationId xmlns:p14="http://schemas.microsoft.com/office/powerpoint/2010/main" val="366877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en" sz="6000" b="1" dirty="0">
                <a:ln w="6600">
                  <a:solidFill>
                    <a:srgbClr val="5E2F0C"/>
                  </a:solidFill>
                  <a:prstDash val="solid"/>
                </a:ln>
                <a:solidFill>
                  <a:srgbClr val="FFFFFF"/>
                </a:solidFill>
                <a:effectLst>
                  <a:outerShdw dist="50800" dir="2700000" algn="tl" rotWithShape="0">
                    <a:srgbClr val="5E2F0C"/>
                  </a:outerShdw>
                </a:effectLst>
                <a:latin typeface="Candara" panose="020E0502030303020204" pitchFamily="34" charset="0"/>
              </a:rPr>
              <a:t>DER KAMPF UM DAS WORT GOTTES</a:t>
            </a: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936" y="813969"/>
            <a:ext cx="7397856" cy="5977717"/>
          </a:xfrm>
          <a:prstGeom prst="rect">
            <a:avLst/>
          </a:prstGeom>
          <a:effectLst>
            <a:softEdge rad="317500"/>
          </a:effectLst>
        </p:spPr>
      </p:pic>
      <p:sp>
        <p:nvSpPr>
          <p:cNvPr id="3" name="CuadroTexto 2">
            <a:extLst>
              <a:ext uri="{FF2B5EF4-FFF2-40B4-BE49-F238E27FC236}">
                <a16:creationId xmlns:a16="http://schemas.microsoft.com/office/drawing/2014/main" id="{26362730-4EC0-0B73-62D7-CE9E84A03580}"/>
              </a:ext>
            </a:extLst>
          </p:cNvPr>
          <p:cNvSpPr txBox="1"/>
          <p:nvPr/>
        </p:nvSpPr>
        <p:spPr>
          <a:xfrm>
            <a:off x="1" y="-48640"/>
            <a:ext cx="7397856"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solidFill>
                  <a:schemeClr val="accent3"/>
                </a:solidFill>
                <a:effectLst>
                  <a:glow rad="50800">
                    <a:schemeClr val="accent5">
                      <a:lumMod val="75000"/>
                    </a:schemeClr>
                  </a:glow>
                  <a:innerShdw blurRad="177800">
                    <a:schemeClr val="accent3">
                      <a:lumMod val="50000"/>
                    </a:schemeClr>
                  </a:innerShdw>
                </a:effectLst>
                <a:latin typeface="Candara" panose="020E0502030303020204" pitchFamily="34" charset="0"/>
              </a:rPr>
              <a:t>SICHERHEIT IN DER BIBEL</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7286920" y="-48640"/>
            <a:ext cx="4656842" cy="707886"/>
          </a:xfrm>
          <a:prstGeom prst="rect">
            <a:avLst/>
          </a:prstGeom>
          <a:noFill/>
        </p:spPr>
        <p:txBody>
          <a:bodyPr wrap="square">
            <a:spAutoFit/>
          </a:bodyPr>
          <a:lstStyle/>
          <a:p>
            <a:pPr algn="ctr"/>
            <a:r>
              <a:rPr lang="en" sz="2000" b="1" dirty="0">
                <a:solidFill>
                  <a:schemeClr val="accent5">
                    <a:lumMod val="75000"/>
                  </a:schemeClr>
                </a:solidFill>
                <a:latin typeface="Candara" panose="020E0502030303020204" pitchFamily="34" charset="0"/>
              </a:rPr>
              <a:t>“</a:t>
            </a:r>
            <a:r>
              <a:rPr lang="en-US" sz="2000" b="1" dirty="0" err="1">
                <a:solidFill>
                  <a:schemeClr val="accent5">
                    <a:lumMod val="75000"/>
                  </a:schemeClr>
                </a:solidFill>
                <a:latin typeface="Candara" panose="020E0502030303020204" pitchFamily="34" charset="0"/>
              </a:rPr>
              <a:t>Heilige</a:t>
            </a:r>
            <a:r>
              <a:rPr lang="en-US" sz="2000" b="1" dirty="0">
                <a:solidFill>
                  <a:schemeClr val="accent5">
                    <a:lumMod val="75000"/>
                  </a:schemeClr>
                </a:solidFill>
                <a:latin typeface="Candara" panose="020E0502030303020204" pitchFamily="34" charset="0"/>
              </a:rPr>
              <a:t> </a:t>
            </a:r>
            <a:r>
              <a:rPr lang="en-US" sz="2000" b="1" dirty="0" err="1">
                <a:solidFill>
                  <a:schemeClr val="accent5">
                    <a:lumMod val="75000"/>
                  </a:schemeClr>
                </a:solidFill>
                <a:latin typeface="Candara" panose="020E0502030303020204" pitchFamily="34" charset="0"/>
              </a:rPr>
              <a:t>sie</a:t>
            </a:r>
            <a:r>
              <a:rPr lang="en-US" sz="2000" b="1" dirty="0">
                <a:solidFill>
                  <a:schemeClr val="accent5">
                    <a:lumMod val="75000"/>
                  </a:schemeClr>
                </a:solidFill>
                <a:latin typeface="Candara" panose="020E0502030303020204" pitchFamily="34" charset="0"/>
              </a:rPr>
              <a:t> in der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 </a:t>
            </a:r>
            <a:br>
              <a:rPr lang="en-US" sz="2000" b="1" dirty="0">
                <a:solidFill>
                  <a:schemeClr val="accent5">
                    <a:lumMod val="75000"/>
                  </a:schemeClr>
                </a:solidFill>
                <a:latin typeface="Candara" panose="020E0502030303020204" pitchFamily="34" charset="0"/>
              </a:rPr>
            </a:br>
            <a:r>
              <a:rPr lang="en-US" sz="2000" b="1" dirty="0">
                <a:solidFill>
                  <a:schemeClr val="accent5">
                    <a:lumMod val="75000"/>
                  </a:schemeClr>
                </a:solidFill>
                <a:latin typeface="Candara" panose="020E0502030303020204" pitchFamily="34" charset="0"/>
              </a:rPr>
              <a:t>Dein Wort ist die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a:t>
            </a:r>
            <a:r>
              <a:rPr lang="en" sz="2000" b="1" dirty="0">
                <a:solidFill>
                  <a:schemeClr val="accent5">
                    <a:lumMod val="75000"/>
                  </a:schemeClr>
                </a:solidFill>
                <a:latin typeface="Candara" panose="020E0502030303020204" pitchFamily="34" charset="0"/>
              </a:rPr>
              <a:t>” </a:t>
            </a:r>
            <a:r>
              <a:rPr lang="en" b="1" dirty="0">
                <a:solidFill>
                  <a:schemeClr val="accent5">
                    <a:lumMod val="75000"/>
                  </a:schemeClr>
                </a:solidFill>
                <a:latin typeface="Candara" panose="020E0502030303020204" pitchFamily="34" charset="0"/>
              </a:rPr>
              <a:t>(Joh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7101527" y="1526514"/>
            <a:ext cx="5165635" cy="1938992"/>
          </a:xfrm>
          <a:prstGeom prst="rect">
            <a:avLst/>
          </a:prstGeom>
          <a:noFill/>
        </p:spPr>
        <p:txBody>
          <a:bodyPr wrap="square" rtlCol="0">
            <a:spAutoFit/>
          </a:bodyPr>
          <a:lstStyle/>
          <a:p>
            <a:pPr algn="ctr">
              <a:spcBef>
                <a:spcPts val="600"/>
              </a:spcBef>
            </a:pPr>
            <a:r>
              <a:rPr lang="de-DE" sz="2400" b="1" dirty="0">
                <a:latin typeface="Candara" panose="020E0502030303020204" pitchFamily="34" charset="0"/>
              </a:rPr>
              <a:t>Die Bibel ist die unfehlbare Offenbarung </a:t>
            </a:r>
            <a:br>
              <a:rPr lang="de-DE" sz="2400" b="1" dirty="0">
                <a:latin typeface="Candara" panose="020E0502030303020204" pitchFamily="34" charset="0"/>
              </a:rPr>
            </a:br>
            <a:r>
              <a:rPr lang="de-DE" sz="2400" b="1" dirty="0">
                <a:latin typeface="Candara" panose="020E0502030303020204" pitchFamily="34" charset="0"/>
              </a:rPr>
              <a:t>von Gottes Willen. </a:t>
            </a:r>
            <a:br>
              <a:rPr lang="de-DE" sz="2400" b="1" dirty="0">
                <a:latin typeface="Candara" panose="020E0502030303020204" pitchFamily="34" charset="0"/>
              </a:rPr>
            </a:br>
            <a:r>
              <a:rPr lang="de-DE" sz="2400" b="1" dirty="0">
                <a:latin typeface="Candara" panose="020E0502030303020204" pitchFamily="34" charset="0"/>
              </a:rPr>
              <a:t>Sie stellt den Plan des Himmels </a:t>
            </a:r>
            <a:br>
              <a:rPr lang="de-DE" sz="2400" b="1" dirty="0">
                <a:latin typeface="Candara" panose="020E0502030303020204" pitchFamily="34" charset="0"/>
              </a:rPr>
            </a:br>
            <a:r>
              <a:rPr lang="de-DE" sz="2400" b="1" dirty="0">
                <a:latin typeface="Candara" panose="020E0502030303020204" pitchFamily="34" charset="0"/>
              </a:rPr>
              <a:t>für die Erlösung der Menschheit dar.</a:t>
            </a:r>
            <a:endParaRPr lang="en" sz="2400" b="1" dirty="0">
              <a:latin typeface="Candara" panose="020E0502030303020204" pitchFamily="34" charset="0"/>
            </a:endParaRPr>
          </a:p>
        </p:txBody>
      </p:sp>
      <p:sp>
        <p:nvSpPr>
          <p:cNvPr id="11" name="CuadroTexto 10">
            <a:extLst>
              <a:ext uri="{FF2B5EF4-FFF2-40B4-BE49-F238E27FC236}">
                <a16:creationId xmlns:a16="http://schemas.microsoft.com/office/drawing/2014/main" id="{3363709B-479B-2B63-17AF-E769000B8EB2}"/>
              </a:ext>
            </a:extLst>
          </p:cNvPr>
          <p:cNvSpPr txBox="1"/>
          <p:nvPr/>
        </p:nvSpPr>
        <p:spPr>
          <a:xfrm>
            <a:off x="7148912" y="3730657"/>
            <a:ext cx="4932857" cy="1938992"/>
          </a:xfrm>
          <a:prstGeom prst="rect">
            <a:avLst/>
          </a:prstGeom>
          <a:noFill/>
        </p:spPr>
        <p:txBody>
          <a:bodyPr wrap="square">
            <a:spAutoFit/>
          </a:bodyPr>
          <a:lstStyle/>
          <a:p>
            <a:pPr algn="ctr"/>
            <a:r>
              <a:rPr lang="de-DE" sz="2400" b="1" dirty="0"/>
              <a:t>Deshalb finden wir unsere Sicherheit </a:t>
            </a:r>
            <a:br>
              <a:rPr lang="de-DE" sz="2400" b="1" dirty="0"/>
            </a:br>
            <a:r>
              <a:rPr lang="de-DE" sz="2400" b="1" dirty="0"/>
              <a:t>nur in der Bibel </a:t>
            </a:r>
          </a:p>
          <a:p>
            <a:pPr algn="ctr"/>
            <a:r>
              <a:rPr lang="de-DE" sz="2400" b="1" dirty="0"/>
              <a:t>und zwar in jedem ihrer Bücher, </a:t>
            </a:r>
            <a:br>
              <a:rPr lang="de-DE" sz="2400" b="1" dirty="0"/>
            </a:br>
            <a:r>
              <a:rPr lang="de-DE" sz="2400" b="1" dirty="0"/>
              <a:t>Kapitel und Verse (2. Tim 3,16).</a:t>
            </a:r>
            <a:endParaRPr lang="de-DE" sz="2400" dirty="0"/>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5510"/>
          <a:stretch/>
        </p:blipFill>
        <p:spPr>
          <a:xfrm>
            <a:off x="1114553" y="2930100"/>
            <a:ext cx="9767346" cy="2722065"/>
          </a:xfrm>
          <a:prstGeom prst="rect">
            <a:avLst/>
          </a:prstGeom>
          <a:effectLst>
            <a:softEdge rad="317500"/>
          </a:effectLst>
        </p:spPr>
      </p:pic>
      <p:sp>
        <p:nvSpPr>
          <p:cNvPr id="3" name="CuadroTexto 2">
            <a:extLst>
              <a:ext uri="{FF2B5EF4-FFF2-40B4-BE49-F238E27FC236}">
                <a16:creationId xmlns:a16="http://schemas.microsoft.com/office/drawing/2014/main" id="{26362730-4EC0-0B73-62D7-CE9E84A03580}"/>
              </a:ext>
            </a:extLst>
          </p:cNvPr>
          <p:cNvSpPr txBox="1"/>
          <p:nvPr/>
        </p:nvSpPr>
        <p:spPr>
          <a:xfrm>
            <a:off x="1" y="-48640"/>
            <a:ext cx="7397856"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solidFill>
                  <a:schemeClr val="accent3"/>
                </a:solidFill>
                <a:effectLst>
                  <a:glow rad="50800">
                    <a:schemeClr val="accent5">
                      <a:lumMod val="75000"/>
                    </a:schemeClr>
                  </a:glow>
                  <a:innerShdw blurRad="177800">
                    <a:schemeClr val="accent3">
                      <a:lumMod val="50000"/>
                    </a:schemeClr>
                  </a:innerShdw>
                </a:effectLst>
                <a:latin typeface="Candara" panose="020E0502030303020204" pitchFamily="34" charset="0"/>
              </a:rPr>
              <a:t>SICHERHEIT IN DER BIBEL</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7286920" y="-48640"/>
            <a:ext cx="4656842" cy="707886"/>
          </a:xfrm>
          <a:prstGeom prst="rect">
            <a:avLst/>
          </a:prstGeom>
          <a:noFill/>
        </p:spPr>
        <p:txBody>
          <a:bodyPr wrap="square">
            <a:spAutoFit/>
          </a:bodyPr>
          <a:lstStyle/>
          <a:p>
            <a:pPr algn="ctr"/>
            <a:r>
              <a:rPr lang="en" sz="2000" b="1" dirty="0">
                <a:solidFill>
                  <a:schemeClr val="accent5">
                    <a:lumMod val="75000"/>
                  </a:schemeClr>
                </a:solidFill>
                <a:latin typeface="Candara" panose="020E0502030303020204" pitchFamily="34" charset="0"/>
              </a:rPr>
              <a:t>“</a:t>
            </a:r>
            <a:r>
              <a:rPr lang="en-US" sz="2000" b="1" dirty="0" err="1">
                <a:solidFill>
                  <a:schemeClr val="accent5">
                    <a:lumMod val="75000"/>
                  </a:schemeClr>
                </a:solidFill>
                <a:latin typeface="Candara" panose="020E0502030303020204" pitchFamily="34" charset="0"/>
              </a:rPr>
              <a:t>Heilige</a:t>
            </a:r>
            <a:r>
              <a:rPr lang="en-US" sz="2000" b="1" dirty="0">
                <a:solidFill>
                  <a:schemeClr val="accent5">
                    <a:lumMod val="75000"/>
                  </a:schemeClr>
                </a:solidFill>
                <a:latin typeface="Candara" panose="020E0502030303020204" pitchFamily="34" charset="0"/>
              </a:rPr>
              <a:t> </a:t>
            </a:r>
            <a:r>
              <a:rPr lang="en-US" sz="2000" b="1" dirty="0" err="1">
                <a:solidFill>
                  <a:schemeClr val="accent5">
                    <a:lumMod val="75000"/>
                  </a:schemeClr>
                </a:solidFill>
                <a:latin typeface="Candara" panose="020E0502030303020204" pitchFamily="34" charset="0"/>
              </a:rPr>
              <a:t>sie</a:t>
            </a:r>
            <a:r>
              <a:rPr lang="en-US" sz="2000" b="1" dirty="0">
                <a:solidFill>
                  <a:schemeClr val="accent5">
                    <a:lumMod val="75000"/>
                  </a:schemeClr>
                </a:solidFill>
                <a:latin typeface="Candara" panose="020E0502030303020204" pitchFamily="34" charset="0"/>
              </a:rPr>
              <a:t> in der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 </a:t>
            </a:r>
            <a:br>
              <a:rPr lang="en-US" sz="2000" b="1" dirty="0">
                <a:solidFill>
                  <a:schemeClr val="accent5">
                    <a:lumMod val="75000"/>
                  </a:schemeClr>
                </a:solidFill>
                <a:latin typeface="Candara" panose="020E0502030303020204" pitchFamily="34" charset="0"/>
              </a:rPr>
            </a:br>
            <a:r>
              <a:rPr lang="en-US" sz="2000" b="1" dirty="0">
                <a:solidFill>
                  <a:schemeClr val="accent5">
                    <a:lumMod val="75000"/>
                  </a:schemeClr>
                </a:solidFill>
                <a:latin typeface="Candara" panose="020E0502030303020204" pitchFamily="34" charset="0"/>
              </a:rPr>
              <a:t>Dein Wort ist die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a:t>
            </a:r>
            <a:r>
              <a:rPr lang="en" sz="2000" b="1" dirty="0">
                <a:solidFill>
                  <a:schemeClr val="accent5">
                    <a:lumMod val="75000"/>
                  </a:schemeClr>
                </a:solidFill>
                <a:latin typeface="Candara" panose="020E0502030303020204" pitchFamily="34" charset="0"/>
              </a:rPr>
              <a:t>” </a:t>
            </a:r>
            <a:r>
              <a:rPr lang="en" b="1" dirty="0">
                <a:solidFill>
                  <a:schemeClr val="accent5">
                    <a:lumMod val="75000"/>
                  </a:schemeClr>
                </a:solidFill>
                <a:latin typeface="Candara" panose="020E0502030303020204" pitchFamily="34" charset="0"/>
              </a:rPr>
              <a:t>(Joh 17:17)</a:t>
            </a:r>
          </a:p>
        </p:txBody>
      </p:sp>
      <p:sp>
        <p:nvSpPr>
          <p:cNvPr id="12" name="CuadroTexto 11">
            <a:extLst>
              <a:ext uri="{FF2B5EF4-FFF2-40B4-BE49-F238E27FC236}">
                <a16:creationId xmlns:a16="http://schemas.microsoft.com/office/drawing/2014/main" id="{B4B6EC1E-BC78-6CD0-ED63-05E78621464A}"/>
              </a:ext>
            </a:extLst>
          </p:cNvPr>
          <p:cNvSpPr txBox="1"/>
          <p:nvPr/>
        </p:nvSpPr>
        <p:spPr>
          <a:xfrm>
            <a:off x="92570" y="5238424"/>
            <a:ext cx="12006858" cy="1569660"/>
          </a:xfrm>
          <a:prstGeom prst="rect">
            <a:avLst/>
          </a:prstGeom>
          <a:noFill/>
        </p:spPr>
        <p:txBody>
          <a:bodyPr wrap="square">
            <a:spAutoFit/>
          </a:bodyPr>
          <a:lstStyle/>
          <a:p>
            <a:pPr algn="ctr">
              <a:spcBef>
                <a:spcPts val="600"/>
              </a:spcBef>
            </a:pPr>
            <a:r>
              <a:rPr lang="de-DE" sz="2400" b="1" dirty="0">
                <a:latin typeface="Candara" panose="020E0502030303020204" pitchFamily="34" charset="0"/>
              </a:rPr>
              <a:t>Wenn wir einen Teil davon ablehnen </a:t>
            </a:r>
            <a:br>
              <a:rPr lang="de-DE" sz="2400" b="1" dirty="0">
                <a:latin typeface="Candara" panose="020E0502030303020204" pitchFamily="34" charset="0"/>
              </a:rPr>
            </a:br>
            <a:r>
              <a:rPr lang="de-DE" sz="2400" b="1" dirty="0">
                <a:latin typeface="Candara" panose="020E0502030303020204" pitchFamily="34" charset="0"/>
              </a:rPr>
              <a:t>(z. B. den Schöpfungsbericht in 1. Mose, Kap. 1 und 2), </a:t>
            </a:r>
            <a:br>
              <a:rPr lang="de-DE" sz="2400" b="1" dirty="0">
                <a:latin typeface="Candara" panose="020E0502030303020204" pitchFamily="34" charset="0"/>
              </a:rPr>
            </a:br>
            <a:r>
              <a:rPr lang="de-DE" sz="2400" b="1" dirty="0">
                <a:latin typeface="Candara" panose="020E0502030303020204" pitchFamily="34" charset="0"/>
              </a:rPr>
              <a:t>könnten wir auch alle anderen Lehren ablehnen, die sie uns vermittelt. </a:t>
            </a:r>
            <a:br>
              <a:rPr lang="de-DE" sz="2400" b="1" dirty="0">
                <a:latin typeface="Candara" panose="020E0502030303020204" pitchFamily="34" charset="0"/>
              </a:rPr>
            </a:br>
            <a:r>
              <a:rPr lang="de-DE" sz="2400" b="1" dirty="0">
                <a:latin typeface="Candara" panose="020E0502030303020204" pitchFamily="34" charset="0"/>
              </a:rPr>
              <a:t>Welche Gewissheit könnten wir dann haben, um dem Rest der Bibel zu vertrauen?</a:t>
            </a:r>
            <a:endParaRPr lang="en" sz="2400" b="1" dirty="0">
              <a:latin typeface="Candara" panose="020E0502030303020204" pitchFamily="34" charset="0"/>
            </a:endParaRPr>
          </a:p>
        </p:txBody>
      </p:sp>
      <p:sp>
        <p:nvSpPr>
          <p:cNvPr id="7" name="CuadroTexto 6">
            <a:extLst>
              <a:ext uri="{FF2B5EF4-FFF2-40B4-BE49-F238E27FC236}">
                <a16:creationId xmlns:a16="http://schemas.microsoft.com/office/drawing/2014/main" id="{D48C1833-F17A-048E-F421-11B314694990}"/>
              </a:ext>
            </a:extLst>
          </p:cNvPr>
          <p:cNvSpPr txBox="1"/>
          <p:nvPr/>
        </p:nvSpPr>
        <p:spPr>
          <a:xfrm>
            <a:off x="270612" y="741146"/>
            <a:ext cx="11650775" cy="2308324"/>
          </a:xfrm>
          <a:prstGeom prst="rect">
            <a:avLst/>
          </a:prstGeom>
          <a:noFill/>
        </p:spPr>
        <p:txBody>
          <a:bodyPr wrap="square">
            <a:spAutoFit/>
          </a:bodyPr>
          <a:lstStyle/>
          <a:p>
            <a:pPr algn="ctr">
              <a:spcBef>
                <a:spcPts val="600"/>
              </a:spcBef>
            </a:pPr>
            <a:r>
              <a:rPr lang="de-DE" sz="2400" b="1" dirty="0">
                <a:latin typeface="Candara" panose="020E0502030303020204" pitchFamily="34" charset="0"/>
              </a:rPr>
              <a:t>Darin wird die Strategie des Teufels aufgedeckt, </a:t>
            </a:r>
            <a:br>
              <a:rPr lang="de-DE" sz="2400" b="1" dirty="0">
                <a:latin typeface="Candara" panose="020E0502030303020204" pitchFamily="34" charset="0"/>
              </a:rPr>
            </a:br>
            <a:r>
              <a:rPr lang="de-DE" sz="2400" b="1" dirty="0">
                <a:latin typeface="Candara" panose="020E0502030303020204" pitchFamily="34" charset="0"/>
              </a:rPr>
              <a:t>die herrliche Erschaffung unseres Planeten beschrieben, </a:t>
            </a:r>
            <a:br>
              <a:rPr lang="de-DE" sz="2400" b="1" dirty="0">
                <a:latin typeface="Candara" panose="020E0502030303020204" pitchFamily="34" charset="0"/>
              </a:rPr>
            </a:br>
            <a:r>
              <a:rPr lang="de-DE" sz="2400" b="1" dirty="0">
                <a:latin typeface="Candara" panose="020E0502030303020204" pitchFamily="34" charset="0"/>
              </a:rPr>
              <a:t>die Geburt JESU, Sein Leben, Seinen Tod, und Seine Auferstehung </a:t>
            </a:r>
            <a:br>
              <a:rPr lang="de-DE" sz="2400" b="1" dirty="0">
                <a:latin typeface="Candara" panose="020E0502030303020204" pitchFamily="34" charset="0"/>
              </a:rPr>
            </a:br>
            <a:r>
              <a:rPr lang="de-DE" sz="2400" b="1" dirty="0">
                <a:latin typeface="Candara" panose="020E0502030303020204" pitchFamily="34" charset="0"/>
              </a:rPr>
              <a:t>Jesu Mittleramt im Himmel, Seine Vergebung unserer Sünden, </a:t>
            </a:r>
            <a:br>
              <a:rPr lang="de-DE" sz="2400" b="1" dirty="0">
                <a:latin typeface="Candara" panose="020E0502030303020204" pitchFamily="34" charset="0"/>
              </a:rPr>
            </a:br>
            <a:r>
              <a:rPr lang="de-DE" sz="2400" b="1" dirty="0">
                <a:latin typeface="Candara" panose="020E0502030303020204" pitchFamily="34" charset="0"/>
              </a:rPr>
              <a:t>endlich Seine Wiederkunft, </a:t>
            </a:r>
            <a:br>
              <a:rPr lang="de-DE" sz="2400" b="1" dirty="0">
                <a:latin typeface="Candara" panose="020E0502030303020204" pitchFamily="34" charset="0"/>
              </a:rPr>
            </a:br>
            <a:r>
              <a:rPr lang="de-DE" sz="2400" b="1" dirty="0">
                <a:latin typeface="Candara" panose="020E0502030303020204" pitchFamily="34" charset="0"/>
              </a:rPr>
              <a:t>und für uns das ewige Leben auf der neuen Erde...</a:t>
            </a:r>
            <a:endParaRPr lang="en" sz="2400" b="1" dirty="0">
              <a:latin typeface="Candara" panose="020E0502030303020204" pitchFamily="34" charset="0"/>
            </a:endParaRPr>
          </a:p>
        </p:txBody>
      </p:sp>
    </p:spTree>
    <p:extLst>
      <p:ext uri="{BB962C8B-B14F-4D97-AF65-F5344CB8AC3E}">
        <p14:creationId xmlns:p14="http://schemas.microsoft.com/office/powerpoint/2010/main" val="22192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170" y="568872"/>
            <a:ext cx="7509090" cy="6067598"/>
          </a:xfrm>
          <a:prstGeom prst="rect">
            <a:avLst/>
          </a:prstGeom>
          <a:effectLst>
            <a:softEdge rad="317500"/>
          </a:effectLst>
        </p:spPr>
      </p:pic>
      <p:sp>
        <p:nvSpPr>
          <p:cNvPr id="3" name="CuadroTexto 2">
            <a:extLst>
              <a:ext uri="{FF2B5EF4-FFF2-40B4-BE49-F238E27FC236}">
                <a16:creationId xmlns:a16="http://schemas.microsoft.com/office/drawing/2014/main" id="{26362730-4EC0-0B73-62D7-CE9E84A03580}"/>
              </a:ext>
            </a:extLst>
          </p:cNvPr>
          <p:cNvSpPr txBox="1"/>
          <p:nvPr/>
        </p:nvSpPr>
        <p:spPr>
          <a:xfrm>
            <a:off x="1" y="-48640"/>
            <a:ext cx="7397856"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solidFill>
                  <a:schemeClr val="accent3"/>
                </a:solidFill>
                <a:effectLst>
                  <a:glow rad="50800">
                    <a:schemeClr val="accent5">
                      <a:lumMod val="75000"/>
                    </a:schemeClr>
                  </a:glow>
                  <a:innerShdw blurRad="177800">
                    <a:schemeClr val="accent3">
                      <a:lumMod val="50000"/>
                    </a:schemeClr>
                  </a:innerShdw>
                </a:effectLst>
                <a:latin typeface="Candara" panose="020E0502030303020204" pitchFamily="34" charset="0"/>
              </a:rPr>
              <a:t>SICHERHEIT IN DER BIBEL</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7286920" y="-48640"/>
            <a:ext cx="4656842" cy="707886"/>
          </a:xfrm>
          <a:prstGeom prst="rect">
            <a:avLst/>
          </a:prstGeom>
          <a:noFill/>
        </p:spPr>
        <p:txBody>
          <a:bodyPr wrap="square">
            <a:spAutoFit/>
          </a:bodyPr>
          <a:lstStyle/>
          <a:p>
            <a:pPr algn="ctr"/>
            <a:r>
              <a:rPr lang="en" sz="2000" b="1" dirty="0">
                <a:solidFill>
                  <a:schemeClr val="accent5">
                    <a:lumMod val="75000"/>
                  </a:schemeClr>
                </a:solidFill>
                <a:latin typeface="Candara" panose="020E0502030303020204" pitchFamily="34" charset="0"/>
              </a:rPr>
              <a:t>“</a:t>
            </a:r>
            <a:r>
              <a:rPr lang="en-US" sz="2000" b="1" dirty="0" err="1">
                <a:solidFill>
                  <a:schemeClr val="accent5">
                    <a:lumMod val="75000"/>
                  </a:schemeClr>
                </a:solidFill>
                <a:latin typeface="Candara" panose="020E0502030303020204" pitchFamily="34" charset="0"/>
              </a:rPr>
              <a:t>Heilige</a:t>
            </a:r>
            <a:r>
              <a:rPr lang="en-US" sz="2000" b="1" dirty="0">
                <a:solidFill>
                  <a:schemeClr val="accent5">
                    <a:lumMod val="75000"/>
                  </a:schemeClr>
                </a:solidFill>
                <a:latin typeface="Candara" panose="020E0502030303020204" pitchFamily="34" charset="0"/>
              </a:rPr>
              <a:t> </a:t>
            </a:r>
            <a:r>
              <a:rPr lang="en-US" sz="2000" b="1" dirty="0" err="1">
                <a:solidFill>
                  <a:schemeClr val="accent5">
                    <a:lumMod val="75000"/>
                  </a:schemeClr>
                </a:solidFill>
                <a:latin typeface="Candara" panose="020E0502030303020204" pitchFamily="34" charset="0"/>
              </a:rPr>
              <a:t>sie</a:t>
            </a:r>
            <a:r>
              <a:rPr lang="en-US" sz="2000" b="1" dirty="0">
                <a:solidFill>
                  <a:schemeClr val="accent5">
                    <a:lumMod val="75000"/>
                  </a:schemeClr>
                </a:solidFill>
                <a:latin typeface="Candara" panose="020E0502030303020204" pitchFamily="34" charset="0"/>
              </a:rPr>
              <a:t> in der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 </a:t>
            </a:r>
            <a:br>
              <a:rPr lang="en-US" sz="2000" b="1" dirty="0">
                <a:solidFill>
                  <a:schemeClr val="accent5">
                    <a:lumMod val="75000"/>
                  </a:schemeClr>
                </a:solidFill>
                <a:latin typeface="Candara" panose="020E0502030303020204" pitchFamily="34" charset="0"/>
              </a:rPr>
            </a:br>
            <a:r>
              <a:rPr lang="en-US" sz="2000" b="1" dirty="0">
                <a:solidFill>
                  <a:schemeClr val="accent5">
                    <a:lumMod val="75000"/>
                  </a:schemeClr>
                </a:solidFill>
                <a:latin typeface="Candara" panose="020E0502030303020204" pitchFamily="34" charset="0"/>
              </a:rPr>
              <a:t>Dein Wort ist die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a:t>
            </a:r>
            <a:r>
              <a:rPr lang="en" sz="2000" b="1" dirty="0">
                <a:solidFill>
                  <a:schemeClr val="accent5">
                    <a:lumMod val="75000"/>
                  </a:schemeClr>
                </a:solidFill>
                <a:latin typeface="Candara" panose="020E0502030303020204" pitchFamily="34" charset="0"/>
              </a:rPr>
              <a:t>” </a:t>
            </a:r>
            <a:r>
              <a:rPr lang="en" b="1" dirty="0">
                <a:solidFill>
                  <a:schemeClr val="accent5">
                    <a:lumMod val="75000"/>
                  </a:schemeClr>
                </a:solidFill>
                <a:latin typeface="Candara" panose="020E0502030303020204" pitchFamily="34" charset="0"/>
              </a:rPr>
              <a:t>(Joh 17:17)</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6868030" y="687446"/>
            <a:ext cx="5379311" cy="6170920"/>
          </a:xfrm>
          <a:prstGeom prst="rect">
            <a:avLst/>
          </a:prstGeom>
          <a:noFill/>
          <a:effectLst>
            <a:glow rad="127000">
              <a:schemeClr val="bg1"/>
            </a:glow>
          </a:effectLst>
        </p:spPr>
        <p:txBody>
          <a:bodyPr wrap="square">
            <a:spAutoFit/>
          </a:bodyPr>
          <a:lstStyle/>
          <a:p>
            <a:pPr algn="ctr"/>
            <a:r>
              <a:rPr lang="de-DE" sz="2400" b="1" dirty="0">
                <a:latin typeface="Candara" panose="020E0502030303020204" pitchFamily="34" charset="0"/>
              </a:rPr>
              <a:t>2. Tim 3,16.17:</a:t>
            </a:r>
          </a:p>
          <a:p>
            <a:pPr algn="ctr"/>
            <a:endParaRPr lang="de-DE" sz="500" b="1" dirty="0">
              <a:latin typeface="Candara" panose="020E0502030303020204" pitchFamily="34" charset="0"/>
            </a:endParaRPr>
          </a:p>
          <a:p>
            <a:pPr algn="ctr"/>
            <a:r>
              <a:rPr lang="de-DE" sz="2400" b="1" dirty="0">
                <a:latin typeface="Candara" panose="020E0502030303020204" pitchFamily="34" charset="0"/>
              </a:rPr>
              <a:t>„</a:t>
            </a:r>
            <a:r>
              <a:rPr lang="de-DE" sz="2400" b="1" u="sng" dirty="0">
                <a:latin typeface="Candara" panose="020E0502030303020204" pitchFamily="34" charset="0"/>
              </a:rPr>
              <a:t>Die ganze Heilige Schrift </a:t>
            </a:r>
            <a:br>
              <a:rPr lang="de-DE" sz="2400" b="1" dirty="0">
                <a:latin typeface="Candara" panose="020E0502030303020204" pitchFamily="34" charset="0"/>
              </a:rPr>
            </a:br>
            <a:r>
              <a:rPr lang="de-DE" sz="2400" b="1" dirty="0">
                <a:latin typeface="Candara" panose="020E0502030303020204" pitchFamily="34" charset="0"/>
              </a:rPr>
              <a:t>ist </a:t>
            </a:r>
            <a:r>
              <a:rPr lang="de-DE" sz="2400" b="1" u="sng" dirty="0">
                <a:latin typeface="Candara" panose="020E0502030303020204" pitchFamily="34" charset="0"/>
              </a:rPr>
              <a:t>von GOTT, dem GEIST </a:t>
            </a:r>
            <a:br>
              <a:rPr lang="de-DE" sz="2400" b="1" u="sng" dirty="0">
                <a:latin typeface="Candara" panose="020E0502030303020204" pitchFamily="34" charset="0"/>
              </a:rPr>
            </a:br>
            <a:r>
              <a:rPr lang="de-DE" sz="2400" b="1" u="sng" dirty="0">
                <a:latin typeface="Candara" panose="020E0502030303020204" pitchFamily="34" charset="0"/>
              </a:rPr>
              <a:t>eingegeben </a:t>
            </a:r>
            <a:br>
              <a:rPr lang="de-DE" sz="2400" b="1" dirty="0">
                <a:latin typeface="Candara" panose="020E0502030303020204" pitchFamily="34" charset="0"/>
              </a:rPr>
            </a:br>
            <a:r>
              <a:rPr lang="de-DE" sz="2400" b="1" dirty="0">
                <a:latin typeface="Candara" panose="020E0502030303020204" pitchFamily="34" charset="0"/>
              </a:rPr>
              <a:t>und </a:t>
            </a:r>
            <a:r>
              <a:rPr lang="de-DE" sz="2400" b="1" u="sng" dirty="0">
                <a:latin typeface="Candara" panose="020E0502030303020204" pitchFamily="34" charset="0"/>
              </a:rPr>
              <a:t>von IHM erfüllt</a:t>
            </a:r>
            <a:r>
              <a:rPr lang="de-DE" sz="2400" b="1" dirty="0">
                <a:latin typeface="Candara" panose="020E0502030303020204" pitchFamily="34" charset="0"/>
              </a:rPr>
              <a:t>. </a:t>
            </a:r>
            <a:br>
              <a:rPr lang="de-DE" sz="2400" b="1" dirty="0">
                <a:latin typeface="Candara" panose="020E0502030303020204" pitchFamily="34" charset="0"/>
              </a:rPr>
            </a:br>
            <a:r>
              <a:rPr lang="de-DE" sz="2400" b="1" dirty="0">
                <a:latin typeface="Candara" panose="020E0502030303020204" pitchFamily="34" charset="0"/>
              </a:rPr>
              <a:t>Ihr Nutzen ist entsprechend: </a:t>
            </a:r>
            <a:br>
              <a:rPr lang="de-DE" sz="2400" b="1" dirty="0">
                <a:latin typeface="Candara" panose="020E0502030303020204" pitchFamily="34" charset="0"/>
              </a:rPr>
            </a:br>
            <a:r>
              <a:rPr lang="de-DE" sz="2400" b="1" dirty="0">
                <a:latin typeface="Candara" panose="020E0502030303020204" pitchFamily="34" charset="0"/>
              </a:rPr>
              <a:t>Sie lehrt uns </a:t>
            </a:r>
            <a:br>
              <a:rPr lang="de-DE" sz="2400" b="1" dirty="0">
                <a:latin typeface="Candara" panose="020E0502030303020204" pitchFamily="34" charset="0"/>
              </a:rPr>
            </a:br>
            <a:r>
              <a:rPr lang="de-DE" sz="2400" b="1" dirty="0">
                <a:latin typeface="Candara" panose="020E0502030303020204" pitchFamily="34" charset="0"/>
              </a:rPr>
              <a:t>die </a:t>
            </a:r>
            <a:r>
              <a:rPr lang="de-DE" sz="2400" b="1" dirty="0">
                <a:effectLst>
                  <a:glow rad="127000">
                    <a:schemeClr val="bg1"/>
                  </a:glow>
                </a:effectLst>
                <a:latin typeface="Candara" panose="020E0502030303020204" pitchFamily="34" charset="0"/>
              </a:rPr>
              <a:t>Wahrheit zu erkennen</a:t>
            </a:r>
            <a:r>
              <a:rPr lang="de-DE" sz="2400" b="1" dirty="0">
                <a:latin typeface="Candara" panose="020E0502030303020204" pitchFamily="34" charset="0"/>
              </a:rPr>
              <a:t>, </a:t>
            </a:r>
            <a:br>
              <a:rPr lang="de-DE" sz="2400" b="1" dirty="0">
                <a:latin typeface="Candara" panose="020E0502030303020204" pitchFamily="34" charset="0"/>
              </a:rPr>
            </a:br>
            <a:r>
              <a:rPr lang="de-DE" sz="2400" b="1" dirty="0">
                <a:effectLst>
                  <a:glow rad="127000">
                    <a:schemeClr val="bg1"/>
                  </a:glow>
                </a:effectLst>
                <a:latin typeface="Candara" panose="020E0502030303020204" pitchFamily="34" charset="0"/>
              </a:rPr>
              <a:t>überführt uns von Sünde</a:t>
            </a:r>
            <a:r>
              <a:rPr lang="de-DE" sz="2400" b="1" dirty="0">
                <a:latin typeface="Candara" panose="020E0502030303020204" pitchFamily="34" charset="0"/>
              </a:rPr>
              <a:t>, </a:t>
            </a:r>
            <a:br>
              <a:rPr lang="de-DE" sz="2400" b="1" dirty="0">
                <a:latin typeface="Candara" panose="020E0502030303020204" pitchFamily="34" charset="0"/>
              </a:rPr>
            </a:br>
            <a:r>
              <a:rPr lang="de-DE" sz="2400" b="1" dirty="0">
                <a:effectLst>
                  <a:glow rad="127000">
                    <a:schemeClr val="bg1"/>
                  </a:glow>
                </a:effectLst>
                <a:latin typeface="Candara" panose="020E0502030303020204" pitchFamily="34" charset="0"/>
              </a:rPr>
              <a:t>bringt uns auf den richtigen Weg </a:t>
            </a:r>
            <a:br>
              <a:rPr lang="de-DE" sz="2400" b="1" dirty="0">
                <a:latin typeface="Candara" panose="020E0502030303020204" pitchFamily="34" charset="0"/>
              </a:rPr>
            </a:br>
            <a:r>
              <a:rPr lang="de-DE" sz="2400" b="1" dirty="0">
                <a:latin typeface="Candara" panose="020E0502030303020204" pitchFamily="34" charset="0"/>
              </a:rPr>
              <a:t>und </a:t>
            </a:r>
            <a:r>
              <a:rPr lang="de-DE" sz="2400" b="1" dirty="0">
                <a:effectLst>
                  <a:glow rad="127000">
                    <a:schemeClr val="bg1"/>
                  </a:glow>
                </a:effectLst>
                <a:latin typeface="Candara" panose="020E0502030303020204" pitchFamily="34" charset="0"/>
              </a:rPr>
              <a:t>erzieht uns zu einem Leben</a:t>
            </a:r>
            <a:r>
              <a:rPr lang="de-DE" sz="2400" b="1" dirty="0">
                <a:latin typeface="Candara" panose="020E0502030303020204" pitchFamily="34" charset="0"/>
              </a:rPr>
              <a:t>, </a:t>
            </a:r>
            <a:br>
              <a:rPr lang="de-DE" sz="2400" b="1" dirty="0">
                <a:latin typeface="Candara" panose="020E0502030303020204" pitchFamily="34" charset="0"/>
              </a:rPr>
            </a:br>
            <a:r>
              <a:rPr lang="de-DE" sz="2400" b="1" dirty="0">
                <a:latin typeface="Candara" panose="020E0502030303020204" pitchFamily="34" charset="0"/>
              </a:rPr>
              <a:t>wie es </a:t>
            </a:r>
            <a:r>
              <a:rPr lang="de-DE" sz="2400" b="1" dirty="0">
                <a:effectLst>
                  <a:glow rad="127000">
                    <a:schemeClr val="bg1"/>
                  </a:glow>
                </a:effectLst>
                <a:latin typeface="Candara" panose="020E0502030303020204" pitchFamily="34" charset="0"/>
              </a:rPr>
              <a:t>GOTT gefällt</a:t>
            </a:r>
            <a:r>
              <a:rPr lang="de-DE" sz="2400" b="1" dirty="0">
                <a:latin typeface="Candara" panose="020E0502030303020204" pitchFamily="34" charset="0"/>
              </a:rPr>
              <a:t>.</a:t>
            </a:r>
          </a:p>
          <a:p>
            <a:pPr algn="ctr"/>
            <a:r>
              <a:rPr lang="de-DE" sz="2400" b="1" dirty="0">
                <a:latin typeface="Candara" panose="020E0502030303020204" pitchFamily="34" charset="0"/>
              </a:rPr>
              <a:t>17 Damit der </a:t>
            </a:r>
            <a:r>
              <a:rPr lang="de-DE" sz="2400" b="1" dirty="0">
                <a:effectLst>
                  <a:glow rad="127000">
                    <a:schemeClr val="bg1"/>
                  </a:glow>
                </a:effectLst>
                <a:latin typeface="Candara" panose="020E0502030303020204" pitchFamily="34" charset="0"/>
              </a:rPr>
              <a:t>Mensch Gottes vollkommen </a:t>
            </a:r>
            <a:r>
              <a:rPr lang="de-DE" sz="2400" b="1" dirty="0">
                <a:latin typeface="Candara" panose="020E0502030303020204" pitchFamily="34" charset="0"/>
              </a:rPr>
              <a:t>sei, </a:t>
            </a:r>
            <a:br>
              <a:rPr lang="de-DE" sz="2400" b="1" dirty="0">
                <a:latin typeface="Candara" panose="020E0502030303020204" pitchFamily="34" charset="0"/>
              </a:rPr>
            </a:br>
            <a:r>
              <a:rPr lang="de-DE" sz="2400" b="1" dirty="0">
                <a:latin typeface="Candara" panose="020E0502030303020204" pitchFamily="34" charset="0"/>
              </a:rPr>
              <a:t>zu </a:t>
            </a:r>
            <a:r>
              <a:rPr lang="de-DE" sz="2400" b="1" dirty="0">
                <a:effectLst>
                  <a:glow rad="127000">
                    <a:schemeClr val="bg1"/>
                  </a:glow>
                </a:effectLst>
                <a:latin typeface="Candara" panose="020E0502030303020204" pitchFamily="34" charset="0"/>
              </a:rPr>
              <a:t>allem guten Werk </a:t>
            </a:r>
            <a:br>
              <a:rPr lang="de-DE" sz="2400" b="1" dirty="0">
                <a:effectLst>
                  <a:glow rad="127000">
                    <a:schemeClr val="bg1"/>
                  </a:glow>
                </a:effectLst>
                <a:latin typeface="Candara" panose="020E0502030303020204" pitchFamily="34" charset="0"/>
              </a:rPr>
            </a:br>
            <a:r>
              <a:rPr lang="de-DE" sz="2400" b="1" dirty="0">
                <a:effectLst>
                  <a:glow rad="127000">
                    <a:schemeClr val="bg1"/>
                  </a:glow>
                </a:effectLst>
                <a:latin typeface="Candara" panose="020E0502030303020204" pitchFamily="34" charset="0"/>
              </a:rPr>
              <a:t>geschickt</a:t>
            </a:r>
            <a:r>
              <a:rPr lang="de-DE" sz="2400" b="1" dirty="0">
                <a:latin typeface="Candara" panose="020E0502030303020204" pitchFamily="34" charset="0"/>
              </a:rPr>
              <a:t>.“</a:t>
            </a:r>
          </a:p>
        </p:txBody>
      </p:sp>
    </p:spTree>
    <p:extLst>
      <p:ext uri="{BB962C8B-B14F-4D97-AF65-F5344CB8AC3E}">
        <p14:creationId xmlns:p14="http://schemas.microsoft.com/office/powerpoint/2010/main" val="298351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solidFill>
                  <a:schemeClr val="accent3"/>
                </a:solidFill>
                <a:effectLst>
                  <a:glow rad="50800">
                    <a:schemeClr val="accent5">
                      <a:lumMod val="75000"/>
                    </a:schemeClr>
                  </a:glow>
                  <a:innerShdw blurRad="177800">
                    <a:schemeClr val="accent3">
                      <a:lumMod val="50000"/>
                    </a:schemeClr>
                  </a:innerShdw>
                </a:effectLst>
                <a:latin typeface="Candara" panose="020E0502030303020204" pitchFamily="34" charset="0"/>
              </a:rPr>
              <a:t>SICHERHEIT IN DER BIBEL</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2034987" y="638565"/>
            <a:ext cx="8122024" cy="400110"/>
          </a:xfrm>
          <a:prstGeom prst="rect">
            <a:avLst/>
          </a:prstGeom>
          <a:noFill/>
        </p:spPr>
        <p:txBody>
          <a:bodyPr wrap="square">
            <a:spAutoFit/>
          </a:bodyPr>
          <a:lstStyle/>
          <a:p>
            <a:pPr algn="ctr"/>
            <a:r>
              <a:rPr lang="en" sz="2000" b="1" dirty="0">
                <a:solidFill>
                  <a:schemeClr val="accent5">
                    <a:lumMod val="75000"/>
                  </a:schemeClr>
                </a:solidFill>
                <a:latin typeface="Candara" panose="020E0502030303020204" pitchFamily="34" charset="0"/>
              </a:rPr>
              <a:t>“</a:t>
            </a:r>
            <a:r>
              <a:rPr lang="en-US" sz="2000" b="1" dirty="0" err="1">
                <a:solidFill>
                  <a:schemeClr val="accent5">
                    <a:lumMod val="75000"/>
                  </a:schemeClr>
                </a:solidFill>
                <a:latin typeface="Candara" panose="020E0502030303020204" pitchFamily="34" charset="0"/>
              </a:rPr>
              <a:t>Heilige</a:t>
            </a:r>
            <a:r>
              <a:rPr lang="en-US" sz="2000" b="1" dirty="0">
                <a:solidFill>
                  <a:schemeClr val="accent5">
                    <a:lumMod val="75000"/>
                  </a:schemeClr>
                </a:solidFill>
                <a:latin typeface="Candara" panose="020E0502030303020204" pitchFamily="34" charset="0"/>
              </a:rPr>
              <a:t> </a:t>
            </a:r>
            <a:r>
              <a:rPr lang="en-US" sz="2000" b="1" dirty="0" err="1">
                <a:solidFill>
                  <a:schemeClr val="accent5">
                    <a:lumMod val="75000"/>
                  </a:schemeClr>
                </a:solidFill>
                <a:latin typeface="Candara" panose="020E0502030303020204" pitchFamily="34" charset="0"/>
              </a:rPr>
              <a:t>sie</a:t>
            </a:r>
            <a:r>
              <a:rPr lang="en-US" sz="2000" b="1" dirty="0">
                <a:solidFill>
                  <a:schemeClr val="accent5">
                    <a:lumMod val="75000"/>
                  </a:schemeClr>
                </a:solidFill>
                <a:latin typeface="Candara" panose="020E0502030303020204" pitchFamily="34" charset="0"/>
              </a:rPr>
              <a:t> in der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 Dein Wort ist die </a:t>
            </a:r>
            <a:r>
              <a:rPr lang="en-US" sz="2000" b="1" dirty="0" err="1">
                <a:solidFill>
                  <a:schemeClr val="accent5">
                    <a:lumMod val="75000"/>
                  </a:schemeClr>
                </a:solidFill>
                <a:latin typeface="Candara" panose="020E0502030303020204" pitchFamily="34" charset="0"/>
              </a:rPr>
              <a:t>Wahrheit</a:t>
            </a:r>
            <a:r>
              <a:rPr lang="en-US" sz="2000" b="1" dirty="0">
                <a:solidFill>
                  <a:schemeClr val="accent5">
                    <a:lumMod val="75000"/>
                  </a:schemeClr>
                </a:solidFill>
                <a:latin typeface="Candara" panose="020E0502030303020204" pitchFamily="34" charset="0"/>
              </a:rPr>
              <a:t>!</a:t>
            </a:r>
            <a:r>
              <a:rPr lang="en" sz="2000" b="1" dirty="0">
                <a:solidFill>
                  <a:schemeClr val="accent5">
                    <a:lumMod val="75000"/>
                  </a:schemeClr>
                </a:solidFill>
                <a:latin typeface="Candara" panose="020E0502030303020204" pitchFamily="34" charset="0"/>
              </a:rPr>
              <a:t>” </a:t>
            </a:r>
            <a:r>
              <a:rPr lang="en" b="1" dirty="0">
                <a:solidFill>
                  <a:schemeClr val="accent5">
                    <a:lumMod val="75000"/>
                  </a:schemeClr>
                </a:solidFill>
                <a:latin typeface="Candara" panose="020E0502030303020204" pitchFamily="34" charset="0"/>
              </a:rPr>
              <a:t>(Joh 17:17)</a:t>
            </a: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45" y="1146490"/>
            <a:ext cx="5661973" cy="5522172"/>
          </a:xfrm>
          <a:prstGeom prst="rect">
            <a:avLst/>
          </a:prstGeom>
          <a:effectLst>
            <a:softEdge rad="317500"/>
          </a:effectLst>
        </p:spPr>
      </p:pic>
      <p:sp>
        <p:nvSpPr>
          <p:cNvPr id="14" name="CuadroTexto 13">
            <a:extLst>
              <a:ext uri="{FF2B5EF4-FFF2-40B4-BE49-F238E27FC236}">
                <a16:creationId xmlns:a16="http://schemas.microsoft.com/office/drawing/2014/main" id="{4D3AFA8C-7AA1-5A3B-4734-7AD105324A56}"/>
              </a:ext>
            </a:extLst>
          </p:cNvPr>
          <p:cNvSpPr txBox="1"/>
          <p:nvPr/>
        </p:nvSpPr>
        <p:spPr>
          <a:xfrm>
            <a:off x="6520207" y="1325770"/>
            <a:ext cx="4612973" cy="2185214"/>
          </a:xfrm>
          <a:custGeom>
            <a:avLst/>
            <a:gdLst>
              <a:gd name="connsiteX0" fmla="*/ 0 w 4612973"/>
              <a:gd name="connsiteY0" fmla="*/ 0 h 2185214"/>
              <a:gd name="connsiteX1" fmla="*/ 768829 w 4612973"/>
              <a:gd name="connsiteY1" fmla="*/ 0 h 2185214"/>
              <a:gd name="connsiteX2" fmla="*/ 1445397 w 4612973"/>
              <a:gd name="connsiteY2" fmla="*/ 0 h 2185214"/>
              <a:gd name="connsiteX3" fmla="*/ 2121967 w 4612973"/>
              <a:gd name="connsiteY3" fmla="*/ 0 h 2185214"/>
              <a:gd name="connsiteX4" fmla="*/ 2890795 w 4612973"/>
              <a:gd name="connsiteY4" fmla="*/ 0 h 2185214"/>
              <a:gd name="connsiteX5" fmla="*/ 3613495 w 4612973"/>
              <a:gd name="connsiteY5" fmla="*/ 0 h 2185214"/>
              <a:gd name="connsiteX6" fmla="*/ 4612973 w 4612973"/>
              <a:gd name="connsiteY6" fmla="*/ 0 h 2185214"/>
              <a:gd name="connsiteX7" fmla="*/ 4612973 w 4612973"/>
              <a:gd name="connsiteY7" fmla="*/ 1048903 h 2185214"/>
              <a:gd name="connsiteX8" fmla="*/ 4612973 w 4612973"/>
              <a:gd name="connsiteY8" fmla="*/ 2185214 h 2185214"/>
              <a:gd name="connsiteX9" fmla="*/ 3844144 w 4612973"/>
              <a:gd name="connsiteY9" fmla="*/ 2185214 h 2185214"/>
              <a:gd name="connsiteX10" fmla="*/ 3121445 w 4612973"/>
              <a:gd name="connsiteY10" fmla="*/ 2185214 h 2185214"/>
              <a:gd name="connsiteX11" fmla="*/ 2260357 w 4612973"/>
              <a:gd name="connsiteY11" fmla="*/ 2185214 h 2185214"/>
              <a:gd name="connsiteX12" fmla="*/ 1583787 w 4612973"/>
              <a:gd name="connsiteY12" fmla="*/ 2185214 h 2185214"/>
              <a:gd name="connsiteX13" fmla="*/ 907217 w 4612973"/>
              <a:gd name="connsiteY13" fmla="*/ 2185214 h 2185214"/>
              <a:gd name="connsiteX14" fmla="*/ 0 w 4612973"/>
              <a:gd name="connsiteY14" fmla="*/ 2185214 h 2185214"/>
              <a:gd name="connsiteX15" fmla="*/ 0 w 4612973"/>
              <a:gd name="connsiteY15" fmla="*/ 1070755 h 2185214"/>
              <a:gd name="connsiteX16" fmla="*/ 0 w 4612973"/>
              <a:gd name="connsiteY16" fmla="*/ 0 h 2185214"/>
              <a:gd name="connsiteX0" fmla="*/ 0 w 4612973"/>
              <a:gd name="connsiteY0" fmla="*/ 0 h 2185214"/>
              <a:gd name="connsiteX1" fmla="*/ 676569 w 4612973"/>
              <a:gd name="connsiteY1" fmla="*/ 0 h 2185214"/>
              <a:gd name="connsiteX2" fmla="*/ 1537657 w 4612973"/>
              <a:gd name="connsiteY2" fmla="*/ 0 h 2185214"/>
              <a:gd name="connsiteX3" fmla="*/ 2168097 w 4612973"/>
              <a:gd name="connsiteY3" fmla="*/ 0 h 2185214"/>
              <a:gd name="connsiteX4" fmla="*/ 2983055 w 4612973"/>
              <a:gd name="connsiteY4" fmla="*/ 0 h 2185214"/>
              <a:gd name="connsiteX5" fmla="*/ 3751885 w 4612973"/>
              <a:gd name="connsiteY5" fmla="*/ 0 h 2185214"/>
              <a:gd name="connsiteX6" fmla="*/ 4612973 w 4612973"/>
              <a:gd name="connsiteY6" fmla="*/ 0 h 2185214"/>
              <a:gd name="connsiteX7" fmla="*/ 4612973 w 4612973"/>
              <a:gd name="connsiteY7" fmla="*/ 1048903 h 2185214"/>
              <a:gd name="connsiteX8" fmla="*/ 4612973 w 4612973"/>
              <a:gd name="connsiteY8" fmla="*/ 2185214 h 2185214"/>
              <a:gd name="connsiteX9" fmla="*/ 3936403 w 4612973"/>
              <a:gd name="connsiteY9" fmla="*/ 2185214 h 2185214"/>
              <a:gd name="connsiteX10" fmla="*/ 3075315 w 4612973"/>
              <a:gd name="connsiteY10" fmla="*/ 2185214 h 2185214"/>
              <a:gd name="connsiteX11" fmla="*/ 2214227 w 4612973"/>
              <a:gd name="connsiteY11" fmla="*/ 2185214 h 2185214"/>
              <a:gd name="connsiteX12" fmla="*/ 1399268 w 4612973"/>
              <a:gd name="connsiteY12" fmla="*/ 2185214 h 2185214"/>
              <a:gd name="connsiteX13" fmla="*/ 722699 w 4612973"/>
              <a:gd name="connsiteY13" fmla="*/ 2185214 h 2185214"/>
              <a:gd name="connsiteX14" fmla="*/ 0 w 4612973"/>
              <a:gd name="connsiteY14" fmla="*/ 2185214 h 2185214"/>
              <a:gd name="connsiteX15" fmla="*/ 0 w 4612973"/>
              <a:gd name="connsiteY15" fmla="*/ 1158163 h 2185214"/>
              <a:gd name="connsiteX16" fmla="*/ 0 w 4612973"/>
              <a:gd name="connsiteY16" fmla="*/ 0 h 2185214"/>
              <a:gd name="connsiteX0" fmla="*/ 0 w 4612973"/>
              <a:gd name="connsiteY0" fmla="*/ 0 h 2185214"/>
              <a:gd name="connsiteX1" fmla="*/ 768829 w 4612973"/>
              <a:gd name="connsiteY1" fmla="*/ 0 h 2185214"/>
              <a:gd name="connsiteX2" fmla="*/ 1445397 w 4612973"/>
              <a:gd name="connsiteY2" fmla="*/ 0 h 2185214"/>
              <a:gd name="connsiteX3" fmla="*/ 2121967 w 4612973"/>
              <a:gd name="connsiteY3" fmla="*/ 0 h 2185214"/>
              <a:gd name="connsiteX4" fmla="*/ 2890795 w 4612973"/>
              <a:gd name="connsiteY4" fmla="*/ 0 h 2185214"/>
              <a:gd name="connsiteX5" fmla="*/ 3613495 w 4612973"/>
              <a:gd name="connsiteY5" fmla="*/ 0 h 2185214"/>
              <a:gd name="connsiteX6" fmla="*/ 4612973 w 4612973"/>
              <a:gd name="connsiteY6" fmla="*/ 0 h 2185214"/>
              <a:gd name="connsiteX7" fmla="*/ 4612973 w 4612973"/>
              <a:gd name="connsiteY7" fmla="*/ 1048903 h 2185214"/>
              <a:gd name="connsiteX8" fmla="*/ 4612973 w 4612973"/>
              <a:gd name="connsiteY8" fmla="*/ 2185214 h 2185214"/>
              <a:gd name="connsiteX9" fmla="*/ 3844144 w 4612973"/>
              <a:gd name="connsiteY9" fmla="*/ 2185214 h 2185214"/>
              <a:gd name="connsiteX10" fmla="*/ 3121445 w 4612973"/>
              <a:gd name="connsiteY10" fmla="*/ 2185214 h 2185214"/>
              <a:gd name="connsiteX11" fmla="*/ 2260357 w 4612973"/>
              <a:gd name="connsiteY11" fmla="*/ 2185214 h 2185214"/>
              <a:gd name="connsiteX12" fmla="*/ 1583787 w 4612973"/>
              <a:gd name="connsiteY12" fmla="*/ 2185214 h 2185214"/>
              <a:gd name="connsiteX13" fmla="*/ 907217 w 4612973"/>
              <a:gd name="connsiteY13" fmla="*/ 2185214 h 2185214"/>
              <a:gd name="connsiteX14" fmla="*/ 0 w 4612973"/>
              <a:gd name="connsiteY14" fmla="*/ 2185214 h 2185214"/>
              <a:gd name="connsiteX15" fmla="*/ 0 w 4612973"/>
              <a:gd name="connsiteY15" fmla="*/ 1070755 h 2185214"/>
              <a:gd name="connsiteX16" fmla="*/ 0 w 4612973"/>
              <a:gd name="connsiteY16" fmla="*/ 0 h 218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2973" h="2185214" fill="none" extrusionOk="0">
                <a:moveTo>
                  <a:pt x="0" y="0"/>
                </a:moveTo>
                <a:cubicBezTo>
                  <a:pt x="162977" y="-137306"/>
                  <a:pt x="519618" y="65914"/>
                  <a:pt x="768829" y="0"/>
                </a:cubicBezTo>
                <a:cubicBezTo>
                  <a:pt x="912259" y="67803"/>
                  <a:pt x="1239367" y="-15391"/>
                  <a:pt x="1445397" y="0"/>
                </a:cubicBezTo>
                <a:cubicBezTo>
                  <a:pt x="1760764" y="15695"/>
                  <a:pt x="1858381" y="118490"/>
                  <a:pt x="2121967" y="0"/>
                </a:cubicBezTo>
                <a:cubicBezTo>
                  <a:pt x="2221061" y="-146618"/>
                  <a:pt x="2465186" y="243747"/>
                  <a:pt x="2890795" y="0"/>
                </a:cubicBezTo>
                <a:cubicBezTo>
                  <a:pt x="3221543" y="-200547"/>
                  <a:pt x="3170326" y="148522"/>
                  <a:pt x="3613495" y="0"/>
                </a:cubicBezTo>
                <a:cubicBezTo>
                  <a:pt x="3934058" y="-166022"/>
                  <a:pt x="4192973" y="174726"/>
                  <a:pt x="4612973" y="0"/>
                </a:cubicBezTo>
                <a:cubicBezTo>
                  <a:pt x="4572421" y="455554"/>
                  <a:pt x="4576833" y="722645"/>
                  <a:pt x="4612973" y="1048903"/>
                </a:cubicBezTo>
                <a:cubicBezTo>
                  <a:pt x="4801420" y="1142667"/>
                  <a:pt x="4617475" y="1913378"/>
                  <a:pt x="4612973" y="2185214"/>
                </a:cubicBezTo>
                <a:cubicBezTo>
                  <a:pt x="4332441" y="2195908"/>
                  <a:pt x="4052900" y="2058068"/>
                  <a:pt x="3844144" y="2185214"/>
                </a:cubicBezTo>
                <a:cubicBezTo>
                  <a:pt x="3674210" y="2348399"/>
                  <a:pt x="3398756" y="2291270"/>
                  <a:pt x="3121445" y="2185214"/>
                </a:cubicBezTo>
                <a:cubicBezTo>
                  <a:pt x="2860020" y="2092697"/>
                  <a:pt x="2556129" y="2075527"/>
                  <a:pt x="2260357" y="2185214"/>
                </a:cubicBezTo>
                <a:cubicBezTo>
                  <a:pt x="2029306" y="2438160"/>
                  <a:pt x="1849748" y="2225673"/>
                  <a:pt x="1583787" y="2185214"/>
                </a:cubicBezTo>
                <a:cubicBezTo>
                  <a:pt x="1223511" y="2337282"/>
                  <a:pt x="1046454" y="2097928"/>
                  <a:pt x="907217" y="2185214"/>
                </a:cubicBezTo>
                <a:cubicBezTo>
                  <a:pt x="652036" y="2235268"/>
                  <a:pt x="338443" y="2177856"/>
                  <a:pt x="0" y="2185214"/>
                </a:cubicBezTo>
                <a:cubicBezTo>
                  <a:pt x="-62470" y="2066023"/>
                  <a:pt x="52690" y="1373797"/>
                  <a:pt x="0" y="1070755"/>
                </a:cubicBezTo>
                <a:cubicBezTo>
                  <a:pt x="77732" y="859394"/>
                  <a:pt x="153462" y="427509"/>
                  <a:pt x="0" y="0"/>
                </a:cubicBezTo>
                <a:close/>
              </a:path>
              <a:path w="4612973" h="2185214" stroke="0" extrusionOk="0">
                <a:moveTo>
                  <a:pt x="0" y="0"/>
                </a:moveTo>
                <a:cubicBezTo>
                  <a:pt x="147370" y="-123809"/>
                  <a:pt x="413301" y="145068"/>
                  <a:pt x="676569" y="0"/>
                </a:cubicBezTo>
                <a:cubicBezTo>
                  <a:pt x="901508" y="-94566"/>
                  <a:pt x="1122429" y="39073"/>
                  <a:pt x="1537657" y="0"/>
                </a:cubicBezTo>
                <a:cubicBezTo>
                  <a:pt x="1966551" y="-46098"/>
                  <a:pt x="1991575" y="26645"/>
                  <a:pt x="2168097" y="0"/>
                </a:cubicBezTo>
                <a:cubicBezTo>
                  <a:pt x="2387766" y="-19256"/>
                  <a:pt x="2768272" y="104547"/>
                  <a:pt x="2983055" y="0"/>
                </a:cubicBezTo>
                <a:cubicBezTo>
                  <a:pt x="3174123" y="-140255"/>
                  <a:pt x="3543159" y="88677"/>
                  <a:pt x="3751885" y="0"/>
                </a:cubicBezTo>
                <a:cubicBezTo>
                  <a:pt x="3963737" y="-61847"/>
                  <a:pt x="4377014" y="13505"/>
                  <a:pt x="4612973" y="0"/>
                </a:cubicBezTo>
                <a:cubicBezTo>
                  <a:pt x="4661802" y="242274"/>
                  <a:pt x="4715045" y="607667"/>
                  <a:pt x="4612973" y="1048903"/>
                </a:cubicBezTo>
                <a:cubicBezTo>
                  <a:pt x="4601647" y="1571106"/>
                  <a:pt x="4656921" y="1974363"/>
                  <a:pt x="4612973" y="2185214"/>
                </a:cubicBezTo>
                <a:cubicBezTo>
                  <a:pt x="4321674" y="2254062"/>
                  <a:pt x="4167171" y="2089803"/>
                  <a:pt x="3936403" y="2185214"/>
                </a:cubicBezTo>
                <a:cubicBezTo>
                  <a:pt x="3759016" y="2155607"/>
                  <a:pt x="3424794" y="2049435"/>
                  <a:pt x="3075315" y="2185214"/>
                </a:cubicBezTo>
                <a:cubicBezTo>
                  <a:pt x="2618564" y="2216276"/>
                  <a:pt x="2508954" y="2099632"/>
                  <a:pt x="2214227" y="2185214"/>
                </a:cubicBezTo>
                <a:cubicBezTo>
                  <a:pt x="1864681" y="2217600"/>
                  <a:pt x="1587226" y="1963567"/>
                  <a:pt x="1399268" y="2185214"/>
                </a:cubicBezTo>
                <a:cubicBezTo>
                  <a:pt x="1106520" y="2370096"/>
                  <a:pt x="1071934" y="2187787"/>
                  <a:pt x="722699" y="2185214"/>
                </a:cubicBezTo>
                <a:cubicBezTo>
                  <a:pt x="359666" y="2227011"/>
                  <a:pt x="205724" y="2008432"/>
                  <a:pt x="0" y="2185214"/>
                </a:cubicBezTo>
                <a:cubicBezTo>
                  <a:pt x="-112242" y="1855345"/>
                  <a:pt x="140007" y="1554862"/>
                  <a:pt x="0" y="1158163"/>
                </a:cubicBezTo>
                <a:cubicBezTo>
                  <a:pt x="-135492" y="671629"/>
                  <a:pt x="66830" y="541928"/>
                  <a:pt x="0" y="0"/>
                </a:cubicBezTo>
                <a:close/>
              </a:path>
              <a:path w="4612973" h="2185214" fill="none" stroke="0" extrusionOk="0">
                <a:moveTo>
                  <a:pt x="0" y="0"/>
                </a:moveTo>
                <a:cubicBezTo>
                  <a:pt x="210120" y="-93969"/>
                  <a:pt x="528110" y="20805"/>
                  <a:pt x="768829" y="0"/>
                </a:cubicBezTo>
                <a:cubicBezTo>
                  <a:pt x="1008966" y="-83946"/>
                  <a:pt x="1155941" y="-17147"/>
                  <a:pt x="1445397" y="0"/>
                </a:cubicBezTo>
                <a:cubicBezTo>
                  <a:pt x="1730620" y="-45464"/>
                  <a:pt x="1965692" y="78324"/>
                  <a:pt x="2121967" y="0"/>
                </a:cubicBezTo>
                <a:cubicBezTo>
                  <a:pt x="2386700" y="-92013"/>
                  <a:pt x="2505235" y="124093"/>
                  <a:pt x="2890795" y="0"/>
                </a:cubicBezTo>
                <a:cubicBezTo>
                  <a:pt x="3209265" y="-99848"/>
                  <a:pt x="3327956" y="39644"/>
                  <a:pt x="3613495" y="0"/>
                </a:cubicBezTo>
                <a:cubicBezTo>
                  <a:pt x="3968502" y="-80662"/>
                  <a:pt x="4206000" y="147736"/>
                  <a:pt x="4612973" y="0"/>
                </a:cubicBezTo>
                <a:cubicBezTo>
                  <a:pt x="4735526" y="512288"/>
                  <a:pt x="4583953" y="803353"/>
                  <a:pt x="4612973" y="1048903"/>
                </a:cubicBezTo>
                <a:cubicBezTo>
                  <a:pt x="4696418" y="1238962"/>
                  <a:pt x="4737123" y="1860513"/>
                  <a:pt x="4612973" y="2185214"/>
                </a:cubicBezTo>
                <a:cubicBezTo>
                  <a:pt x="4303903" y="2292284"/>
                  <a:pt x="4045604" y="2096395"/>
                  <a:pt x="3844144" y="2185214"/>
                </a:cubicBezTo>
                <a:cubicBezTo>
                  <a:pt x="3617098" y="2271416"/>
                  <a:pt x="3479627" y="2184587"/>
                  <a:pt x="3121445" y="2185214"/>
                </a:cubicBezTo>
                <a:cubicBezTo>
                  <a:pt x="2879119" y="2128094"/>
                  <a:pt x="2551187" y="1918411"/>
                  <a:pt x="2260357" y="2185214"/>
                </a:cubicBezTo>
                <a:cubicBezTo>
                  <a:pt x="1990645" y="2376001"/>
                  <a:pt x="1774330" y="1994602"/>
                  <a:pt x="1583787" y="2185214"/>
                </a:cubicBezTo>
                <a:cubicBezTo>
                  <a:pt x="1295257" y="2300069"/>
                  <a:pt x="1128327" y="2039771"/>
                  <a:pt x="907217" y="2185214"/>
                </a:cubicBezTo>
                <a:cubicBezTo>
                  <a:pt x="774134" y="2248846"/>
                  <a:pt x="232452" y="2136470"/>
                  <a:pt x="0" y="2185214"/>
                </a:cubicBezTo>
                <a:cubicBezTo>
                  <a:pt x="-27706" y="1823084"/>
                  <a:pt x="71179" y="1399580"/>
                  <a:pt x="0" y="1070755"/>
                </a:cubicBezTo>
                <a:cubicBezTo>
                  <a:pt x="-74480" y="783248"/>
                  <a:pt x="64829" y="454874"/>
                  <a:pt x="0" y="0"/>
                </a:cubicBezTo>
                <a:close/>
              </a:path>
              <a:path w="4612973" h="2185214" fill="none" stroke="0" extrusionOk="0">
                <a:moveTo>
                  <a:pt x="0" y="0"/>
                </a:moveTo>
                <a:cubicBezTo>
                  <a:pt x="166504" y="-104302"/>
                  <a:pt x="560441" y="58922"/>
                  <a:pt x="768829" y="0"/>
                </a:cubicBezTo>
                <a:cubicBezTo>
                  <a:pt x="942935" y="-11632"/>
                  <a:pt x="1191695" y="-20807"/>
                  <a:pt x="1445397" y="0"/>
                </a:cubicBezTo>
                <a:cubicBezTo>
                  <a:pt x="1735341" y="41388"/>
                  <a:pt x="1903409" y="102352"/>
                  <a:pt x="2121967" y="0"/>
                </a:cubicBezTo>
                <a:cubicBezTo>
                  <a:pt x="2317491" y="-88663"/>
                  <a:pt x="2503609" y="186626"/>
                  <a:pt x="2890795" y="0"/>
                </a:cubicBezTo>
                <a:cubicBezTo>
                  <a:pt x="3152754" y="-185658"/>
                  <a:pt x="3250957" y="131047"/>
                  <a:pt x="3613495" y="0"/>
                </a:cubicBezTo>
                <a:cubicBezTo>
                  <a:pt x="3948812" y="-152049"/>
                  <a:pt x="4177734" y="134167"/>
                  <a:pt x="4612973" y="0"/>
                </a:cubicBezTo>
                <a:cubicBezTo>
                  <a:pt x="4642967" y="458318"/>
                  <a:pt x="4593437" y="737122"/>
                  <a:pt x="4612973" y="1048903"/>
                </a:cubicBezTo>
                <a:cubicBezTo>
                  <a:pt x="4769411" y="1202471"/>
                  <a:pt x="4622005" y="1868820"/>
                  <a:pt x="4612973" y="2185214"/>
                </a:cubicBezTo>
                <a:cubicBezTo>
                  <a:pt x="4317571" y="2238568"/>
                  <a:pt x="4052942" y="2094052"/>
                  <a:pt x="3844144" y="2185214"/>
                </a:cubicBezTo>
                <a:cubicBezTo>
                  <a:pt x="3679782" y="2365836"/>
                  <a:pt x="3459810" y="2255603"/>
                  <a:pt x="3121445" y="2185214"/>
                </a:cubicBezTo>
                <a:cubicBezTo>
                  <a:pt x="2854617" y="2101941"/>
                  <a:pt x="2522636" y="2001328"/>
                  <a:pt x="2260357" y="2185214"/>
                </a:cubicBezTo>
                <a:cubicBezTo>
                  <a:pt x="2012026" y="2450861"/>
                  <a:pt x="1838640" y="2159745"/>
                  <a:pt x="1583787" y="2185214"/>
                </a:cubicBezTo>
                <a:cubicBezTo>
                  <a:pt x="1227824" y="2336544"/>
                  <a:pt x="1134674" y="2061352"/>
                  <a:pt x="907217" y="2185214"/>
                </a:cubicBezTo>
                <a:cubicBezTo>
                  <a:pt x="679836" y="2251078"/>
                  <a:pt x="284953" y="2162255"/>
                  <a:pt x="0" y="2185214"/>
                </a:cubicBezTo>
                <a:cubicBezTo>
                  <a:pt x="-56621" y="1930999"/>
                  <a:pt x="66611" y="1416536"/>
                  <a:pt x="0" y="1070755"/>
                </a:cubicBezTo>
                <a:cubicBezTo>
                  <a:pt x="26011" y="872582"/>
                  <a:pt x="178455" y="403504"/>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custGeom>
                    <a:avLst/>
                    <a:gdLst>
                      <a:gd name="connsiteX0" fmla="*/ 0 w 4612973"/>
                      <a:gd name="connsiteY0" fmla="*/ 0 h 2185214"/>
                      <a:gd name="connsiteX1" fmla="*/ 768829 w 4612973"/>
                      <a:gd name="connsiteY1" fmla="*/ 0 h 2185214"/>
                      <a:gd name="connsiteX2" fmla="*/ 1445397 w 4612973"/>
                      <a:gd name="connsiteY2" fmla="*/ 0 h 2185214"/>
                      <a:gd name="connsiteX3" fmla="*/ 2121967 w 4612973"/>
                      <a:gd name="connsiteY3" fmla="*/ 0 h 2185214"/>
                      <a:gd name="connsiteX4" fmla="*/ 2890795 w 4612973"/>
                      <a:gd name="connsiteY4" fmla="*/ 0 h 2185214"/>
                      <a:gd name="connsiteX5" fmla="*/ 3613495 w 4612973"/>
                      <a:gd name="connsiteY5" fmla="*/ 0 h 2185214"/>
                      <a:gd name="connsiteX6" fmla="*/ 4612973 w 4612973"/>
                      <a:gd name="connsiteY6" fmla="*/ 0 h 2185214"/>
                      <a:gd name="connsiteX7" fmla="*/ 4612973 w 4612973"/>
                      <a:gd name="connsiteY7" fmla="*/ 1048903 h 2185214"/>
                      <a:gd name="connsiteX8" fmla="*/ 4612973 w 4612973"/>
                      <a:gd name="connsiteY8" fmla="*/ 2185214 h 2185214"/>
                      <a:gd name="connsiteX9" fmla="*/ 3844144 w 4612973"/>
                      <a:gd name="connsiteY9" fmla="*/ 2185214 h 2185214"/>
                      <a:gd name="connsiteX10" fmla="*/ 3121445 w 4612973"/>
                      <a:gd name="connsiteY10" fmla="*/ 2185214 h 2185214"/>
                      <a:gd name="connsiteX11" fmla="*/ 2260357 w 4612973"/>
                      <a:gd name="connsiteY11" fmla="*/ 2185214 h 2185214"/>
                      <a:gd name="connsiteX12" fmla="*/ 1583787 w 4612973"/>
                      <a:gd name="connsiteY12" fmla="*/ 2185214 h 2185214"/>
                      <a:gd name="connsiteX13" fmla="*/ 907217 w 4612973"/>
                      <a:gd name="connsiteY13" fmla="*/ 2185214 h 2185214"/>
                      <a:gd name="connsiteX14" fmla="*/ 0 w 4612973"/>
                      <a:gd name="connsiteY14" fmla="*/ 2185214 h 2185214"/>
                      <a:gd name="connsiteX15" fmla="*/ 0 w 4612973"/>
                      <a:gd name="connsiteY15" fmla="*/ 1070755 h 2185214"/>
                      <a:gd name="connsiteX16" fmla="*/ 0 w 4612973"/>
                      <a:gd name="connsiteY16" fmla="*/ 0 h 2185214"/>
                      <a:gd name="connsiteX0" fmla="*/ 0 w 4612973"/>
                      <a:gd name="connsiteY0" fmla="*/ 0 h 2185214"/>
                      <a:gd name="connsiteX1" fmla="*/ 676569 w 4612973"/>
                      <a:gd name="connsiteY1" fmla="*/ 0 h 2185214"/>
                      <a:gd name="connsiteX2" fmla="*/ 1537657 w 4612973"/>
                      <a:gd name="connsiteY2" fmla="*/ 0 h 2185214"/>
                      <a:gd name="connsiteX3" fmla="*/ 2168097 w 4612973"/>
                      <a:gd name="connsiteY3" fmla="*/ 0 h 2185214"/>
                      <a:gd name="connsiteX4" fmla="*/ 2983055 w 4612973"/>
                      <a:gd name="connsiteY4" fmla="*/ 0 h 2185214"/>
                      <a:gd name="connsiteX5" fmla="*/ 3751885 w 4612973"/>
                      <a:gd name="connsiteY5" fmla="*/ 0 h 2185214"/>
                      <a:gd name="connsiteX6" fmla="*/ 4612973 w 4612973"/>
                      <a:gd name="connsiteY6" fmla="*/ 0 h 2185214"/>
                      <a:gd name="connsiteX7" fmla="*/ 4612973 w 4612973"/>
                      <a:gd name="connsiteY7" fmla="*/ 1048903 h 2185214"/>
                      <a:gd name="connsiteX8" fmla="*/ 4612973 w 4612973"/>
                      <a:gd name="connsiteY8" fmla="*/ 2185214 h 2185214"/>
                      <a:gd name="connsiteX9" fmla="*/ 3936403 w 4612973"/>
                      <a:gd name="connsiteY9" fmla="*/ 2185214 h 2185214"/>
                      <a:gd name="connsiteX10" fmla="*/ 3075315 w 4612973"/>
                      <a:gd name="connsiteY10" fmla="*/ 2185214 h 2185214"/>
                      <a:gd name="connsiteX11" fmla="*/ 2214227 w 4612973"/>
                      <a:gd name="connsiteY11" fmla="*/ 2185214 h 2185214"/>
                      <a:gd name="connsiteX12" fmla="*/ 1399268 w 4612973"/>
                      <a:gd name="connsiteY12" fmla="*/ 2185214 h 2185214"/>
                      <a:gd name="connsiteX13" fmla="*/ 722699 w 4612973"/>
                      <a:gd name="connsiteY13" fmla="*/ 2185214 h 2185214"/>
                      <a:gd name="connsiteX14" fmla="*/ 0 w 4612973"/>
                      <a:gd name="connsiteY14" fmla="*/ 2185214 h 2185214"/>
                      <a:gd name="connsiteX15" fmla="*/ 0 w 4612973"/>
                      <a:gd name="connsiteY15" fmla="*/ 1158163 h 2185214"/>
                      <a:gd name="connsiteX16" fmla="*/ 0 w 4612973"/>
                      <a:gd name="connsiteY16" fmla="*/ 0 h 218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2973" h="2185214" fill="none" extrusionOk="0">
                        <a:moveTo>
                          <a:pt x="0" y="0"/>
                        </a:moveTo>
                        <a:cubicBezTo>
                          <a:pt x="172640" y="-131375"/>
                          <a:pt x="567353" y="65524"/>
                          <a:pt x="768829" y="0"/>
                        </a:cubicBezTo>
                        <a:cubicBezTo>
                          <a:pt x="931255" y="-2432"/>
                          <a:pt x="1196548" y="39831"/>
                          <a:pt x="1445397" y="0"/>
                        </a:cubicBezTo>
                        <a:cubicBezTo>
                          <a:pt x="1732804" y="-12245"/>
                          <a:pt x="1863416" y="112807"/>
                          <a:pt x="2121967" y="0"/>
                        </a:cubicBezTo>
                        <a:cubicBezTo>
                          <a:pt x="2298172" y="-111423"/>
                          <a:pt x="2501353" y="157886"/>
                          <a:pt x="2890795" y="0"/>
                        </a:cubicBezTo>
                        <a:cubicBezTo>
                          <a:pt x="3232238" y="-184221"/>
                          <a:pt x="3244415" y="132850"/>
                          <a:pt x="3613495" y="0"/>
                        </a:cubicBezTo>
                        <a:cubicBezTo>
                          <a:pt x="3937570" y="-157915"/>
                          <a:pt x="4172271" y="127538"/>
                          <a:pt x="4612973" y="0"/>
                        </a:cubicBezTo>
                        <a:cubicBezTo>
                          <a:pt x="4632296" y="453431"/>
                          <a:pt x="4573031" y="759532"/>
                          <a:pt x="4612973" y="1048903"/>
                        </a:cubicBezTo>
                        <a:cubicBezTo>
                          <a:pt x="4741594" y="1198622"/>
                          <a:pt x="4605869" y="1847091"/>
                          <a:pt x="4612973" y="2185214"/>
                        </a:cubicBezTo>
                        <a:cubicBezTo>
                          <a:pt x="4297065" y="2245399"/>
                          <a:pt x="4075977" y="2076259"/>
                          <a:pt x="3844144" y="2185214"/>
                        </a:cubicBezTo>
                        <a:cubicBezTo>
                          <a:pt x="3648883" y="2326393"/>
                          <a:pt x="3414155" y="2240169"/>
                          <a:pt x="3121445" y="2185214"/>
                        </a:cubicBezTo>
                        <a:cubicBezTo>
                          <a:pt x="2846211" y="2119690"/>
                          <a:pt x="2541150" y="2020356"/>
                          <a:pt x="2260357" y="2185214"/>
                        </a:cubicBezTo>
                        <a:cubicBezTo>
                          <a:pt x="2009847" y="2405680"/>
                          <a:pt x="1845166" y="2170623"/>
                          <a:pt x="1583787" y="2185214"/>
                        </a:cubicBezTo>
                        <a:cubicBezTo>
                          <a:pt x="1273080" y="2305670"/>
                          <a:pt x="1107624" y="2093459"/>
                          <a:pt x="907217" y="2185214"/>
                        </a:cubicBezTo>
                        <a:cubicBezTo>
                          <a:pt x="667332" y="2250294"/>
                          <a:pt x="292513" y="2164089"/>
                          <a:pt x="0" y="2185214"/>
                        </a:cubicBezTo>
                        <a:cubicBezTo>
                          <a:pt x="-58269" y="1983890"/>
                          <a:pt x="43315" y="1366188"/>
                          <a:pt x="0" y="1070755"/>
                        </a:cubicBezTo>
                        <a:cubicBezTo>
                          <a:pt x="48330" y="840179"/>
                          <a:pt x="83210" y="431084"/>
                          <a:pt x="0" y="0"/>
                        </a:cubicBezTo>
                        <a:close/>
                      </a:path>
                      <a:path w="4612973" h="2185214" stroke="0" extrusionOk="0">
                        <a:moveTo>
                          <a:pt x="0" y="0"/>
                        </a:moveTo>
                        <a:cubicBezTo>
                          <a:pt x="151867" y="-127081"/>
                          <a:pt x="442022" y="106608"/>
                          <a:pt x="676569" y="0"/>
                        </a:cubicBezTo>
                        <a:cubicBezTo>
                          <a:pt x="886257" y="-73540"/>
                          <a:pt x="1118290" y="59091"/>
                          <a:pt x="1537657" y="0"/>
                        </a:cubicBezTo>
                        <a:cubicBezTo>
                          <a:pt x="1962150" y="-63266"/>
                          <a:pt x="1988051" y="25701"/>
                          <a:pt x="2168097" y="0"/>
                        </a:cubicBezTo>
                        <a:cubicBezTo>
                          <a:pt x="2375175" y="-20627"/>
                          <a:pt x="2779676" y="84440"/>
                          <a:pt x="2983055" y="0"/>
                        </a:cubicBezTo>
                        <a:cubicBezTo>
                          <a:pt x="3175823" y="-101467"/>
                          <a:pt x="3540777" y="84011"/>
                          <a:pt x="3751885" y="0"/>
                        </a:cubicBezTo>
                        <a:cubicBezTo>
                          <a:pt x="3964771" y="-70494"/>
                          <a:pt x="4404735" y="40429"/>
                          <a:pt x="4612973" y="0"/>
                        </a:cubicBezTo>
                        <a:cubicBezTo>
                          <a:pt x="4662035" y="263204"/>
                          <a:pt x="4650766" y="612892"/>
                          <a:pt x="4612973" y="1048903"/>
                        </a:cubicBezTo>
                        <a:cubicBezTo>
                          <a:pt x="4625595" y="1525386"/>
                          <a:pt x="4591997" y="1960630"/>
                          <a:pt x="4612973" y="2185214"/>
                        </a:cubicBezTo>
                        <a:cubicBezTo>
                          <a:pt x="4309209" y="2264068"/>
                          <a:pt x="4166704" y="2117392"/>
                          <a:pt x="3936403" y="2185214"/>
                        </a:cubicBezTo>
                        <a:cubicBezTo>
                          <a:pt x="3747326" y="2168407"/>
                          <a:pt x="3442797" y="2125876"/>
                          <a:pt x="3075315" y="2185214"/>
                        </a:cubicBezTo>
                        <a:cubicBezTo>
                          <a:pt x="2644453" y="2207161"/>
                          <a:pt x="2505438" y="2104206"/>
                          <a:pt x="2214227" y="2185214"/>
                        </a:cubicBezTo>
                        <a:cubicBezTo>
                          <a:pt x="1873246" y="2223296"/>
                          <a:pt x="1649482" y="2008820"/>
                          <a:pt x="1399268" y="2185214"/>
                        </a:cubicBezTo>
                        <a:cubicBezTo>
                          <a:pt x="1099838" y="2343354"/>
                          <a:pt x="1058636" y="2149897"/>
                          <a:pt x="722699" y="2185214"/>
                        </a:cubicBezTo>
                        <a:cubicBezTo>
                          <a:pt x="373610" y="2230760"/>
                          <a:pt x="190340" y="2043123"/>
                          <a:pt x="0" y="2185214"/>
                        </a:cubicBezTo>
                        <a:cubicBezTo>
                          <a:pt x="-91422" y="1845618"/>
                          <a:pt x="77211" y="1601989"/>
                          <a:pt x="0" y="1158163"/>
                        </a:cubicBezTo>
                        <a:cubicBezTo>
                          <a:pt x="-84023" y="675962"/>
                          <a:pt x="36649" y="486218"/>
                          <a:pt x="0" y="0"/>
                        </a:cubicBezTo>
                        <a:close/>
                      </a:path>
                      <a:path w="4612973" h="2185214" fill="none" stroke="0" extrusionOk="0">
                        <a:moveTo>
                          <a:pt x="0" y="0"/>
                        </a:moveTo>
                        <a:cubicBezTo>
                          <a:pt x="185577" y="-77077"/>
                          <a:pt x="551827" y="29471"/>
                          <a:pt x="768829" y="0"/>
                        </a:cubicBezTo>
                        <a:cubicBezTo>
                          <a:pt x="968083" y="-80952"/>
                          <a:pt x="1187866" y="-2764"/>
                          <a:pt x="1445397" y="0"/>
                        </a:cubicBezTo>
                        <a:cubicBezTo>
                          <a:pt x="1699996" y="-25518"/>
                          <a:pt x="1950386" y="68749"/>
                          <a:pt x="2121967" y="0"/>
                        </a:cubicBezTo>
                        <a:cubicBezTo>
                          <a:pt x="2378136" y="-58902"/>
                          <a:pt x="2517982" y="187857"/>
                          <a:pt x="2890795" y="0"/>
                        </a:cubicBezTo>
                        <a:cubicBezTo>
                          <a:pt x="3239136" y="-129845"/>
                          <a:pt x="3333383" y="110337"/>
                          <a:pt x="3613495" y="0"/>
                        </a:cubicBezTo>
                        <a:cubicBezTo>
                          <a:pt x="3962729" y="-120268"/>
                          <a:pt x="4192248" y="131005"/>
                          <a:pt x="4612973" y="0"/>
                        </a:cubicBezTo>
                        <a:cubicBezTo>
                          <a:pt x="4730698" y="473052"/>
                          <a:pt x="4603748" y="781456"/>
                          <a:pt x="4612973" y="1048903"/>
                        </a:cubicBezTo>
                        <a:cubicBezTo>
                          <a:pt x="4674240" y="1277571"/>
                          <a:pt x="4649517" y="1859000"/>
                          <a:pt x="4612973" y="2185214"/>
                        </a:cubicBezTo>
                        <a:cubicBezTo>
                          <a:pt x="4273503" y="2297018"/>
                          <a:pt x="4036171" y="2115653"/>
                          <a:pt x="3844144" y="2185214"/>
                        </a:cubicBezTo>
                        <a:cubicBezTo>
                          <a:pt x="3610525" y="2294593"/>
                          <a:pt x="3479884" y="2199122"/>
                          <a:pt x="3121445" y="2185214"/>
                        </a:cubicBezTo>
                        <a:cubicBezTo>
                          <a:pt x="2841301" y="2124608"/>
                          <a:pt x="2489766" y="1960872"/>
                          <a:pt x="2260357" y="2185214"/>
                        </a:cubicBezTo>
                        <a:cubicBezTo>
                          <a:pt x="1983518" y="2389220"/>
                          <a:pt x="1814877" y="2059279"/>
                          <a:pt x="1583787" y="2185214"/>
                        </a:cubicBezTo>
                        <a:cubicBezTo>
                          <a:pt x="1295490" y="2292838"/>
                          <a:pt x="1145154" y="2061692"/>
                          <a:pt x="907217" y="2185214"/>
                        </a:cubicBezTo>
                        <a:cubicBezTo>
                          <a:pt x="741669" y="2280711"/>
                          <a:pt x="239841" y="2149120"/>
                          <a:pt x="0" y="2185214"/>
                        </a:cubicBezTo>
                        <a:cubicBezTo>
                          <a:pt x="-53128" y="1862963"/>
                          <a:pt x="42033" y="1405778"/>
                          <a:pt x="0" y="1070755"/>
                        </a:cubicBezTo>
                        <a:cubicBezTo>
                          <a:pt x="-25041" y="819839"/>
                          <a:pt x="137567" y="406910"/>
                          <a:pt x="0" y="0"/>
                        </a:cubicBezTo>
                        <a:close/>
                      </a:path>
                    </a:pathLst>
                  </a:cu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800" b="1" dirty="0">
                <a:solidFill>
                  <a:schemeClr val="accent6">
                    <a:lumMod val="50000"/>
                  </a:schemeClr>
                </a:solidFill>
                <a:latin typeface="Candara" panose="020E0502030303020204" pitchFamily="34" charset="0"/>
              </a:rPr>
              <a:t>“</a:t>
            </a:r>
            <a:r>
              <a:rPr lang="de-DE" sz="2800" b="1" dirty="0">
                <a:solidFill>
                  <a:schemeClr val="accent6">
                    <a:lumMod val="50000"/>
                  </a:schemeClr>
                </a:solidFill>
                <a:latin typeface="Candara" panose="020E0502030303020204" pitchFamily="34" charset="0"/>
              </a:rPr>
              <a:t>Dein Wort </a:t>
            </a:r>
            <a:br>
              <a:rPr lang="de-DE" sz="2800" b="1" dirty="0">
                <a:solidFill>
                  <a:schemeClr val="accent6">
                    <a:lumMod val="50000"/>
                  </a:schemeClr>
                </a:solidFill>
                <a:latin typeface="Candara" panose="020E0502030303020204" pitchFamily="34" charset="0"/>
              </a:rPr>
            </a:br>
            <a:r>
              <a:rPr lang="de-DE" sz="2800" b="1" dirty="0">
                <a:solidFill>
                  <a:schemeClr val="accent6">
                    <a:lumMod val="50000"/>
                  </a:schemeClr>
                </a:solidFill>
                <a:latin typeface="Candara" panose="020E0502030303020204" pitchFamily="34" charset="0"/>
              </a:rPr>
              <a:t>ist meines Fußes Leuchte und ein </a:t>
            </a:r>
            <a:r>
              <a:rPr lang="de-DE" sz="2800" b="1" dirty="0">
                <a:solidFill>
                  <a:srgbClr val="FFFF00"/>
                </a:solidFill>
                <a:effectLst>
                  <a:glow rad="304800">
                    <a:schemeClr val="accent1">
                      <a:alpha val="40000"/>
                    </a:schemeClr>
                  </a:glow>
                </a:effectLst>
                <a:latin typeface="Candara" panose="020E0502030303020204" pitchFamily="34" charset="0"/>
              </a:rPr>
              <a:t>LICHT</a:t>
            </a:r>
            <a:r>
              <a:rPr lang="de-DE" sz="2800" b="1" dirty="0">
                <a:solidFill>
                  <a:schemeClr val="accent6">
                    <a:lumMod val="50000"/>
                  </a:schemeClr>
                </a:solidFill>
                <a:latin typeface="Candara" panose="020E0502030303020204" pitchFamily="34" charset="0"/>
              </a:rPr>
              <a:t> </a:t>
            </a:r>
            <a:br>
              <a:rPr lang="de-DE" sz="2800" b="1" dirty="0">
                <a:solidFill>
                  <a:schemeClr val="accent6">
                    <a:lumMod val="50000"/>
                  </a:schemeClr>
                </a:solidFill>
                <a:latin typeface="Candara" panose="020E0502030303020204" pitchFamily="34" charset="0"/>
              </a:rPr>
            </a:br>
            <a:r>
              <a:rPr lang="de-DE" sz="2800" b="1" dirty="0">
                <a:solidFill>
                  <a:schemeClr val="accent6">
                    <a:lumMod val="50000"/>
                  </a:schemeClr>
                </a:solidFill>
                <a:latin typeface="Candara" panose="020E0502030303020204" pitchFamily="34" charset="0"/>
              </a:rPr>
              <a:t>auf meinem Weg.</a:t>
            </a:r>
            <a:r>
              <a:rPr lang="en" sz="2800" b="1" dirty="0">
                <a:solidFill>
                  <a:schemeClr val="accent6">
                    <a:lumMod val="50000"/>
                  </a:schemeClr>
                </a:solidFill>
                <a:latin typeface="Candara" panose="020E0502030303020204" pitchFamily="34" charset="0"/>
              </a:rPr>
              <a:t>”         </a:t>
            </a:r>
            <a:br>
              <a:rPr lang="en" sz="2800" b="1" dirty="0">
                <a:solidFill>
                  <a:schemeClr val="accent6">
                    <a:lumMod val="50000"/>
                  </a:schemeClr>
                </a:solidFill>
                <a:latin typeface="Candara" panose="020E0502030303020204" pitchFamily="34" charset="0"/>
              </a:rPr>
            </a:br>
            <a:r>
              <a:rPr lang="en" sz="2400" b="1" dirty="0">
                <a:solidFill>
                  <a:schemeClr val="accent6">
                    <a:lumMod val="50000"/>
                  </a:schemeClr>
                </a:solidFill>
                <a:latin typeface="Candara" panose="020E0502030303020204" pitchFamily="34" charset="0"/>
              </a:rPr>
              <a:t>(Ps. 119:105)</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6393007" y="3907576"/>
            <a:ext cx="4867372" cy="2616101"/>
          </a:xfrm>
          <a:custGeom>
            <a:avLst/>
            <a:gdLst>
              <a:gd name="connsiteX0" fmla="*/ 0 w 4867372"/>
              <a:gd name="connsiteY0" fmla="*/ 0 h 2616101"/>
              <a:gd name="connsiteX1" fmla="*/ 665207 w 4867372"/>
              <a:gd name="connsiteY1" fmla="*/ 0 h 2616101"/>
              <a:gd name="connsiteX2" fmla="*/ 1476435 w 4867372"/>
              <a:gd name="connsiteY2" fmla="*/ 0 h 2616101"/>
              <a:gd name="connsiteX3" fmla="*/ 2238991 w 4867372"/>
              <a:gd name="connsiteY3" fmla="*/ 0 h 2616101"/>
              <a:gd name="connsiteX4" fmla="*/ 2904198 w 4867372"/>
              <a:gd name="connsiteY4" fmla="*/ 0 h 2616101"/>
              <a:gd name="connsiteX5" fmla="*/ 3618079 w 4867372"/>
              <a:gd name="connsiteY5" fmla="*/ 0 h 2616101"/>
              <a:gd name="connsiteX6" fmla="*/ 4867372 w 4867372"/>
              <a:gd name="connsiteY6" fmla="*/ 0 h 2616101"/>
              <a:gd name="connsiteX7" fmla="*/ 4867372 w 4867372"/>
              <a:gd name="connsiteY7" fmla="*/ 898195 h 2616101"/>
              <a:gd name="connsiteX8" fmla="*/ 4867372 w 4867372"/>
              <a:gd name="connsiteY8" fmla="*/ 1744067 h 2616101"/>
              <a:gd name="connsiteX9" fmla="*/ 4867372 w 4867372"/>
              <a:gd name="connsiteY9" fmla="*/ 2616101 h 2616101"/>
              <a:gd name="connsiteX10" fmla="*/ 4007470 w 4867372"/>
              <a:gd name="connsiteY10" fmla="*/ 2616101 h 2616101"/>
              <a:gd name="connsiteX11" fmla="*/ 3293588 w 4867372"/>
              <a:gd name="connsiteY11" fmla="*/ 2616101 h 2616101"/>
              <a:gd name="connsiteX12" fmla="*/ 2628380 w 4867372"/>
              <a:gd name="connsiteY12" fmla="*/ 2616101 h 2616101"/>
              <a:gd name="connsiteX13" fmla="*/ 1768478 w 4867372"/>
              <a:gd name="connsiteY13" fmla="*/ 2616101 h 2616101"/>
              <a:gd name="connsiteX14" fmla="*/ 957249 w 4867372"/>
              <a:gd name="connsiteY14" fmla="*/ 2616101 h 2616101"/>
              <a:gd name="connsiteX15" fmla="*/ 0 w 4867372"/>
              <a:gd name="connsiteY15" fmla="*/ 2616101 h 2616101"/>
              <a:gd name="connsiteX16" fmla="*/ 0 w 4867372"/>
              <a:gd name="connsiteY16" fmla="*/ 1717905 h 2616101"/>
              <a:gd name="connsiteX17" fmla="*/ 0 w 4867372"/>
              <a:gd name="connsiteY17" fmla="*/ 898195 h 2616101"/>
              <a:gd name="connsiteX18" fmla="*/ 0 w 4867372"/>
              <a:gd name="connsiteY18" fmla="*/ 0 h 2616101"/>
              <a:gd name="connsiteX0" fmla="*/ 0 w 4867372"/>
              <a:gd name="connsiteY0" fmla="*/ 0 h 2616101"/>
              <a:gd name="connsiteX1" fmla="*/ 713881 w 4867372"/>
              <a:gd name="connsiteY1" fmla="*/ 0 h 2616101"/>
              <a:gd name="connsiteX2" fmla="*/ 1622457 w 4867372"/>
              <a:gd name="connsiteY2" fmla="*/ 0 h 2616101"/>
              <a:gd name="connsiteX3" fmla="*/ 2287665 w 4867372"/>
              <a:gd name="connsiteY3" fmla="*/ 0 h 2616101"/>
              <a:gd name="connsiteX4" fmla="*/ 3147566 w 4867372"/>
              <a:gd name="connsiteY4" fmla="*/ 0 h 2616101"/>
              <a:gd name="connsiteX5" fmla="*/ 3958796 w 4867372"/>
              <a:gd name="connsiteY5" fmla="*/ 0 h 2616101"/>
              <a:gd name="connsiteX6" fmla="*/ 4867372 w 4867372"/>
              <a:gd name="connsiteY6" fmla="*/ 0 h 2616101"/>
              <a:gd name="connsiteX7" fmla="*/ 4867372 w 4867372"/>
              <a:gd name="connsiteY7" fmla="*/ 819712 h 2616101"/>
              <a:gd name="connsiteX8" fmla="*/ 4867372 w 4867372"/>
              <a:gd name="connsiteY8" fmla="*/ 1691745 h 2616101"/>
              <a:gd name="connsiteX9" fmla="*/ 4867372 w 4867372"/>
              <a:gd name="connsiteY9" fmla="*/ 2616101 h 2616101"/>
              <a:gd name="connsiteX10" fmla="*/ 4202164 w 4867372"/>
              <a:gd name="connsiteY10" fmla="*/ 2616101 h 2616101"/>
              <a:gd name="connsiteX11" fmla="*/ 3293588 w 4867372"/>
              <a:gd name="connsiteY11" fmla="*/ 2616101 h 2616101"/>
              <a:gd name="connsiteX12" fmla="*/ 2433686 w 4867372"/>
              <a:gd name="connsiteY12" fmla="*/ 2616101 h 2616101"/>
              <a:gd name="connsiteX13" fmla="*/ 1719805 w 4867372"/>
              <a:gd name="connsiteY13" fmla="*/ 2616101 h 2616101"/>
              <a:gd name="connsiteX14" fmla="*/ 811227 w 4867372"/>
              <a:gd name="connsiteY14" fmla="*/ 2616101 h 2616101"/>
              <a:gd name="connsiteX15" fmla="*/ 0 w 4867372"/>
              <a:gd name="connsiteY15" fmla="*/ 2616101 h 2616101"/>
              <a:gd name="connsiteX16" fmla="*/ 0 w 4867372"/>
              <a:gd name="connsiteY16" fmla="*/ 1770228 h 2616101"/>
              <a:gd name="connsiteX17" fmla="*/ 0 w 4867372"/>
              <a:gd name="connsiteY17" fmla="*/ 898195 h 2616101"/>
              <a:gd name="connsiteX18" fmla="*/ 0 w 4867372"/>
              <a:gd name="connsiteY18" fmla="*/ 0 h 2616101"/>
              <a:gd name="connsiteX0" fmla="*/ 0 w 4867372"/>
              <a:gd name="connsiteY0" fmla="*/ 0 h 2616101"/>
              <a:gd name="connsiteX1" fmla="*/ 665207 w 4867372"/>
              <a:gd name="connsiteY1" fmla="*/ 0 h 2616101"/>
              <a:gd name="connsiteX2" fmla="*/ 1476435 w 4867372"/>
              <a:gd name="connsiteY2" fmla="*/ 0 h 2616101"/>
              <a:gd name="connsiteX3" fmla="*/ 2238991 w 4867372"/>
              <a:gd name="connsiteY3" fmla="*/ 0 h 2616101"/>
              <a:gd name="connsiteX4" fmla="*/ 2904198 w 4867372"/>
              <a:gd name="connsiteY4" fmla="*/ 0 h 2616101"/>
              <a:gd name="connsiteX5" fmla="*/ 3618079 w 4867372"/>
              <a:gd name="connsiteY5" fmla="*/ 0 h 2616101"/>
              <a:gd name="connsiteX6" fmla="*/ 4867372 w 4867372"/>
              <a:gd name="connsiteY6" fmla="*/ 0 h 2616101"/>
              <a:gd name="connsiteX7" fmla="*/ 4867372 w 4867372"/>
              <a:gd name="connsiteY7" fmla="*/ 898195 h 2616101"/>
              <a:gd name="connsiteX8" fmla="*/ 4867372 w 4867372"/>
              <a:gd name="connsiteY8" fmla="*/ 1744067 h 2616101"/>
              <a:gd name="connsiteX9" fmla="*/ 4867372 w 4867372"/>
              <a:gd name="connsiteY9" fmla="*/ 2616101 h 2616101"/>
              <a:gd name="connsiteX10" fmla="*/ 4007470 w 4867372"/>
              <a:gd name="connsiteY10" fmla="*/ 2616101 h 2616101"/>
              <a:gd name="connsiteX11" fmla="*/ 3293588 w 4867372"/>
              <a:gd name="connsiteY11" fmla="*/ 2616101 h 2616101"/>
              <a:gd name="connsiteX12" fmla="*/ 2628380 w 4867372"/>
              <a:gd name="connsiteY12" fmla="*/ 2616101 h 2616101"/>
              <a:gd name="connsiteX13" fmla="*/ 1768478 w 4867372"/>
              <a:gd name="connsiteY13" fmla="*/ 2616101 h 2616101"/>
              <a:gd name="connsiteX14" fmla="*/ 957249 w 4867372"/>
              <a:gd name="connsiteY14" fmla="*/ 2616101 h 2616101"/>
              <a:gd name="connsiteX15" fmla="*/ 0 w 4867372"/>
              <a:gd name="connsiteY15" fmla="*/ 2616101 h 2616101"/>
              <a:gd name="connsiteX16" fmla="*/ 0 w 4867372"/>
              <a:gd name="connsiteY16" fmla="*/ 1717905 h 2616101"/>
              <a:gd name="connsiteX17" fmla="*/ 0 w 4867372"/>
              <a:gd name="connsiteY17" fmla="*/ 898195 h 2616101"/>
              <a:gd name="connsiteX18" fmla="*/ 0 w 4867372"/>
              <a:gd name="connsiteY18" fmla="*/ 0 h 26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7372" h="2616101" fill="none" extrusionOk="0">
                <a:moveTo>
                  <a:pt x="0" y="0"/>
                </a:moveTo>
                <a:cubicBezTo>
                  <a:pt x="203067" y="-21469"/>
                  <a:pt x="372670" y="88316"/>
                  <a:pt x="665207" y="0"/>
                </a:cubicBezTo>
                <a:cubicBezTo>
                  <a:pt x="856695" y="-40980"/>
                  <a:pt x="1058222" y="142731"/>
                  <a:pt x="1476435" y="0"/>
                </a:cubicBezTo>
                <a:cubicBezTo>
                  <a:pt x="1808697" y="-195961"/>
                  <a:pt x="1869917" y="95674"/>
                  <a:pt x="2238991" y="0"/>
                </a:cubicBezTo>
                <a:cubicBezTo>
                  <a:pt x="2577094" y="-135299"/>
                  <a:pt x="2646023" y="47248"/>
                  <a:pt x="2904198" y="0"/>
                </a:cubicBezTo>
                <a:cubicBezTo>
                  <a:pt x="3088832" y="-34994"/>
                  <a:pt x="3420454" y="-46787"/>
                  <a:pt x="3618079" y="0"/>
                </a:cubicBezTo>
                <a:cubicBezTo>
                  <a:pt x="3901571" y="-104588"/>
                  <a:pt x="4402587" y="261621"/>
                  <a:pt x="4867372" y="0"/>
                </a:cubicBezTo>
                <a:cubicBezTo>
                  <a:pt x="4994033" y="185355"/>
                  <a:pt x="4708713" y="512132"/>
                  <a:pt x="4867372" y="898195"/>
                </a:cubicBezTo>
                <a:cubicBezTo>
                  <a:pt x="5002222" y="1270613"/>
                  <a:pt x="4809953" y="1574310"/>
                  <a:pt x="4867372" y="1744067"/>
                </a:cubicBezTo>
                <a:cubicBezTo>
                  <a:pt x="4951297" y="1898123"/>
                  <a:pt x="4886856" y="2416305"/>
                  <a:pt x="4867372" y="2616101"/>
                </a:cubicBezTo>
                <a:cubicBezTo>
                  <a:pt x="4654163" y="2883052"/>
                  <a:pt x="4310509" y="2585700"/>
                  <a:pt x="4007470" y="2616101"/>
                </a:cubicBezTo>
                <a:cubicBezTo>
                  <a:pt x="3599179" y="2808372"/>
                  <a:pt x="3495549" y="2549463"/>
                  <a:pt x="3293588" y="2616101"/>
                </a:cubicBezTo>
                <a:cubicBezTo>
                  <a:pt x="3040034" y="2654856"/>
                  <a:pt x="2880479" y="2602607"/>
                  <a:pt x="2628380" y="2616101"/>
                </a:cubicBezTo>
                <a:cubicBezTo>
                  <a:pt x="2447733" y="2745791"/>
                  <a:pt x="2282985" y="2579156"/>
                  <a:pt x="1768478" y="2616101"/>
                </a:cubicBezTo>
                <a:cubicBezTo>
                  <a:pt x="1377587" y="2748778"/>
                  <a:pt x="1330964" y="2605158"/>
                  <a:pt x="957249" y="2616101"/>
                </a:cubicBezTo>
                <a:cubicBezTo>
                  <a:pt x="509895" y="2695805"/>
                  <a:pt x="240950" y="2679138"/>
                  <a:pt x="0" y="2616101"/>
                </a:cubicBezTo>
                <a:cubicBezTo>
                  <a:pt x="17827" y="2157376"/>
                  <a:pt x="27221" y="1968164"/>
                  <a:pt x="0" y="1717905"/>
                </a:cubicBezTo>
                <a:cubicBezTo>
                  <a:pt x="-2482" y="1459127"/>
                  <a:pt x="50087" y="1254674"/>
                  <a:pt x="0" y="898195"/>
                </a:cubicBezTo>
                <a:cubicBezTo>
                  <a:pt x="29187" y="556617"/>
                  <a:pt x="34898" y="500737"/>
                  <a:pt x="0" y="0"/>
                </a:cubicBezTo>
                <a:close/>
              </a:path>
              <a:path w="4867372" h="2616101" stroke="0" extrusionOk="0">
                <a:moveTo>
                  <a:pt x="0" y="0"/>
                </a:moveTo>
                <a:cubicBezTo>
                  <a:pt x="168492" y="-177073"/>
                  <a:pt x="520262" y="91156"/>
                  <a:pt x="713881" y="0"/>
                </a:cubicBezTo>
                <a:cubicBezTo>
                  <a:pt x="920784" y="22400"/>
                  <a:pt x="1101294" y="-20182"/>
                  <a:pt x="1622457" y="0"/>
                </a:cubicBezTo>
                <a:cubicBezTo>
                  <a:pt x="2067637" y="-74347"/>
                  <a:pt x="2121024" y="13241"/>
                  <a:pt x="2287665" y="0"/>
                </a:cubicBezTo>
                <a:cubicBezTo>
                  <a:pt x="2474350" y="17002"/>
                  <a:pt x="3009925" y="64549"/>
                  <a:pt x="3147566" y="0"/>
                </a:cubicBezTo>
                <a:cubicBezTo>
                  <a:pt x="3398278" y="-87063"/>
                  <a:pt x="3735054" y="-55064"/>
                  <a:pt x="3958796" y="0"/>
                </a:cubicBezTo>
                <a:cubicBezTo>
                  <a:pt x="4227751" y="-105336"/>
                  <a:pt x="4645792" y="-47629"/>
                  <a:pt x="4867372" y="0"/>
                </a:cubicBezTo>
                <a:cubicBezTo>
                  <a:pt x="4845012" y="236060"/>
                  <a:pt x="4857261" y="377360"/>
                  <a:pt x="4867372" y="819712"/>
                </a:cubicBezTo>
                <a:cubicBezTo>
                  <a:pt x="4852566" y="1189299"/>
                  <a:pt x="4774842" y="1294157"/>
                  <a:pt x="4867372" y="1691745"/>
                </a:cubicBezTo>
                <a:cubicBezTo>
                  <a:pt x="4950165" y="2104954"/>
                  <a:pt x="4878375" y="2200031"/>
                  <a:pt x="4867372" y="2616101"/>
                </a:cubicBezTo>
                <a:cubicBezTo>
                  <a:pt x="4590835" y="2639879"/>
                  <a:pt x="4464695" y="2472280"/>
                  <a:pt x="4202164" y="2616101"/>
                </a:cubicBezTo>
                <a:cubicBezTo>
                  <a:pt x="3904510" y="2714108"/>
                  <a:pt x="3653911" y="2517438"/>
                  <a:pt x="3293588" y="2616101"/>
                </a:cubicBezTo>
                <a:cubicBezTo>
                  <a:pt x="2898908" y="2663189"/>
                  <a:pt x="2794858" y="2590679"/>
                  <a:pt x="2433686" y="2616101"/>
                </a:cubicBezTo>
                <a:cubicBezTo>
                  <a:pt x="2150422" y="2701502"/>
                  <a:pt x="1821897" y="2568362"/>
                  <a:pt x="1719805" y="2616101"/>
                </a:cubicBezTo>
                <a:cubicBezTo>
                  <a:pt x="1792249" y="2632665"/>
                  <a:pt x="1171563" y="2486632"/>
                  <a:pt x="811227" y="2616101"/>
                </a:cubicBezTo>
                <a:cubicBezTo>
                  <a:pt x="424067" y="2700841"/>
                  <a:pt x="412638" y="2630081"/>
                  <a:pt x="0" y="2616101"/>
                </a:cubicBezTo>
                <a:cubicBezTo>
                  <a:pt x="-13659" y="2199017"/>
                  <a:pt x="51371" y="2083632"/>
                  <a:pt x="0" y="1770228"/>
                </a:cubicBezTo>
                <a:cubicBezTo>
                  <a:pt x="-108658" y="1446344"/>
                  <a:pt x="12450" y="1092495"/>
                  <a:pt x="0" y="898195"/>
                </a:cubicBezTo>
                <a:cubicBezTo>
                  <a:pt x="1653" y="790008"/>
                  <a:pt x="159452" y="449530"/>
                  <a:pt x="0" y="0"/>
                </a:cubicBezTo>
                <a:close/>
              </a:path>
              <a:path w="4867372" h="2616101" fill="none" stroke="0" extrusionOk="0">
                <a:moveTo>
                  <a:pt x="0" y="0"/>
                </a:moveTo>
                <a:cubicBezTo>
                  <a:pt x="159777" y="-10247"/>
                  <a:pt x="380764" y="52438"/>
                  <a:pt x="665207" y="0"/>
                </a:cubicBezTo>
                <a:cubicBezTo>
                  <a:pt x="948774" y="-73129"/>
                  <a:pt x="1088339" y="51449"/>
                  <a:pt x="1476435" y="0"/>
                </a:cubicBezTo>
                <a:cubicBezTo>
                  <a:pt x="1893204" y="-87192"/>
                  <a:pt x="1923268" y="60782"/>
                  <a:pt x="2238991" y="0"/>
                </a:cubicBezTo>
                <a:cubicBezTo>
                  <a:pt x="2604492" y="-101181"/>
                  <a:pt x="2642307" y="26060"/>
                  <a:pt x="2904198" y="0"/>
                </a:cubicBezTo>
                <a:cubicBezTo>
                  <a:pt x="3152447" y="-35489"/>
                  <a:pt x="3463656" y="7217"/>
                  <a:pt x="3618079" y="0"/>
                </a:cubicBezTo>
                <a:cubicBezTo>
                  <a:pt x="3979584" y="-93389"/>
                  <a:pt x="4408477" y="160366"/>
                  <a:pt x="4867372" y="0"/>
                </a:cubicBezTo>
                <a:cubicBezTo>
                  <a:pt x="4950563" y="323200"/>
                  <a:pt x="4812174" y="458972"/>
                  <a:pt x="4867372" y="898195"/>
                </a:cubicBezTo>
                <a:cubicBezTo>
                  <a:pt x="4976131" y="1203356"/>
                  <a:pt x="4812102" y="1441606"/>
                  <a:pt x="4867372" y="1744067"/>
                </a:cubicBezTo>
                <a:cubicBezTo>
                  <a:pt x="4943812" y="1968058"/>
                  <a:pt x="4824179" y="2336289"/>
                  <a:pt x="4867372" y="2616101"/>
                </a:cubicBezTo>
                <a:cubicBezTo>
                  <a:pt x="4531799" y="2719167"/>
                  <a:pt x="4239488" y="2552733"/>
                  <a:pt x="4007470" y="2616101"/>
                </a:cubicBezTo>
                <a:cubicBezTo>
                  <a:pt x="3724676" y="2729669"/>
                  <a:pt x="3457018" y="2496560"/>
                  <a:pt x="3293588" y="2616101"/>
                </a:cubicBezTo>
                <a:cubicBezTo>
                  <a:pt x="3065371" y="2766533"/>
                  <a:pt x="2787420" y="2556404"/>
                  <a:pt x="2628380" y="2616101"/>
                </a:cubicBezTo>
                <a:cubicBezTo>
                  <a:pt x="2438971" y="2680035"/>
                  <a:pt x="2212483" y="2504641"/>
                  <a:pt x="1768478" y="2616101"/>
                </a:cubicBezTo>
                <a:cubicBezTo>
                  <a:pt x="1394693" y="2730920"/>
                  <a:pt x="1306928" y="2590504"/>
                  <a:pt x="957249" y="2616101"/>
                </a:cubicBezTo>
                <a:cubicBezTo>
                  <a:pt x="633903" y="2585354"/>
                  <a:pt x="333493" y="2725890"/>
                  <a:pt x="0" y="2616101"/>
                </a:cubicBezTo>
                <a:cubicBezTo>
                  <a:pt x="-8258" y="2231722"/>
                  <a:pt x="-37508" y="2058203"/>
                  <a:pt x="0" y="1717905"/>
                </a:cubicBezTo>
                <a:cubicBezTo>
                  <a:pt x="-23094" y="1405572"/>
                  <a:pt x="3493" y="1248149"/>
                  <a:pt x="0" y="898195"/>
                </a:cubicBezTo>
                <a:cubicBezTo>
                  <a:pt x="21130" y="570276"/>
                  <a:pt x="124419" y="440922"/>
                  <a:pt x="0" y="0"/>
                </a:cubicBezTo>
                <a:close/>
              </a:path>
              <a:path w="4867372" h="2616101" fill="none" stroke="0" extrusionOk="0">
                <a:moveTo>
                  <a:pt x="0" y="0"/>
                </a:moveTo>
                <a:cubicBezTo>
                  <a:pt x="175276" y="15054"/>
                  <a:pt x="355002" y="21994"/>
                  <a:pt x="665207" y="0"/>
                </a:cubicBezTo>
                <a:cubicBezTo>
                  <a:pt x="898993" y="-67570"/>
                  <a:pt x="1064340" y="65637"/>
                  <a:pt x="1476435" y="0"/>
                </a:cubicBezTo>
                <a:cubicBezTo>
                  <a:pt x="1846605" y="-85306"/>
                  <a:pt x="1938364" y="78054"/>
                  <a:pt x="2238991" y="0"/>
                </a:cubicBezTo>
                <a:cubicBezTo>
                  <a:pt x="2610616" y="-92407"/>
                  <a:pt x="2647220" y="93690"/>
                  <a:pt x="2904198" y="0"/>
                </a:cubicBezTo>
                <a:cubicBezTo>
                  <a:pt x="3092525" y="-35874"/>
                  <a:pt x="3457040" y="-30992"/>
                  <a:pt x="3618079" y="0"/>
                </a:cubicBezTo>
                <a:cubicBezTo>
                  <a:pt x="3947082" y="-3797"/>
                  <a:pt x="4467894" y="286522"/>
                  <a:pt x="4867372" y="0"/>
                </a:cubicBezTo>
                <a:cubicBezTo>
                  <a:pt x="5008704" y="239553"/>
                  <a:pt x="4845922" y="505126"/>
                  <a:pt x="4867372" y="898195"/>
                </a:cubicBezTo>
                <a:cubicBezTo>
                  <a:pt x="5023495" y="1266190"/>
                  <a:pt x="4837559" y="1570006"/>
                  <a:pt x="4867372" y="1744067"/>
                </a:cubicBezTo>
                <a:cubicBezTo>
                  <a:pt x="4988688" y="1916345"/>
                  <a:pt x="4823922" y="2399209"/>
                  <a:pt x="4867372" y="2616101"/>
                </a:cubicBezTo>
                <a:cubicBezTo>
                  <a:pt x="4623387" y="2828139"/>
                  <a:pt x="4315761" y="2543953"/>
                  <a:pt x="4007470" y="2616101"/>
                </a:cubicBezTo>
                <a:cubicBezTo>
                  <a:pt x="3659346" y="2763332"/>
                  <a:pt x="3500378" y="2542779"/>
                  <a:pt x="3293588" y="2616101"/>
                </a:cubicBezTo>
                <a:cubicBezTo>
                  <a:pt x="3063490" y="2721769"/>
                  <a:pt x="2840878" y="2571217"/>
                  <a:pt x="2628380" y="2616101"/>
                </a:cubicBezTo>
                <a:cubicBezTo>
                  <a:pt x="2445731" y="2672364"/>
                  <a:pt x="2244408" y="2501951"/>
                  <a:pt x="1768478" y="2616101"/>
                </a:cubicBezTo>
                <a:cubicBezTo>
                  <a:pt x="1391484" y="2747436"/>
                  <a:pt x="1290654" y="2598349"/>
                  <a:pt x="957249" y="2616101"/>
                </a:cubicBezTo>
                <a:cubicBezTo>
                  <a:pt x="567531" y="2609818"/>
                  <a:pt x="298367" y="2644453"/>
                  <a:pt x="0" y="2616101"/>
                </a:cubicBezTo>
                <a:cubicBezTo>
                  <a:pt x="-38883" y="2237244"/>
                  <a:pt x="51627" y="1970103"/>
                  <a:pt x="0" y="1717905"/>
                </a:cubicBezTo>
                <a:cubicBezTo>
                  <a:pt x="-48630" y="1398421"/>
                  <a:pt x="-13731" y="1247602"/>
                  <a:pt x="0" y="898195"/>
                </a:cubicBezTo>
                <a:cubicBezTo>
                  <a:pt x="3372" y="569777"/>
                  <a:pt x="54175" y="470264"/>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custGeom>
                    <a:avLst/>
                    <a:gdLst>
                      <a:gd name="connsiteX0" fmla="*/ 0 w 4867372"/>
                      <a:gd name="connsiteY0" fmla="*/ 0 h 2616101"/>
                      <a:gd name="connsiteX1" fmla="*/ 665207 w 4867372"/>
                      <a:gd name="connsiteY1" fmla="*/ 0 h 2616101"/>
                      <a:gd name="connsiteX2" fmla="*/ 1476435 w 4867372"/>
                      <a:gd name="connsiteY2" fmla="*/ 0 h 2616101"/>
                      <a:gd name="connsiteX3" fmla="*/ 2238991 w 4867372"/>
                      <a:gd name="connsiteY3" fmla="*/ 0 h 2616101"/>
                      <a:gd name="connsiteX4" fmla="*/ 2904198 w 4867372"/>
                      <a:gd name="connsiteY4" fmla="*/ 0 h 2616101"/>
                      <a:gd name="connsiteX5" fmla="*/ 3618079 w 4867372"/>
                      <a:gd name="connsiteY5" fmla="*/ 0 h 2616101"/>
                      <a:gd name="connsiteX6" fmla="*/ 4867372 w 4867372"/>
                      <a:gd name="connsiteY6" fmla="*/ 0 h 2616101"/>
                      <a:gd name="connsiteX7" fmla="*/ 4867372 w 4867372"/>
                      <a:gd name="connsiteY7" fmla="*/ 898195 h 2616101"/>
                      <a:gd name="connsiteX8" fmla="*/ 4867372 w 4867372"/>
                      <a:gd name="connsiteY8" fmla="*/ 1744067 h 2616101"/>
                      <a:gd name="connsiteX9" fmla="*/ 4867372 w 4867372"/>
                      <a:gd name="connsiteY9" fmla="*/ 2616101 h 2616101"/>
                      <a:gd name="connsiteX10" fmla="*/ 4007470 w 4867372"/>
                      <a:gd name="connsiteY10" fmla="*/ 2616101 h 2616101"/>
                      <a:gd name="connsiteX11" fmla="*/ 3293588 w 4867372"/>
                      <a:gd name="connsiteY11" fmla="*/ 2616101 h 2616101"/>
                      <a:gd name="connsiteX12" fmla="*/ 2628380 w 4867372"/>
                      <a:gd name="connsiteY12" fmla="*/ 2616101 h 2616101"/>
                      <a:gd name="connsiteX13" fmla="*/ 1768478 w 4867372"/>
                      <a:gd name="connsiteY13" fmla="*/ 2616101 h 2616101"/>
                      <a:gd name="connsiteX14" fmla="*/ 957249 w 4867372"/>
                      <a:gd name="connsiteY14" fmla="*/ 2616101 h 2616101"/>
                      <a:gd name="connsiteX15" fmla="*/ 0 w 4867372"/>
                      <a:gd name="connsiteY15" fmla="*/ 2616101 h 2616101"/>
                      <a:gd name="connsiteX16" fmla="*/ 0 w 4867372"/>
                      <a:gd name="connsiteY16" fmla="*/ 1717905 h 2616101"/>
                      <a:gd name="connsiteX17" fmla="*/ 0 w 4867372"/>
                      <a:gd name="connsiteY17" fmla="*/ 898195 h 2616101"/>
                      <a:gd name="connsiteX18" fmla="*/ 0 w 4867372"/>
                      <a:gd name="connsiteY18" fmla="*/ 0 h 2616101"/>
                      <a:gd name="connsiteX0" fmla="*/ 0 w 4867372"/>
                      <a:gd name="connsiteY0" fmla="*/ 0 h 2616101"/>
                      <a:gd name="connsiteX1" fmla="*/ 713881 w 4867372"/>
                      <a:gd name="connsiteY1" fmla="*/ 0 h 2616101"/>
                      <a:gd name="connsiteX2" fmla="*/ 1622457 w 4867372"/>
                      <a:gd name="connsiteY2" fmla="*/ 0 h 2616101"/>
                      <a:gd name="connsiteX3" fmla="*/ 2287665 w 4867372"/>
                      <a:gd name="connsiteY3" fmla="*/ 0 h 2616101"/>
                      <a:gd name="connsiteX4" fmla="*/ 3147566 w 4867372"/>
                      <a:gd name="connsiteY4" fmla="*/ 0 h 2616101"/>
                      <a:gd name="connsiteX5" fmla="*/ 3958796 w 4867372"/>
                      <a:gd name="connsiteY5" fmla="*/ 0 h 2616101"/>
                      <a:gd name="connsiteX6" fmla="*/ 4867372 w 4867372"/>
                      <a:gd name="connsiteY6" fmla="*/ 0 h 2616101"/>
                      <a:gd name="connsiteX7" fmla="*/ 4867372 w 4867372"/>
                      <a:gd name="connsiteY7" fmla="*/ 819712 h 2616101"/>
                      <a:gd name="connsiteX8" fmla="*/ 4867372 w 4867372"/>
                      <a:gd name="connsiteY8" fmla="*/ 1691745 h 2616101"/>
                      <a:gd name="connsiteX9" fmla="*/ 4867372 w 4867372"/>
                      <a:gd name="connsiteY9" fmla="*/ 2616101 h 2616101"/>
                      <a:gd name="connsiteX10" fmla="*/ 4202164 w 4867372"/>
                      <a:gd name="connsiteY10" fmla="*/ 2616101 h 2616101"/>
                      <a:gd name="connsiteX11" fmla="*/ 3293588 w 4867372"/>
                      <a:gd name="connsiteY11" fmla="*/ 2616101 h 2616101"/>
                      <a:gd name="connsiteX12" fmla="*/ 2433686 w 4867372"/>
                      <a:gd name="connsiteY12" fmla="*/ 2616101 h 2616101"/>
                      <a:gd name="connsiteX13" fmla="*/ 1719805 w 4867372"/>
                      <a:gd name="connsiteY13" fmla="*/ 2616101 h 2616101"/>
                      <a:gd name="connsiteX14" fmla="*/ 811227 w 4867372"/>
                      <a:gd name="connsiteY14" fmla="*/ 2616101 h 2616101"/>
                      <a:gd name="connsiteX15" fmla="*/ 0 w 4867372"/>
                      <a:gd name="connsiteY15" fmla="*/ 2616101 h 2616101"/>
                      <a:gd name="connsiteX16" fmla="*/ 0 w 4867372"/>
                      <a:gd name="connsiteY16" fmla="*/ 1770228 h 2616101"/>
                      <a:gd name="connsiteX17" fmla="*/ 0 w 4867372"/>
                      <a:gd name="connsiteY17" fmla="*/ 898195 h 2616101"/>
                      <a:gd name="connsiteX18" fmla="*/ 0 w 4867372"/>
                      <a:gd name="connsiteY18" fmla="*/ 0 h 26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7372" h="2616101" fill="none" extrusionOk="0">
                        <a:moveTo>
                          <a:pt x="0" y="0"/>
                        </a:moveTo>
                        <a:cubicBezTo>
                          <a:pt x="187157" y="-37367"/>
                          <a:pt x="396400" y="61532"/>
                          <a:pt x="665207" y="0"/>
                        </a:cubicBezTo>
                        <a:cubicBezTo>
                          <a:pt x="862103" y="-38512"/>
                          <a:pt x="1068548" y="118216"/>
                          <a:pt x="1476435" y="0"/>
                        </a:cubicBezTo>
                        <a:cubicBezTo>
                          <a:pt x="1843914" y="-142204"/>
                          <a:pt x="1875427" y="94508"/>
                          <a:pt x="2238991" y="0"/>
                        </a:cubicBezTo>
                        <a:cubicBezTo>
                          <a:pt x="2580102" y="-128356"/>
                          <a:pt x="2643040" y="40448"/>
                          <a:pt x="2904198" y="0"/>
                        </a:cubicBezTo>
                        <a:cubicBezTo>
                          <a:pt x="3106498" y="-35621"/>
                          <a:pt x="3417709" y="-20155"/>
                          <a:pt x="3618079" y="0"/>
                        </a:cubicBezTo>
                        <a:cubicBezTo>
                          <a:pt x="3848696" y="-55134"/>
                          <a:pt x="4390505" y="192616"/>
                          <a:pt x="4867372" y="0"/>
                        </a:cubicBezTo>
                        <a:cubicBezTo>
                          <a:pt x="4968466" y="221123"/>
                          <a:pt x="4784873" y="572168"/>
                          <a:pt x="4867372" y="898195"/>
                        </a:cubicBezTo>
                        <a:cubicBezTo>
                          <a:pt x="4992139" y="1261851"/>
                          <a:pt x="4818844" y="1544805"/>
                          <a:pt x="4867372" y="1744067"/>
                        </a:cubicBezTo>
                        <a:cubicBezTo>
                          <a:pt x="4932380" y="1935102"/>
                          <a:pt x="4872109" y="2361987"/>
                          <a:pt x="4867372" y="2616101"/>
                        </a:cubicBezTo>
                        <a:cubicBezTo>
                          <a:pt x="4614363" y="2816620"/>
                          <a:pt x="4306782" y="2540918"/>
                          <a:pt x="4007470" y="2616101"/>
                        </a:cubicBezTo>
                        <a:cubicBezTo>
                          <a:pt x="3654820" y="2772888"/>
                          <a:pt x="3506130" y="2548690"/>
                          <a:pt x="3293588" y="2616101"/>
                        </a:cubicBezTo>
                        <a:cubicBezTo>
                          <a:pt x="3061269" y="2675716"/>
                          <a:pt x="2855156" y="2595017"/>
                          <a:pt x="2628380" y="2616101"/>
                        </a:cubicBezTo>
                        <a:cubicBezTo>
                          <a:pt x="2451696" y="2668295"/>
                          <a:pt x="2221446" y="2529205"/>
                          <a:pt x="1768478" y="2616101"/>
                        </a:cubicBezTo>
                        <a:cubicBezTo>
                          <a:pt x="1373842" y="2746330"/>
                          <a:pt x="1320846" y="2605673"/>
                          <a:pt x="957249" y="2616101"/>
                        </a:cubicBezTo>
                        <a:cubicBezTo>
                          <a:pt x="566126" y="2654886"/>
                          <a:pt x="286310" y="2618395"/>
                          <a:pt x="0" y="2616101"/>
                        </a:cubicBezTo>
                        <a:cubicBezTo>
                          <a:pt x="-15862" y="2203822"/>
                          <a:pt x="25240" y="1977744"/>
                          <a:pt x="0" y="1717905"/>
                        </a:cubicBezTo>
                        <a:cubicBezTo>
                          <a:pt x="-12332" y="1420699"/>
                          <a:pt x="22580" y="1247305"/>
                          <a:pt x="0" y="898195"/>
                        </a:cubicBezTo>
                        <a:cubicBezTo>
                          <a:pt x="7568" y="554263"/>
                          <a:pt x="46748" y="479843"/>
                          <a:pt x="0" y="0"/>
                        </a:cubicBezTo>
                        <a:close/>
                      </a:path>
                      <a:path w="4867372" h="2616101" stroke="0" extrusionOk="0">
                        <a:moveTo>
                          <a:pt x="0" y="0"/>
                        </a:moveTo>
                        <a:cubicBezTo>
                          <a:pt x="170645" y="-127948"/>
                          <a:pt x="517269" y="85293"/>
                          <a:pt x="713881" y="0"/>
                        </a:cubicBezTo>
                        <a:cubicBezTo>
                          <a:pt x="923311" y="1260"/>
                          <a:pt x="1132462" y="10090"/>
                          <a:pt x="1622457" y="0"/>
                        </a:cubicBezTo>
                        <a:cubicBezTo>
                          <a:pt x="2067849" y="-55343"/>
                          <a:pt x="2098514" y="15071"/>
                          <a:pt x="2287665" y="0"/>
                        </a:cubicBezTo>
                        <a:cubicBezTo>
                          <a:pt x="2487571" y="-8238"/>
                          <a:pt x="2999782" y="62403"/>
                          <a:pt x="3147566" y="0"/>
                        </a:cubicBezTo>
                        <a:cubicBezTo>
                          <a:pt x="3357438" y="-54280"/>
                          <a:pt x="3734262" y="-8231"/>
                          <a:pt x="3958796" y="0"/>
                        </a:cubicBezTo>
                        <a:cubicBezTo>
                          <a:pt x="4221942" y="-98976"/>
                          <a:pt x="4658279" y="5391"/>
                          <a:pt x="4867372" y="0"/>
                        </a:cubicBezTo>
                        <a:cubicBezTo>
                          <a:pt x="4887029" y="221267"/>
                          <a:pt x="4850835" y="385719"/>
                          <a:pt x="4867372" y="819712"/>
                        </a:cubicBezTo>
                        <a:cubicBezTo>
                          <a:pt x="4872425" y="1202506"/>
                          <a:pt x="4779948" y="1297869"/>
                          <a:pt x="4867372" y="1691745"/>
                        </a:cubicBezTo>
                        <a:cubicBezTo>
                          <a:pt x="4946621" y="2090771"/>
                          <a:pt x="4875074" y="2190625"/>
                          <a:pt x="4867372" y="2616101"/>
                        </a:cubicBezTo>
                        <a:cubicBezTo>
                          <a:pt x="4606210" y="2644012"/>
                          <a:pt x="4443398" y="2520306"/>
                          <a:pt x="4202164" y="2616101"/>
                        </a:cubicBezTo>
                        <a:cubicBezTo>
                          <a:pt x="3918606" y="2707522"/>
                          <a:pt x="3609074" y="2551087"/>
                          <a:pt x="3293588" y="2616101"/>
                        </a:cubicBezTo>
                        <a:cubicBezTo>
                          <a:pt x="2933825" y="2666128"/>
                          <a:pt x="2784789" y="2572092"/>
                          <a:pt x="2433686" y="2616101"/>
                        </a:cubicBezTo>
                        <a:cubicBezTo>
                          <a:pt x="2129386" y="2715981"/>
                          <a:pt x="1839991" y="2574973"/>
                          <a:pt x="1719805" y="2616101"/>
                        </a:cubicBezTo>
                        <a:cubicBezTo>
                          <a:pt x="1687107" y="2640365"/>
                          <a:pt x="1192175" y="2495919"/>
                          <a:pt x="811227" y="2616101"/>
                        </a:cubicBezTo>
                        <a:cubicBezTo>
                          <a:pt x="415907" y="2706156"/>
                          <a:pt x="401025" y="2622816"/>
                          <a:pt x="0" y="2616101"/>
                        </a:cubicBezTo>
                        <a:cubicBezTo>
                          <a:pt x="-14265" y="2201360"/>
                          <a:pt x="57485" y="2114218"/>
                          <a:pt x="0" y="1770228"/>
                        </a:cubicBezTo>
                        <a:cubicBezTo>
                          <a:pt x="-76071" y="1413619"/>
                          <a:pt x="13302" y="1103587"/>
                          <a:pt x="0" y="898195"/>
                        </a:cubicBezTo>
                        <a:cubicBezTo>
                          <a:pt x="-8045" y="723481"/>
                          <a:pt x="152138" y="440631"/>
                          <a:pt x="0" y="0"/>
                        </a:cubicBezTo>
                        <a:close/>
                      </a:path>
                      <a:path w="4867372" h="2616101" fill="none" stroke="0" extrusionOk="0">
                        <a:moveTo>
                          <a:pt x="0" y="0"/>
                        </a:moveTo>
                        <a:cubicBezTo>
                          <a:pt x="153302" y="-62871"/>
                          <a:pt x="419211" y="9908"/>
                          <a:pt x="665207" y="0"/>
                        </a:cubicBezTo>
                        <a:cubicBezTo>
                          <a:pt x="936200" y="-51240"/>
                          <a:pt x="1074686" y="51213"/>
                          <a:pt x="1476435" y="0"/>
                        </a:cubicBezTo>
                        <a:cubicBezTo>
                          <a:pt x="1875173" y="-84384"/>
                          <a:pt x="1911149" y="85525"/>
                          <a:pt x="2238991" y="0"/>
                        </a:cubicBezTo>
                        <a:cubicBezTo>
                          <a:pt x="2600481" y="-87039"/>
                          <a:pt x="2642704" y="48547"/>
                          <a:pt x="2904198" y="0"/>
                        </a:cubicBezTo>
                        <a:cubicBezTo>
                          <a:pt x="3118500" y="-38618"/>
                          <a:pt x="3438394" y="24681"/>
                          <a:pt x="3618079" y="0"/>
                        </a:cubicBezTo>
                        <a:cubicBezTo>
                          <a:pt x="3919494" y="18069"/>
                          <a:pt x="4422970" y="183483"/>
                          <a:pt x="4867372" y="0"/>
                        </a:cubicBezTo>
                        <a:cubicBezTo>
                          <a:pt x="4951783" y="285359"/>
                          <a:pt x="4855633" y="515586"/>
                          <a:pt x="4867372" y="898195"/>
                        </a:cubicBezTo>
                        <a:cubicBezTo>
                          <a:pt x="4960754" y="1218449"/>
                          <a:pt x="4845086" y="1498075"/>
                          <a:pt x="4867372" y="1744067"/>
                        </a:cubicBezTo>
                        <a:cubicBezTo>
                          <a:pt x="4928846" y="1991534"/>
                          <a:pt x="4809280" y="2339457"/>
                          <a:pt x="4867372" y="2616101"/>
                        </a:cubicBezTo>
                        <a:cubicBezTo>
                          <a:pt x="4581800" y="2756174"/>
                          <a:pt x="4318172" y="2500848"/>
                          <a:pt x="4007470" y="2616101"/>
                        </a:cubicBezTo>
                        <a:cubicBezTo>
                          <a:pt x="3715995" y="2727866"/>
                          <a:pt x="3493452" y="2523526"/>
                          <a:pt x="3293588" y="2616101"/>
                        </a:cubicBezTo>
                        <a:cubicBezTo>
                          <a:pt x="3072364" y="2732833"/>
                          <a:pt x="2794791" y="2563985"/>
                          <a:pt x="2628380" y="2616101"/>
                        </a:cubicBezTo>
                        <a:cubicBezTo>
                          <a:pt x="2403782" y="2685682"/>
                          <a:pt x="2214597" y="2471458"/>
                          <a:pt x="1768478" y="2616101"/>
                        </a:cubicBezTo>
                        <a:cubicBezTo>
                          <a:pt x="1383101" y="2731921"/>
                          <a:pt x="1283381" y="2600196"/>
                          <a:pt x="957249" y="2616101"/>
                        </a:cubicBezTo>
                        <a:cubicBezTo>
                          <a:pt x="608143" y="2555757"/>
                          <a:pt x="316948" y="2651759"/>
                          <a:pt x="0" y="2616101"/>
                        </a:cubicBezTo>
                        <a:cubicBezTo>
                          <a:pt x="-49117" y="2250472"/>
                          <a:pt x="22627" y="2024149"/>
                          <a:pt x="0" y="1717905"/>
                        </a:cubicBezTo>
                        <a:cubicBezTo>
                          <a:pt x="-26791" y="1402397"/>
                          <a:pt x="-24462" y="1244397"/>
                          <a:pt x="0" y="898195"/>
                        </a:cubicBezTo>
                        <a:cubicBezTo>
                          <a:pt x="-19957" y="586676"/>
                          <a:pt x="72348" y="437870"/>
                          <a:pt x="0" y="0"/>
                        </a:cubicBezTo>
                        <a:close/>
                      </a:path>
                    </a:pathLst>
                  </a:cu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800" b="1" dirty="0">
                <a:solidFill>
                  <a:schemeClr val="accent1">
                    <a:lumMod val="50000"/>
                  </a:schemeClr>
                </a:solidFill>
                <a:latin typeface="Candara" panose="020E0502030303020204" pitchFamily="34" charset="0"/>
              </a:rPr>
              <a:t>“</a:t>
            </a:r>
            <a:r>
              <a:rPr lang="de-DE" sz="2800" b="1" dirty="0">
                <a:solidFill>
                  <a:schemeClr val="accent1">
                    <a:lumMod val="50000"/>
                  </a:schemeClr>
                </a:solidFill>
                <a:latin typeface="Candara" panose="020E0502030303020204" pitchFamily="34" charset="0"/>
              </a:rPr>
              <a:t>Wenn Dein </a:t>
            </a:r>
            <a:r>
              <a:rPr lang="de-DE" sz="2800" b="1" dirty="0">
                <a:solidFill>
                  <a:schemeClr val="accent1">
                    <a:lumMod val="50000"/>
                  </a:schemeClr>
                </a:solidFill>
                <a:effectLst>
                  <a:glow rad="127000">
                    <a:srgbClr val="FFFF00"/>
                  </a:glow>
                </a:effectLst>
                <a:latin typeface="Candara" panose="020E0502030303020204" pitchFamily="34" charset="0"/>
              </a:rPr>
              <a:t>WORT</a:t>
            </a:r>
            <a:r>
              <a:rPr lang="de-DE" sz="2800" b="1" dirty="0">
                <a:solidFill>
                  <a:schemeClr val="accent1">
                    <a:lumMod val="50000"/>
                  </a:schemeClr>
                </a:solidFill>
                <a:latin typeface="Candara" panose="020E0502030303020204" pitchFamily="34" charset="0"/>
              </a:rPr>
              <a:t> </a:t>
            </a:r>
            <a:br>
              <a:rPr lang="de-DE" sz="2800" b="1" dirty="0">
                <a:solidFill>
                  <a:schemeClr val="accent1">
                    <a:lumMod val="50000"/>
                  </a:schemeClr>
                </a:solidFill>
                <a:latin typeface="Candara" panose="020E0502030303020204" pitchFamily="34" charset="0"/>
              </a:rPr>
            </a:br>
            <a:r>
              <a:rPr lang="de-DE" sz="2800" b="1" dirty="0">
                <a:solidFill>
                  <a:schemeClr val="accent1">
                    <a:lumMod val="50000"/>
                  </a:schemeClr>
                </a:solidFill>
                <a:latin typeface="Candara" panose="020E0502030303020204" pitchFamily="34" charset="0"/>
              </a:rPr>
              <a:t>offenbar wird, </a:t>
            </a:r>
            <a:br>
              <a:rPr lang="de-DE" sz="2800" b="1" dirty="0">
                <a:solidFill>
                  <a:schemeClr val="accent1">
                    <a:lumMod val="50000"/>
                  </a:schemeClr>
                </a:solidFill>
                <a:latin typeface="Candara" panose="020E0502030303020204" pitchFamily="34" charset="0"/>
              </a:rPr>
            </a:br>
            <a:r>
              <a:rPr lang="de-DE" sz="2800" b="1" dirty="0">
                <a:solidFill>
                  <a:schemeClr val="accent1">
                    <a:lumMod val="50000"/>
                  </a:schemeClr>
                </a:solidFill>
                <a:latin typeface="Candara" panose="020E0502030303020204" pitchFamily="34" charset="0"/>
              </a:rPr>
              <a:t>so erleuchtet es </a:t>
            </a:r>
            <a:br>
              <a:rPr lang="de-DE" sz="2800" b="1" dirty="0">
                <a:solidFill>
                  <a:schemeClr val="accent1">
                    <a:lumMod val="50000"/>
                  </a:schemeClr>
                </a:solidFill>
                <a:latin typeface="Candara" panose="020E0502030303020204" pitchFamily="34" charset="0"/>
              </a:rPr>
            </a:br>
            <a:r>
              <a:rPr lang="de-DE" sz="2800" b="1" dirty="0">
                <a:solidFill>
                  <a:schemeClr val="accent1">
                    <a:lumMod val="50000"/>
                  </a:schemeClr>
                </a:solidFill>
                <a:latin typeface="Candara" panose="020E0502030303020204" pitchFamily="34" charset="0"/>
              </a:rPr>
              <a:t>und macht klug </a:t>
            </a:r>
            <a:br>
              <a:rPr lang="de-DE" sz="2800" b="1" dirty="0">
                <a:solidFill>
                  <a:schemeClr val="accent1">
                    <a:lumMod val="50000"/>
                  </a:schemeClr>
                </a:solidFill>
                <a:latin typeface="Candara" panose="020E0502030303020204" pitchFamily="34" charset="0"/>
              </a:rPr>
            </a:br>
            <a:r>
              <a:rPr lang="de-DE" sz="2800" b="1" dirty="0">
                <a:solidFill>
                  <a:schemeClr val="accent1">
                    <a:lumMod val="50000"/>
                  </a:schemeClr>
                </a:solidFill>
                <a:latin typeface="Candara" panose="020E0502030303020204" pitchFamily="34" charset="0"/>
              </a:rPr>
              <a:t>die Unverständigen.</a:t>
            </a:r>
            <a:r>
              <a:rPr lang="en" sz="2800" b="1" dirty="0">
                <a:solidFill>
                  <a:schemeClr val="accent1">
                    <a:lumMod val="50000"/>
                  </a:schemeClr>
                </a:solidFill>
                <a:latin typeface="Candara" panose="020E0502030303020204" pitchFamily="34" charset="0"/>
              </a:rPr>
              <a:t>” </a:t>
            </a:r>
            <a:br>
              <a:rPr lang="es-ES" sz="2800" b="1" dirty="0">
                <a:solidFill>
                  <a:schemeClr val="accent1">
                    <a:lumMod val="50000"/>
                  </a:schemeClr>
                </a:solidFill>
                <a:latin typeface="Candara" panose="020E0502030303020204" pitchFamily="34" charset="0"/>
              </a:rPr>
            </a:br>
            <a:r>
              <a:rPr lang="en" sz="2400" b="1" dirty="0">
                <a:solidFill>
                  <a:schemeClr val="accent1">
                    <a:lumMod val="50000"/>
                  </a:schemeClr>
                </a:solidFill>
                <a:latin typeface="Candara" panose="020E0502030303020204" pitchFamily="34" charset="0"/>
              </a:rPr>
              <a:t>(Ps. 119:130)</a:t>
            </a:r>
          </a:p>
        </p:txBody>
      </p:sp>
    </p:spTree>
    <p:extLst>
      <p:ext uri="{BB962C8B-B14F-4D97-AF65-F5344CB8AC3E}">
        <p14:creationId xmlns:p14="http://schemas.microsoft.com/office/powerpoint/2010/main" val="43828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88150" y="-8122"/>
            <a:ext cx="6781322"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latin typeface="Candara" panose="020E0502030303020204" pitchFamily="34" charset="0"/>
              </a:rPr>
              <a:t>MENSCHLICHE VERNUNFT</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5908349" y="-8122"/>
            <a:ext cx="6781322" cy="707886"/>
          </a:xfrm>
          <a:prstGeom prst="rect">
            <a:avLst/>
          </a:prstGeom>
          <a:noFill/>
        </p:spPr>
        <p:txBody>
          <a:bodyPr wrap="square">
            <a:spAutoFit/>
          </a:bodyPr>
          <a:lstStyle/>
          <a:p>
            <a:pPr algn="ctr"/>
            <a:r>
              <a:rPr lang="en" sz="2000" b="1" dirty="0">
                <a:solidFill>
                  <a:srgbClr val="A0DDE0"/>
                </a:solidFill>
                <a:effectLst>
                  <a:outerShdw blurRad="38100" dist="38100" dir="2700000" algn="tl">
                    <a:srgbClr val="000000">
                      <a:alpha val="43137"/>
                    </a:srgbClr>
                  </a:outerShdw>
                </a:effectLst>
                <a:latin typeface="Candara" panose="020E0502030303020204" pitchFamily="34" charset="0"/>
              </a:rPr>
              <a:t>“</a:t>
            </a:r>
            <a:r>
              <a:rPr lang="de-DE" sz="2000" b="1" dirty="0">
                <a:solidFill>
                  <a:srgbClr val="A0DDE0"/>
                </a:solidFill>
                <a:effectLst>
                  <a:outerShdw blurRad="38100" dist="38100" dir="2700000" algn="tl">
                    <a:srgbClr val="000000">
                      <a:alpha val="43137"/>
                    </a:srgbClr>
                  </a:outerShdw>
                </a:effectLst>
                <a:latin typeface="Candara" panose="020E0502030303020204" pitchFamily="34" charset="0"/>
              </a:rPr>
              <a:t>Manchem scheint ein Weg recht; </a:t>
            </a:r>
            <a:br>
              <a:rPr lang="de-DE" sz="2000" b="1" dirty="0">
                <a:solidFill>
                  <a:srgbClr val="A0DDE0"/>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A0DDE0"/>
                </a:solidFill>
                <a:effectLst>
                  <a:outerShdw blurRad="38100" dist="38100" dir="2700000" algn="tl">
                    <a:srgbClr val="000000">
                      <a:alpha val="43137"/>
                    </a:srgbClr>
                  </a:outerShdw>
                </a:effectLst>
                <a:latin typeface="Candara" panose="020E0502030303020204" pitchFamily="34" charset="0"/>
              </a:rPr>
              <a:t>aber zuletzt bringt er ihn zum Tode.</a:t>
            </a:r>
            <a:r>
              <a:rPr lang="en" sz="2000" b="1" dirty="0">
                <a:solidFill>
                  <a:srgbClr val="A0DDE0"/>
                </a:solidFill>
                <a:effectLst>
                  <a:outerShdw blurRad="38100" dist="38100" dir="2700000" algn="tl">
                    <a:srgbClr val="000000">
                      <a:alpha val="43137"/>
                    </a:srgbClr>
                  </a:outerShdw>
                </a:effectLst>
                <a:latin typeface="Candara" panose="020E0502030303020204" pitchFamily="34" charset="0"/>
              </a:rPr>
              <a:t>” </a:t>
            </a:r>
            <a:r>
              <a:rPr lang="en" b="1" dirty="0">
                <a:solidFill>
                  <a:srgbClr val="A0DDE0"/>
                </a:solidFill>
                <a:effectLst>
                  <a:outerShdw blurRad="38100" dist="38100" dir="2700000" algn="tl">
                    <a:srgbClr val="000000">
                      <a:alpha val="43137"/>
                    </a:srgbClr>
                  </a:outerShdw>
                </a:effectLst>
                <a:latin typeface="Candara" panose="020E0502030303020204" pitchFamily="34" charset="0"/>
              </a:rPr>
              <a:t>(Sprüche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565721" y="785754"/>
            <a:ext cx="7454533" cy="5093702"/>
          </a:xfrm>
          <a:prstGeom prst="rect">
            <a:avLst/>
          </a:prstGeom>
          <a:noFill/>
        </p:spPr>
        <p:txBody>
          <a:bodyPr wrap="square" rtlCol="0">
            <a:spAutoFit/>
          </a:bodyPr>
          <a:lstStyle/>
          <a:p>
            <a:pP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Wenn GOTT Derjenige ist, Der die Bibel inspiriert hat,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wer kann sie dann auslegen?</a:t>
            </a:r>
          </a:p>
          <a:p>
            <a:pP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2. Petr. 1:20:</a:t>
            </a:r>
          </a:p>
          <a:p>
            <a:pP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 Und das sollt ihr vor allem wissen,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dass keine Weissagung in der Heiligen Schrift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eine Sache eigener Auslegung ist.</a:t>
            </a:r>
          </a:p>
          <a:p>
            <a:pP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Denn es ist noch nie eine Weissagung (Prophezeiung)</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aus menschlichem Willen hervorgebracht worden,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sondern getrieben vom Heiligen Geist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haben Menschen in GOTTES Auftrag geredet.“</a:t>
            </a:r>
          </a:p>
          <a:p>
            <a:pP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Johannes 14:26:</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 Aber der Tröster, der Heilige Geist, den Mein Vater senden wird in Meinem Namen, Der wird euch alles lehren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und euch an alles erinnern, was ICH euch gesagt habe.</a:t>
            </a:r>
          </a:p>
          <a:p>
            <a:pPr>
              <a:spcBef>
                <a:spcPts val="600"/>
              </a:spcBef>
            </a:pPr>
            <a:endParaRPr lang="en"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endParaRPr>
          </a:p>
        </p:txBody>
      </p:sp>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644" y="957445"/>
            <a:ext cx="3461108" cy="4434061"/>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2" name="CuadroTexto 11">
            <a:extLst>
              <a:ext uri="{FF2B5EF4-FFF2-40B4-BE49-F238E27FC236}">
                <a16:creationId xmlns:a16="http://schemas.microsoft.com/office/drawing/2014/main" id="{F0937DA4-EBAB-1E46-B1F7-F56F6CA72A26}"/>
              </a:ext>
            </a:extLst>
          </p:cNvPr>
          <p:cNvSpPr txBox="1"/>
          <p:nvPr/>
        </p:nvSpPr>
        <p:spPr>
          <a:xfrm>
            <a:off x="0" y="5587632"/>
            <a:ext cx="12122870" cy="1015663"/>
          </a:xfrm>
          <a:prstGeom prst="rect">
            <a:avLst/>
          </a:prstGeom>
          <a:noFill/>
        </p:spPr>
        <p:txBody>
          <a:bodyPr wrap="square">
            <a:spAutoFit/>
          </a:bodyPr>
          <a:lstStyle/>
          <a:p>
            <a:pPr algn="ct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Wer den Heiligen Geist nicht hat, nimmt das, was vom Gott, dem Geist kommt, nicht an,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sondern hält es für eine Torheit und kann es nicht verstehen,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weil es nur durch den Heiligen Geist unterschieden wird (1. Kor. 2,14).</a:t>
            </a:r>
            <a:endParaRPr lang="en"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10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509959" y="0"/>
            <a:ext cx="776381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latin typeface="Candara" panose="020E0502030303020204" pitchFamily="34" charset="0"/>
              </a:rPr>
              <a:t>MENSCHLICHE VERNUNFT</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200705" y="798327"/>
            <a:ext cx="4557275" cy="984885"/>
          </a:xfrm>
          <a:prstGeom prst="rect">
            <a:avLst/>
          </a:prstGeom>
          <a:noFill/>
        </p:spPr>
        <p:txBody>
          <a:bodyPr wrap="square">
            <a:spAutoFit/>
          </a:bodyPr>
          <a:lstStyle/>
          <a:p>
            <a:pPr algn="ctr"/>
            <a:r>
              <a:rPr lang="en" sz="2000" b="1" dirty="0">
                <a:solidFill>
                  <a:srgbClr val="A0DDE0"/>
                </a:solidFill>
                <a:effectLst>
                  <a:outerShdw blurRad="38100" dist="38100" dir="2700000" algn="tl">
                    <a:srgbClr val="000000">
                      <a:alpha val="43137"/>
                    </a:srgbClr>
                  </a:outerShdw>
                </a:effectLst>
                <a:latin typeface="Candara" panose="020E0502030303020204" pitchFamily="34" charset="0"/>
              </a:rPr>
              <a:t>“</a:t>
            </a:r>
            <a:r>
              <a:rPr lang="de-DE" sz="2000" b="1" dirty="0">
                <a:solidFill>
                  <a:srgbClr val="A0DDE0"/>
                </a:solidFill>
                <a:effectLst>
                  <a:outerShdw blurRad="38100" dist="38100" dir="2700000" algn="tl">
                    <a:srgbClr val="000000">
                      <a:alpha val="43137"/>
                    </a:srgbClr>
                  </a:outerShdw>
                </a:effectLst>
                <a:latin typeface="Candara" panose="020E0502030303020204" pitchFamily="34" charset="0"/>
              </a:rPr>
              <a:t>Manchem scheint ein Weg recht; </a:t>
            </a:r>
            <a:br>
              <a:rPr lang="de-DE" sz="2000" b="1" dirty="0">
                <a:solidFill>
                  <a:srgbClr val="A0DDE0"/>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A0DDE0"/>
                </a:solidFill>
                <a:effectLst>
                  <a:outerShdw blurRad="38100" dist="38100" dir="2700000" algn="tl">
                    <a:srgbClr val="000000">
                      <a:alpha val="43137"/>
                    </a:srgbClr>
                  </a:outerShdw>
                </a:effectLst>
                <a:latin typeface="Candara" panose="020E0502030303020204" pitchFamily="34" charset="0"/>
              </a:rPr>
              <a:t>aber zuletzt bringt er ihn zum Tode.</a:t>
            </a:r>
            <a:r>
              <a:rPr lang="en" sz="2000" b="1" dirty="0">
                <a:solidFill>
                  <a:srgbClr val="A0DDE0"/>
                </a:solidFill>
                <a:effectLst>
                  <a:outerShdw blurRad="38100" dist="38100" dir="2700000" algn="tl">
                    <a:srgbClr val="000000">
                      <a:alpha val="43137"/>
                    </a:srgbClr>
                  </a:outerShdw>
                </a:effectLst>
                <a:latin typeface="Candara" panose="020E0502030303020204" pitchFamily="34" charset="0"/>
              </a:rPr>
              <a:t>” </a:t>
            </a:r>
            <a:br>
              <a:rPr lang="en" sz="2000" b="1" dirty="0">
                <a:solidFill>
                  <a:srgbClr val="A0DDE0"/>
                </a:solidFill>
                <a:effectLst>
                  <a:outerShdw blurRad="38100" dist="38100" dir="2700000" algn="tl">
                    <a:srgbClr val="000000">
                      <a:alpha val="43137"/>
                    </a:srgbClr>
                  </a:outerShdw>
                </a:effectLst>
                <a:latin typeface="Candara" panose="020E0502030303020204" pitchFamily="34" charset="0"/>
              </a:rPr>
            </a:br>
            <a:r>
              <a:rPr lang="en" b="1" dirty="0">
                <a:solidFill>
                  <a:srgbClr val="A0DDE0"/>
                </a:solidFill>
                <a:effectLst>
                  <a:outerShdw blurRad="38100" dist="38100" dir="2700000" algn="tl">
                    <a:srgbClr val="000000">
                      <a:alpha val="43137"/>
                    </a:srgbClr>
                  </a:outerShdw>
                </a:effectLst>
                <a:latin typeface="Candara" panose="020E0502030303020204" pitchFamily="34" charset="0"/>
              </a:rPr>
              <a:t>(Sprüche 16:25)</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98056" y="319348"/>
            <a:ext cx="4557275" cy="3935396"/>
          </a:xfrm>
          <a:prstGeom prst="rect">
            <a:avLst/>
          </a:prstGeom>
          <a:effectLst>
            <a:glow rad="431800">
              <a:srgbClr val="FFFF00">
                <a:alpha val="66000"/>
              </a:srgbClr>
            </a:glow>
            <a:softEdge rad="63500"/>
          </a:effectLst>
        </p:spPr>
      </p:pic>
      <p:sp>
        <p:nvSpPr>
          <p:cNvPr id="10" name="CuadroTexto 9">
            <a:extLst>
              <a:ext uri="{FF2B5EF4-FFF2-40B4-BE49-F238E27FC236}">
                <a16:creationId xmlns:a16="http://schemas.microsoft.com/office/drawing/2014/main" id="{C655BE58-2921-B0C1-872B-62B9BC670421}"/>
              </a:ext>
            </a:extLst>
          </p:cNvPr>
          <p:cNvSpPr txBox="1"/>
          <p:nvPr/>
        </p:nvSpPr>
        <p:spPr>
          <a:xfrm>
            <a:off x="108532" y="1783212"/>
            <a:ext cx="6726221" cy="1015663"/>
          </a:xfrm>
          <a:prstGeom prst="rect">
            <a:avLst/>
          </a:prstGeom>
          <a:noFill/>
        </p:spPr>
        <p:txBody>
          <a:bodyPr wrap="square">
            <a:spAutoFit/>
          </a:bodyPr>
          <a:lstStyle/>
          <a:p>
            <a:pP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Ein Beispiel für die menschliche Argumentation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ist die höhere Kritik, die seit dem 18. Jahrhundert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eine "akademische" Auslegung der Bibel vorgeschlagen hat.</a:t>
            </a:r>
            <a:endParaRPr lang="en"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endParaRP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532" y="2953527"/>
            <a:ext cx="5853473" cy="2354019"/>
          </a:xfrm>
          <a:prstGeom prst="rect">
            <a:avLst/>
          </a:prstGeom>
          <a:effectLst>
            <a:softEdge rad="127000"/>
          </a:effectLst>
        </p:spPr>
      </p:pic>
      <p:sp>
        <p:nvSpPr>
          <p:cNvPr id="7" name="CuadroTexto 6">
            <a:extLst>
              <a:ext uri="{FF2B5EF4-FFF2-40B4-BE49-F238E27FC236}">
                <a16:creationId xmlns:a16="http://schemas.microsoft.com/office/drawing/2014/main" id="{93B30672-D355-E2DF-D3F3-7EF510DD4130}"/>
              </a:ext>
            </a:extLst>
          </p:cNvPr>
          <p:cNvSpPr txBox="1"/>
          <p:nvPr/>
        </p:nvSpPr>
        <p:spPr>
          <a:xfrm>
            <a:off x="7404355" y="4520790"/>
            <a:ext cx="4250976" cy="2246769"/>
          </a:xfrm>
          <a:prstGeom prst="rect">
            <a:avLst/>
          </a:prstGeom>
          <a:noFill/>
        </p:spPr>
        <p:txBody>
          <a:bodyPr wrap="square">
            <a:spAutoFit/>
          </a:bodyPr>
          <a:lstStyle/>
          <a:p>
            <a:pPr algn="ctr">
              <a:spcBef>
                <a:spcPts val="600"/>
              </a:spcBef>
            </a:pPr>
            <a:r>
              <a:rPr lang="de-DE" sz="28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„Der Feind ersinnt zweifellos Wege, die richtig zu sein scheinen, aber ihr Ende ist der Tod“ (Sprüche 16,25).</a:t>
            </a:r>
            <a:endParaRPr lang="en" sz="28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endParaRPr>
          </a:p>
        </p:txBody>
      </p:sp>
      <p:sp>
        <p:nvSpPr>
          <p:cNvPr id="11" name="CuadroTexto 10">
            <a:extLst>
              <a:ext uri="{FF2B5EF4-FFF2-40B4-BE49-F238E27FC236}">
                <a16:creationId xmlns:a16="http://schemas.microsoft.com/office/drawing/2014/main" id="{9E46D20C-B581-4F9C-1054-00B2F69F2C90}"/>
              </a:ext>
            </a:extLst>
          </p:cNvPr>
          <p:cNvSpPr txBox="1"/>
          <p:nvPr/>
        </p:nvSpPr>
        <p:spPr>
          <a:xfrm>
            <a:off x="93682" y="5136343"/>
            <a:ext cx="7588570" cy="1631216"/>
          </a:xfrm>
          <a:prstGeom prst="rect">
            <a:avLst/>
          </a:prstGeom>
          <a:noFill/>
        </p:spPr>
        <p:txBody>
          <a:bodyPr wrap="square">
            <a:spAutoFit/>
          </a:bodyPr>
          <a:lstStyle/>
          <a:p>
            <a:pPr>
              <a:spcBef>
                <a:spcPts val="600"/>
              </a:spcBef>
            </a:pP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Ihr grundlegender Ansatz ist die Leugnung von Wundern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und der Unmöglichkeit, die Zukunft vorherzusagen.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	Welchen Nutzen können wir nach diesem Ansatz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aus dem Wort Gottes ziehen, wenn wir Seine Macht oder </a:t>
            </a:r>
            <a:b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rPr>
              <a:t>Seine Fähigkeit, die Zukunft zu kennen, die uns erwartet, leugnen?</a:t>
            </a:r>
            <a:endParaRPr lang="en" sz="2000" b="1" dirty="0">
              <a:solidFill>
                <a:schemeClr val="bg1"/>
              </a:solidFill>
              <a:effectLst>
                <a:glow rad="127000">
                  <a:srgbClr val="474062"/>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403834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15028" y="-43545"/>
            <a:ext cx="4962264" cy="68634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E9721"/>
                </a:solidFill>
                <a:effectLst/>
                <a:uLnTx/>
                <a:uFillTx/>
                <a:latin typeface="Candara" panose="020E0502030303020204" pitchFamily="34" charset="0"/>
              </a:rPr>
              <a:t>“</a:t>
            </a: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Da sprach </a:t>
            </a:r>
            <a:r>
              <a:rPr kumimoji="0" lang="de-DE" sz="5400" b="1" i="0" u="none" strike="noStrike" kern="1200" cap="none" spc="0" normalizeH="0" baseline="0" noProof="0" dirty="0">
                <a:ln>
                  <a:noFill/>
                </a:ln>
                <a:solidFill>
                  <a:srgbClr val="FFFF00"/>
                </a:solidFill>
                <a:effectLst/>
                <a:uLnTx/>
                <a:uFillTx/>
                <a:latin typeface="Candara" panose="020E0502030303020204" pitchFamily="34" charset="0"/>
              </a:rPr>
              <a:t>J</a:t>
            </a:r>
            <a:r>
              <a:rPr kumimoji="0" lang="de-DE" sz="4400" b="1" i="0" u="none" strike="noStrike" kern="1200" cap="none" spc="0" normalizeH="0" baseline="0" noProof="0" dirty="0">
                <a:ln>
                  <a:noFill/>
                </a:ln>
                <a:solidFill>
                  <a:srgbClr val="FFFF00"/>
                </a:solidFill>
                <a:effectLst/>
                <a:uLnTx/>
                <a:uFillTx/>
                <a:latin typeface="Candara" panose="020E0502030303020204" pitchFamily="34" charset="0"/>
              </a:rPr>
              <a:t>ESUS</a:t>
            </a:r>
            <a:r>
              <a:rPr kumimoji="0" lang="de-DE" sz="4000" b="1" i="0" u="none" strike="noStrike" kern="1200" cap="none" spc="0" normalizeH="0" baseline="0" noProof="0" dirty="0">
                <a:ln>
                  <a:noFill/>
                </a:ln>
                <a:solidFill>
                  <a:srgbClr val="7E9721"/>
                </a:solidFill>
                <a:effectLst/>
                <a:uLnTx/>
                <a:uFillTx/>
                <a:latin typeface="Candara" panose="020E0502030303020204" pitchFamily="34" charset="0"/>
              </a:rPr>
              <a:t> </a:t>
            </a:r>
            <a:b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b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zu ihnen: </a:t>
            </a:r>
            <a:b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b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Noch eine kleine Zeit </a:t>
            </a:r>
            <a:b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b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ist das </a:t>
            </a:r>
            <a:r>
              <a:rPr kumimoji="0" lang="de-DE" sz="3200" b="1" i="0" u="none" strike="noStrike" kern="1200" cap="none" spc="0" normalizeH="0" baseline="0" noProof="0" dirty="0">
                <a:ln>
                  <a:noFill/>
                </a:ln>
                <a:solidFill>
                  <a:srgbClr val="FFFF00"/>
                </a:solidFill>
                <a:effectLst/>
                <a:uLnTx/>
                <a:uFillTx/>
                <a:latin typeface="Candara" panose="020E0502030303020204" pitchFamily="34" charset="0"/>
              </a:rPr>
              <a:t>LICHT</a:t>
            </a: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 bei euch. </a:t>
            </a:r>
            <a:r>
              <a:rPr kumimoji="0" lang="de-DE" sz="3200" b="1" i="0" u="sng" strike="noStrike" kern="1200" cap="none" spc="0" normalizeH="0" baseline="0" noProof="0" dirty="0">
                <a:ln>
                  <a:noFill/>
                </a:ln>
                <a:solidFill>
                  <a:srgbClr val="7E9721"/>
                </a:solidFill>
                <a:effectLst/>
                <a:uLnTx/>
                <a:uFillTx/>
                <a:latin typeface="Candara" panose="020E0502030303020204" pitchFamily="34" charset="0"/>
              </a:rPr>
              <a:t>Wandelt</a:t>
            </a: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 </a:t>
            </a:r>
            <a:b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br>
            <a:r>
              <a:rPr kumimoji="0" lang="de-DE" sz="3200" b="1" i="0" u="sng" strike="noStrike" kern="1200" cap="none" spc="0" normalizeH="0" baseline="0" noProof="0" dirty="0">
                <a:ln>
                  <a:noFill/>
                </a:ln>
                <a:solidFill>
                  <a:srgbClr val="7E9721"/>
                </a:solidFill>
                <a:effectLst/>
                <a:uLnTx/>
                <a:uFillTx/>
                <a:latin typeface="Candara" panose="020E0502030303020204" pitchFamily="34" charset="0"/>
              </a:rPr>
              <a:t>solange ihr das Licht </a:t>
            </a:r>
            <a:br>
              <a:rPr kumimoji="0" lang="de-DE" sz="3200" b="1" i="0" u="sng" strike="noStrike" kern="1200" cap="none" spc="0" normalizeH="0" baseline="0" noProof="0" dirty="0">
                <a:ln>
                  <a:noFill/>
                </a:ln>
                <a:solidFill>
                  <a:srgbClr val="7E9721"/>
                </a:solidFill>
                <a:effectLst/>
                <a:uLnTx/>
                <a:uFillTx/>
                <a:latin typeface="Candara" panose="020E0502030303020204" pitchFamily="34" charset="0"/>
              </a:rPr>
            </a:br>
            <a:r>
              <a:rPr kumimoji="0" lang="de-DE" sz="3200" b="1" i="0" u="sng" strike="noStrike" kern="1200" cap="none" spc="0" normalizeH="0" baseline="0" noProof="0" dirty="0">
                <a:ln>
                  <a:noFill/>
                </a:ln>
                <a:solidFill>
                  <a:srgbClr val="7E9721"/>
                </a:solidFill>
                <a:effectLst/>
                <a:uLnTx/>
                <a:uFillTx/>
                <a:latin typeface="Candara" panose="020E0502030303020204" pitchFamily="34" charset="0"/>
              </a:rPr>
              <a:t>noch habt</a:t>
            </a: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 </a:t>
            </a:r>
            <a:b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b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damit euch die Finsternis nicht überfällt!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Denn wer in der Finsternis wandelt, weiß nicht, </a:t>
            </a:r>
            <a:b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br>
            <a:r>
              <a:rPr kumimoji="0" lang="de-DE" sz="3200" b="1" i="0" u="none" strike="noStrike" kern="1200" cap="none" spc="0" normalizeH="0" baseline="0" noProof="0" dirty="0">
                <a:ln>
                  <a:noFill/>
                </a:ln>
                <a:solidFill>
                  <a:srgbClr val="7E9721"/>
                </a:solidFill>
                <a:effectLst/>
                <a:uLnTx/>
                <a:uFillTx/>
                <a:latin typeface="Candara" panose="020E0502030303020204" pitchFamily="34" charset="0"/>
              </a:rPr>
              <a:t>wohin er geht.</a:t>
            </a:r>
            <a:r>
              <a:rPr kumimoji="0" lang="es-ES" sz="3200" b="1" i="0" u="none" strike="noStrike" kern="1200" cap="none" spc="0" normalizeH="0" baseline="0" noProof="0" dirty="0">
                <a:ln>
                  <a:noFill/>
                </a:ln>
                <a:solidFill>
                  <a:srgbClr val="7E9721"/>
                </a:solidFill>
                <a:effectLst/>
                <a:uLnTx/>
                <a:uFillTx/>
                <a:latin typeface="Candara" panose="020E0502030303020204" pitchFamily="34"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7E9721"/>
                </a:solidFill>
                <a:effectLst/>
                <a:uLnTx/>
                <a:uFillTx/>
                <a:latin typeface="Candara" panose="020E0502030303020204" pitchFamily="34" charset="0"/>
              </a:rPr>
              <a:t>(Joh. 12:35)</a:t>
            </a:r>
            <a:endParaRPr kumimoji="0" lang="es-ES" sz="3200" b="1" i="0" u="none" strike="noStrike" kern="1200" cap="none" spc="0" normalizeH="0" baseline="0" noProof="0" dirty="0">
              <a:ln>
                <a:noFill/>
              </a:ln>
              <a:solidFill>
                <a:srgbClr val="7E9721"/>
              </a:solidFill>
              <a:effectLst/>
              <a:uLnTx/>
              <a:uFillTx/>
              <a:latin typeface="Candara" panose="020E0502030303020204" pitchFamily="34" charset="0"/>
            </a:endParaRPr>
          </a:p>
        </p:txBody>
      </p:sp>
    </p:spTree>
    <p:extLst>
      <p:ext uri="{BB962C8B-B14F-4D97-AF65-F5344CB8AC3E}">
        <p14:creationId xmlns:p14="http://schemas.microsoft.com/office/powerpoint/2010/main" val="1913409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384760" y="1604823"/>
            <a:ext cx="10609444" cy="5293757"/>
          </a:xfrm>
          <a:prstGeom prst="rect">
            <a:avLst/>
          </a:prstGeom>
          <a:noFill/>
        </p:spPr>
        <p:txBody>
          <a:bodyPr wrap="square">
            <a:spAutoFit/>
          </a:bodyPr>
          <a:lstStyle/>
          <a:p>
            <a:pPr>
              <a:spcBef>
                <a:spcPts val="600"/>
              </a:spcBef>
            </a:pPr>
            <a:r>
              <a:rPr lang="en" sz="2600" b="1" dirty="0">
                <a:latin typeface="Constantia" panose="02030602050306030303" pitchFamily="18" charset="0"/>
              </a:rPr>
              <a:t>“</a:t>
            </a:r>
            <a:r>
              <a:rPr lang="de-DE" sz="2600" b="1" dirty="0">
                <a:latin typeface="Constantia" panose="02030602050306030303" pitchFamily="18" charset="0"/>
              </a:rPr>
              <a:t>Geistige Finsternis hat die Erde bedeckt und große Dunkelheit die Völker. In vielen Kirchen gibt es Skepsis und Unglauben bei der Auslegung der Heiligen Schrift. Viele, sehr viele, zweifeln an der Wahrhaftigkeit und Wahrheit der Bibel. Menschliches Denken und die Phantasie des menschlichen Herzens untergraben die Inspiration des Wortes Gottes [...]Dieses Heilige Buch hat den Angriffen Satans widerstanden, der sich mit bösen Menschen zusammengetan hat, um alles, was göttlichen Charakter hat, in Wolken und Dunkelheit zu hüllen. Aber der Herr hat dieses Heilige Buch durch Seine eigene wunderbare Macht in seiner gegenwärtigen Form bewahrt - eine Karte oder ein Leitfaden für die menschliche Familie, um ihnen den Weg zum Himmel anzuzeigen.“</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de-DE" sz="1400" b="1" dirty="0"/>
              <a:t>E. G. White, </a:t>
            </a:r>
            <a:r>
              <a:rPr lang="en" sz="1400" b="1" dirty="0"/>
              <a:t>Selected Messages (</a:t>
            </a:r>
            <a:r>
              <a:rPr lang="de-DE" sz="1400" b="1" dirty="0"/>
              <a:t>Ausgewählte Botschaften</a:t>
            </a:r>
            <a:r>
              <a:rPr lang="en" sz="1400" b="1" dirty="0"/>
              <a:t>) engl. Übersetzg, Band 1, Seite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625333"/>
            <a:ext cx="9298004" cy="1938992"/>
          </a:xfrm>
          <a:prstGeom prst="rect">
            <a:avLst/>
          </a:prstGeom>
          <a:noFill/>
        </p:spPr>
        <p:txBody>
          <a:bodyPr wrap="square">
            <a:spAutoFit/>
          </a:bodyPr>
          <a:lstStyle/>
          <a:p>
            <a:pPr algn="ctr"/>
            <a:r>
              <a:rPr lang="en" sz="6000" b="1" dirty="0">
                <a:ln w="6600">
                  <a:solidFill>
                    <a:srgbClr val="132960"/>
                  </a:solidFill>
                  <a:prstDash val="solid"/>
                </a:ln>
                <a:solidFill>
                  <a:srgbClr val="FFFFFF"/>
                </a:solidFill>
                <a:effectLst>
                  <a:outerShdw dist="50800" dir="2700000" algn="tl" rotWithShape="0">
                    <a:srgbClr val="132960"/>
                  </a:outerShdw>
                </a:effectLst>
                <a:latin typeface="Candara" panose="020E0502030303020204" pitchFamily="34" charset="0"/>
              </a:rPr>
              <a:t>DER KAMPF UM DAS DENKEN</a:t>
            </a: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627022" y="74226"/>
            <a:ext cx="10126494" cy="1138773"/>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b="1" dirty="0">
                <a:solidFill>
                  <a:schemeClr val="bg1"/>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1"/>
                </a:solidFill>
                <a:effectLst>
                  <a:outerShdw blurRad="38100" dist="38100" dir="2700000" algn="tl">
                    <a:srgbClr val="000000">
                      <a:alpha val="43137"/>
                    </a:srgbClr>
                  </a:outerShdw>
                </a:effectLst>
                <a:latin typeface="Candara" panose="020E0502030303020204" pitchFamily="34" charset="0"/>
              </a:rPr>
              <a:t>Ist aber unser Evangelium verdeckt, so ist’s denen verdeckt, die verloren werden,</a:t>
            </a:r>
            <a:br>
              <a:rPr lang="de-DE" b="1" dirty="0">
                <a:solidFill>
                  <a:schemeClr val="bg1"/>
                </a:solidFill>
                <a:effectLst>
                  <a:outerShdw blurRad="38100" dist="38100" dir="2700000" algn="tl">
                    <a:srgbClr val="000000">
                      <a:alpha val="43137"/>
                    </a:srgbClr>
                  </a:outerShdw>
                </a:effectLst>
                <a:latin typeface="Candara" panose="020E0502030303020204" pitchFamily="34" charset="0"/>
              </a:rPr>
            </a:br>
            <a:r>
              <a:rPr lang="de-DE" b="1" dirty="0">
                <a:solidFill>
                  <a:schemeClr val="bg1"/>
                </a:solidFill>
                <a:effectLst>
                  <a:outerShdw blurRad="38100" dist="38100" dir="2700000" algn="tl">
                    <a:srgbClr val="000000">
                      <a:alpha val="43137"/>
                    </a:srgbClr>
                  </a:outerShdw>
                </a:effectLst>
                <a:latin typeface="Candara" panose="020E0502030303020204" pitchFamily="34" charset="0"/>
              </a:rPr>
              <a:t>den Ungläubigen, denen der Gott dieser Welt den Sinn verblendet hat, dass sie nicht sehen </a:t>
            </a:r>
            <a:br>
              <a:rPr lang="de-DE" b="1" dirty="0">
                <a:solidFill>
                  <a:schemeClr val="bg1"/>
                </a:solidFill>
                <a:effectLst>
                  <a:outerShdw blurRad="38100" dist="38100" dir="2700000" algn="tl">
                    <a:srgbClr val="000000">
                      <a:alpha val="43137"/>
                    </a:srgbClr>
                  </a:outerShdw>
                </a:effectLst>
                <a:latin typeface="Candara" panose="020E0502030303020204" pitchFamily="34" charset="0"/>
              </a:rPr>
            </a:br>
            <a:r>
              <a:rPr lang="de-DE" b="1" dirty="0">
                <a:solidFill>
                  <a:schemeClr val="bg1"/>
                </a:solidFill>
                <a:effectLst>
                  <a:outerShdw blurRad="38100" dist="38100" dir="2700000" algn="tl">
                    <a:srgbClr val="000000">
                      <a:alpha val="43137"/>
                    </a:srgbClr>
                  </a:outerShdw>
                </a:effectLst>
                <a:latin typeface="Candara" panose="020E0502030303020204" pitchFamily="34" charset="0"/>
              </a:rPr>
              <a:t>das helle Licht des Evangeliums von der HERRLICHKEIT </a:t>
            </a:r>
            <a:r>
              <a:rPr lang="de-DE" b="1" dirty="0">
                <a:solidFill>
                  <a:srgbClr val="FFFF00"/>
                </a:solidFill>
                <a:effectLst>
                  <a:outerShdw blurRad="38100" dist="38100" dir="2700000" algn="tl">
                    <a:srgbClr val="000000">
                      <a:alpha val="43137"/>
                    </a:srgbClr>
                  </a:outerShdw>
                </a:effectLst>
                <a:latin typeface="Candara" panose="020E0502030303020204" pitchFamily="34" charset="0"/>
              </a:rPr>
              <a:t>CHRISTI</a:t>
            </a:r>
            <a:r>
              <a:rPr lang="de-DE" b="1" dirty="0">
                <a:solidFill>
                  <a:schemeClr val="bg1"/>
                </a:solidFill>
                <a:effectLst>
                  <a:outerShdw blurRad="38100" dist="38100" dir="2700000" algn="tl">
                    <a:srgbClr val="000000">
                      <a:alpha val="43137"/>
                    </a:srgbClr>
                  </a:outerShdw>
                </a:effectLst>
                <a:latin typeface="Candara" panose="020E0502030303020204" pitchFamily="34" charset="0"/>
              </a:rPr>
              <a:t>, welcher ist das EBENBILD </a:t>
            </a:r>
            <a:r>
              <a:rPr lang="de-DE" b="1" dirty="0">
                <a:solidFill>
                  <a:srgbClr val="FFFF00"/>
                </a:solidFill>
                <a:effectLst>
                  <a:outerShdw blurRad="38100" dist="38100" dir="2700000" algn="tl">
                    <a:srgbClr val="000000">
                      <a:alpha val="43137"/>
                    </a:srgbClr>
                  </a:outerShdw>
                </a:effectLst>
                <a:latin typeface="Candara" panose="020E0502030303020204" pitchFamily="34" charset="0"/>
              </a:rPr>
              <a:t>GOTTES</a:t>
            </a:r>
            <a:r>
              <a:rPr lang="de-DE" b="1" dirty="0">
                <a:solidFill>
                  <a:schemeClr val="bg1"/>
                </a:solidFill>
                <a:effectLst>
                  <a:outerShdw blurRad="38100" dist="38100" dir="2700000" algn="tl">
                    <a:srgbClr val="000000">
                      <a:alpha val="43137"/>
                    </a:srgbClr>
                  </a:outerShdw>
                </a:effectLst>
                <a:latin typeface="Candara" panose="020E0502030303020204" pitchFamily="34" charset="0"/>
              </a:rPr>
              <a:t>.</a:t>
            </a:r>
            <a:r>
              <a:rPr lang="en" b="1" dirty="0">
                <a:solidFill>
                  <a:schemeClr val="bg1"/>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1"/>
                </a:solidFill>
                <a:effectLst>
                  <a:outerShdw blurRad="38100" dist="38100" dir="2700000" algn="tl">
                    <a:srgbClr val="000000">
                      <a:alpha val="43137"/>
                    </a:srgbClr>
                  </a:outerShdw>
                </a:effectLst>
                <a:latin typeface="Candara" panose="020E0502030303020204" pitchFamily="34" charset="0"/>
              </a:rPr>
              <a:t>(2. Korinther 4:3.4)</a:t>
            </a:r>
            <a:endParaRPr lang="es-ES"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6833" y="1377530"/>
            <a:ext cx="3792322" cy="3055132"/>
          </a:xfrm>
          <a:prstGeom prst="rect">
            <a:avLst/>
          </a:prstGeom>
          <a:effectLst>
            <a:softEdge rad="317500"/>
          </a:effectLst>
        </p:spPr>
      </p:pic>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2847" y="2901561"/>
            <a:ext cx="4343741" cy="3956439"/>
          </a:xfrm>
          <a:prstGeom prst="rect">
            <a:avLst/>
          </a:prstGeom>
          <a:effectLst>
            <a:softEdge rad="317500"/>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438653" y="4690893"/>
            <a:ext cx="7535172" cy="2092881"/>
          </a:xfrm>
          <a:prstGeom prst="rect">
            <a:avLst/>
          </a:prstGeom>
          <a:noFill/>
        </p:spPr>
        <p:txBody>
          <a:bodyPr wrap="square">
            <a:spAutoFit/>
          </a:bodyPr>
          <a:lstStyle/>
          <a:p>
            <a:pPr algn="ctr">
              <a:spcBef>
                <a:spcPts val="600"/>
              </a:spcBef>
            </a:pPr>
            <a:r>
              <a:rPr lang="de-DE" sz="2000" b="1" dirty="0">
                <a:latin typeface="Candara" panose="020E0502030303020204" pitchFamily="34" charset="0"/>
              </a:rPr>
              <a:t>Der Mangel an Wissen seitens derer, die verloren sind, </a:t>
            </a:r>
            <a:br>
              <a:rPr lang="de-DE" sz="2000" b="1" dirty="0">
                <a:latin typeface="Candara" panose="020E0502030303020204" pitchFamily="34" charset="0"/>
              </a:rPr>
            </a:br>
            <a:r>
              <a:rPr lang="de-DE" sz="2000" b="1" dirty="0">
                <a:latin typeface="Candara" panose="020E0502030303020204" pitchFamily="34" charset="0"/>
              </a:rPr>
              <a:t>liegt nicht daran, dass sie nicht in der Lage wären, es zu wissen. </a:t>
            </a:r>
          </a:p>
          <a:p>
            <a:pPr>
              <a:spcBef>
                <a:spcPts val="600"/>
              </a:spcBef>
            </a:pPr>
            <a:r>
              <a:rPr lang="de-DE" sz="2000" b="1" dirty="0">
                <a:latin typeface="Candara" panose="020E0502030303020204" pitchFamily="34" charset="0"/>
              </a:rPr>
              <a:t>Es liegt daran, dass sie es </a:t>
            </a:r>
            <a:r>
              <a:rPr lang="de-DE" sz="2000" b="1" u="sng" dirty="0">
                <a:latin typeface="Candara" panose="020E0502030303020204" pitchFamily="34" charset="0"/>
              </a:rPr>
              <a:t>nicht wissen wollen. </a:t>
            </a:r>
          </a:p>
          <a:p>
            <a:pPr algn="ctr">
              <a:spcBef>
                <a:spcPts val="600"/>
              </a:spcBef>
            </a:pPr>
            <a:r>
              <a:rPr lang="de-DE" sz="2000" b="1" dirty="0">
                <a:latin typeface="Candara" panose="020E0502030303020204" pitchFamily="34" charset="0"/>
              </a:rPr>
              <a:t>Der Teufel hat ihren Verstand mit vielen Dingen beschäftigt, </a:t>
            </a:r>
            <a:br>
              <a:rPr lang="de-DE" sz="2000" b="1" dirty="0">
                <a:latin typeface="Candara" panose="020E0502030303020204" pitchFamily="34" charset="0"/>
              </a:rPr>
            </a:br>
            <a:r>
              <a:rPr lang="de-DE" sz="2000" b="1" dirty="0">
                <a:latin typeface="Candara" panose="020E0502030303020204" pitchFamily="34" charset="0"/>
              </a:rPr>
              <a:t>die sie davon abhalten, an das zu denken, was wirklich wichtig ist: ihre Rettung.</a:t>
            </a:r>
            <a:endParaRPr lang="en" sz="2000" b="1" dirty="0">
              <a:latin typeface="Candara" panose="020E0502030303020204" pitchFamily="34"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4119155" y="1296055"/>
            <a:ext cx="5773784" cy="3477875"/>
          </a:xfrm>
          <a:prstGeom prst="rect">
            <a:avLst/>
          </a:prstGeom>
          <a:noFill/>
        </p:spPr>
        <p:txBody>
          <a:bodyPr wrap="square" rtlCol="0">
            <a:spAutoFit/>
          </a:bodyPr>
          <a:lstStyle/>
          <a:p>
            <a:pPr algn="ctr">
              <a:spcBef>
                <a:spcPts val="600"/>
              </a:spcBef>
            </a:pPr>
            <a:r>
              <a:rPr lang="de-DE" sz="2000" b="1" dirty="0">
                <a:latin typeface="Candara" panose="020E0502030303020204" pitchFamily="34" charset="0"/>
              </a:rPr>
              <a:t>Ein spanisches Sprichwort sagt: </a:t>
            </a:r>
            <a:br>
              <a:rPr lang="de-DE" sz="2000" b="1" dirty="0">
                <a:latin typeface="Candara" panose="020E0502030303020204" pitchFamily="34" charset="0"/>
              </a:rPr>
            </a:br>
            <a:r>
              <a:rPr lang="de-DE" sz="2000" b="1" dirty="0">
                <a:latin typeface="Candara" panose="020E0502030303020204" pitchFamily="34" charset="0"/>
              </a:rPr>
              <a:t>"Es gibt keinen schlimmeren Blinden, als den, </a:t>
            </a:r>
            <a:br>
              <a:rPr lang="de-DE" sz="2000" b="1" dirty="0">
                <a:latin typeface="Candara" panose="020E0502030303020204" pitchFamily="34" charset="0"/>
              </a:rPr>
            </a:br>
            <a:r>
              <a:rPr lang="de-DE" sz="2000" b="1" dirty="0">
                <a:latin typeface="Candara" panose="020E0502030303020204" pitchFamily="34" charset="0"/>
              </a:rPr>
              <a:t>der nicht sehen will." </a:t>
            </a:r>
            <a:br>
              <a:rPr lang="de-DE" sz="2000" b="1" dirty="0">
                <a:latin typeface="Candara" panose="020E0502030303020204" pitchFamily="34" charset="0"/>
              </a:rPr>
            </a:br>
            <a:r>
              <a:rPr lang="de-DE" sz="2000" b="1" dirty="0">
                <a:latin typeface="Candara" panose="020E0502030303020204" pitchFamily="34" charset="0"/>
              </a:rPr>
              <a:t>Das heißt, es ist sinnlos, </a:t>
            </a:r>
            <a:br>
              <a:rPr lang="de-DE" sz="2000" b="1" dirty="0">
                <a:latin typeface="Candara" panose="020E0502030303020204" pitchFamily="34" charset="0"/>
              </a:rPr>
            </a:br>
            <a:r>
              <a:rPr lang="de-DE" sz="2000" b="1" dirty="0">
                <a:latin typeface="Candara" panose="020E0502030303020204" pitchFamily="34" charset="0"/>
              </a:rPr>
              <a:t>jemanden davon zu überzeugen, </a:t>
            </a:r>
            <a:br>
              <a:rPr lang="de-DE" sz="2000" b="1" dirty="0">
                <a:latin typeface="Candara" panose="020E0502030303020204" pitchFamily="34" charset="0"/>
              </a:rPr>
            </a:br>
            <a:r>
              <a:rPr lang="de-DE" sz="2000" b="1" dirty="0">
                <a:latin typeface="Candara" panose="020E0502030303020204" pitchFamily="34" charset="0"/>
              </a:rPr>
              <a:t>das zu sehen, </a:t>
            </a:r>
            <a:br>
              <a:rPr lang="de-DE" sz="2000" b="1" dirty="0">
                <a:latin typeface="Candara" panose="020E0502030303020204" pitchFamily="34" charset="0"/>
              </a:rPr>
            </a:br>
            <a:r>
              <a:rPr lang="de-DE" sz="2000" b="1" dirty="0">
                <a:latin typeface="Candara" panose="020E0502030303020204" pitchFamily="34" charset="0"/>
              </a:rPr>
              <a:t>was er nicht sehen will. </a:t>
            </a:r>
            <a:br>
              <a:rPr lang="de-DE" sz="2000" b="1" dirty="0">
                <a:latin typeface="Candara" panose="020E0502030303020204" pitchFamily="34" charset="0"/>
              </a:rPr>
            </a:br>
            <a:r>
              <a:rPr lang="de-DE" sz="2000" b="1" dirty="0">
                <a:latin typeface="Candara" panose="020E0502030303020204" pitchFamily="34" charset="0"/>
              </a:rPr>
              <a:t>So ist es auch mit denen, </a:t>
            </a:r>
            <a:br>
              <a:rPr lang="de-DE" sz="2000" b="1" dirty="0">
                <a:latin typeface="Candara" panose="020E0502030303020204" pitchFamily="34" charset="0"/>
              </a:rPr>
            </a:br>
            <a:r>
              <a:rPr lang="de-DE" sz="2000" b="1" dirty="0">
                <a:latin typeface="Candara" panose="020E0502030303020204" pitchFamily="34" charset="0"/>
              </a:rPr>
              <a:t>die "der Gott dieser Welt" </a:t>
            </a:r>
            <a:br>
              <a:rPr lang="de-DE" sz="2000" b="1" dirty="0">
                <a:latin typeface="Candara" panose="020E0502030303020204" pitchFamily="34" charset="0"/>
              </a:rPr>
            </a:br>
            <a:r>
              <a:rPr lang="de-DE" sz="2000" b="1" dirty="0">
                <a:latin typeface="Candara" panose="020E0502030303020204" pitchFamily="34" charset="0"/>
              </a:rPr>
              <a:t>verblendet hat </a:t>
            </a:r>
            <a:br>
              <a:rPr lang="de-DE" sz="2000" b="1" dirty="0">
                <a:latin typeface="Candara" panose="020E0502030303020204" pitchFamily="34" charset="0"/>
              </a:rPr>
            </a:br>
            <a:r>
              <a:rPr lang="de-DE" sz="2000" b="1" dirty="0">
                <a:latin typeface="Candara" panose="020E0502030303020204" pitchFamily="34" charset="0"/>
              </a:rPr>
              <a:t>(2. Kor. 4,4).</a:t>
            </a:r>
            <a:endParaRPr lang="en" sz="2000" b="1" dirty="0">
              <a:latin typeface="Candara" panose="020E0502030303020204" pitchFamily="34" charset="0"/>
            </a:endParaRPr>
          </a:p>
        </p:txBody>
      </p:sp>
    </p:spTree>
    <p:extLst>
      <p:ext uri="{BB962C8B-B14F-4D97-AF65-F5344CB8AC3E}">
        <p14:creationId xmlns:p14="http://schemas.microsoft.com/office/powerpoint/2010/main" val="88718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627022" y="74226"/>
            <a:ext cx="10126494" cy="1138773"/>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b="1" dirty="0">
                <a:solidFill>
                  <a:schemeClr val="bg1"/>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1"/>
                </a:solidFill>
                <a:effectLst>
                  <a:outerShdw blurRad="38100" dist="38100" dir="2700000" algn="tl">
                    <a:srgbClr val="000000">
                      <a:alpha val="43137"/>
                    </a:srgbClr>
                  </a:outerShdw>
                </a:effectLst>
                <a:latin typeface="Candara" panose="020E0502030303020204" pitchFamily="34" charset="0"/>
              </a:rPr>
              <a:t>Ist aber unser Evangelium verdeckt, so ist’s denen verdeckt, die verloren werden,</a:t>
            </a:r>
            <a:br>
              <a:rPr lang="de-DE" b="1" dirty="0">
                <a:solidFill>
                  <a:schemeClr val="bg1"/>
                </a:solidFill>
                <a:effectLst>
                  <a:outerShdw blurRad="38100" dist="38100" dir="2700000" algn="tl">
                    <a:srgbClr val="000000">
                      <a:alpha val="43137"/>
                    </a:srgbClr>
                  </a:outerShdw>
                </a:effectLst>
                <a:latin typeface="Candara" panose="020E0502030303020204" pitchFamily="34" charset="0"/>
              </a:rPr>
            </a:br>
            <a:r>
              <a:rPr lang="de-DE" b="1" dirty="0">
                <a:solidFill>
                  <a:schemeClr val="bg1"/>
                </a:solidFill>
                <a:effectLst>
                  <a:outerShdw blurRad="38100" dist="38100" dir="2700000" algn="tl">
                    <a:srgbClr val="000000">
                      <a:alpha val="43137"/>
                    </a:srgbClr>
                  </a:outerShdw>
                </a:effectLst>
                <a:latin typeface="Candara" panose="020E0502030303020204" pitchFamily="34" charset="0"/>
              </a:rPr>
              <a:t>den Ungläubigen, denen der Gott dieser Welt den Sinn verblendet hat, dass sie nicht sehen </a:t>
            </a:r>
            <a:br>
              <a:rPr lang="de-DE" b="1" dirty="0">
                <a:solidFill>
                  <a:schemeClr val="bg1"/>
                </a:solidFill>
                <a:effectLst>
                  <a:outerShdw blurRad="38100" dist="38100" dir="2700000" algn="tl">
                    <a:srgbClr val="000000">
                      <a:alpha val="43137"/>
                    </a:srgbClr>
                  </a:outerShdw>
                </a:effectLst>
                <a:latin typeface="Candara" panose="020E0502030303020204" pitchFamily="34" charset="0"/>
              </a:rPr>
            </a:br>
            <a:r>
              <a:rPr lang="de-DE" b="1" dirty="0">
                <a:solidFill>
                  <a:schemeClr val="bg1"/>
                </a:solidFill>
                <a:effectLst>
                  <a:outerShdw blurRad="38100" dist="38100" dir="2700000" algn="tl">
                    <a:srgbClr val="000000">
                      <a:alpha val="43137"/>
                    </a:srgbClr>
                  </a:outerShdw>
                </a:effectLst>
                <a:latin typeface="Candara" panose="020E0502030303020204" pitchFamily="34" charset="0"/>
              </a:rPr>
              <a:t>das helle Licht des Evangeliums von der HERRLICHKEIT </a:t>
            </a:r>
            <a:r>
              <a:rPr lang="de-DE" b="1" dirty="0">
                <a:solidFill>
                  <a:srgbClr val="FFFF00"/>
                </a:solidFill>
                <a:effectLst>
                  <a:outerShdw blurRad="38100" dist="38100" dir="2700000" algn="tl">
                    <a:srgbClr val="000000">
                      <a:alpha val="43137"/>
                    </a:srgbClr>
                  </a:outerShdw>
                </a:effectLst>
                <a:latin typeface="Candara" panose="020E0502030303020204" pitchFamily="34" charset="0"/>
              </a:rPr>
              <a:t>CHRISTI</a:t>
            </a:r>
            <a:r>
              <a:rPr lang="de-DE" b="1" dirty="0">
                <a:solidFill>
                  <a:schemeClr val="bg1"/>
                </a:solidFill>
                <a:effectLst>
                  <a:outerShdw blurRad="38100" dist="38100" dir="2700000" algn="tl">
                    <a:srgbClr val="000000">
                      <a:alpha val="43137"/>
                    </a:srgbClr>
                  </a:outerShdw>
                </a:effectLst>
                <a:latin typeface="Candara" panose="020E0502030303020204" pitchFamily="34" charset="0"/>
              </a:rPr>
              <a:t>, welcher ist das EBENBILD </a:t>
            </a:r>
            <a:r>
              <a:rPr lang="de-DE" b="1" dirty="0">
                <a:solidFill>
                  <a:srgbClr val="FFFF00"/>
                </a:solidFill>
                <a:effectLst>
                  <a:outerShdw blurRad="38100" dist="38100" dir="2700000" algn="tl">
                    <a:srgbClr val="000000">
                      <a:alpha val="43137"/>
                    </a:srgbClr>
                  </a:outerShdw>
                </a:effectLst>
                <a:latin typeface="Candara" panose="020E0502030303020204" pitchFamily="34" charset="0"/>
              </a:rPr>
              <a:t>GOTTES</a:t>
            </a:r>
            <a:r>
              <a:rPr lang="de-DE" b="1" dirty="0">
                <a:solidFill>
                  <a:schemeClr val="bg1"/>
                </a:solidFill>
                <a:effectLst>
                  <a:outerShdw blurRad="38100" dist="38100" dir="2700000" algn="tl">
                    <a:srgbClr val="000000">
                      <a:alpha val="43137"/>
                    </a:srgbClr>
                  </a:outerShdw>
                </a:effectLst>
                <a:latin typeface="Candara" panose="020E0502030303020204" pitchFamily="34" charset="0"/>
              </a:rPr>
              <a:t>.</a:t>
            </a:r>
            <a:r>
              <a:rPr lang="en" b="1" dirty="0">
                <a:solidFill>
                  <a:schemeClr val="bg1"/>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1"/>
                </a:solidFill>
                <a:effectLst>
                  <a:outerShdw blurRad="38100" dist="38100" dir="2700000" algn="tl">
                    <a:srgbClr val="000000">
                      <a:alpha val="43137"/>
                    </a:srgbClr>
                  </a:outerShdw>
                </a:effectLst>
                <a:latin typeface="Candara" panose="020E0502030303020204" pitchFamily="34" charset="0"/>
              </a:rPr>
              <a:t>(2. Korinther 4:3.4)</a:t>
            </a:r>
            <a:endParaRPr lang="es-ES"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90" b="6773"/>
          <a:stretch/>
        </p:blipFill>
        <p:spPr>
          <a:xfrm>
            <a:off x="354794" y="1355633"/>
            <a:ext cx="6464018" cy="5187937"/>
          </a:xfrm>
          <a:prstGeom prst="rect">
            <a:avLst/>
          </a:prstGeom>
          <a:effectLst>
            <a:softEdge rad="317500"/>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6680133" y="1355633"/>
            <a:ext cx="5419556" cy="2416046"/>
          </a:xfrm>
          <a:prstGeom prst="rect">
            <a:avLst/>
          </a:prstGeom>
          <a:noFill/>
        </p:spPr>
        <p:txBody>
          <a:bodyPr wrap="square">
            <a:spAutoFit/>
          </a:bodyPr>
          <a:lstStyle/>
          <a:p>
            <a:pPr algn="ctr">
              <a:spcBef>
                <a:spcPts val="600"/>
              </a:spcBef>
            </a:pPr>
            <a:r>
              <a:rPr lang="de-DE" sz="2000" b="1" dirty="0">
                <a:latin typeface="Candara" panose="020E0502030303020204" pitchFamily="34" charset="0"/>
              </a:rPr>
              <a:t>Aber niemand muss in diesem Zustand bleiben. Wenn der Geist in geistiger Finsternis ist, </a:t>
            </a:r>
            <a:br>
              <a:rPr lang="de-DE" sz="2000" b="1" dirty="0">
                <a:latin typeface="Candara" panose="020E0502030303020204" pitchFamily="34" charset="0"/>
              </a:rPr>
            </a:br>
            <a:r>
              <a:rPr lang="de-DE" sz="2000" b="1" dirty="0">
                <a:latin typeface="Candara" panose="020E0502030303020204" pitchFamily="34" charset="0"/>
              </a:rPr>
              <a:t>gibt es ein </a:t>
            </a:r>
            <a:r>
              <a:rPr lang="de-DE" sz="2000" b="1" dirty="0">
                <a:solidFill>
                  <a:srgbClr val="FFFF00"/>
                </a:solidFill>
                <a:latin typeface="Candara" panose="020E0502030303020204" pitchFamily="34" charset="0"/>
              </a:rPr>
              <a:t>LICHT</a:t>
            </a:r>
            <a:r>
              <a:rPr lang="de-DE" sz="2000" b="1" dirty="0">
                <a:latin typeface="Candara" panose="020E0502030303020204" pitchFamily="34" charset="0"/>
              </a:rPr>
              <a:t>, </a:t>
            </a:r>
            <a:br>
              <a:rPr lang="de-DE" sz="2000" b="1" dirty="0">
                <a:latin typeface="Candara" panose="020E0502030303020204" pitchFamily="34" charset="0"/>
              </a:rPr>
            </a:br>
            <a:r>
              <a:rPr lang="de-DE" sz="2000" b="1" dirty="0">
                <a:latin typeface="Candara" panose="020E0502030303020204" pitchFamily="34" charset="0"/>
              </a:rPr>
              <a:t>das darin leuchten kann und wird: </a:t>
            </a:r>
          </a:p>
          <a:p>
            <a:pPr algn="ctr">
              <a:spcBef>
                <a:spcPts val="600"/>
              </a:spcBef>
            </a:pPr>
            <a:r>
              <a:rPr lang="de-DE" sz="2200" b="1" dirty="0">
                <a:latin typeface="Candara" panose="020E0502030303020204" pitchFamily="34" charset="0"/>
              </a:rPr>
              <a:t>"Das Licht [</a:t>
            </a:r>
            <a:r>
              <a:rPr lang="de-DE" sz="2200" b="1" dirty="0">
                <a:solidFill>
                  <a:srgbClr val="FFFF00"/>
                </a:solidFill>
                <a:latin typeface="Candara" panose="020E0502030303020204" pitchFamily="34" charset="0"/>
              </a:rPr>
              <a:t>JESUS</a:t>
            </a:r>
            <a:r>
              <a:rPr lang="de-DE" sz="2200" b="1" dirty="0">
                <a:latin typeface="Candara" panose="020E0502030303020204" pitchFamily="34" charset="0"/>
              </a:rPr>
              <a:t>] leuchtet in der Finsternis, und die Finsternis hat es nicht überwunden"</a:t>
            </a:r>
            <a:r>
              <a:rPr lang="de-DE" sz="2000" b="1" dirty="0">
                <a:latin typeface="Candara" panose="020E0502030303020204" pitchFamily="34" charset="0"/>
              </a:rPr>
              <a:t> (Johannes 1,5).</a:t>
            </a:r>
            <a:endParaRPr lang="en" sz="2000" b="1" dirty="0">
              <a:latin typeface="Candara" panose="020E0502030303020204" pitchFamily="34" charset="0"/>
            </a:endParaRPr>
          </a:p>
        </p:txBody>
      </p:sp>
      <p:sp>
        <p:nvSpPr>
          <p:cNvPr id="10" name="CuadroTexto 9">
            <a:extLst>
              <a:ext uri="{FF2B5EF4-FFF2-40B4-BE49-F238E27FC236}">
                <a16:creationId xmlns:a16="http://schemas.microsoft.com/office/drawing/2014/main" id="{8CD689E5-BAD2-829A-817A-172F1FD280AD}"/>
              </a:ext>
            </a:extLst>
          </p:cNvPr>
          <p:cNvSpPr txBox="1"/>
          <p:nvPr/>
        </p:nvSpPr>
        <p:spPr>
          <a:xfrm>
            <a:off x="6546517" y="3948518"/>
            <a:ext cx="5290689" cy="2677656"/>
          </a:xfrm>
          <a:prstGeom prst="rect">
            <a:avLst/>
          </a:prstGeom>
          <a:noFill/>
        </p:spPr>
        <p:txBody>
          <a:bodyPr wrap="square">
            <a:spAutoFit/>
          </a:bodyPr>
          <a:lstStyle/>
          <a:p>
            <a:pPr algn="ctr">
              <a:spcBef>
                <a:spcPts val="600"/>
              </a:spcBef>
            </a:pPr>
            <a:r>
              <a:rPr lang="de-DE" sz="2400" b="1" dirty="0">
                <a:latin typeface="Candara" panose="020E0502030303020204" pitchFamily="34" charset="0"/>
              </a:rPr>
              <a:t>Diejenigen von uns, </a:t>
            </a:r>
            <a:br>
              <a:rPr lang="de-DE" sz="2400" b="1" dirty="0">
                <a:latin typeface="Candara" panose="020E0502030303020204" pitchFamily="34" charset="0"/>
              </a:rPr>
            </a:br>
            <a:r>
              <a:rPr lang="de-DE" sz="2400" b="1" dirty="0">
                <a:latin typeface="Candara" panose="020E0502030303020204" pitchFamily="34" charset="0"/>
              </a:rPr>
              <a:t>die dieses </a:t>
            </a:r>
            <a:r>
              <a:rPr lang="de-DE" sz="2400" b="1" dirty="0">
                <a:solidFill>
                  <a:srgbClr val="FFFF00"/>
                </a:solidFill>
                <a:latin typeface="Candara" panose="020E0502030303020204" pitchFamily="34" charset="0"/>
              </a:rPr>
              <a:t>LICHT</a:t>
            </a:r>
            <a:r>
              <a:rPr lang="de-DE" sz="2400" b="1" dirty="0">
                <a:latin typeface="Candara" panose="020E0502030303020204" pitchFamily="34" charset="0"/>
              </a:rPr>
              <a:t> annehmen, </a:t>
            </a:r>
            <a:br>
              <a:rPr lang="de-DE" sz="2400" b="1" dirty="0">
                <a:latin typeface="Candara" panose="020E0502030303020204" pitchFamily="34" charset="0"/>
              </a:rPr>
            </a:br>
            <a:r>
              <a:rPr lang="de-DE" sz="2400" b="1" dirty="0">
                <a:latin typeface="Candara" panose="020E0502030303020204" pitchFamily="34" charset="0"/>
              </a:rPr>
              <a:t>können das Werk des Feindes </a:t>
            </a:r>
            <a:br>
              <a:rPr lang="de-DE" sz="2400" b="1" dirty="0">
                <a:latin typeface="Candara" panose="020E0502030303020204" pitchFamily="34" charset="0"/>
              </a:rPr>
            </a:br>
            <a:r>
              <a:rPr lang="de-DE" sz="2400" b="1" dirty="0">
                <a:latin typeface="Candara" panose="020E0502030303020204" pitchFamily="34" charset="0"/>
              </a:rPr>
              <a:t>zunichte machen </a:t>
            </a:r>
            <a:br>
              <a:rPr lang="de-DE" sz="2400" b="1" dirty="0">
                <a:latin typeface="Candara" panose="020E0502030303020204" pitchFamily="34" charset="0"/>
              </a:rPr>
            </a:br>
            <a:r>
              <a:rPr lang="de-DE" sz="2400" b="1" dirty="0">
                <a:latin typeface="Candara" panose="020E0502030303020204" pitchFamily="34" charset="0"/>
              </a:rPr>
              <a:t>und das </a:t>
            </a:r>
            <a:r>
              <a:rPr lang="de-DE" sz="2400" b="1" dirty="0">
                <a:solidFill>
                  <a:srgbClr val="FFFF00"/>
                </a:solidFill>
                <a:latin typeface="Candara" panose="020E0502030303020204" pitchFamily="34" charset="0"/>
              </a:rPr>
              <a:t>LICHT JESU </a:t>
            </a:r>
            <a:br>
              <a:rPr lang="de-DE" sz="2400" b="1" dirty="0">
                <a:latin typeface="Candara" panose="020E0502030303020204" pitchFamily="34" charset="0"/>
              </a:rPr>
            </a:br>
            <a:r>
              <a:rPr lang="de-DE" sz="2400" b="1" dirty="0">
                <a:latin typeface="Candara" panose="020E0502030303020204" pitchFamily="34" charset="0"/>
              </a:rPr>
              <a:t>durch die Dunkelheit </a:t>
            </a:r>
            <a:br>
              <a:rPr lang="de-DE" sz="2400" b="1" dirty="0">
                <a:latin typeface="Candara" panose="020E0502030303020204" pitchFamily="34" charset="0"/>
              </a:rPr>
            </a:br>
            <a:r>
              <a:rPr lang="de-DE" sz="2400" b="1" dirty="0">
                <a:solidFill>
                  <a:srgbClr val="FFFF00"/>
                </a:solidFill>
                <a:latin typeface="Candara" panose="020E0502030303020204" pitchFamily="34" charset="0"/>
              </a:rPr>
              <a:t>leuchten lassen</a:t>
            </a:r>
            <a:r>
              <a:rPr lang="de-DE" sz="2400" b="1" dirty="0">
                <a:latin typeface="Candara" panose="020E0502030303020204" pitchFamily="34" charset="0"/>
              </a:rPr>
              <a:t>.</a:t>
            </a:r>
            <a:endParaRPr lang="en" sz="2400" b="1" dirty="0">
              <a:latin typeface="Candara" panose="020E0502030303020204" pitchFamily="34" charset="0"/>
            </a:endParaRPr>
          </a:p>
        </p:txBody>
      </p:sp>
    </p:spTree>
    <p:extLst>
      <p:ext uri="{BB962C8B-B14F-4D97-AF65-F5344CB8AC3E}">
        <p14:creationId xmlns:p14="http://schemas.microsoft.com/office/powerpoint/2010/main" val="33041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82324" y="1668698"/>
            <a:ext cx="9588251" cy="4154984"/>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de-DE" sz="2400" b="1" dirty="0">
                <a:latin typeface="Constantia" panose="02030602050306030303" pitchFamily="18" charset="0"/>
              </a:rPr>
              <a:t>Alle, die auf dem Weg zum Himmel sind, brauchen einen sicheren Führer. Wir dürfen nicht in menschlicher Weisheit wandeln. Es ist unser Vorrecht, auf die Stimme Christi zu hören, Der zu uns spricht, wenn wir den Weg des Lebens gehen und Seine Worte sind immer Worte der Weisheit. ...Unsere einzige Sicherheit besteht darin, Christus genau zu folgen, in Seiner Weisheit zu wandeln und Seine Wahrheit zu praktizieren. Wir können das Wirken Satans nicht immer ohne weiteres erkennen; wir wissen nicht, wo er seine Fallen aufstellt. Aber Jesus versteht die subtilen Künste des Feindes und Er kann unsere Füße auf sicheren Wegen bewahren."</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66169" y="6441711"/>
            <a:ext cx="9035038" cy="369332"/>
          </a:xfrm>
          <a:prstGeom prst="rect">
            <a:avLst/>
          </a:prstGeom>
          <a:noFill/>
        </p:spPr>
        <p:txBody>
          <a:bodyPr wrap="none" rtlCol="0">
            <a:spAutoFit/>
          </a:bodyPr>
          <a:lstStyle/>
          <a:p>
            <a:pPr algn="r"/>
            <a:r>
              <a:rPr lang="en" b="1" dirty="0">
                <a:solidFill>
                  <a:srgbClr val="E6E7D5"/>
                </a:solidFill>
                <a:effectLst>
                  <a:outerShdw blurRad="38100" dist="38100" dir="2700000" algn="tl">
                    <a:srgbClr val="000000">
                      <a:alpha val="43137"/>
                    </a:srgbClr>
                  </a:outerShdw>
                </a:effectLst>
              </a:rPr>
              <a:t>E. G. White, Our High Calling (Unsere hohe Berufung), engl. Andachtsbuch, 10. Januar</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35287" y="214206"/>
            <a:ext cx="7831521" cy="6739873"/>
          </a:xfrm>
          <a:prstGeom prst="rect">
            <a:avLst/>
          </a:prstGeom>
          <a:ln w="19050">
            <a:solidFill>
              <a:schemeClr val="bg1"/>
            </a:solidFill>
          </a:ln>
          <a:effectLst>
            <a:outerShdw blurRad="50800" dist="38100" dir="8100000" algn="tr" rotWithShape="0">
              <a:prstClr val="black">
                <a:alpha val="40000"/>
              </a:prstClr>
            </a:outerShdw>
            <a:softEdge rad="317500"/>
          </a:effectLst>
        </p:spPr>
      </p:pic>
      <p:sp>
        <p:nvSpPr>
          <p:cNvPr id="3" name="CuadroTexto 2">
            <a:extLst>
              <a:ext uri="{FF2B5EF4-FFF2-40B4-BE49-F238E27FC236}">
                <a16:creationId xmlns:a16="http://schemas.microsoft.com/office/drawing/2014/main" id="{AF157353-2A0A-7DAD-CA8D-0BC55B81B87C}"/>
              </a:ext>
            </a:extLst>
          </p:cNvPr>
          <p:cNvSpPr txBox="1"/>
          <p:nvPr/>
        </p:nvSpPr>
        <p:spPr>
          <a:xfrm>
            <a:off x="-239243" y="0"/>
            <a:ext cx="8106051" cy="954107"/>
          </a:xfrm>
          <a:prstGeom prst="rect">
            <a:avLst/>
          </a:prstGeom>
          <a:noFill/>
        </p:spPr>
        <p:txBody>
          <a:bodyPr wrap="square" rtlCol="0">
            <a:spAutoFit/>
          </a:bodyPr>
          <a:lstStyle/>
          <a:p>
            <a:pPr algn="ctr">
              <a:spcBef>
                <a:spcPts val="600"/>
              </a:spcBef>
            </a:pP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Ein Krieg wird Schlacht für Schlacht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gewonnen oder verloren.</a:t>
            </a:r>
            <a:endParaRPr lang="en"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endParaRPr>
          </a:p>
        </p:txBody>
      </p:sp>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30789" y="214206"/>
            <a:ext cx="2301185" cy="3138067"/>
          </a:xfrm>
          <a:prstGeom prst="rect">
            <a:avLst/>
          </a:prstGeom>
          <a:ln w="28575">
            <a:solidFill>
              <a:schemeClr val="bg1"/>
            </a:solidFill>
          </a:ln>
          <a:effectLst>
            <a:outerShdw blurRad="50800" dist="38100" dir="8100000" algn="tr" rotWithShape="0">
              <a:prstClr val="black">
                <a:alpha val="40000"/>
              </a:prstClr>
            </a:outerShdw>
          </a:effectLst>
        </p:spPr>
      </p:pic>
      <p:sp>
        <p:nvSpPr>
          <p:cNvPr id="11" name="CuadroTexto 10">
            <a:extLst>
              <a:ext uri="{FF2B5EF4-FFF2-40B4-BE49-F238E27FC236}">
                <a16:creationId xmlns:a16="http://schemas.microsoft.com/office/drawing/2014/main" id="{3775E2F6-5CEF-A2F8-13FA-B0B6E74023C3}"/>
              </a:ext>
            </a:extLst>
          </p:cNvPr>
          <p:cNvSpPr txBox="1"/>
          <p:nvPr/>
        </p:nvSpPr>
        <p:spPr>
          <a:xfrm>
            <a:off x="7503460" y="3505728"/>
            <a:ext cx="4753252" cy="3216265"/>
          </a:xfrm>
          <a:prstGeom prst="rect">
            <a:avLst/>
          </a:prstGeom>
          <a:noFill/>
        </p:spPr>
        <p:txBody>
          <a:bodyPr wrap="square">
            <a:spAutoFit/>
          </a:bodyPr>
          <a:lstStyle/>
          <a:p>
            <a:pPr algn="ctr">
              <a:spcBef>
                <a:spcPts val="600"/>
              </a:spcBef>
            </a:pP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Als Satan die Schlacht der Verfolgung </a:t>
            </a:r>
            <a:b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verlor, </a:t>
            </a:r>
            <a:b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ersann er einen neuen Plan: </a:t>
            </a:r>
            <a:b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den </a:t>
            </a:r>
            <a:r>
              <a:rPr lang="de-DE" sz="2200" b="1" dirty="0">
                <a:effectLst>
                  <a:glow rad="127000">
                    <a:srgbClr val="836729"/>
                  </a:glow>
                  <a:outerShdw blurRad="38100" dist="38100" dir="2700000" algn="tl">
                    <a:srgbClr val="000000">
                      <a:alpha val="43137"/>
                    </a:srgbClr>
                  </a:outerShdw>
                </a:effectLst>
                <a:latin typeface="Candara" panose="020E0502030303020204" pitchFamily="34" charset="0"/>
              </a:rPr>
              <a:t>KOMPROMISS</a:t>
            </a: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 </a:t>
            </a:r>
          </a:p>
          <a:p>
            <a:pPr algn="ctr">
              <a:spcBef>
                <a:spcPts val="600"/>
              </a:spcBef>
            </a:pPr>
            <a:r>
              <a:rPr lang="de-DE" sz="2200" b="1" u="sng"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Die Mischung aus Wahrheit und Lüge </a:t>
            </a:r>
            <a:b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hat Millionen von Menschen </a:t>
            </a:r>
            <a:b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dazu gebracht, </a:t>
            </a:r>
            <a:b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eine </a:t>
            </a:r>
            <a:r>
              <a:rPr lang="de-DE" sz="2200" b="1" u="sng"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verfälschte, leblose Wahrheit </a:t>
            </a:r>
            <a:b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anzunehmen.</a:t>
            </a:r>
            <a:endParaRPr lang="en" sz="22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49037" y="160175"/>
            <a:ext cx="5100018" cy="6524569"/>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2945" y="145080"/>
            <a:ext cx="5100020" cy="6524572"/>
          </a:xfrm>
          <a:prstGeom prst="rect">
            <a:avLst/>
          </a:prstGeom>
          <a:ln>
            <a:noFill/>
          </a:ln>
          <a:effectLst>
            <a:softEdge rad="112500"/>
          </a:effectLst>
        </p:spPr>
      </p:pic>
      <p:sp>
        <p:nvSpPr>
          <p:cNvPr id="7" name="CuadroTexto 6">
            <a:extLst>
              <a:ext uri="{FF2B5EF4-FFF2-40B4-BE49-F238E27FC236}">
                <a16:creationId xmlns:a16="http://schemas.microsoft.com/office/drawing/2014/main" id="{73CF85A6-8BFA-0EC6-AF8A-F2F18F56120A}"/>
              </a:ext>
            </a:extLst>
          </p:cNvPr>
          <p:cNvSpPr txBox="1"/>
          <p:nvPr/>
        </p:nvSpPr>
        <p:spPr>
          <a:xfrm>
            <a:off x="3277047" y="833788"/>
            <a:ext cx="5898776" cy="4401205"/>
          </a:xfrm>
          <a:prstGeom prst="rect">
            <a:avLst/>
          </a:prstGeom>
          <a:noFill/>
        </p:spPr>
        <p:txBody>
          <a:bodyPr wrap="square">
            <a:spAutoFit/>
          </a:bodyPr>
          <a:lstStyle/>
          <a:p>
            <a:pPr algn="ctr">
              <a:spcBef>
                <a:spcPts val="600"/>
              </a:spcBef>
            </a:pP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Unser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einziger Schutz</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 in diesem Kampf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ist das Festhalten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an JESUS,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Der die Wahrheit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und das Leben ist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und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an Seinem </a:t>
            </a:r>
            <a:b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rPr>
              <a:t>heiligen Wort.</a:t>
            </a:r>
            <a:endParaRPr lang="en" sz="2800" b="1" dirty="0">
              <a:solidFill>
                <a:schemeClr val="bg1"/>
              </a:solidFill>
              <a:effectLst>
                <a:glow rad="127000">
                  <a:srgbClr val="836729"/>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73106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sp>
        <p:nvSpPr>
          <p:cNvPr id="2" name="CuadroTexto 1">
            <a:extLst>
              <a:ext uri="{FF2B5EF4-FFF2-40B4-BE49-F238E27FC236}">
                <a16:creationId xmlns:a16="http://schemas.microsoft.com/office/drawing/2014/main" id="{E5C1003A-54FD-9525-365D-091D0AB7A469}"/>
              </a:ext>
            </a:extLst>
          </p:cNvPr>
          <p:cNvSpPr txBox="1"/>
          <p:nvPr/>
        </p:nvSpPr>
        <p:spPr>
          <a:xfrm>
            <a:off x="3982306" y="3429000"/>
            <a:ext cx="6572040" cy="3293209"/>
          </a:xfrm>
          <a:prstGeom prst="rect">
            <a:avLst/>
          </a:prstGeom>
          <a:noFill/>
        </p:spPr>
        <p:txBody>
          <a:bodyPr wrap="square" rtlCol="0">
            <a:spAutoFit/>
          </a:bodyPr>
          <a:lstStyle/>
          <a:p>
            <a:pPr>
              <a:spcBef>
                <a:spcPts val="600"/>
              </a:spcBef>
            </a:pPr>
            <a:r>
              <a:rPr lang="de-DE" sz="2400" b="1" dirty="0">
                <a:solidFill>
                  <a:srgbClr val="176653"/>
                </a:solidFill>
                <a:latin typeface="Candara" panose="020E0502030303020204" pitchFamily="34" charset="0"/>
              </a:rPr>
              <a:t>Der Kampf um die Wahrheit</a:t>
            </a:r>
            <a:r>
              <a:rPr lang="en" sz="2400" b="1" dirty="0">
                <a:solidFill>
                  <a:srgbClr val="176653"/>
                </a:solidFill>
                <a:latin typeface="Candara" panose="020E0502030303020204" pitchFamily="34" charset="0"/>
              </a:rPr>
              <a:t>:</a:t>
            </a:r>
          </a:p>
          <a:p>
            <a:pPr lvl="1">
              <a:spcBef>
                <a:spcPts val="600"/>
              </a:spcBef>
            </a:pPr>
            <a:r>
              <a:rPr lang="en" sz="2400" b="1" dirty="0">
                <a:latin typeface="Candara" panose="020E0502030303020204" pitchFamily="34" charset="0"/>
              </a:rPr>
              <a:t>Wahrheit gegen Lüge</a:t>
            </a:r>
          </a:p>
          <a:p>
            <a:pPr lvl="1">
              <a:spcBef>
                <a:spcPts val="600"/>
              </a:spcBef>
            </a:pPr>
            <a:r>
              <a:rPr lang="de-DE" sz="2400" b="1" dirty="0">
                <a:latin typeface="Candara" panose="020E0502030303020204" pitchFamily="34" charset="0"/>
              </a:rPr>
              <a:t>Der Kompromiss der Kirche</a:t>
            </a:r>
            <a:endParaRPr lang="en" sz="2400" b="1" dirty="0">
              <a:latin typeface="Candara" panose="020E0502030303020204" pitchFamily="34" charset="0"/>
            </a:endParaRPr>
          </a:p>
          <a:p>
            <a:pPr>
              <a:spcBef>
                <a:spcPts val="1200"/>
              </a:spcBef>
            </a:pPr>
            <a:r>
              <a:rPr lang="en" sz="2400" b="1" dirty="0">
                <a:solidFill>
                  <a:srgbClr val="791974"/>
                </a:solidFill>
                <a:latin typeface="Candara" panose="020E0502030303020204" pitchFamily="34" charset="0"/>
              </a:rPr>
              <a:t>Der Kampf um das Wort Gottes:</a:t>
            </a:r>
          </a:p>
          <a:p>
            <a:pPr lvl="1">
              <a:spcBef>
                <a:spcPts val="600"/>
              </a:spcBef>
            </a:pPr>
            <a:r>
              <a:rPr lang="en" sz="2400" b="1" dirty="0">
                <a:latin typeface="Candara" panose="020E0502030303020204" pitchFamily="34" charset="0"/>
              </a:rPr>
              <a:t>Sicherheit in der Bibel</a:t>
            </a:r>
          </a:p>
          <a:p>
            <a:pPr lvl="1">
              <a:spcBef>
                <a:spcPts val="600"/>
              </a:spcBef>
            </a:pPr>
            <a:r>
              <a:rPr lang="en" sz="2400" b="1" dirty="0">
                <a:latin typeface="Candara" panose="020E0502030303020204" pitchFamily="34" charset="0"/>
              </a:rPr>
              <a:t>Menschliche Vernunft</a:t>
            </a:r>
          </a:p>
          <a:p>
            <a:pPr>
              <a:spcBef>
                <a:spcPts val="1200"/>
              </a:spcBef>
            </a:pPr>
            <a:r>
              <a:rPr lang="en" sz="2400" b="1" dirty="0">
                <a:solidFill>
                  <a:srgbClr val="713518"/>
                </a:solidFill>
                <a:latin typeface="Candara" panose="020E0502030303020204" pitchFamily="34" charset="0"/>
              </a:rPr>
              <a:t>Der Kampf um das Denken</a:t>
            </a:r>
          </a:p>
        </p:txBody>
      </p:sp>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40739"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40739"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40739"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40739"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3555568"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a:off x="3555568"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3555568" y="4818798"/>
            <a:ext cx="334165" cy="482347"/>
          </a:xfrm>
          <a:prstGeom prst="rect">
            <a:avLst/>
          </a:prstGeom>
        </p:spPr>
      </p:pic>
      <p:sp>
        <p:nvSpPr>
          <p:cNvPr id="4" name="Rechteck 3">
            <a:extLst>
              <a:ext uri="{FF2B5EF4-FFF2-40B4-BE49-F238E27FC236}">
                <a16:creationId xmlns:a16="http://schemas.microsoft.com/office/drawing/2014/main" id="{5EE05DCB-A9B5-42EC-EE7E-89B0F174FF6F}"/>
              </a:ext>
            </a:extLst>
          </p:cNvPr>
          <p:cNvSpPr/>
          <p:nvPr/>
        </p:nvSpPr>
        <p:spPr>
          <a:xfrm>
            <a:off x="5797025" y="382936"/>
            <a:ext cx="5091126"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spc="700" dirty="0">
                <a:ln/>
                <a:solidFill>
                  <a:srgbClr val="4497BE"/>
                </a:solidFill>
                <a:latin typeface="Candara" panose="020E0502030303020204" pitchFamily="34" charset="0"/>
              </a:rPr>
              <a:t>ÜBER</a:t>
            </a:r>
            <a:endParaRPr lang="de-DE" sz="7200" b="1" cap="none" spc="700" dirty="0">
              <a:ln/>
              <a:solidFill>
                <a:srgbClr val="4497BE"/>
              </a:solidFill>
              <a:effectLst/>
              <a:latin typeface="Candara" panose="020E0502030303020204" pitchFamily="34" charset="0"/>
            </a:endParaRPr>
          </a:p>
        </p:txBody>
      </p:sp>
      <p:sp>
        <p:nvSpPr>
          <p:cNvPr id="9" name="Rechteck 8">
            <a:extLst>
              <a:ext uri="{FF2B5EF4-FFF2-40B4-BE49-F238E27FC236}">
                <a16:creationId xmlns:a16="http://schemas.microsoft.com/office/drawing/2014/main" id="{2524F517-4214-0172-6202-09FD48A2B871}"/>
              </a:ext>
            </a:extLst>
          </p:cNvPr>
          <p:cNvSpPr/>
          <p:nvPr/>
        </p:nvSpPr>
        <p:spPr>
          <a:xfrm rot="5400000">
            <a:off x="8823161" y="1360858"/>
            <a:ext cx="328090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cap="none" spc="700" dirty="0">
                <a:ln/>
                <a:solidFill>
                  <a:schemeClr val="accent4"/>
                </a:solidFill>
                <a:effectLst/>
                <a:latin typeface="Candara" panose="020E0502030303020204" pitchFamily="34" charset="0"/>
              </a:rPr>
              <a:t>blick</a:t>
            </a:r>
          </a:p>
        </p:txBody>
      </p:sp>
      <p:pic>
        <p:nvPicPr>
          <p:cNvPr id="13" name="Grafik 12">
            <a:extLst>
              <a:ext uri="{FF2B5EF4-FFF2-40B4-BE49-F238E27FC236}">
                <a16:creationId xmlns:a16="http://schemas.microsoft.com/office/drawing/2014/main" id="{14F78BB7-6D93-5071-FE9D-D7BB4EDDAB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9011" y="452059"/>
            <a:ext cx="1594118" cy="1062081"/>
          </a:xfrm>
          <a:prstGeom prst="rect">
            <a:avLst/>
          </a:prstGeom>
        </p:spPr>
      </p:pic>
    </p:spTree>
    <p:extLst>
      <p:ext uri="{BB962C8B-B14F-4D97-AF65-F5344CB8AC3E}">
        <p14:creationId xmlns:p14="http://schemas.microsoft.com/office/powerpoint/2010/main" val="31941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style.rotation</p:attrName>
                                        </p:attrNameLst>
                                      </p:cBhvr>
                                      <p:tavLst>
                                        <p:tav tm="0">
                                          <p:val>
                                            <p:fltVal val="720"/>
                                          </p:val>
                                        </p:tav>
                                        <p:tav tm="100000">
                                          <p:val>
                                            <p:fltVal val="0"/>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 calcmode="lin" valueType="num">
                                      <p:cBhvr>
                                        <p:cTn id="21" dur="500" fill="hold"/>
                                        <p:tgtEl>
                                          <p:spTgt spid="22"/>
                                        </p:tgtEl>
                                        <p:attrNameLst>
                                          <p:attrName>ppt_w</p:attrName>
                                        </p:attrNameLst>
                                      </p:cBhvr>
                                      <p:tavLst>
                                        <p:tav tm="0">
                                          <p:val>
                                            <p:fltVal val="0"/>
                                          </p:val>
                                        </p:tav>
                                        <p:tav tm="100000">
                                          <p:val>
                                            <p:strVal val="#ppt_w"/>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par>
                          <p:cTn id="26" fill="hold">
                            <p:stCondLst>
                              <p:cond delay="2000"/>
                            </p:stCondLst>
                            <p:childTnLst>
                              <p:par>
                                <p:cTn id="27" presetID="35"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style.rotation</p:attrName>
                                        </p:attrNameLst>
                                      </p:cBhvr>
                                      <p:tavLst>
                                        <p:tav tm="0">
                                          <p:val>
                                            <p:fltVal val="720"/>
                                          </p:val>
                                        </p:tav>
                                        <p:tav tm="100000">
                                          <p:val>
                                            <p:fltVal val="0"/>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 calcmode="lin" valueType="num">
                                      <p:cBhvr>
                                        <p:cTn id="32" dur="500" fill="hold"/>
                                        <p:tgtEl>
                                          <p:spTgt spid="19"/>
                                        </p:tgtEl>
                                        <p:attrNameLst>
                                          <p:attrName>ppt_w</p:attrName>
                                        </p:attrNameLst>
                                      </p:cBhvr>
                                      <p:tavLst>
                                        <p:tav tm="0">
                                          <p:val>
                                            <p:fltVal val="0"/>
                                          </p:val>
                                        </p:tav>
                                        <p:tav tm="100000">
                                          <p:val>
                                            <p:strVal val="#ppt_w"/>
                                          </p:val>
                                        </p:tav>
                                      </p:tavLst>
                                    </p:anim>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wipe(left)">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 calcmode="lin" valueType="num">
                                      <p:cBhvr>
                                        <p:cTn id="43" dur="500" fill="hold"/>
                                        <p:tgtEl>
                                          <p:spTgt spid="30"/>
                                        </p:tgtEl>
                                        <p:attrNameLst>
                                          <p:attrName>style.rotation</p:attrName>
                                        </p:attrNameLst>
                                      </p:cBhvr>
                                      <p:tavLst>
                                        <p:tav tm="0">
                                          <p:val>
                                            <p:fltVal val="90"/>
                                          </p:val>
                                        </p:tav>
                                        <p:tav tm="100000">
                                          <p:val>
                                            <p:fltVal val="0"/>
                                          </p:val>
                                        </p:tav>
                                      </p:tavLst>
                                    </p:anim>
                                    <p:animEffect transition="in" filter="fade">
                                      <p:cBhvr>
                                        <p:cTn id="44" dur="500"/>
                                        <p:tgtEl>
                                          <p:spTgt spid="3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wipe(left)">
                                      <p:cBhvr>
                                        <p:cTn id="48" dur="500"/>
                                        <p:tgtEl>
                                          <p:spTgt spid="2">
                                            <p:txEl>
                                              <p:pRg st="3" end="3"/>
                                            </p:txEl>
                                          </p:spTgt>
                                        </p:tgtEl>
                                      </p:cBhvr>
                                    </p:animEffect>
                                  </p:childTnLst>
                                </p:cTn>
                              </p:par>
                            </p:childTnLst>
                          </p:cTn>
                        </p:par>
                        <p:par>
                          <p:cTn id="49" fill="hold">
                            <p:stCondLst>
                              <p:cond delay="1000"/>
                            </p:stCondLst>
                            <p:childTnLst>
                              <p:par>
                                <p:cTn id="50" presetID="35"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style.rotation</p:attrName>
                                        </p:attrNameLst>
                                      </p:cBhvr>
                                      <p:tavLst>
                                        <p:tav tm="0">
                                          <p:val>
                                            <p:fltVal val="720"/>
                                          </p:val>
                                        </p:tav>
                                        <p:tav tm="100000">
                                          <p:val>
                                            <p:fltVal val="0"/>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 calcmode="lin" valueType="num">
                                      <p:cBhvr>
                                        <p:cTn id="55" dur="500" fill="hold"/>
                                        <p:tgtEl>
                                          <p:spTgt spid="20"/>
                                        </p:tgtEl>
                                        <p:attrNameLst>
                                          <p:attrName>ppt_w</p:attrName>
                                        </p:attrNameLst>
                                      </p:cBhvr>
                                      <p:tavLst>
                                        <p:tav tm="0">
                                          <p:val>
                                            <p:fltVal val="0"/>
                                          </p:val>
                                        </p:tav>
                                        <p:tav tm="100000">
                                          <p:val>
                                            <p:strVal val="#ppt_w"/>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left)">
                                      <p:cBhvr>
                                        <p:cTn id="59" dur="500"/>
                                        <p:tgtEl>
                                          <p:spTgt spid="2">
                                            <p:txEl>
                                              <p:pRg st="4" end="4"/>
                                            </p:txEl>
                                          </p:spTgt>
                                        </p:tgtEl>
                                      </p:cBhvr>
                                    </p:animEffect>
                                  </p:childTnLst>
                                </p:cTn>
                              </p:par>
                            </p:childTnLst>
                          </p:cTn>
                        </p:par>
                        <p:par>
                          <p:cTn id="60" fill="hold">
                            <p:stCondLst>
                              <p:cond delay="2000"/>
                            </p:stCondLst>
                            <p:childTnLst>
                              <p:par>
                                <p:cTn id="61" presetID="35"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style.rotation</p:attrName>
                                        </p:attrNameLst>
                                      </p:cBhvr>
                                      <p:tavLst>
                                        <p:tav tm="0">
                                          <p:val>
                                            <p:fltVal val="720"/>
                                          </p:val>
                                        </p:tav>
                                        <p:tav tm="100000">
                                          <p:val>
                                            <p:fltVal val="0"/>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5" end="5"/>
                                            </p:txEl>
                                          </p:spTgt>
                                        </p:tgtEl>
                                        <p:attrNameLst>
                                          <p:attrName>style.visibility</p:attrName>
                                        </p:attrNameLst>
                                      </p:cBhvr>
                                      <p:to>
                                        <p:strVal val="visible"/>
                                      </p:to>
                                    </p:set>
                                    <p:animEffect transition="in" filter="wipe(left)">
                                      <p:cBhvr>
                                        <p:cTn id="70" dur="500"/>
                                        <p:tgtEl>
                                          <p:spTgt spid="2">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500" fill="hold"/>
                                        <p:tgtEl>
                                          <p:spTgt spid="24"/>
                                        </p:tgtEl>
                                        <p:attrNameLst>
                                          <p:attrName>ppt_w</p:attrName>
                                        </p:attrNameLst>
                                      </p:cBhvr>
                                      <p:tavLst>
                                        <p:tav tm="0">
                                          <p:val>
                                            <p:fltVal val="0"/>
                                          </p:val>
                                        </p:tav>
                                        <p:tav tm="100000">
                                          <p:val>
                                            <p:strVal val="#ppt_w"/>
                                          </p:val>
                                        </p:tav>
                                      </p:tavLst>
                                    </p:anim>
                                    <p:anim calcmode="lin" valueType="num">
                                      <p:cBhvr>
                                        <p:cTn id="76" dur="500" fill="hold"/>
                                        <p:tgtEl>
                                          <p:spTgt spid="24"/>
                                        </p:tgtEl>
                                        <p:attrNameLst>
                                          <p:attrName>ppt_h</p:attrName>
                                        </p:attrNameLst>
                                      </p:cBhvr>
                                      <p:tavLst>
                                        <p:tav tm="0">
                                          <p:val>
                                            <p:fltVal val="0"/>
                                          </p:val>
                                        </p:tav>
                                        <p:tav tm="100000">
                                          <p:val>
                                            <p:strVal val="#ppt_h"/>
                                          </p:val>
                                        </p:tav>
                                      </p:tavLst>
                                    </p:anim>
                                    <p:anim calcmode="lin" valueType="num">
                                      <p:cBhvr>
                                        <p:cTn id="77" dur="500" fill="hold"/>
                                        <p:tgtEl>
                                          <p:spTgt spid="24"/>
                                        </p:tgtEl>
                                        <p:attrNameLst>
                                          <p:attrName>style.rotation</p:attrName>
                                        </p:attrNameLst>
                                      </p:cBhvr>
                                      <p:tavLst>
                                        <p:tav tm="0">
                                          <p:val>
                                            <p:fltVal val="90"/>
                                          </p:val>
                                        </p:tav>
                                        <p:tav tm="100000">
                                          <p:val>
                                            <p:fltVal val="0"/>
                                          </p:val>
                                        </p:tav>
                                      </p:tavLst>
                                    </p:anim>
                                    <p:animEffect transition="in" filter="fade">
                                      <p:cBhvr>
                                        <p:cTn id="78" dur="500"/>
                                        <p:tgtEl>
                                          <p:spTgt spid="24"/>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6" end="6"/>
                                            </p:txEl>
                                          </p:spTgt>
                                        </p:tgtEl>
                                        <p:attrNameLst>
                                          <p:attrName>style.visibility</p:attrName>
                                        </p:attrNameLst>
                                      </p:cBhvr>
                                      <p:to>
                                        <p:strVal val="visible"/>
                                      </p:to>
                                    </p:set>
                                    <p:animEffect transition="in" filter="wipe(left)">
                                      <p:cBhvr>
                                        <p:cTn id="8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616368"/>
            <a:ext cx="9298004" cy="1938992"/>
          </a:xfrm>
          <a:prstGeom prst="rect">
            <a:avLst/>
          </a:prstGeom>
          <a:noFill/>
        </p:spPr>
        <p:txBody>
          <a:bodyPr wrap="square">
            <a:spAutoFit/>
          </a:bodyPr>
          <a:lstStyle/>
          <a:p>
            <a:pPr algn="ctr"/>
            <a:r>
              <a:rPr lang="en" sz="6000" b="1" dirty="0">
                <a:ln w="6600">
                  <a:solidFill>
                    <a:srgbClr val="862256"/>
                  </a:solidFill>
                  <a:prstDash val="solid"/>
                </a:ln>
                <a:solidFill>
                  <a:srgbClr val="FFFFFF"/>
                </a:solidFill>
                <a:effectLst>
                  <a:outerShdw dist="50800" dir="2700000" algn="tl" rotWithShape="0">
                    <a:srgbClr val="862256"/>
                  </a:outerShdw>
                </a:effectLst>
                <a:latin typeface="Candara" panose="020E0502030303020204" pitchFamily="34" charset="0"/>
              </a:rPr>
              <a:t>DER KAMPF UM DIE WAHRHEIT</a:t>
            </a: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WAHRHEIT GEGEN LÜGE</a:t>
            </a:r>
          </a:p>
        </p:txBody>
      </p:sp>
      <p:sp>
        <p:nvSpPr>
          <p:cNvPr id="6" name="CuadroTexto 5">
            <a:extLst>
              <a:ext uri="{FF2B5EF4-FFF2-40B4-BE49-F238E27FC236}">
                <a16:creationId xmlns:a16="http://schemas.microsoft.com/office/drawing/2014/main" id="{C825BF3B-EB49-01B9-8D0D-475247A14A20}"/>
              </a:ext>
            </a:extLst>
          </p:cNvPr>
          <p:cNvSpPr txBox="1"/>
          <p:nvPr/>
        </p:nvSpPr>
        <p:spPr>
          <a:xfrm>
            <a:off x="3191435" y="1278526"/>
            <a:ext cx="5599257" cy="2246769"/>
          </a:xfrm>
          <a:prstGeom prst="rect">
            <a:avLst/>
          </a:prstGeom>
          <a:noFill/>
        </p:spPr>
        <p:txBody>
          <a:bodyPr wrap="square" rtlCol="0">
            <a:spAutoFit/>
          </a:bodyPr>
          <a:lstStyle/>
          <a:p>
            <a:pPr algn="ctr"/>
            <a:r>
              <a:rPr lang="de-DE" sz="2000" b="1" dirty="0"/>
              <a:t>JESUS ist die Wahrheit </a:t>
            </a:r>
            <a:br>
              <a:rPr lang="de-DE" sz="2000" b="1" dirty="0"/>
            </a:br>
            <a:r>
              <a:rPr lang="de-DE" sz="2000" b="1" dirty="0"/>
              <a:t>und damit der Vater aller Wahrheit </a:t>
            </a:r>
            <a:br>
              <a:rPr lang="de-DE" sz="2000" b="1" dirty="0"/>
            </a:br>
            <a:r>
              <a:rPr lang="de-DE" sz="2000" b="1" dirty="0"/>
              <a:t>(Johannes 14,6).</a:t>
            </a:r>
            <a:r>
              <a:rPr lang="de-DE" sz="2000" dirty="0"/>
              <a:t> </a:t>
            </a:r>
          </a:p>
          <a:p>
            <a:pPr algn="ctr"/>
            <a:r>
              <a:rPr lang="de-DE" sz="2000" b="1" dirty="0"/>
              <a:t>Alles Wahre, alles Vertrauenswürdige, überhaupt ALLES, was wahr ist, </a:t>
            </a:r>
            <a:br>
              <a:rPr lang="de-DE" sz="2000" b="1" dirty="0"/>
            </a:br>
            <a:r>
              <a:rPr lang="de-DE" sz="2000" b="1" dirty="0"/>
              <a:t>kommt von IHM.</a:t>
            </a:r>
            <a:r>
              <a:rPr lang="de-DE" sz="2000" dirty="0"/>
              <a:t> </a:t>
            </a:r>
            <a:r>
              <a:rPr lang="de-DE" sz="2000" b="1" dirty="0"/>
              <a:t>Und Seine Wahrheit bringt Leben in uns hervor.</a:t>
            </a:r>
            <a:endParaRPr lang="de-DE" sz="2000" dirty="0"/>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817" y="1055321"/>
            <a:ext cx="3114338" cy="3934691"/>
          </a:xfrm>
          <a:prstGeom prst="rect">
            <a:avLst/>
          </a:prstGeom>
          <a:effectLst>
            <a:softEdge rad="317500"/>
          </a:effectLst>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11318" y="1349883"/>
            <a:ext cx="3388283" cy="2438345"/>
          </a:xfrm>
          <a:prstGeom prst="rect">
            <a:avLst/>
          </a:prstGeom>
          <a:effectLst>
            <a:softEdge rad="317500"/>
          </a:effectLst>
        </p:spPr>
      </p:pic>
      <p:sp>
        <p:nvSpPr>
          <p:cNvPr id="10" name="CuadroTexto 9">
            <a:extLst>
              <a:ext uri="{FF2B5EF4-FFF2-40B4-BE49-F238E27FC236}">
                <a16:creationId xmlns:a16="http://schemas.microsoft.com/office/drawing/2014/main" id="{56A86A6E-CC72-AA65-536B-269FE440D1CE}"/>
              </a:ext>
            </a:extLst>
          </p:cNvPr>
          <p:cNvSpPr txBox="1"/>
          <p:nvPr/>
        </p:nvSpPr>
        <p:spPr>
          <a:xfrm>
            <a:off x="72817" y="5676219"/>
            <a:ext cx="12040806" cy="954107"/>
          </a:xfrm>
          <a:prstGeom prst="rect">
            <a:avLst/>
          </a:prstGeom>
          <a:noFill/>
        </p:spPr>
        <p:txBody>
          <a:bodyPr wrap="square">
            <a:spAutoFit/>
          </a:bodyPr>
          <a:lstStyle/>
          <a:p>
            <a:r>
              <a:rPr lang="de-DE" sz="2800" b="1" dirty="0"/>
              <a:t>In Seinen Auseinandersetzungen mit dem Feind benutzte Jesus die Bibel als Quelle aller Wahrheit: "Es steht geschrieben" (Mt. 4:4; 21:13).</a:t>
            </a:r>
            <a:endParaRPr lang="de-DE" sz="2800" dirty="0"/>
          </a:p>
        </p:txBody>
      </p:sp>
      <p:sp>
        <p:nvSpPr>
          <p:cNvPr id="15" name="CuadroTexto 14">
            <a:extLst>
              <a:ext uri="{FF2B5EF4-FFF2-40B4-BE49-F238E27FC236}">
                <a16:creationId xmlns:a16="http://schemas.microsoft.com/office/drawing/2014/main" id="{A9E0159F-7B61-8D32-F128-0D187544D4F3}"/>
              </a:ext>
            </a:extLst>
          </p:cNvPr>
          <p:cNvSpPr txBox="1"/>
          <p:nvPr/>
        </p:nvSpPr>
        <p:spPr>
          <a:xfrm>
            <a:off x="2976222" y="3833442"/>
            <a:ext cx="8701972" cy="1785104"/>
          </a:xfrm>
          <a:prstGeom prst="rect">
            <a:avLst/>
          </a:prstGeom>
          <a:noFill/>
        </p:spPr>
        <p:txBody>
          <a:bodyPr wrap="square">
            <a:spAutoFit/>
          </a:bodyPr>
          <a:lstStyle/>
          <a:p>
            <a:pPr algn="ctr">
              <a:spcBef>
                <a:spcPts val="600"/>
              </a:spcBef>
            </a:pPr>
            <a:r>
              <a:rPr lang="de-DE" sz="2200" b="1" dirty="0">
                <a:latin typeface="Candara" panose="020E0502030303020204" pitchFamily="34" charset="0"/>
              </a:rPr>
              <a:t>Im Gegenteil: Satan ist der Vater der Lüge (Johannes 8:44). </a:t>
            </a:r>
            <a:br>
              <a:rPr lang="de-DE" sz="2200" b="1" dirty="0">
                <a:latin typeface="Candara" panose="020E0502030303020204" pitchFamily="34" charset="0"/>
              </a:rPr>
            </a:br>
            <a:r>
              <a:rPr lang="de-DE" sz="2200" b="1" dirty="0">
                <a:latin typeface="Candara" panose="020E0502030303020204" pitchFamily="34" charset="0"/>
              </a:rPr>
              <a:t>Alle Täuschung, alle bösartige Raffinesse, alle verfälschte Wahrheit kommt vom Teufel. </a:t>
            </a:r>
            <a:br>
              <a:rPr lang="de-DE" sz="2200" b="1" dirty="0">
                <a:latin typeface="Candara" panose="020E0502030303020204" pitchFamily="34" charset="0"/>
              </a:rPr>
            </a:br>
            <a:r>
              <a:rPr lang="de-DE" sz="2200" b="1" dirty="0">
                <a:latin typeface="Candara" panose="020E0502030303020204" pitchFamily="34" charset="0"/>
              </a:rPr>
              <a:t>Und die Lügen dieser verfälschen Wahrheit </a:t>
            </a:r>
            <a:br>
              <a:rPr lang="de-DE" sz="2200" b="1" dirty="0">
                <a:latin typeface="Candara" panose="020E0502030303020204" pitchFamily="34" charset="0"/>
              </a:rPr>
            </a:br>
            <a:r>
              <a:rPr lang="de-DE" sz="2200" b="1" dirty="0">
                <a:latin typeface="Candara" panose="020E0502030303020204" pitchFamily="34" charset="0"/>
              </a:rPr>
              <a:t>bringen den Tod in uns hervor.</a:t>
            </a:r>
            <a:endParaRPr lang="en" sz="2200" b="1" dirty="0">
              <a:latin typeface="Candara" panose="020E0502030303020204" pitchFamily="34" charset="0"/>
            </a:endParaRPr>
          </a:p>
        </p:txBody>
      </p:sp>
      <p:sp>
        <p:nvSpPr>
          <p:cNvPr id="5" name="CuadroTexto 4">
            <a:extLst>
              <a:ext uri="{FF2B5EF4-FFF2-40B4-BE49-F238E27FC236}">
                <a16:creationId xmlns:a16="http://schemas.microsoft.com/office/drawing/2014/main" id="{7535D7BC-0F40-ECFE-067A-E0F17E539E4C}"/>
              </a:ext>
            </a:extLst>
          </p:cNvPr>
          <p:cNvSpPr txBox="1"/>
          <p:nvPr/>
        </p:nvSpPr>
        <p:spPr>
          <a:xfrm>
            <a:off x="0" y="642448"/>
            <a:ext cx="12191999" cy="707886"/>
          </a:xfrm>
          <a:prstGeom prst="rect">
            <a:avLst/>
          </a:prstGeom>
          <a:noFill/>
        </p:spPr>
        <p:txBody>
          <a:bodyPr wrap="square">
            <a:spAutoFit/>
          </a:bodyPr>
          <a:lstStyle/>
          <a:p>
            <a:pPr algn="ctr"/>
            <a:r>
              <a:rPr lang="en"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a:t>
            </a:r>
            <a:r>
              <a:rPr lang="de-DE"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Jesus spricht zu ihm: ,Ich bin der Weg und die Wahrheit und das Leben; </a:t>
            </a:r>
            <a:br>
              <a:rPr lang="de-DE"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br>
            <a:r>
              <a:rPr lang="de-DE"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niemand kommt zum Vater denn durch Mich.‘</a:t>
            </a:r>
            <a:r>
              <a:rPr lang="en"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   </a:t>
            </a:r>
            <a:r>
              <a:rPr lang="en"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(Joh 14:6)</a:t>
            </a:r>
            <a:endParaRPr lang="es-E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WAHRHEIT GEGEN LÜGE</a:t>
            </a:r>
          </a:p>
        </p:txBody>
      </p:sp>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16732" y="1411889"/>
            <a:ext cx="6609806" cy="5310894"/>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215587" y="1259869"/>
            <a:ext cx="5418866" cy="5693866"/>
          </a:xfrm>
          <a:prstGeom prst="rect">
            <a:avLst/>
          </a:prstGeom>
          <a:noFill/>
        </p:spPr>
        <p:txBody>
          <a:bodyPr wrap="square">
            <a:spAutoFit/>
          </a:bodyPr>
          <a:lstStyle/>
          <a:p>
            <a:r>
              <a:rPr lang="de-DE" sz="2800" b="1" dirty="0"/>
              <a:t>Deshalb hat der Teufel </a:t>
            </a:r>
            <a:br>
              <a:rPr lang="de-DE" sz="2800" b="1" dirty="0"/>
            </a:br>
            <a:r>
              <a:rPr lang="de-DE" sz="2800" b="1" dirty="0"/>
              <a:t>daran gearbeitet, </a:t>
            </a:r>
            <a:br>
              <a:rPr lang="de-DE" sz="2800" b="1" dirty="0"/>
            </a:br>
            <a:r>
              <a:rPr lang="de-DE" sz="2800" b="1" dirty="0"/>
              <a:t>die Bibel zu zerstören, </a:t>
            </a:r>
            <a:br>
              <a:rPr lang="de-DE" sz="2800" b="1" dirty="0"/>
            </a:br>
            <a:r>
              <a:rPr lang="de-DE" sz="2800" b="1" dirty="0"/>
              <a:t>indem er sie </a:t>
            </a:r>
            <a:br>
              <a:rPr lang="de-DE" sz="2800" b="1" dirty="0"/>
            </a:br>
            <a:r>
              <a:rPr lang="de-DE" sz="2800" b="1" dirty="0"/>
              <a:t>entweder versteckt oder entstellt hat.</a:t>
            </a:r>
            <a:r>
              <a:rPr lang="de-DE" sz="2800" dirty="0"/>
              <a:t> </a:t>
            </a:r>
            <a:br>
              <a:rPr lang="de-DE" sz="2800" dirty="0"/>
            </a:br>
            <a:r>
              <a:rPr lang="de-DE" sz="2800" b="1" dirty="0"/>
              <a:t>Und das hat er </a:t>
            </a:r>
            <a:br>
              <a:rPr lang="de-DE" sz="2800" b="1" dirty="0"/>
            </a:br>
            <a:r>
              <a:rPr lang="de-DE" sz="2800" b="1" dirty="0"/>
              <a:t>(wenn auch nicht vollständig) </a:t>
            </a:r>
            <a:br>
              <a:rPr lang="de-DE" sz="2800" b="1" dirty="0"/>
            </a:br>
            <a:r>
              <a:rPr lang="de-DE" sz="2800" b="1" dirty="0"/>
              <a:t>durch die </a:t>
            </a:r>
            <a:br>
              <a:rPr lang="de-DE" sz="2800" b="1" dirty="0"/>
            </a:br>
            <a:r>
              <a:rPr lang="de-DE" sz="2800" b="1" dirty="0"/>
              <a:t>Römisch Katholische Kirche während des Mittelalters </a:t>
            </a:r>
            <a:br>
              <a:rPr lang="de-DE" sz="2800" b="1" dirty="0"/>
            </a:br>
            <a:r>
              <a:rPr lang="de-DE" sz="2800" b="1" dirty="0"/>
              <a:t>(auch "dunkles Mittelalter" genannt) erreicht.</a:t>
            </a:r>
            <a:endParaRPr lang="de-DE" sz="2800" dirty="0"/>
          </a:p>
        </p:txBody>
      </p:sp>
      <p:sp>
        <p:nvSpPr>
          <p:cNvPr id="2" name="CuadroTexto 4">
            <a:extLst>
              <a:ext uri="{FF2B5EF4-FFF2-40B4-BE49-F238E27FC236}">
                <a16:creationId xmlns:a16="http://schemas.microsoft.com/office/drawing/2014/main" id="{33B71FE8-6D29-3E1E-65DF-ABC86EA9904D}"/>
              </a:ext>
            </a:extLst>
          </p:cNvPr>
          <p:cNvSpPr txBox="1"/>
          <p:nvPr/>
        </p:nvSpPr>
        <p:spPr>
          <a:xfrm>
            <a:off x="0" y="642448"/>
            <a:ext cx="12191999" cy="707886"/>
          </a:xfrm>
          <a:prstGeom prst="rect">
            <a:avLst/>
          </a:prstGeom>
          <a:noFill/>
        </p:spPr>
        <p:txBody>
          <a:bodyPr wrap="square">
            <a:spAutoFit/>
          </a:bodyPr>
          <a:lstStyle/>
          <a:p>
            <a:pPr algn="ctr"/>
            <a:r>
              <a:rPr lang="en"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a:t>
            </a:r>
            <a:r>
              <a:rPr lang="de-DE"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Jesus spricht zu ihm: ,Ich bin der Weg und die Wahrheit und das Leben; </a:t>
            </a:r>
            <a:br>
              <a:rPr lang="de-DE"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br>
            <a:r>
              <a:rPr lang="de-DE"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niemand kommt zum Vater denn durch Mich.‘</a:t>
            </a:r>
            <a:r>
              <a:rPr lang="en"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   </a:t>
            </a:r>
            <a:r>
              <a:rPr lang="en"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rPr>
              <a:t>(Joh 14:6)</a:t>
            </a:r>
            <a:endParaRPr lang="es-E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5153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219" r="9513"/>
          <a:stretch/>
        </p:blipFill>
        <p:spPr>
          <a:xfrm>
            <a:off x="6096000" y="1696425"/>
            <a:ext cx="6232118" cy="3910523"/>
          </a:xfrm>
          <a:prstGeom prst="rect">
            <a:avLst/>
          </a:prstGeom>
          <a:effectLst>
            <a:softEdge rad="317500"/>
          </a:effectLst>
        </p:spPr>
      </p:pic>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andara" panose="020E0502030303020204" pitchFamily="34" charset="0"/>
            </a:endParaRPr>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latin typeface="Candara" panose="020E0502030303020204" pitchFamily="34" charset="0"/>
              </a:rPr>
              <a:t>DER KOMPROMIS DER KIRCHE</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1156447" y="610524"/>
            <a:ext cx="9879106" cy="1015663"/>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3">
                    <a:lumMod val="75000"/>
                  </a:schemeClr>
                </a:solidFill>
                <a:latin typeface="Candara" panose="020E0502030303020204" pitchFamily="34" charset="0"/>
              </a:rPr>
              <a:t>“</a:t>
            </a:r>
            <a:r>
              <a:rPr lang="de-DE" sz="2000" b="1" dirty="0">
                <a:solidFill>
                  <a:schemeClr val="accent3">
                    <a:lumMod val="75000"/>
                  </a:schemeClr>
                </a:solidFill>
                <a:latin typeface="Candara" panose="020E0502030303020204" pitchFamily="34" charset="0"/>
              </a:rPr>
              <a:t>Denn das weiß ich, dass nach meinem Abschied reißende Wölfe zu euch kommen, die die Herde nicht verschonen werden. Auch aus eurer Mitte werden Männer aufstehen, die Verkehrtes reden, um die Jünger an sich zu ziehen.</a:t>
            </a:r>
            <a:r>
              <a:rPr lang="en" sz="2000" b="1" dirty="0">
                <a:solidFill>
                  <a:schemeClr val="accent3">
                    <a:lumMod val="75000"/>
                  </a:schemeClr>
                </a:solidFill>
                <a:latin typeface="Candara" panose="020E0502030303020204" pitchFamily="34" charset="0"/>
              </a:rPr>
              <a:t>” </a:t>
            </a:r>
            <a:r>
              <a:rPr lang="en" b="1" dirty="0">
                <a:solidFill>
                  <a:schemeClr val="accent3">
                    <a:lumMod val="75000"/>
                  </a:schemeClr>
                </a:solidFill>
                <a:latin typeface="Candara" panose="020E0502030303020204" pitchFamily="34" charset="0"/>
              </a:rPr>
              <a:t>(Apg 20:29-30 LU).</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01355" y="1490008"/>
            <a:ext cx="7129171" cy="1938992"/>
          </a:xfrm>
          <a:prstGeom prst="rect">
            <a:avLst/>
          </a:prstGeom>
          <a:noFill/>
        </p:spPr>
        <p:txBody>
          <a:bodyPr wrap="square" rtlCol="0">
            <a:spAutoFit/>
          </a:bodyPr>
          <a:lstStyle/>
          <a:p>
            <a:pPr algn="ctr">
              <a:spcBef>
                <a:spcPts val="600"/>
              </a:spcBef>
            </a:pP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Als Paulus sich von den Ältesten in Ephesus verabschiedete, drückte er seine Besorgnis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über die äußeren und inneren Probleme aus,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mit denen sie in Zukunft konfrontiert sein würden (Apg 20,29-30).</a:t>
            </a:r>
            <a:endParaRPr lang="en"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endParaRPr>
          </a:p>
        </p:txBody>
      </p:sp>
      <p:sp>
        <p:nvSpPr>
          <p:cNvPr id="7" name="CuadroTexto 6">
            <a:extLst>
              <a:ext uri="{FF2B5EF4-FFF2-40B4-BE49-F238E27FC236}">
                <a16:creationId xmlns:a16="http://schemas.microsoft.com/office/drawing/2014/main" id="{200E8139-0B76-EA6C-01D9-24B11D5C08EF}"/>
              </a:ext>
            </a:extLst>
          </p:cNvPr>
          <p:cNvSpPr txBox="1"/>
          <p:nvPr/>
        </p:nvSpPr>
        <p:spPr>
          <a:xfrm>
            <a:off x="177319" y="3714691"/>
            <a:ext cx="11117698" cy="2677656"/>
          </a:xfrm>
          <a:prstGeom prst="rect">
            <a:avLst/>
          </a:prstGeom>
          <a:noFill/>
        </p:spPr>
        <p:txBody>
          <a:bodyPr wrap="square" rtlCol="0">
            <a:spAutoFit/>
          </a:bodyPr>
          <a:lstStyle/>
          <a:p>
            <a:pPr marL="342900" indent="-342900">
              <a:buFont typeface="+mj-lt"/>
              <a:buAutoNum type="arabicPeriod"/>
            </a:pPr>
            <a:r>
              <a:rPr lang="en" sz="2400" b="1" dirty="0">
                <a:solidFill>
                  <a:srgbClr val="FFFF99"/>
                </a:solidFill>
                <a:effectLst>
                  <a:glow rad="127000">
                    <a:srgbClr val="3A5782"/>
                  </a:glow>
                  <a:outerShdw blurRad="38100" dist="38100" dir="2700000" algn="tl">
                    <a:srgbClr val="000000">
                      <a:alpha val="43137"/>
                    </a:srgbClr>
                  </a:outerShdw>
                </a:effectLst>
                <a:latin typeface="Candara" panose="020E0502030303020204" pitchFamily="34" charset="0"/>
              </a:rPr>
              <a:t>Reißende Wölfe.</a:t>
            </a:r>
            <a:r>
              <a:rPr lang="en"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Von 64 n. Chr. bis 311 n. Chr.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(Toleranzedikt von </a:t>
            </a:r>
            <a:r>
              <a:rPr lang="de-DE" sz="2400" b="1" dirty="0" err="1">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Serdica</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litt die Kirche unter den heftigen Verfolgungen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durch das Römische Reich.</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endPar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endParaRPr>
          </a:p>
          <a:p>
            <a:pPr marL="342900" indent="-342900">
              <a:buFont typeface="+mj-lt"/>
              <a:buAutoNum type="arabicPeriod"/>
            </a:pPr>
            <a:r>
              <a:rPr lang="en" sz="2400" b="1" dirty="0">
                <a:solidFill>
                  <a:srgbClr val="FFFF99"/>
                </a:solidFill>
                <a:effectLst>
                  <a:glow rad="127000">
                    <a:srgbClr val="3A5782"/>
                  </a:glow>
                  <a:outerShdw blurRad="38100" dist="38100" dir="2700000" algn="tl">
                    <a:srgbClr val="000000">
                      <a:alpha val="43137"/>
                    </a:srgbClr>
                  </a:outerShdw>
                </a:effectLst>
                <a:latin typeface="Candara" panose="020E0502030303020204" pitchFamily="34" charset="0"/>
              </a:rPr>
              <a:t>Perverse Menschen.</a:t>
            </a:r>
            <a:r>
              <a:rPr lang="en"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 </a:t>
            </a: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Ab dem 4. Jahrhundert wurden unbekehrte Männer </a:t>
            </a:r>
            <a:b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rPr>
              <a:t>in die Kirche eingeführt, die ihr Heidentum mit der Wahrheit vermischten.</a:t>
            </a:r>
            <a:endParaRPr lang="en" sz="2400" b="1" dirty="0">
              <a:solidFill>
                <a:schemeClr val="bg1"/>
              </a:solidFill>
              <a:effectLst>
                <a:glow rad="127000">
                  <a:srgbClr val="3A5782"/>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2386</Words>
  <Application>Microsoft Office PowerPoint</Application>
  <PresentationFormat>Panorámica</PresentationFormat>
  <Paragraphs>103</Paragraphs>
  <Slides>24</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24</vt:i4>
      </vt:variant>
    </vt:vector>
  </HeadingPairs>
  <TitlesOfParts>
    <vt:vector size="31" baseType="lpstr">
      <vt:lpstr>Aptos Display</vt:lpstr>
      <vt:lpstr>Arial</vt:lpstr>
      <vt:lpstr>Aptos</vt:lpstr>
      <vt:lpstr>Candara</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126</cp:revision>
  <dcterms:created xsi:type="dcterms:W3CDTF">2024-03-31T16:03:06Z</dcterms:created>
  <dcterms:modified xsi:type="dcterms:W3CDTF">2024-04-19T14:40:03Z</dcterms:modified>
</cp:coreProperties>
</file>