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2" autoAdjust="0"/>
    <p:restoredTop sz="94754" autoAdjust="0"/>
  </p:normalViewPr>
  <p:slideViewPr>
    <p:cSldViewPr snapToGrid="0">
      <p:cViewPr varScale="1">
        <p:scale>
          <a:sx n="27" d="100"/>
          <a:sy n="27" d="100"/>
        </p:scale>
        <p:origin x="78" y="14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gu-IN" sz="1600" b="0" i="0" u="none" dirty="0">
              <a:solidFill>
                <a:schemeClr val="tx1"/>
              </a:solidFill>
            </a:rPr>
            <a:t>ઈસુએ અસ્તિત્વમાં છે તે બધું બનાવ્યું (યોહાન 1:3)</a:t>
          </a:r>
          <a:endParaRPr lang="gu-IN" sz="1600" b="0" dirty="0">
            <a:solidFill>
              <a:schemeClr val="tx1"/>
            </a:solidFill>
          </a:endParaRP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gu-IN" sz="1600" b="0" i="0" u="none" dirty="0">
              <a:solidFill>
                <a:schemeClr val="tx1"/>
              </a:solidFill>
            </a:rPr>
            <a:t>તે એક શરીર બન્યો (યોહાન 1:14)</a:t>
          </a:r>
          <a:endParaRPr lang="es-ES" sz="16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gu-IN" sz="1400" b="0" i="0" u="none" dirty="0">
              <a:solidFill>
                <a:schemeClr val="tx1"/>
              </a:solidFill>
            </a:rPr>
            <a:t>તે આપણી જેમ મુશ્કેલીઓ, વેદના, ભૂખ અને પીડામાંથી પસાર થયો હતો (યશાયા 53:3; માર્ક 11:12)</a:t>
          </a:r>
          <a:endParaRPr lang="gu-IN" sz="1400" b="0"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gu-IN" sz="1400" b="0" i="0" u="none" dirty="0">
              <a:solidFill>
                <a:schemeClr val="tx1"/>
              </a:solidFill>
            </a:rPr>
            <a:t>તે આપણી જેમ લલચાયો હતો (હિબ્રુ. 4:15)</a:t>
          </a:r>
          <a:endParaRPr lang="en" sz="1400" b="1" dirty="0">
            <a:solidFill>
              <a:schemeClr val="tx1"/>
            </a:solidFill>
          </a:endParaRP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gu-IN" sz="1400" b="0" i="0" u="none" dirty="0">
              <a:solidFill>
                <a:schemeClr val="tx1"/>
              </a:solidFill>
            </a:rPr>
            <a:t>પ્રામાણિક હોવાને કારણે, તેણે સ્વેચ્છાએ આપણા પાપો માટે સહન કર્યું (1 પિતર. 3:18; યોહાન 10:17-18)</a:t>
          </a:r>
          <a:endParaRPr lang="en" sz="1400" b="1" dirty="0">
            <a:solidFill>
              <a:schemeClr val="tx1"/>
            </a:solidFill>
          </a:endParaRP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gu-IN" sz="1560" b="0" i="0" u="none" dirty="0">
              <a:solidFill>
                <a:schemeClr val="tx1"/>
              </a:solidFill>
            </a:rPr>
            <a:t>મૃત્યુ પામીને અને પુનરુત્થાન થયને, તેમણે આપણને તેમની સંગતિમાં શાશ્વત જીવનની ખાતરી આપી (રોમ. 6:3-4)</a:t>
          </a:r>
          <a:endParaRPr lang="gu-IN" sz="1560" b="0" dirty="0">
            <a:solidFill>
              <a:schemeClr val="tx1"/>
            </a:solidFill>
          </a:endParaRP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gu-IN" sz="1400" b="0" i="0" u="none" dirty="0">
              <a:solidFill>
                <a:schemeClr val="tx1"/>
              </a:solidFill>
            </a:rPr>
            <a:t>અને આ બધું પ્રેમ માટે હતું (1 યોહાન. 4:10)</a:t>
          </a:r>
          <a:endParaRPr lang="gu-IN" sz="1400" b="0" dirty="0">
            <a:solidFill>
              <a:schemeClr val="tx1"/>
            </a:solidFill>
          </a:endParaRP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gu-IN" sz="1600" b="0" i="0" u="none" kern="1200" dirty="0">
              <a:solidFill>
                <a:schemeClr val="tx1"/>
              </a:solidFill>
            </a:rPr>
            <a:t>ઈસુએ અસ્તિત્વમાં છે તે બધું બનાવ્યું (યોહાન 1:3)</a:t>
          </a:r>
          <a:endParaRPr lang="gu-IN" sz="1600" b="0" kern="1200" dirty="0">
            <a:solidFill>
              <a:schemeClr val="tx1"/>
            </a:solidFill>
          </a:endParaRP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gu-IN" sz="1600" b="0" i="0" u="none" kern="1200" dirty="0">
              <a:solidFill>
                <a:schemeClr val="tx1"/>
              </a:solidFill>
            </a:rPr>
            <a:t>તે એક શરીર બન્યો (યોહાન 1:14)</a:t>
          </a:r>
          <a:endParaRPr lang="es-ES" sz="16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gu-IN" sz="1400" b="0" i="0" u="none" kern="1200" dirty="0">
              <a:solidFill>
                <a:schemeClr val="tx1"/>
              </a:solidFill>
            </a:rPr>
            <a:t>તે આપણી જેમ મુશ્કેલીઓ, વેદના, ભૂખ અને પીડામાંથી પસાર થયો હતો (યશાયા 53:3; માર્ક 11:12)</a:t>
          </a:r>
          <a:endParaRPr lang="gu-IN" sz="1400" b="0"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gu-IN" sz="1400" b="0" i="0" u="none" kern="1200" dirty="0">
              <a:solidFill>
                <a:schemeClr val="tx1"/>
              </a:solidFill>
            </a:rPr>
            <a:t>તે આપણી જેમ લલચાયો હતો (હિબ્રુ. 4:15)</a:t>
          </a:r>
          <a:endParaRPr lang="en" sz="1400" b="1" kern="1200" dirty="0">
            <a:solidFill>
              <a:schemeClr val="tx1"/>
            </a:solidFill>
          </a:endParaRP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gu-IN" sz="1400" b="0" i="0" u="none" kern="1200" dirty="0">
              <a:solidFill>
                <a:schemeClr val="tx1"/>
              </a:solidFill>
            </a:rPr>
            <a:t>પ્રામાણિક હોવાને કારણે, તેણે સ્વેચ્છાએ આપણા પાપો માટે સહન કર્યું (1 પિતર. 3:18; યોહાન 10:17-18)</a:t>
          </a:r>
          <a:endParaRPr lang="en" sz="1400" b="1" kern="1200" dirty="0">
            <a:solidFill>
              <a:schemeClr val="tx1"/>
            </a:solidFill>
          </a:endParaRP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693420">
            <a:lnSpc>
              <a:spcPct val="90000"/>
            </a:lnSpc>
            <a:spcBef>
              <a:spcPct val="0"/>
            </a:spcBef>
            <a:spcAft>
              <a:spcPct val="35000"/>
            </a:spcAft>
            <a:buNone/>
          </a:pPr>
          <a:r>
            <a:rPr lang="gu-IN" sz="1560" b="0" i="0" u="none" kern="1200" dirty="0">
              <a:solidFill>
                <a:schemeClr val="tx1"/>
              </a:solidFill>
            </a:rPr>
            <a:t>મૃત્યુ પામીને અને પુનરુત્થાન થયને, તેમણે આપણને તેમની સંગતિમાં શાશ્વત જીવનની ખાતરી આપી (રોમ. 6:3-4)</a:t>
          </a:r>
          <a:endParaRPr lang="gu-IN" sz="1560" b="0" kern="1200" dirty="0">
            <a:solidFill>
              <a:schemeClr val="tx1"/>
            </a:solidFill>
          </a:endParaRP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gu-IN" sz="1400" b="0" i="0" u="none" kern="1200" dirty="0">
              <a:solidFill>
                <a:schemeClr val="tx1"/>
              </a:solidFill>
            </a:rPr>
            <a:t>અને આ બધું પ્રેમ માટે હતું (1 યોહાન. 4:10)</a:t>
          </a:r>
          <a:endParaRPr lang="gu-IN" sz="1400" b="0" kern="1200" dirty="0">
            <a:solidFill>
              <a:schemeClr val="tx1"/>
            </a:solidFill>
          </a:endParaRP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pPr/>
              <a:t>03/04/2024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pPr/>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pPr/>
              <a:t>03/04/2024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pPr/>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pPr/>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pPr/>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09800" y="170329"/>
            <a:ext cx="77724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gu-IN" sz="4400" b="1" dirty="0">
                <a:solidFill>
                  <a:srgbClr val="C00000"/>
                </a:solidFill>
                <a:effectLst>
                  <a:outerShdw blurRad="38100" dist="38100" dir="2700000" algn="tl">
                    <a:srgbClr val="000000">
                      <a:alpha val="43137"/>
                    </a:srgbClr>
                  </a:outerShdw>
                </a:effectLst>
              </a:rPr>
              <a:t>બધા યુદ્ધો પાછળનું યુદ્ધ</a:t>
            </a:r>
            <a:endParaRPr lang="en" sz="4400" b="1" dirty="0">
              <a:ln w="0"/>
              <a:solidFill>
                <a:srgbClr val="C000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gu-IN" sz="1600" b="1" dirty="0">
                <a:solidFill>
                  <a:schemeClr val="bg1"/>
                </a:solidFill>
              </a:rPr>
              <a:t>6 એપ્રિલ, 2024 માટે પાઠ 1</a:t>
            </a:r>
            <a:endParaRPr lang="en" sz="1600" b="1" dirty="0">
              <a:solidFill>
                <a:schemeClr val="bg1"/>
              </a:solidFill>
            </a:endParaRP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22302"/>
            <a:ext cx="12191999" cy="769441"/>
          </a:xfrm>
          <a:prstGeom prst="rect">
            <a:avLst/>
          </a:prstGeom>
          <a:noFill/>
        </p:spPr>
        <p:txBody>
          <a:bodyPr wrap="square">
            <a:spAutoFit/>
          </a:bodyPr>
          <a:lstStyle/>
          <a:p>
            <a:pPr algn="ctr"/>
            <a:r>
              <a:rPr lang="gu-IN" sz="4400" b="1" dirty="0">
                <a:solidFill>
                  <a:schemeClr val="tx2">
                    <a:lumMod val="20000"/>
                    <a:lumOff val="80000"/>
                  </a:schemeClr>
                </a:solidFill>
                <a:effectLst>
                  <a:outerShdw blurRad="38100" dist="38100" dir="2700000" algn="tl">
                    <a:srgbClr val="000000">
                      <a:alpha val="43137"/>
                    </a:srgbClr>
                  </a:outerShdw>
                </a:effectLst>
              </a:rPr>
              <a:t>આજનો સંઘર્ષ</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700731"/>
            <a:ext cx="9686925" cy="584775"/>
          </a:xfrm>
          <a:prstGeom prst="rect">
            <a:avLst/>
          </a:prstGeom>
          <a:noFill/>
        </p:spPr>
        <p:txBody>
          <a:bodyPr wrap="square">
            <a:spAutoFit/>
          </a:bodyPr>
          <a:lstStyle/>
          <a:p>
            <a:pPr algn="ctr"/>
            <a:r>
              <a:rPr lang="gu-IN" sz="1600" b="1" dirty="0">
                <a:solidFill>
                  <a:schemeClr val="bg2">
                    <a:lumMod val="60000"/>
                    <a:lumOff val="40000"/>
                  </a:schemeClr>
                </a:solidFill>
              </a:rPr>
              <a:t>“માટે જેઓ એમની મારફતે દેવની પાસે આવે છે, તેઓને સંપૂર્ણ રીતે તારવાને એ સમર્થ છે, કેમ કે એ તેઓને માટે મધ્યસ્થતા કરવાને સદાકાળ જીવતા રહે છે.”(હિબ્રૂઓને પત્ર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r>
              <a:rPr lang="gu-IN" sz="1950" dirty="0"/>
              <a:t>આજે, ઈસુ સ્વર્ગીય પવિત્રસ્થાનમાં આપણા માટે મધ્યસ્થી કરી રહ્યા છે (હિબ્રુ.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932465"/>
            <a:ext cx="4746994" cy="1631216"/>
          </a:xfrm>
          <a:prstGeom prst="rect">
            <a:avLst/>
          </a:prstGeom>
          <a:noFill/>
        </p:spPr>
        <p:txBody>
          <a:bodyPr wrap="square">
            <a:spAutoFit/>
          </a:bodyPr>
          <a:lstStyle/>
          <a:p>
            <a:r>
              <a:rPr lang="gu-IN" sz="1950" dirty="0"/>
              <a:t>ઈસુ ઈચ્છે છે કે આપણે આપણા જીવનની દરેક જરૂરિયાત માટે તેના પર વિશ્વાસ કરીએ (યોહાન 14:13-14). જ્યાં ભય છે, તે શાંતિ લાવે છે; જ્યાં અપરાધ છે, તે ક્ષમા લાવે છે; જ્યાં નબળાઈ હોય ત્યાં તે શક્તિ લાવે છે.</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r>
              <a:rPr lang="gu-IN" sz="1950" dirty="0"/>
              <a:t>તેથી, આપણને ઈસુ દ્વારા આત્મવિશ્વાસ સાથે દેવનો સંપર્ક કરવા આમંત્રણ આપવામાં આવ્યું છે (હીબ્રુ.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r>
              <a:rPr lang="gu-IN" sz="1950" dirty="0"/>
              <a:t>વધસ્તંભ પર વહેવડાવવામાં આવેલા તેમના લોહીના આધારે, ઈસુ આપણને પિતા સમક્ષ - અને બ્રહ્માંડના તમામ રહેવાસીઓ સમક્ષ - ન્યાયી, સંપૂર્ણ લોકો તરીકે, સ્વર્ગમાં સ્થાન મેળવવા માટે લાયક તરીકે રજૂ કરે છે.</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86784"/>
            <a:ext cx="4746994" cy="1015663"/>
          </a:xfrm>
          <a:prstGeom prst="rect">
            <a:avLst/>
          </a:prstGeom>
          <a:noFill/>
        </p:spPr>
        <p:txBody>
          <a:bodyPr wrap="square">
            <a:spAutoFit/>
          </a:bodyPr>
          <a:lstStyle/>
          <a:p>
            <a:r>
              <a:rPr lang="gu-IN" sz="1950" dirty="0"/>
              <a:t>ઈસુની સૌથી મોટી ઈચ્છા આપણી સાથે હંમેશ માટે રહેવાની છે (યોહાન 17:14). શું આ તમારી સૌથી મોટી ઈચ્છા પણ છે?</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4832092"/>
          </a:xfrm>
          <a:prstGeom prst="rect">
            <a:avLst/>
          </a:prstGeom>
          <a:noFill/>
        </p:spPr>
        <p:txBody>
          <a:bodyPr wrap="square">
            <a:spAutoFit/>
          </a:bodyPr>
          <a:lstStyle/>
          <a:p>
            <a:r>
              <a:rPr lang="gu-IN" sz="2800" dirty="0"/>
              <a:t>“જ્યારે લાલચ તમારા પર હુમલો કરે છે, જ્યારે કાળજી, મૂંઝવણ અને અંધકાર તમારા આત્માને ઘેરી લે છે, ત્યારે તે સ્થાન તરફ જુઓ જ્યાં તમે છેલ્લે પ્રકાશ જોયો હતો. ખ્રિસ્તના પ્રેમમાં અને તેની રક્ષા સંભાળ હેઠળ આરામ કરો. જ્યારે પાપ હૃદયમાં નિપુણતા માટે સંઘર્ષ કરે છે, જ્યારે અપરાધ આત્મા પર જુલમ કરે છે અને અંતરાત્મા પર બોજો લાવે છે, જ્યારે અવિશ્વાસના વાદળો મન પર પડે છે, ત્યારે યાદ રાખો કે ખ્રિસ્તની કૃપા પાપને વશ કરવા અને અંધકારને દૂર કરવા માટે પૂરતી છે. તારણહાર સાથે સંવાદમાં પ્રવેશ કરીને, અમે શાંતિના ક્ષેત્રમાં પ્રવેશીએ છીએ."</a:t>
            </a:r>
          </a:p>
          <a:p>
            <a:br>
              <a:rPr lang="gu-IN" sz="2800" dirty="0"/>
            </a:b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9242057" y="6417205"/>
            <a:ext cx="2818399" cy="338554"/>
          </a:xfrm>
          <a:prstGeom prst="rect">
            <a:avLst/>
          </a:prstGeom>
          <a:noFill/>
        </p:spPr>
        <p:txBody>
          <a:bodyPr wrap="none" rtlCol="0">
            <a:spAutoFit/>
          </a:bodyPr>
          <a:lstStyle/>
          <a:p>
            <a:pPr algn="r"/>
            <a:r>
              <a:rPr lang="en-US" sz="1600" dirty="0"/>
              <a:t>EGW (</a:t>
            </a:r>
            <a:r>
              <a:rPr lang="gu-IN" sz="1600" dirty="0"/>
              <a:t>હીલિંગ મંત્રાલય, પૃષ્ઠ 193</a:t>
            </a:r>
            <a:endParaRPr lang="en" sz="1600" b="1" dirty="0"/>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400925" y="4415967"/>
            <a:ext cx="4486275" cy="1938992"/>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gu-IN" sz="2000" b="1" dirty="0"/>
              <a:t>“પછી આકાશમાં લડાઈ જાગી. મીખાએલ તથા તેના દૂતો અજગરની સાથે લડયા, અને અજગર તથા તેના દૂતો પણ લડ્યા. તોપણ તેઓ તેમને જીત્યા નહિ, ને તેઓને આકાશમાં ફરી સ્થાન મળ્યું નહિ." (પ્રકટીકરણ 12: 7, 8)</a:t>
            </a: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212669"/>
            <a:ext cx="4304677" cy="2585323"/>
          </a:xfrm>
          <a:prstGeom prst="rect">
            <a:avLst/>
          </a:prstGeom>
          <a:noFill/>
        </p:spPr>
        <p:txBody>
          <a:bodyPr wrap="square" rtlCol="0">
            <a:spAutoFit/>
            <a:scene3d>
              <a:camera prst="orthographicFront"/>
              <a:lightRig rig="threePt" dir="t"/>
            </a:scene3d>
            <a:sp3d extrusionH="57150">
              <a:bevelT w="38100" h="38100"/>
            </a:sp3d>
          </a:bodyPr>
          <a:lstStyle/>
          <a:p>
            <a:r>
              <a:rPr lang="gu-IN" b="1" dirty="0">
                <a:solidFill>
                  <a:schemeClr val="accent5">
                    <a:lumMod val="75000"/>
                  </a:schemeClr>
                </a:solidFill>
              </a:rPr>
              <a:t>સંઘર્ષની શરૂઆત</a:t>
            </a:r>
          </a:p>
          <a:p>
            <a:endParaRPr lang="en-US" b="1" dirty="0"/>
          </a:p>
          <a:p>
            <a:r>
              <a:rPr lang="gu-IN" b="1" dirty="0">
                <a:solidFill>
                  <a:srgbClr val="00B050"/>
                </a:solidFill>
              </a:rPr>
              <a:t>સ્વર્ગમાં બળવો</a:t>
            </a:r>
          </a:p>
          <a:p>
            <a:endParaRPr lang="en-US" b="1" dirty="0"/>
          </a:p>
          <a:p>
            <a:r>
              <a:rPr lang="gu-IN" b="1" dirty="0">
                <a:solidFill>
                  <a:srgbClr val="00B0F0"/>
                </a:solidFill>
              </a:rPr>
              <a:t>પૃથ્વી પર બળવો</a:t>
            </a:r>
          </a:p>
          <a:p>
            <a:endParaRPr lang="en-US" b="1" dirty="0"/>
          </a:p>
          <a:p>
            <a:r>
              <a:rPr lang="gu-IN" b="1" dirty="0">
                <a:solidFill>
                  <a:schemeClr val="tx2"/>
                </a:solidFill>
              </a:rPr>
              <a:t>પ્રેમ વળતો પ્રહાર કરે છે</a:t>
            </a:r>
          </a:p>
          <a:p>
            <a:endParaRPr lang="en-US" b="1" dirty="0"/>
          </a:p>
          <a:p>
            <a:r>
              <a:rPr lang="gu-IN" b="1" dirty="0">
                <a:solidFill>
                  <a:srgbClr val="7030A0"/>
                </a:solidFill>
              </a:rPr>
              <a:t>આજનો સંઘર્ષ</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124187"/>
            <a:ext cx="4878864" cy="1323439"/>
          </a:xfrm>
          <a:prstGeom prst="rect">
            <a:avLst/>
          </a:prstGeom>
          <a:noFill/>
        </p:spPr>
        <p:txBody>
          <a:bodyPr wrap="square" rtlCol="0">
            <a:spAutoFit/>
          </a:bodyPr>
          <a:lstStyle/>
          <a:p>
            <a:pPr>
              <a:spcBef>
                <a:spcPts val="600"/>
              </a:spcBef>
            </a:pPr>
            <a:r>
              <a:rPr lang="gu-IN" sz="2000" dirty="0"/>
              <a:t>આપણે આકાશગંગાના પરિમાણોના સંઘર્ષમાં ડૂબીને જીવીએ છીએ. જો આપણે જાણતા ન હોઈએ, અથવા માનતા નથી કે આ શક્ય છે, તો પણ સંઘર્ષ વાસ્તવિક છે.</a:t>
            </a:r>
            <a:endParaRPr lang="en" sz="2000" b="1" dirty="0"/>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83586"/>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351541"/>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87175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40939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978175"/>
            <a:ext cx="4878864" cy="1015663"/>
          </a:xfrm>
          <a:prstGeom prst="rect">
            <a:avLst/>
          </a:prstGeom>
          <a:noFill/>
        </p:spPr>
        <p:txBody>
          <a:bodyPr wrap="square">
            <a:spAutoFit/>
          </a:bodyPr>
          <a:lstStyle/>
          <a:p>
            <a:pPr>
              <a:spcBef>
                <a:spcPts val="600"/>
              </a:spcBef>
            </a:pPr>
            <a:r>
              <a:rPr lang="gu-IN" sz="2000" dirty="0"/>
              <a:t>દાવ પર દેવની સરકાર, દૂતો અને અવિનાશી વિશ્વોની વફાદારી હતી. આજે તમારી અને મારી નિષ્ઠા દાવ પર છે.</a:t>
            </a:r>
            <a:endParaRPr lang="en" sz="2000" b="1" dirty="0"/>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517728"/>
            <a:ext cx="4878864" cy="1323439"/>
          </a:xfrm>
          <a:prstGeom prst="rect">
            <a:avLst/>
          </a:prstGeom>
          <a:noFill/>
        </p:spPr>
        <p:txBody>
          <a:bodyPr wrap="square">
            <a:spAutoFit/>
          </a:bodyPr>
          <a:lstStyle/>
          <a:p>
            <a:r>
              <a:rPr lang="gu-IN" sz="2000" dirty="0"/>
              <a:t>વિરોધાભાસી દળો આધ્યાત્મિક છે, આપણા માટે અદ્રશ્ય છે (એફેસી. 6:12). જો કે, આપણે યુદ્ધની અસરો અનુભવી શકીએ છીએ. આપત્તિઓ, અનૈતિકતા, મૃત્યુ...</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8" end="8"/>
                                            </p:txEl>
                                          </p:spTgt>
                                        </p:tgtEl>
                                        <p:attrNameLst>
                                          <p:attrName>style.visibility</p:attrName>
                                        </p:attrNameLst>
                                      </p:cBhvr>
                                      <p:to>
                                        <p:strVal val="visible"/>
                                      </p:to>
                                    </p:set>
                                    <p:animEffect transition="in" filter="wipe(left)">
                                      <p:cBhvr>
                                        <p:cTn id="11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9156"/>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gu-IN" sz="4400" b="1" dirty="0">
                <a:solidFill>
                  <a:schemeClr val="tx2">
                    <a:lumMod val="75000"/>
                  </a:schemeClr>
                </a:solidFill>
                <a:effectLst>
                  <a:outerShdw blurRad="38100" dist="38100" dir="2700000" algn="tl">
                    <a:srgbClr val="000000">
                      <a:alpha val="43137"/>
                    </a:srgbClr>
                  </a:outerShdw>
                </a:effectLst>
              </a:rPr>
              <a:t>સંઘર્ષની શરૂઆત</a:t>
            </a:r>
            <a:endParaRPr lang="en" sz="4400" b="1" dirty="0">
              <a:ln/>
              <a:solidFill>
                <a:schemeClr val="tx2">
                  <a:lumMod val="75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676371"/>
            <a:ext cx="7906871" cy="584775"/>
          </a:xfrm>
          <a:prstGeom prst="rect">
            <a:avLst/>
          </a:prstGeom>
          <a:noFill/>
        </p:spPr>
        <p:txBody>
          <a:bodyPr wrap="square">
            <a:spAutoFit/>
          </a:bodyPr>
          <a:lstStyle/>
          <a:p>
            <a:pPr algn="ctr"/>
            <a:r>
              <a:rPr lang="gu-IN" sz="1600" b="1" dirty="0">
                <a:solidFill>
                  <a:srgbClr val="FFFF00"/>
                </a:solidFill>
              </a:rPr>
              <a:t>"તમે બનાવ્યા તે દિવસથી તમે તમારી રીતે નિર્દોષ હતા, જ્યાં સુધી તમારામાં દુષ્ટતા જોવા ન મળે ત્યાં સુધી” (હઝકિયેલ 28:15)</a:t>
            </a:r>
            <a:endParaRPr lang="en" sz="1200" b="1" dirty="0">
              <a:solidFill>
                <a:srgbClr val="FFFF00"/>
              </a:solidFill>
              <a:effectLst>
                <a:glow rad="127000">
                  <a:srgbClr val="614E82"/>
                </a:glow>
              </a:effectLst>
              <a:latin typeface="Comic Sans MS" panose="030F0702030302020204" pitchFamily="66" charset="0"/>
            </a:endParaRP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346999"/>
            <a:ext cx="6933273" cy="923330"/>
          </a:xfrm>
          <a:prstGeom prst="rect">
            <a:avLst/>
          </a:prstGeom>
          <a:noFill/>
        </p:spPr>
        <p:txBody>
          <a:bodyPr wrap="square" rtlCol="0">
            <a:spAutoFit/>
          </a:bodyPr>
          <a:lstStyle/>
          <a:p>
            <a:r>
              <a:rPr lang="gu-IN" dirty="0"/>
              <a:t>હકીકત એ છે કે, એદનમાં, એક એવું જીવનું અસ્તિત્વ હતું જેણે હવાને દેવ પર અવિશ્વાસ કરવા માટે ઉશ્કેર્યો હતો, તે સૂચવે છે કે માનવતા અસ્તિત્વમાં હતી તે પહેલાં દેવ સામે બળવો અસ્તિત્વમાં હતો (ઉત્પત્તિ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88131"/>
            <a:ext cx="9238981" cy="646331"/>
          </a:xfrm>
          <a:prstGeom prst="rect">
            <a:avLst/>
          </a:prstGeom>
          <a:noFill/>
        </p:spPr>
        <p:txBody>
          <a:bodyPr wrap="square">
            <a:spAutoFit/>
          </a:bodyPr>
          <a:lstStyle/>
          <a:p>
            <a:r>
              <a:rPr lang="gu-IN" dirty="0"/>
              <a:t>પહેલો પ્રશ્ન આપણે આપણી જાતને પૂછવો જોઈએ કે: શું દેવે શેતાનનું સર્જન કર્યું છે, એટલે કે શું દેવે કોઈ દુષ્ટ પ્રાણીનું સર્જન કર્યું છે?</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3921214"/>
            <a:ext cx="6947203" cy="1477328"/>
          </a:xfrm>
          <a:prstGeom prst="rect">
            <a:avLst/>
          </a:prstGeom>
          <a:noFill/>
        </p:spPr>
        <p:txBody>
          <a:bodyPr wrap="square">
            <a:spAutoFit/>
          </a:bodyPr>
          <a:lstStyle/>
          <a:p>
            <a:pPr>
              <a:spcBef>
                <a:spcPts val="600"/>
              </a:spcBef>
            </a:pPr>
            <a:r>
              <a:rPr lang="gu-IN" dirty="0"/>
              <a:t>બાઇબલ આપણને કહે છે કે શેતાન એક દેવદૂત છે જેને લુસિફર કહેવાય છે (યશાયા 14:12). આ દેવદૂત સંપૂર્ણ અને સુંદર બનાવવામાં આવ્યો હતો (હઝકિયેલ 28:12). દેવદૂત જે સર્વોચ્ચ સ્થાન મેળવવાની ઈચ્છા રાખી શકે તે માટે તેને ઉચ્ચ સ્થાન આપવામાં આવ્યું હતું: રક્ષણાત્મક દેવદૂત (હઝકિયેલ 28:13-14)</a:t>
            </a:r>
            <a:endParaRPr lang="en" b="1" dirty="0"/>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304712"/>
            <a:ext cx="6802827" cy="646331"/>
          </a:xfrm>
          <a:prstGeom prst="rect">
            <a:avLst/>
          </a:prstGeom>
          <a:noFill/>
        </p:spPr>
        <p:txBody>
          <a:bodyPr wrap="square">
            <a:spAutoFit/>
          </a:bodyPr>
          <a:lstStyle/>
          <a:p>
            <a:pPr>
              <a:spcBef>
                <a:spcPts val="600"/>
              </a:spcBef>
            </a:pPr>
            <a:r>
              <a:rPr lang="gu-IN" dirty="0"/>
              <a:t>ઈસુએ તેને દેવ અને તેના જીવો વચ્ચે અવિશ્વાસ વાવનાર "દુશ્મન" તરીકે ઓળખાવ્યો, જેને તેણે શેતાન તરીકે ઓળખાવ્યો (માથ્થી 13:39).</a:t>
            </a:r>
            <a:endParaRPr lang="en" b="1" dirty="0"/>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32551" y="5367314"/>
            <a:ext cx="6902959" cy="1477328"/>
          </a:xfrm>
          <a:prstGeom prst="rect">
            <a:avLst/>
          </a:prstGeom>
          <a:noFill/>
        </p:spPr>
        <p:txBody>
          <a:bodyPr wrap="square">
            <a:spAutoFit/>
          </a:bodyPr>
          <a:lstStyle/>
          <a:p>
            <a:r>
              <a:rPr lang="gu-IN" dirty="0"/>
              <a:t>જો લુસિફર સંપૂર્ણ હતો, તો તે શેતાન કેવી રીતે બન્યો? દેવ અને તેમની વચ્ચે સંઘર્ષ કેવી રીતે શરૂ થયો? દેવે તેને, તેના તમામ સર્જિત માણસોની જેમ, પસંદગીની સ્વતંત્રતા આપી અને, અસ્પષ્ટપણે, લુસિફરે બળવો કરવાનો નિર્ણય કર્યો, અને દેવના સિંહાસન પર કબજો કરવાની આકાંક્ષા રાખી (હઝકિયેલ 28:15; યશાયા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44604"/>
            <a:ext cx="9103773" cy="769441"/>
          </a:xfrm>
          <a:prstGeom prst="rect">
            <a:avLst/>
          </a:prstGeom>
          <a:noFill/>
        </p:spPr>
        <p:txBody>
          <a:bodyPr wrap="square">
            <a:spAutoFit/>
          </a:bodyPr>
          <a:lstStyle/>
          <a:p>
            <a:pPr algn="ctr"/>
            <a:r>
              <a:rPr lang="gu-IN" sz="4400" b="1" dirty="0">
                <a:effectLst>
                  <a:outerShdw blurRad="38100" dist="38100" dir="2700000" algn="tl">
                    <a:srgbClr val="000000">
                      <a:alpha val="43137"/>
                    </a:srgbClr>
                  </a:outerShdw>
                </a:effectLst>
              </a:rPr>
              <a:t>સ્વર્ગમાં બળવો</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698487"/>
            <a:ext cx="7505700" cy="584775"/>
          </a:xfrm>
          <a:prstGeom prst="rect">
            <a:avLst/>
          </a:prstGeom>
          <a:noFill/>
        </p:spPr>
        <p:txBody>
          <a:bodyPr wrap="square">
            <a:spAutoFit/>
          </a:bodyPr>
          <a:lstStyle/>
          <a:p>
            <a:pPr algn="ctr"/>
            <a:r>
              <a:rPr lang="gu-IN" sz="1600" dirty="0">
                <a:solidFill>
                  <a:schemeClr val="accent3">
                    <a:lumMod val="20000"/>
                    <a:lumOff val="80000"/>
                  </a:schemeClr>
                </a:solidFill>
              </a:rPr>
              <a:t>"તેનાં પૂંછડાએ આકાશના તારાઓનો ત્રીજો ભાગ ખેંચીને તેઓને પૃથ્વી પર નાખ્યા...." (પ્રકટીકરણ 12:4</a:t>
            </a:r>
            <a:r>
              <a:rPr lang="en-US" sz="1600" dirty="0">
                <a:solidFill>
                  <a:schemeClr val="accent3">
                    <a:lumMod val="20000"/>
                    <a:lumOff val="80000"/>
                  </a:schemeClr>
                </a:solidFill>
              </a:rPr>
              <a:t>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74715"/>
            <a:ext cx="4933176" cy="1631216"/>
          </a:xfrm>
          <a:prstGeom prst="rect">
            <a:avLst/>
          </a:prstGeom>
          <a:noFill/>
        </p:spPr>
        <p:txBody>
          <a:bodyPr wrap="square" rtlCol="0">
            <a:spAutoFit/>
          </a:bodyPr>
          <a:lstStyle/>
          <a:p>
            <a:r>
              <a:rPr lang="gu-IN" sz="1950" dirty="0"/>
              <a:t>સ્વર્ગના સિંહાસનને હડપ કરવાની તેમની ઇચ્છામાં, લુસિફરે દૈવીક સરકારના ન્યાય વિશે દૂતોમાં શંકા ઊભી કરી. શું તેઓ બધા મુક્ત ન હતા? શા માટે ગંભીર અને, કદાચ, અન્યાયી અથવા તરંગી કાયદાઓનું પાલન કરવું?</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r>
              <a:rPr lang="gu-IN" sz="1950" dirty="0"/>
              <a:t>બળવો એક ખુલ્લો સંઘર્ષ બની ગયો, એક યુદ્ધ જ્યાં દરેક દેવદૂતે પોતાનો નિર્ણય લેવો પડ્યો. 1/3 દેવદૂત શેતાનને અનુસર્યા, જ્યારે બાકીના દેવને વફાદાર રહ્યા (પ્રકટીકરણ 12:4</a:t>
            </a:r>
            <a:r>
              <a:rPr lang="en-US" sz="1950" dirty="0"/>
              <a:t>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176459"/>
            <a:ext cx="4933174" cy="1323439"/>
          </a:xfrm>
          <a:prstGeom prst="rect">
            <a:avLst/>
          </a:prstGeom>
          <a:noFill/>
        </p:spPr>
        <p:txBody>
          <a:bodyPr wrap="square">
            <a:spAutoFit/>
          </a:bodyPr>
          <a:lstStyle/>
          <a:p>
            <a:r>
              <a:rPr lang="gu-IN" sz="1950" dirty="0"/>
              <a:t>લુસિફર આરોપ મૂકનાર શેતાન બન્યો (પ્રકટીકરણ 12:10; અયુબ 1:6, 9-10). તેણે પોતાનું વલણ બદલવાની દેવની તમામ પ્રેમાળ કોલ્સનો અસ્વીકાર કર્યો.</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323439"/>
          </a:xfrm>
          <a:prstGeom prst="rect">
            <a:avLst/>
          </a:prstGeom>
          <a:noFill/>
        </p:spPr>
        <p:txBody>
          <a:bodyPr wrap="square">
            <a:spAutoFit/>
          </a:bodyPr>
          <a:lstStyle/>
          <a:p>
            <a:r>
              <a:rPr lang="gu-IN" sz="1950" dirty="0"/>
              <a:t>આજે યુદ્ધ ચાલુ છે. શેતાન હજુ પણ સક્રિય છે. તે દરેક વ્યક્તિને દેવ સામે બળવો કરવા માટે ખેંચવાનો પ્રયત્ન કરે છે. ત્યાં માત્ર બે બાજુઓ છે. જેઓ દેવનો નિયમ પાળવા માંગે છે, અથવા જેઓ તેને નકારે છે. નિર્ણય આપણો છે (પુનર્નિયમ 30:11, 16, 19; યહોશુઆ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562088"/>
            <a:ext cx="10517154" cy="4524315"/>
          </a:xfrm>
          <a:prstGeom prst="rect">
            <a:avLst/>
          </a:prstGeom>
          <a:noFill/>
        </p:spPr>
        <p:txBody>
          <a:bodyPr wrap="square">
            <a:spAutoFit/>
          </a:bodyPr>
          <a:lstStyle/>
          <a:p>
            <a:r>
              <a:rPr lang="gu-IN" sz="3200" dirty="0"/>
              <a:t>“મહાન દેવ એક જ વારમાં આ કમાન છેતરનારને સ્વર્ગમાંથી ફેંકી શકે છે; પરંતુ આ તેમનો હેતુ ન હતો. તે બળવાખોરોને તેમના પોતાના પુત્ર અને તેમના વફાદાર દૂતો સાથે તાકાત અને શક્તિ માપવાની સમાન તક આપે છે. આ યુદ્ધમાં દરેક દેવદૂત પોતાનો પક્ષ પસંદ કરશે અને બધાની સામે પ્રગટ થશે. [...] જો દેવે આ મુખ્ય બળવાખોરને સજા કરવા માટે તેમની શક્તિનો ઉપયોગ કર્યો હોત, તો અસંતુષ્ટ દૂતો પ્રગટ થયા ન હોત; તેથી, દેવે બીજો માર્ગ અપનાવ્યો, કારણ કે તે તમામ સ્વર્ગીય યજમાનોને તેના ન્યાય અને તેના ચુકાદાને સ્પષ્ટ રીતે પ્રગટ કરશે."</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8581681" y="6395085"/>
            <a:ext cx="3498072" cy="338554"/>
          </a:xfrm>
          <a:prstGeom prst="rect">
            <a:avLst/>
          </a:prstGeom>
          <a:noFill/>
        </p:spPr>
        <p:txBody>
          <a:bodyPr wrap="none" rtlCol="0">
            <a:spAutoFit/>
          </a:bodyPr>
          <a:lstStyle/>
          <a:p>
            <a:pPr algn="r"/>
            <a:r>
              <a:rPr lang="en-US" sz="1600" dirty="0"/>
              <a:t>EGW (</a:t>
            </a:r>
            <a:r>
              <a:rPr lang="gu-IN" sz="1600" dirty="0"/>
              <a:t>ધ સ્ટોરી ઓફ રિડેમ્પશન, પૃષ્ઠ 17)</a:t>
            </a:r>
            <a:endParaRPr lang="en" sz="1600" b="1" dirty="0"/>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gu-IN" sz="4400" b="1" dirty="0">
                <a:effectLst>
                  <a:outerShdw blurRad="38100" dist="38100" dir="2700000" algn="tl">
                    <a:srgbClr val="000000">
                      <a:alpha val="43137"/>
                    </a:srgbClr>
                  </a:outerShdw>
                </a:effectLst>
              </a:rPr>
              <a:t>પૃથ્વી પર બળવો</a:t>
            </a:r>
            <a:endParaRPr lang="en" sz="4400" b="1" spc="300" dirty="0">
              <a:ln w="12700">
                <a:solidFill>
                  <a:srgbClr val="A17301"/>
                </a:solidFill>
                <a:prstDash val="solid"/>
              </a:ln>
              <a:pattFill prst="dkUpDiag">
                <a:fgClr>
                  <a:srgbClr val="E09F01"/>
                </a:fgClr>
                <a:bgClr>
                  <a:srgbClr val="FFD15D"/>
                </a:bgClr>
              </a:patt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742904"/>
            <a:ext cx="9210675" cy="584775"/>
          </a:xfrm>
          <a:prstGeom prst="rect">
            <a:avLst/>
          </a:prstGeom>
          <a:noFill/>
        </p:spPr>
        <p:txBody>
          <a:bodyPr wrap="square">
            <a:spAutoFit/>
          </a:bodyPr>
          <a:lstStyle/>
          <a:p>
            <a:pPr algn="ctr"/>
            <a:r>
              <a:rPr lang="gu-IN" sz="1600" b="1" dirty="0">
                <a:solidFill>
                  <a:srgbClr val="00B050"/>
                </a:solidFill>
              </a:rPr>
              <a:t>"અને દેવે કહ્યું, “તને કોણે કહ્યું કે, તું નગ્ન છે? જે વૃક્ષનું ફળ ખાવાની મના મેં તને કરી હતી, તે તેં ખાધું છે શું?'' </a:t>
            </a:r>
            <a:endParaRPr lang="en-US" sz="1600" b="1" dirty="0">
              <a:solidFill>
                <a:srgbClr val="00B050"/>
              </a:solidFill>
            </a:endParaRPr>
          </a:p>
          <a:p>
            <a:pPr algn="ctr"/>
            <a:r>
              <a:rPr lang="gu-IN" sz="1600" b="1" dirty="0">
                <a:solidFill>
                  <a:srgbClr val="00B050"/>
                </a:solidFill>
              </a:rPr>
              <a:t>(ઉત્પત્તિ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461593"/>
            <a:ext cx="7825065" cy="707886"/>
          </a:xfrm>
          <a:prstGeom prst="rect">
            <a:avLst/>
          </a:prstGeom>
          <a:noFill/>
        </p:spPr>
        <p:txBody>
          <a:bodyPr wrap="square" rtlCol="0">
            <a:spAutoFit/>
          </a:bodyPr>
          <a:lstStyle/>
          <a:p>
            <a:r>
              <a:rPr lang="gu-IN" sz="1950" dirty="0"/>
              <a:t>દેવે દૂતોને પાપ રહિત, સંપૂર્ણ વાતાવરણમાં બનાવ્યા. તેવી જ રીતે, દેવે માનવતાને સંપૂર્ણ વાતાવરણમાં બનાવ્યું, પાપથી મુક્ત (ઉત્પત્તિ 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660144"/>
            <a:ext cx="6920329" cy="1631216"/>
          </a:xfrm>
          <a:prstGeom prst="rect">
            <a:avLst/>
          </a:prstGeom>
          <a:noFill/>
        </p:spPr>
        <p:txBody>
          <a:bodyPr wrap="square">
            <a:spAutoFit/>
          </a:bodyPr>
          <a:lstStyle/>
          <a:p>
            <a:r>
              <a:rPr lang="gu-IN" sz="1950" dirty="0"/>
              <a:t>આ એક જ મુદ્દો હતો જ્યાં શેતાન તેઓને શંકા કરાવી શકે. કપટપૂર્વક, તેણે તેનું લક્ષ્ય પ્રાપ્ત કર્યું. આદમ અને હવાએ દેવ પર શંકા કરી, તેની આજ્ઞા તોડી અને જીવનના સ્ત્રોતથી દૂર થઈ ગયા (ઉત્પત્તિ 3:6, 9-13, 19). આદમે પાપને પ્રવેશવા માટેનો દરવાજો ખોલ્યો, અને આ રીતે મૃત્યુ બધા માણસોમાં પસાર થયું (રોમ.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74412"/>
            <a:ext cx="8884115" cy="707886"/>
          </a:xfrm>
          <a:prstGeom prst="rect">
            <a:avLst/>
          </a:prstGeom>
          <a:noFill/>
        </p:spPr>
        <p:txBody>
          <a:bodyPr wrap="square">
            <a:spAutoFit/>
          </a:bodyPr>
          <a:lstStyle/>
          <a:p>
            <a:pPr>
              <a:spcBef>
                <a:spcPts val="600"/>
              </a:spcBef>
            </a:pPr>
            <a:r>
              <a:rPr lang="gu-IN" sz="1950" dirty="0"/>
              <a:t>ત્યારથી, આપણે પીડા, માંદગી અને મૃત્યુ દ્વારા ચિહ્નિત વિશ્વમાં જીવીએ છીએ. શું આપણે બધા આદમના પાપ માટે ચૂકવણી કરી રહ્યા છીએ?</a:t>
            </a:r>
            <a:endParaRPr lang="en" sz="1950" b="1" dirty="0"/>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10415"/>
            <a:ext cx="7921319" cy="1323439"/>
          </a:xfrm>
          <a:prstGeom prst="rect">
            <a:avLst/>
          </a:prstGeom>
          <a:noFill/>
        </p:spPr>
        <p:txBody>
          <a:bodyPr wrap="square">
            <a:spAutoFit/>
          </a:bodyPr>
          <a:lstStyle/>
          <a:p>
            <a:r>
              <a:rPr lang="gu-IN" sz="1950" dirty="0"/>
              <a:t>જેમ દૂતો સાથે થયું, તેમ દેવે આપણને પણ સ્વતંત્ર રીતે પસંદ કરવાની શક્તિ સાથે બનાવ્યા છે. તેથી, આદમ અને હવા તે સ્વતંત્રતાનો ઉપયોગ કરી શકે છે, તેણે તેમને એક સરળ આદેશ આપ્યો: "પરંતુ તમારે સારા અને અનિષ્ટના જ્ઞાનના ઝાડમાંથી ખાવું જોઈએ નહીં" (ઉત્પત્તિ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16176"/>
            <a:ext cx="8864865" cy="707886"/>
          </a:xfrm>
          <a:prstGeom prst="rect">
            <a:avLst/>
          </a:prstGeom>
          <a:noFill/>
        </p:spPr>
        <p:txBody>
          <a:bodyPr wrap="square">
            <a:spAutoFit/>
          </a:bodyPr>
          <a:lstStyle/>
          <a:p>
            <a:r>
              <a:rPr lang="gu-IN" sz="1950" dirty="0"/>
              <a:t>આપણે દરેક આપણા પોતાના પાપ માટે ચૂકવણી કરીએ છીએ: "કેમ કે બધાએ પાપ કર્યું છે અને દેવના મહિમાથી ઓછા પડ્યા છે" (રોમ.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22302"/>
            <a:ext cx="12192000" cy="769441"/>
          </a:xfrm>
          <a:prstGeom prst="rect">
            <a:avLst/>
          </a:prstGeom>
          <a:noFill/>
        </p:spPr>
        <p:txBody>
          <a:bodyPr wrap="square">
            <a:spAutoFit/>
          </a:bodyPr>
          <a:lstStyle/>
          <a:p>
            <a:pPr algn="ctr"/>
            <a:r>
              <a:rPr lang="gu-IN" sz="4400" b="1" dirty="0">
                <a:solidFill>
                  <a:schemeClr val="tx2">
                    <a:lumMod val="20000"/>
                    <a:lumOff val="80000"/>
                  </a:schemeClr>
                </a:solidFill>
                <a:effectLst>
                  <a:outerShdw blurRad="38100" dist="38100" dir="2700000" algn="tl">
                    <a:srgbClr val="000000">
                      <a:alpha val="43137"/>
                    </a:srgbClr>
                  </a:outerShdw>
                </a:effectLst>
              </a:rPr>
              <a:t>પ્રેમ વળતો પ્રહાર કરે છે</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737205"/>
            <a:ext cx="10648950" cy="584775"/>
          </a:xfrm>
          <a:prstGeom prst="rect">
            <a:avLst/>
          </a:prstGeom>
          <a:noFill/>
        </p:spPr>
        <p:txBody>
          <a:bodyPr wrap="square">
            <a:spAutoFit/>
          </a:bodyPr>
          <a:lstStyle/>
          <a:p>
            <a:pPr algn="ctr"/>
            <a:r>
              <a:rPr lang="gu-IN" sz="1600" dirty="0">
                <a:solidFill>
                  <a:schemeClr val="bg2">
                    <a:lumMod val="20000"/>
                    <a:lumOff val="80000"/>
                  </a:schemeClr>
                </a:solidFill>
              </a:rPr>
              <a:t>“આપણે દેવ પર પ્રેમ રાખ્યો, એમાં પ્રેમ નહિ, પણ તેમણે આપણા પર પ્રેમ રાખ્યો અને પોતાના પુત્રને આપણાં પાપનું પ્રાયશ્વિત થવા માટે મોકલ્યા, એમાં પ્રેમ છે.” (યોહાનનો પહેલો પત્ર 4:10)</a:t>
            </a:r>
            <a:endParaRPr lang="en" sz="12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426066"/>
            <a:ext cx="11766625" cy="707886"/>
          </a:xfrm>
          <a:prstGeom prst="rect">
            <a:avLst/>
          </a:prstGeom>
          <a:noFill/>
        </p:spPr>
        <p:txBody>
          <a:bodyPr wrap="square" rtlCol="0">
            <a:spAutoFit/>
          </a:bodyPr>
          <a:lstStyle/>
          <a:p>
            <a:r>
              <a:rPr lang="gu-IN" sz="1950" dirty="0"/>
              <a:t>આજ્ઞાભંગના પરિણામોની ઘોષણા કરતા પહેલા પણ, દેવે આદમ અને હવા સાથે વાતચીત કરી કે તેમના માટે મુક્તિની યોજના છે (ઉત્પત્તિ 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821262"/>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r>
              <a:rPr lang="gu-IN" sz="1950" dirty="0"/>
              <a:t>આપણામાં એવું કંઈ નથી જે આપણને દેવના પ્રેમને લાયક બનાવે. જો કે, કલવરીમાં ઈસુએ વહેતા લોહીના દરેક ટીપાં સાથે, દેવ આપણને કહે છે: “હું તને પ્રેમ કરું છું.”</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2984482"/>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934667"/>
            <a:ext cx="3703320" cy="1323439"/>
          </a:xfrm>
          <a:prstGeom prst="rect">
            <a:avLst/>
          </a:prstGeom>
          <a:noFill/>
        </p:spPr>
        <p:txBody>
          <a:bodyPr wrap="square">
            <a:spAutoFit/>
          </a:bodyPr>
          <a:lstStyle/>
          <a:p>
            <a:r>
              <a:rPr lang="gu-IN" sz="1950" dirty="0"/>
              <a:t>મૃત્યુ એ પાપી માટે શાશ્વત ભાગ્ય હોવું જરૂરી ન હતું. ઈસુએ પોતાના જીવન સાથે પાપની કિંમત ચૂકવીને પોતાનો પ્રેમ દર્શાવ્યો (રોમ.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116528"/>
            <a:ext cx="8885392" cy="692497"/>
          </a:xfrm>
          <a:prstGeom prst="rect">
            <a:avLst/>
          </a:prstGeom>
          <a:noFill/>
        </p:spPr>
        <p:txBody>
          <a:bodyPr wrap="square">
            <a:spAutoFit/>
          </a:bodyPr>
          <a:lstStyle/>
          <a:p>
            <a:r>
              <a:rPr lang="gu-IN" sz="1950" dirty="0"/>
              <a:t>માનવતા સ્વેચ્છાએ સર્જનહારથી અલગ થઈ ગઈ હતી. પરંતુ તેમના કૃતઘ્ન બાળકોને ત્યજી દેવાથી દૂર, દેવે તેમને માન્યતાની બહાર પ્રેમ કરીને તેમનું સાચું પાત્ર પ્રગટ કર્યું (યોહાન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369332"/>
          </a:xfrm>
          <a:prstGeom prst="rect">
            <a:avLst/>
          </a:prstGeom>
          <a:noFill/>
        </p:spPr>
        <p:txBody>
          <a:bodyPr wrap="square" rtlCol="0">
            <a:spAutoFit/>
          </a:bodyPr>
          <a:lstStyle/>
          <a:p>
            <a:pPr algn="ctr">
              <a:spcBef>
                <a:spcPts val="600"/>
              </a:spcBef>
            </a:pPr>
            <a:r>
              <a:rPr lang="gu-IN" b="1" dirty="0"/>
              <a:t>ઈસુએ આપણને તેમનો પ્રેમ કેવી રીતે બતાવ્યો?</a:t>
            </a:r>
            <a:endParaRPr lang="en" b="1" dirty="0"/>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713417221"/>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22302"/>
            <a:ext cx="12192000" cy="769441"/>
          </a:xfrm>
          <a:prstGeom prst="rect">
            <a:avLst/>
          </a:prstGeom>
          <a:noFill/>
        </p:spPr>
        <p:txBody>
          <a:bodyPr wrap="square">
            <a:spAutoFit/>
          </a:bodyPr>
          <a:lstStyle/>
          <a:p>
            <a:pPr algn="ctr"/>
            <a:r>
              <a:rPr lang="gu-IN" sz="4400" b="1" dirty="0">
                <a:solidFill>
                  <a:schemeClr val="tx2">
                    <a:lumMod val="20000"/>
                    <a:lumOff val="80000"/>
                  </a:schemeClr>
                </a:solidFill>
                <a:effectLst>
                  <a:outerShdw blurRad="38100" dist="38100" dir="2700000" algn="tl">
                    <a:srgbClr val="000000">
                      <a:alpha val="43137"/>
                    </a:srgbClr>
                  </a:outerShdw>
                </a:effectLst>
              </a:rPr>
              <a:t>પ્રેમ વળતો પ્રહાર કરે છે</a:t>
            </a:r>
            <a:endParaRPr lang="en" sz="4400" b="1" spc="50" dirty="0">
              <a:ln w="9525" cmpd="sng">
                <a:solidFill>
                  <a:schemeClr val="accent1"/>
                </a:solidFill>
                <a:prstDash val="solid"/>
              </a:ln>
              <a:solidFill>
                <a:schemeClr val="tx2">
                  <a:lumMod val="20000"/>
                  <a:lumOff val="8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748356"/>
            <a:ext cx="10648950" cy="584775"/>
          </a:xfrm>
          <a:prstGeom prst="rect">
            <a:avLst/>
          </a:prstGeom>
          <a:noFill/>
        </p:spPr>
        <p:txBody>
          <a:bodyPr wrap="square">
            <a:spAutoFit/>
          </a:bodyPr>
          <a:lstStyle/>
          <a:p>
            <a:pPr algn="ctr"/>
            <a:r>
              <a:rPr lang="gu-IN" sz="1600" dirty="0">
                <a:solidFill>
                  <a:schemeClr val="bg2">
                    <a:lumMod val="20000"/>
                    <a:lumOff val="80000"/>
                  </a:schemeClr>
                </a:solidFill>
              </a:rPr>
              <a:t>“આપણે દેવ પર પ્રેમ રાખ્યો, એમાં પ્રેમ નહિ, પણ તેમણે આપણા પર પ્રેમ રાખ્યો અને પોતાના પુત્રને આપણાં પાપનું પ્રાયશ્વિત થવા માટે મોકલ્યા, એમાં પ્રેમ છે.” (યોહાનનો પહેલો પત્ર 4:10)</a:t>
            </a:r>
            <a:endParaRPr lang="en" sz="12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1068</TotalTime>
  <Words>1492</Words>
  <Application>Microsoft Office PowerPoint</Application>
  <PresentationFormat>Panorámica</PresentationFormat>
  <Paragraphs>69</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105</cp:revision>
  <dcterms:created xsi:type="dcterms:W3CDTF">2024-03-24T10:47:51Z</dcterms:created>
  <dcterms:modified xsi:type="dcterms:W3CDTF">2024-04-03T18:56:54Z</dcterms:modified>
</cp:coreProperties>
</file>