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8"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05/04/2024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05/04/2024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hi-IN" sz="7200" b="1" dirty="0">
                <a:ln w="25400" cmpd="sng">
                  <a:solidFill>
                    <a:srgbClr val="FFFF00"/>
                  </a:solidFill>
                  <a:prstDash val="solid"/>
                </a:ln>
                <a:solidFill>
                  <a:schemeClr val="bg1"/>
                </a:solidFill>
                <a:latin typeface="Nirmala UI" panose="020B0502040204020203" pitchFamily="34" charset="0"/>
                <a:ea typeface="Nirmala UI" panose="020B0502040204020203" pitchFamily="34" charset="0"/>
                <a:cs typeface="Nirmala UI" panose="020B0502040204020203" pitchFamily="34" charset="0"/>
              </a:rPr>
              <a:t>अँधेरे में ज्योति चमकती है</a:t>
            </a:r>
            <a:endParaRPr lang="en" sz="7200" b="1" spc="600" dirty="0">
              <a:ln w="25400" cmpd="sng">
                <a:solidFill>
                  <a:srgbClr val="FFFF00"/>
                </a:solidFill>
                <a:prstDash val="solid"/>
              </a:ln>
              <a:solidFill>
                <a:schemeClr val="bg1"/>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8674870" y="6447415"/>
            <a:ext cx="3429145" cy="338554"/>
          </a:xfrm>
          <a:prstGeom prst="rect">
            <a:avLst/>
          </a:prstGeom>
          <a:noFill/>
        </p:spPr>
        <p:txBody>
          <a:bodyPr wrap="none" rtlCol="0">
            <a:spAutoFit/>
          </a:bodyPr>
          <a:lstStyle/>
          <a:p>
            <a:pPr algn="r"/>
            <a:r>
              <a:rPr lang="hi-IN" sz="1600" b="1" dirty="0">
                <a:solidFill>
                  <a:srgbClr val="D8DBCF"/>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D8DBC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F8258DF7-4841-EEAF-4B52-78106B53AFEA}"/>
              </a:ext>
            </a:extLst>
          </p:cNvPr>
          <p:cNvSpPr txBox="1"/>
          <p:nvPr/>
        </p:nvSpPr>
        <p:spPr>
          <a:xfrm>
            <a:off x="-49653" y="6482126"/>
            <a:ext cx="2863284" cy="338554"/>
          </a:xfrm>
          <a:prstGeom prst="rect">
            <a:avLst/>
          </a:prstGeom>
          <a:noFill/>
        </p:spPr>
        <p:txBody>
          <a:bodyPr wrap="none" rtlCol="0">
            <a:spAutoFit/>
          </a:bodyPr>
          <a:lstStyle/>
          <a:p>
            <a:pPr algn="r"/>
            <a:r>
              <a:rPr lang="hi-IN" sz="1600" b="1" dirty="0">
                <a:solidFill>
                  <a:srgbClr val="D8DBCF"/>
                </a:solidFill>
                <a:latin typeface="Nirmala UI" panose="020B0502040204020203" pitchFamily="34" charset="0"/>
                <a:ea typeface="Nirmala UI" panose="020B0502040204020203" pitchFamily="34" charset="0"/>
                <a:cs typeface="Nirmala UI" panose="020B0502040204020203" pitchFamily="34" charset="0"/>
              </a:rPr>
              <a:t>पाठ 3, अप्रैल 20, 2024 के लिए </a:t>
            </a:r>
            <a:endParaRPr lang="en" sz="1600" b="1" dirty="0">
              <a:solidFill>
                <a:srgbClr val="D8DBCF"/>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4647426"/>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“आध्यात्मिक अंधकार ने पृथ्वी को और लोगों को घोर अंधकार से ढक दिया है। कई कलीसियाओं में धर्मशास्त्र की व्याख्या में संदेह और अनास्था है। बहुत से, बहुत से लोग, धर्मशास्त्र की सत्यता और सच्चाई पर सवाल उठा रहे हैं। मानवीय तर्क और मानव हृदय की कल्पनाएँ परमेश्वर के वचन की प्रेरणा को कमज़ोर कर रही हैं […]</a:t>
            </a:r>
          </a:p>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इस पवित्र पुस्तक ने शैतान के हमलों का सामना किया है, जिसने बुरे लोगों के साथ मिलकर हर चीज़ को दिव्य चरित्र का बना दिया है जो बादलों और अंधेरे में डूबा हुआ है। लेकिन प्रभु ने इस पवित्र पुस्तक को अपनी चमत्कारी शक्ति से इसके वर्तमान स्वरूप में संरक्षित किया है - मानव परिवार को स्वर्ग का रास्ता दिखाने के लिए एक नक़्शा या मार्गदर्शक-पुस्तक।“</a:t>
            </a:r>
          </a:p>
          <a:p>
            <a:pPr algn="just">
              <a:spcBef>
                <a:spcPts val="600"/>
              </a:spcBef>
            </a:pPr>
            <a:endParaRPr lang="en" sz="2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ई जी व्हाइट (चयनित संदेश, खंड 1, पृष्ठ 17)</a:t>
            </a:r>
            <a:endParaRPr lang="en" sz="14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hi-IN" sz="6000" b="1" dirty="0">
                <a:ln w="6600">
                  <a:solidFill>
                    <a:srgbClr val="132960"/>
                  </a:solidFill>
                  <a:prstDash val="solid"/>
                </a:ln>
                <a:solidFill>
                  <a:srgbClr val="FFFFFF"/>
                </a:solidFill>
                <a:effectLst>
                  <a:outerShdw dist="50800" dir="2700000" algn="tl" rotWithShape="0">
                    <a:srgbClr val="132960"/>
                  </a:outerShdw>
                </a:effectLst>
                <a:latin typeface="Nirmala UI" panose="020B0502040204020203" pitchFamily="34" charset="0"/>
                <a:ea typeface="Nirmala UI" panose="020B0502040204020203" pitchFamily="34" charset="0"/>
                <a:cs typeface="Nirmala UI" panose="020B0502040204020203" pitchFamily="34" charset="0"/>
              </a:rPr>
              <a:t>दिमाग के लिए लड़ाई</a:t>
            </a:r>
            <a:endParaRPr lang="en" sz="6000" b="1" dirty="0">
              <a:ln w="6600">
                <a:solidFill>
                  <a:srgbClr val="132960"/>
                </a:solidFill>
                <a:prstDash val="solid"/>
              </a:ln>
              <a:solidFill>
                <a:srgbClr val="FFFFFF"/>
              </a:solidFill>
              <a:effectLst>
                <a:outerShdw dist="50800" dir="2700000" algn="tl" rotWithShape="0">
                  <a:srgbClr val="13296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646331"/>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hi-IN"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उन अविश्‍वासियों के लिये, जिन की बुद्धि इस संसार के ईश्‍वर ने अंधी कर दी है, ताकि मसीह जो परमेश्‍वर का प्रतिरूप है, उसके तेजोमय सुसमाचार का प्रकाश उन पर न चमके” </a:t>
            </a:r>
            <a:r>
              <a:rPr lang="hi-IN" sz="14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(2 कुरिन्थियों 4:4)।</a:t>
            </a:r>
            <a:endParaRPr lang="es-ES" sz="14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3685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स्पेनिश कहावत है: "जो देखना नहीं चाहता, उससे बुरा कोई अंधा आदमी नहीं है।" यानी किसी को वह देखने के लिए मनाना बेकार है जो वह नहीं देखना चाहता। ऐसा ही उन लोगों के साथ भी है जिन्हें "इस संसार के ईश्वर" ने अंधा कर दिया है (2 कुरिन्थियों 4:4)।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190" b="6773"/>
          <a:stretch/>
        </p:blipFill>
        <p:spPr>
          <a:xfrm>
            <a:off x="154497" y="3981733"/>
            <a:ext cx="3027142" cy="2786136"/>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825191"/>
            <a:ext cx="5419556"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किसी को भी इस अवस्था में रहने की जरूरत नहीं है। जब मन आध्यात्मिक अंधकार में होता है, तो एक ज्योति होती है जो उसमें चमक सकती है और चमकेगी: "ज्योति अन्धकार में चमकती है, और अन्धकार ने उसे ग्रहण न किया।" (यूहन्ना 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54497" y="2622297"/>
            <a:ext cx="894372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 लोग खो गए हैं उनमें ज्ञान की कमी इसलिए नहीं है क्योंकि उनमें जानने की क्षमता नहीं है। ऐसा इसलिए है क्योंकि वे जानना नहीं चाहते। शैतान ने उनके दिमागों पर बहुत सी चीज़ों से कब्ज़ा कर लिया है जो उन्हें यह सोचने से रोकती हैं कि वास्तव में क्या महत्वपूर्ण है: उनका उद्धार।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833776"/>
            <a:ext cx="541955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हममें से जो लोग इस ज्योति को स्वीकार करते हैं वे शत्रु के कार्य को नष्ट कर सकते हैं, और अंधकार में से यीशु की ज्योति को चमका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282324" y="1668698"/>
            <a:ext cx="9588251" cy="3493264"/>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“जो लोग स्वर्ग की ओर यात्रा कर रहे हैं उन्हें एक सुरक्षित मार्गदर्शक की आवश्यकता है। हमें मानवीय बुद्धि में नहीं चलना चाहिए। जब हम जीवन की यात्रा पर चल रहे हैं तो मसीह की आवाज़ को हमसे बात करते हुए सुनना हमारा सौभाग्य है, और उसके शब्द हमेशा ज्ञान के शब्द होते हैं।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हमारी एकमात्र सुरक्षा मसीह के करीब चलने, उसके ज्ञान पर चलने और उसके सत्य का अभ्यास करने में है। हम हमेशा शैतान की कार्यप्रणाली का आसानी से पता नहीं लगा सकते; हम नहीं जानते कि वह अपना जाल कहाँ बिछाता है। लेकिन यीशु दुश्मन की सूक्ष्म कलाओं को समझता है, और वह हमारे पैरों को सुरक्षित रास्ते पर रख सकता है।"</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8794915" y="6472708"/>
            <a:ext cx="3397085" cy="307777"/>
          </a:xfrm>
          <a:prstGeom prst="rect">
            <a:avLst/>
          </a:prstGeom>
          <a:noFill/>
        </p:spPr>
        <p:txBody>
          <a:bodyPr wrap="none" rtlCol="0">
            <a:spAutoFit/>
          </a:bodyPr>
          <a:lstStyle/>
          <a:p>
            <a:pPr algn="r"/>
            <a:r>
              <a:rPr lang="hi-IN" sz="1400" b="1" dirty="0">
                <a:solidFill>
                  <a:srgbClr val="E6E7D5"/>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ई जी व्हाइट (हमारी उच्च पुकार, जनवरी 10)</a:t>
            </a:r>
            <a:endParaRPr lang="en" sz="1400" b="1" dirty="0">
              <a:solidFill>
                <a:srgbClr val="E6E7D5"/>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770"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380246" y="659009"/>
            <a:ext cx="4237021" cy="538609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3200" b="1" i="1" dirty="0">
                <a:solidFill>
                  <a:srgbClr val="7E9721"/>
                </a:solidFill>
                <a:latin typeface="Nirmala UI" panose="020B0502040204020203" pitchFamily="34" charset="0"/>
                <a:ea typeface="Nirmala UI" panose="020B0502040204020203" pitchFamily="34" charset="0"/>
                <a:cs typeface="Nirmala UI" panose="020B0502040204020203" pitchFamily="34" charset="0"/>
              </a:rPr>
              <a:t>“यीशु ने उनसे कहा, “ज्योति अब थोड़ी देर तक तुम्हारे बीच में है। जब तक ज्योति तुम्हारे साथ है तब तक चले चलो, ऐसा न हो कि अन्धकार तुम्हें आ घेरे; जो अन्धकार में चलता है वह नहीं जानता कि किधर जाता है।” </a:t>
            </a:r>
            <a:r>
              <a:rPr lang="en-US" sz="3200" b="1" i="1" dirty="0">
                <a:solidFill>
                  <a:srgbClr val="7E9721"/>
                </a:solidFill>
                <a:latin typeface="Nirmala UI" panose="020B0502040204020203" pitchFamily="34" charset="0"/>
                <a:ea typeface="Nirmala UI" panose="020B0502040204020203" pitchFamily="34" charset="0"/>
                <a:cs typeface="Nirmala UI" panose="020B0502040204020203" pitchFamily="34" charset="0"/>
              </a:rPr>
              <a:t>                </a:t>
            </a:r>
            <a:r>
              <a:rPr lang="hi-IN" sz="2400" b="1" i="1" dirty="0">
                <a:solidFill>
                  <a:srgbClr val="7E9721"/>
                </a:solidFill>
                <a:latin typeface="Nirmala UI" panose="020B0502040204020203" pitchFamily="34" charset="0"/>
                <a:ea typeface="Nirmala UI" panose="020B0502040204020203" pitchFamily="34" charset="0"/>
                <a:cs typeface="Nirmala UI" panose="020B0502040204020203" pitchFamily="34" charset="0"/>
              </a:rPr>
              <a:t>(यूहन्ना 12:35)</a:t>
            </a:r>
            <a:endParaRPr kumimoji="0" lang="es-ES" sz="2400" b="1" i="1" u="none" strike="noStrike" kern="1200" cap="none" spc="0" normalizeH="0" baseline="0" noProof="0" dirty="0">
              <a:ln>
                <a:noFill/>
              </a:ln>
              <a:solidFill>
                <a:srgbClr val="7E9721"/>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134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hi-IN" sz="2400" b="1" dirty="0">
                <a:solidFill>
                  <a:srgbClr val="176653"/>
                </a:solidFill>
                <a:latin typeface="Nirmala UI" panose="020B0502040204020203" pitchFamily="34" charset="0"/>
                <a:ea typeface="Nirmala UI" panose="020B0502040204020203" pitchFamily="34" charset="0"/>
                <a:cs typeface="Nirmala UI" panose="020B0502040204020203" pitchFamily="34" charset="0"/>
              </a:rPr>
              <a:t>सत्य के लिए लड़ाई:</a:t>
            </a:r>
            <a:endParaRPr lang="en" sz="2400" b="1" dirty="0">
              <a:solidFill>
                <a:srgbClr val="176653"/>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सत्य बनाम झूठ।</a:t>
            </a:r>
            <a:endParaRPr lang="en" sz="24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कलीसिया का समझौता।</a:t>
            </a:r>
            <a:endParaRPr lang="en" sz="24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791974"/>
                </a:solidFill>
                <a:latin typeface="Nirmala UI" panose="020B0502040204020203" pitchFamily="34" charset="0"/>
                <a:ea typeface="Nirmala UI" panose="020B0502040204020203" pitchFamily="34" charset="0"/>
                <a:cs typeface="Nirmala UI" panose="020B0502040204020203" pitchFamily="34" charset="0"/>
              </a:rPr>
              <a:t>परमेश्वर के वचन के लिए लड़ाई:</a:t>
            </a:r>
            <a:endParaRPr lang="en" sz="2400" b="1" dirty="0">
              <a:solidFill>
                <a:srgbClr val="791974"/>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बाइबल में सुरक्षा।</a:t>
            </a:r>
            <a:endParaRPr lang="en" sz="24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मानवीय तर्क।</a:t>
            </a:r>
            <a:endParaRPr lang="en" sz="24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713518"/>
                </a:solidFill>
                <a:latin typeface="Nirmala UI" panose="020B0502040204020203" pitchFamily="34" charset="0"/>
                <a:ea typeface="Nirmala UI" panose="020B0502040204020203" pitchFamily="34" charset="0"/>
                <a:cs typeface="Nirmala UI" panose="020B0502040204020203" pitchFamily="34" charset="0"/>
              </a:rPr>
              <a:t>दिमाग के लिए लड़ाई।</a:t>
            </a:r>
            <a:endParaRPr lang="en" sz="2400" b="1" dirty="0">
              <a:solidFill>
                <a:srgbClr val="713518"/>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5898776" cy="400110"/>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युद्ध  लड़ाई दर लड़ाई जीता या हारा जाता है।</a:t>
            </a:r>
            <a:endParaRPr lang="e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96481" y="574545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96481" y="4376928"/>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96481" y="5290732"/>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96481" y="3898282"/>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70788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लड़ाई में हमारा एकमात्र बचाव यीशु है, जो सत्य और जीवन है, और उसके पवित्र वचन से जुड़े रहना है।</a:t>
            </a:r>
            <a:endParaRPr lang="e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682095"/>
            <a:ext cx="5898776" cy="1323439"/>
          </a:xfrm>
          <a:prstGeom prst="rect">
            <a:avLst/>
          </a:prstGeom>
          <a:noFill/>
        </p:spPr>
        <p:txBody>
          <a:bodyPr wrap="square">
            <a:spAutoFit/>
          </a:bodyPr>
          <a:lstStyle/>
          <a:p>
            <a:pPr algn="just">
              <a:spcBef>
                <a:spcPts val="600"/>
              </a:spcBef>
            </a:pPr>
            <a:r>
              <a:rPr lang="hi-I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शैतान उत्पीड़न की लड़ाई हार गया तो उसने एक नई योजना बनाई: समझौता। सच और झूठ के मिश्रण ने लाखों लोगों को मिलावटी, बेजान सत्य अपनाने के लिए खींच लिया है।</a:t>
            </a:r>
            <a:endParaRPr lang="en" sz="2000" b="1" dirty="0">
              <a:solidFill>
                <a:schemeClr val="bg1"/>
              </a:solidFill>
              <a:effectLst>
                <a:glow rad="127000">
                  <a:srgbClr val="83672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3395053" y="2459504"/>
            <a:ext cx="5812325" cy="1938992"/>
          </a:xfrm>
          <a:prstGeom prst="rect">
            <a:avLst/>
          </a:prstGeom>
          <a:noFill/>
        </p:spPr>
        <p:txBody>
          <a:bodyPr wrap="square">
            <a:spAutoFit/>
          </a:bodyPr>
          <a:lstStyle/>
          <a:p>
            <a:pPr algn="ctr"/>
            <a:r>
              <a:rPr lang="hi-IN" sz="6000" b="1" dirty="0">
                <a:ln w="6600">
                  <a:solidFill>
                    <a:srgbClr val="862256"/>
                  </a:solidFill>
                  <a:prstDash val="solid"/>
                </a:ln>
                <a:solidFill>
                  <a:srgbClr val="FFFFFF"/>
                </a:solidFill>
                <a:effectLst>
                  <a:outerShdw dist="50800" dir="2700000" algn="tl" rotWithShape="0">
                    <a:srgbClr val="862256"/>
                  </a:outerShdw>
                </a:effectLst>
                <a:latin typeface="Nirmala UI" panose="020B0502040204020203" pitchFamily="34" charset="0"/>
                <a:ea typeface="Nirmala UI" panose="020B0502040204020203" pitchFamily="34" charset="0"/>
                <a:cs typeface="Nirmala UI" panose="020B0502040204020203" pitchFamily="34" charset="0"/>
              </a:rPr>
              <a:t>सत्य के लिए लड़ाई</a:t>
            </a:r>
            <a:endParaRPr lang="en" sz="6000" b="1" dirty="0">
              <a:ln w="6600">
                <a:solidFill>
                  <a:srgbClr val="862256"/>
                </a:solidFill>
                <a:prstDash val="solid"/>
              </a:ln>
              <a:solidFill>
                <a:srgbClr val="FFFFFF"/>
              </a:solidFill>
              <a:effectLst>
                <a:outerShdw dist="50800" dir="2700000" algn="tl" rotWithShape="0">
                  <a:srgbClr val="862256"/>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18106"/>
            <a:ext cx="12191999" cy="707886"/>
          </a:xfrm>
          <a:prstGeom prst="rect">
            <a:avLst/>
          </a:prstGeom>
          <a:noFill/>
        </p:spPr>
        <p:txBody>
          <a:bodyPr wrap="square">
            <a:spAutoFit/>
          </a:bodyPr>
          <a:lstStyle/>
          <a:p>
            <a:pPr algn="ctr"/>
            <a:r>
              <a:rPr lang="hi-IN" sz="40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सत्य बनाम झूठ</a:t>
            </a:r>
            <a:endParaRPr lang="en" sz="40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604403" y="670673"/>
            <a:ext cx="6764759" cy="584775"/>
          </a:xfrm>
          <a:prstGeom prst="rect">
            <a:avLst/>
          </a:prstGeom>
          <a:noFill/>
        </p:spPr>
        <p:txBody>
          <a:bodyPr wrap="square">
            <a:spAutoFit/>
          </a:bodyPr>
          <a:lstStyle/>
          <a:p>
            <a:pPr algn="ctr"/>
            <a:r>
              <a:rPr lang="hi-IN" sz="1600" b="1" i="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ने उससे कहा, “मार्ग और सत्य और जीवन मैं ही हूँ; बिना मेरे द्वारा कोई पिता के पास नहीं पहुँच सकता” </a:t>
            </a:r>
            <a:r>
              <a:rPr lang="hi-IN" sz="1400" b="1" i="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14:6)।</a:t>
            </a:r>
            <a:endParaRPr lang="es-ES" b="1" i="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278526"/>
            <a:ext cx="559925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सत्य है और इसलिए सभी सत्य का पिता है (यूहन्ना 14:6)। हर चीज़ सच्ची, हर चीज़ भरोसेमंद, हर चीज़ जो सत्य है, वह उसी से आती है। और उसका सत्य हममें जीवन उत्पन्न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7" y="881149"/>
            <a:ext cx="2807936" cy="3650341"/>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9077498" y="947019"/>
            <a:ext cx="2897753" cy="3197617"/>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169707"/>
            <a:ext cx="560353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इसलिए, शैतान ने बाइबल को छिपाकर या विकृत करके नष्ट करने का काम किया है। और उसने इसे (हालांकि पूरी तरह से नहीं) रोमन कैथोलिक कलीसिया के माध्यम से, मध्य युग (जिसे "अंधकार युग" भी कहा जाता है) के दौरान हासिल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108008"/>
            <a:ext cx="559925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दुश्मन के साथ अपने मुकाबले में, यीशु ने बाइबल को सभी सत्य के स्रोत के रूप में इस्तेमाल किया: "लिखा है" (मत्ती 4:4; 21:13)।</a:t>
            </a:r>
            <a:endParaRPr lang="en" sz="2000"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693267"/>
            <a:ext cx="559925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विपरीत, शैतान झूठ का पिता है (यूहन्ना 8:44)। सारा धोखा, सारी दुर्भावनापूर्ण सूक्ष्मता, सारा मिलावटी सत्य, उसी से आता है। और उसका झूठ हममें मृत्यु उत्पन्न करता है।</a:t>
            </a:r>
            <a:r>
              <a:rPr lang="en" sz="2000" b="1" dirty="0"/>
              <a:t>.</a:t>
            </a: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27159"/>
            <a:ext cx="12192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dirty="0">
                <a:ln/>
                <a:solidFill>
                  <a:srgbClr val="A400A4"/>
                </a:solidFill>
                <a:latin typeface="Nirmala UI" panose="020B0502040204020203" pitchFamily="34" charset="0"/>
                <a:ea typeface="Nirmala UI" panose="020B0502040204020203" pitchFamily="34" charset="0"/>
                <a:cs typeface="Nirmala UI" panose="020B0502040204020203" pitchFamily="34" charset="0"/>
              </a:rPr>
              <a:t>कलीसिया का समझौता</a:t>
            </a:r>
            <a:endParaRPr lang="en" sz="4000" b="1" dirty="0">
              <a:ln/>
              <a:solidFill>
                <a:srgbClr val="A400A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1475715" y="610524"/>
            <a:ext cx="9306962"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“मैं जानता हूँ कि मेरे जाने के बाद फाड़नेवाले भेडिए तुम में आएँगे जो झुण्ड को न छोड़ेंगे। 30तुम्हारे ही बीच में से भी ऐसे–ऐसे मनुष्य उठेंगे, जो चेलों को अपने पीछे खींच लेने को टेढ़ी–मेढ़ी बातें कहेंगे” </a:t>
            </a:r>
            <a:r>
              <a:rPr lang="en-US"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(प्रेरितों के काम 20:29-30)</a:t>
            </a: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a:t>
            </a:r>
            <a:endParaRPr lang="e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1015663"/>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पौलुस ने इफिसियों के प्राचीनों को विदाई दी, तो उन्होंने भविष्य में उनके सामने आने वाली बाहरी और आंतरिक समस्याओं के बारे में अपनी चिंता व्यक्त की (प्रेरितों के काम 20:29-30)।</a:t>
            </a:r>
            <a:endParaRPr lang="e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938992"/>
          </a:xfrm>
          <a:prstGeom prst="rect">
            <a:avLst/>
          </a:prstGeom>
          <a:noFill/>
        </p:spPr>
        <p:txBody>
          <a:bodyPr wrap="square" rtlCol="0">
            <a:spAutoFit/>
          </a:bodyPr>
          <a:lstStyle/>
          <a:p>
            <a:pPr marL="342900" indent="-342900" algn="just">
              <a:buFont typeface="+mj-lt"/>
              <a:buAutoNum type="arabicPeriod"/>
            </a:pPr>
            <a:r>
              <a:rPr lang="hi-IN" sz="2000" b="1" dirty="0">
                <a:solidFill>
                  <a:srgbClr val="FFFF99"/>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शिकारी भेड़िये।</a:t>
            </a:r>
            <a:r>
              <a:rPr lang="e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वर्ष 64 से 311 (सहनशीलता का सर्डिका आदेश) तक, कलीसिया को रोमन साम्राज्य से भयंकर उत्पीड़न का सामना करना पड़ा।</a:t>
            </a:r>
            <a:endParaRPr lang="e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342900" indent="-342900" algn="just">
              <a:buFont typeface="+mj-lt"/>
              <a:buAutoNum type="arabicPeriod"/>
            </a:pPr>
            <a:r>
              <a:rPr lang="hi-IN" sz="2000" b="1" dirty="0">
                <a:solidFill>
                  <a:srgbClr val="FFFF99"/>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भ्रष्ट लोग। </a:t>
            </a:r>
            <a:r>
              <a:rPr lang="hi-I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चौथी शताब्दी की शुरुआत में, अपरिवर्तित लोगों को कलीसिया में शामिल किया गया जिन्होंने अपनी बुतपरस्ती को सच्चाई के साथ मिलाया।</a:t>
            </a:r>
            <a:endParaRPr lang="e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406243"/>
            <a:ext cx="3523824" cy="163121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शैतान ने सत्य को भ्रष्ट करने और कलीसिया में मूर्तिपूजा और रविवार का पालन शुरू करने के लिए अपनी "आंतरिक" रणनीति का इस्तेमाल किया।</a:t>
            </a:r>
            <a:endParaRPr lang="en" sz="20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970255"/>
              <a:ext cx="1424573" cy="2246769"/>
            </a:xfrm>
            <a:prstGeom prst="rect">
              <a:avLst/>
            </a:prstGeom>
            <a:noFill/>
          </p:spPr>
          <p:txBody>
            <a:bodyPr wrap="square">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रोम में कैपिटोलिन हिल पर रोमन देवता बरहस्पति ग्रह की मूर्ति का पुन: उपयोग किया गया और उसे संत पतरस की मूर्ति में बदल दिया गया</a:t>
              </a:r>
              <a:endParaRPr lang="en" sz="1400" b="1" dirty="0">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677108"/>
          </a:xfrm>
          <a:prstGeom prst="rect">
            <a:avLst/>
          </a:prstGeom>
          <a:noFill/>
        </p:spPr>
        <p:txBody>
          <a:bodyPr wrap="square">
            <a:spAutoFit/>
          </a:bodyPr>
          <a:lstStyle/>
          <a:p>
            <a:pPr algn="just"/>
            <a:r>
              <a:rPr lang="hi-IN" sz="1900" b="1"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कि पौलुस ने भविष्यवाणी की थी, इन त्रुटियों को स्वीकार कर लिया गया था, और उन लोगों के बीच अंत तक बनी रहेंगी जो सत्य नहीं जानना चाहते हैं (2 थिस्सलुनीकियों 2:7-12)। अंतिम लड़ाई सब्त के साथ समझौते पर आधारित होगी।</a:t>
            </a:r>
            <a:endParaRPr lang="es-ES" sz="1900" dirty="0">
              <a:solidFill>
                <a:schemeClr val="bg1"/>
              </a:solidFill>
              <a:effectLst>
                <a:glow rad="127000">
                  <a:srgbClr val="3A57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2271428" y="2459504"/>
            <a:ext cx="7497254" cy="1938992"/>
          </a:xfrm>
          <a:prstGeom prst="rect">
            <a:avLst/>
          </a:prstGeom>
          <a:noFill/>
        </p:spPr>
        <p:txBody>
          <a:bodyPr wrap="square">
            <a:spAutoFit/>
          </a:bodyPr>
          <a:lstStyle/>
          <a:p>
            <a:pPr algn="ctr"/>
            <a:r>
              <a:rPr lang="hi-IN" sz="6000" b="1" dirty="0">
                <a:ln w="6600">
                  <a:solidFill>
                    <a:srgbClr val="5E2F0C"/>
                  </a:solidFill>
                  <a:prstDash val="solid"/>
                </a:ln>
                <a:solidFill>
                  <a:srgbClr val="FFFFFF"/>
                </a:solidFill>
                <a:effectLst>
                  <a:outerShdw dist="50800" dir="2700000" algn="tl" rotWithShape="0">
                    <a:srgbClr val="5E2F0C"/>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वचन के लिए लड़ाई </a:t>
            </a:r>
            <a:endParaRPr lang="en" sz="6000" b="1" dirty="0">
              <a:ln w="6600">
                <a:solidFill>
                  <a:srgbClr val="5E2F0C"/>
                </a:solidFill>
                <a:prstDash val="solid"/>
              </a:ln>
              <a:solidFill>
                <a:srgbClr val="FFFFFF"/>
              </a:solidFill>
              <a:effectLst>
                <a:outerShdw dist="50800" dir="2700000" algn="tl" rotWithShape="0">
                  <a:srgbClr val="5E2F0C"/>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5678"/>
            <a:ext cx="12191999" cy="707886"/>
          </a:xfrm>
          <a:prstGeom prst="rect">
            <a:avLst/>
          </a:prstGeom>
          <a:noFill/>
        </p:spPr>
        <p:txBody>
          <a:bodyPr wrap="square">
            <a:spAutoFit/>
          </a:bodyPr>
          <a:lstStyle/>
          <a:p>
            <a:pPr algn="ctr"/>
            <a:r>
              <a:rPr lang="hi-IN"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बाइबल में सुरक्षा</a:t>
            </a:r>
            <a:endParaRPr lang="en"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74777"/>
            <a:ext cx="8122024" cy="369332"/>
          </a:xfrm>
          <a:prstGeom prst="rect">
            <a:avLst/>
          </a:prstGeom>
          <a:noFill/>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“सत्य के द्वारा उन्हें पवित्र कर: तेरा वचन सत्य है।”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(यूहन्ना 17:17)</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परमेश्वर की इच्छा का अचूक प्रकटन है। मानवता के उद्धार के लिए स्वर्गीय योजना प्रस्तुत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44109"/>
            <a:ext cx="4630810" cy="3766662"/>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03690"/>
            <a:ext cx="5128532"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हम इसके किसी भाग को अस्वीकार करते हैं (उदाहरण के लिए, उत्पत्ति 1 और 2 का सृष्टि विवरण), तो हम इसके द्वारा सिखाए गए किसी भी सिद्धांत को अस्वीकार कर सकते हैं। और फिर...बाइबल के बाकी हिस्सों पर भरोसा करने से हमें क्या सुरक्षा मिल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3719971"/>
            <a:ext cx="3518289" cy="1323439"/>
          </a:xfrm>
          <a:custGeom>
            <a:avLst/>
            <a:gdLst>
              <a:gd name="connsiteX0" fmla="*/ 0 w 3518289"/>
              <a:gd name="connsiteY0" fmla="*/ 0 h 1323439"/>
              <a:gd name="connsiteX1" fmla="*/ 480833 w 3518289"/>
              <a:gd name="connsiteY1" fmla="*/ 0 h 1323439"/>
              <a:gd name="connsiteX2" fmla="*/ 1067214 w 3518289"/>
              <a:gd name="connsiteY2" fmla="*/ 0 h 1323439"/>
              <a:gd name="connsiteX3" fmla="*/ 1618413 w 3518289"/>
              <a:gd name="connsiteY3" fmla="*/ 0 h 1323439"/>
              <a:gd name="connsiteX4" fmla="*/ 2099246 w 3518289"/>
              <a:gd name="connsiteY4" fmla="*/ 0 h 1323439"/>
              <a:gd name="connsiteX5" fmla="*/ 2615261 w 3518289"/>
              <a:gd name="connsiteY5" fmla="*/ 0 h 1323439"/>
              <a:gd name="connsiteX6" fmla="*/ 3518289 w 3518289"/>
              <a:gd name="connsiteY6" fmla="*/ 0 h 1323439"/>
              <a:gd name="connsiteX7" fmla="*/ 3518289 w 3518289"/>
              <a:gd name="connsiteY7" fmla="*/ 454381 h 1323439"/>
              <a:gd name="connsiteX8" fmla="*/ 3518289 w 3518289"/>
              <a:gd name="connsiteY8" fmla="*/ 882293 h 1323439"/>
              <a:gd name="connsiteX9" fmla="*/ 3518289 w 3518289"/>
              <a:gd name="connsiteY9" fmla="*/ 1323439 h 1323439"/>
              <a:gd name="connsiteX10" fmla="*/ 2896725 w 3518289"/>
              <a:gd name="connsiteY10" fmla="*/ 1323439 h 1323439"/>
              <a:gd name="connsiteX11" fmla="*/ 2380709 w 3518289"/>
              <a:gd name="connsiteY11" fmla="*/ 1323439 h 1323439"/>
              <a:gd name="connsiteX12" fmla="*/ 1899876 w 3518289"/>
              <a:gd name="connsiteY12" fmla="*/ 1323439 h 1323439"/>
              <a:gd name="connsiteX13" fmla="*/ 1278312 w 3518289"/>
              <a:gd name="connsiteY13" fmla="*/ 1323439 h 1323439"/>
              <a:gd name="connsiteX14" fmla="*/ 691930 w 3518289"/>
              <a:gd name="connsiteY14" fmla="*/ 1323439 h 1323439"/>
              <a:gd name="connsiteX15" fmla="*/ 0 w 3518289"/>
              <a:gd name="connsiteY15" fmla="*/ 1323439 h 1323439"/>
              <a:gd name="connsiteX16" fmla="*/ 0 w 3518289"/>
              <a:gd name="connsiteY16" fmla="*/ 869058 h 1323439"/>
              <a:gd name="connsiteX17" fmla="*/ 0 w 3518289"/>
              <a:gd name="connsiteY17" fmla="*/ 454381 h 1323439"/>
              <a:gd name="connsiteX18" fmla="*/ 0 w 3518289"/>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323439"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32953" y="139523"/>
                  <a:pt x="3513668" y="338476"/>
                  <a:pt x="3518289" y="454381"/>
                </a:cubicBezTo>
                <a:cubicBezTo>
                  <a:pt x="3522910" y="570286"/>
                  <a:pt x="3486374" y="775047"/>
                  <a:pt x="3518289" y="882293"/>
                </a:cubicBezTo>
                <a:cubicBezTo>
                  <a:pt x="3550204" y="989539"/>
                  <a:pt x="3503664" y="1137181"/>
                  <a:pt x="3518289" y="1323439"/>
                </a:cubicBezTo>
                <a:cubicBezTo>
                  <a:pt x="3300650" y="1397010"/>
                  <a:pt x="3110359" y="1249798"/>
                  <a:pt x="2896725" y="1323439"/>
                </a:cubicBezTo>
                <a:cubicBezTo>
                  <a:pt x="2683091" y="1397080"/>
                  <a:pt x="2542308" y="1281707"/>
                  <a:pt x="2380709" y="1323439"/>
                </a:cubicBezTo>
                <a:cubicBezTo>
                  <a:pt x="2219110" y="1365171"/>
                  <a:pt x="2027003" y="1301207"/>
                  <a:pt x="1899876" y="1323439"/>
                </a:cubicBezTo>
                <a:cubicBezTo>
                  <a:pt x="1772749" y="1345671"/>
                  <a:pt x="1581906" y="1253912"/>
                  <a:pt x="1278312" y="1323439"/>
                </a:cubicBezTo>
                <a:cubicBezTo>
                  <a:pt x="974718" y="1392966"/>
                  <a:pt x="945855" y="1317443"/>
                  <a:pt x="691930" y="1323439"/>
                </a:cubicBezTo>
                <a:cubicBezTo>
                  <a:pt x="438005" y="1329435"/>
                  <a:pt x="213738" y="1317154"/>
                  <a:pt x="0" y="1323439"/>
                </a:cubicBezTo>
                <a:cubicBezTo>
                  <a:pt x="-54206" y="1114827"/>
                  <a:pt x="9719" y="1003367"/>
                  <a:pt x="0" y="869058"/>
                </a:cubicBezTo>
                <a:cubicBezTo>
                  <a:pt x="-9719" y="734749"/>
                  <a:pt x="40572" y="577262"/>
                  <a:pt x="0" y="454381"/>
                </a:cubicBezTo>
                <a:cubicBezTo>
                  <a:pt x="-40572" y="331500"/>
                  <a:pt x="25907" y="121141"/>
                  <a:pt x="0" y="0"/>
                </a:cubicBezTo>
                <a:close/>
              </a:path>
              <a:path w="3518289" h="1323439"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63800" y="135975"/>
                  <a:pt x="3495245" y="295506"/>
                  <a:pt x="3518289" y="414678"/>
                </a:cubicBezTo>
                <a:cubicBezTo>
                  <a:pt x="3541333" y="533850"/>
                  <a:pt x="3494014" y="724757"/>
                  <a:pt x="3518289" y="855824"/>
                </a:cubicBezTo>
                <a:cubicBezTo>
                  <a:pt x="3542564" y="986891"/>
                  <a:pt x="3514935" y="1213576"/>
                  <a:pt x="3518289" y="1323439"/>
                </a:cubicBezTo>
                <a:cubicBezTo>
                  <a:pt x="3355023" y="1346318"/>
                  <a:pt x="3202065" y="1283468"/>
                  <a:pt x="3037456" y="1323439"/>
                </a:cubicBezTo>
                <a:cubicBezTo>
                  <a:pt x="2872847" y="1363410"/>
                  <a:pt x="2599002" y="1289859"/>
                  <a:pt x="2380709" y="1323439"/>
                </a:cubicBezTo>
                <a:cubicBezTo>
                  <a:pt x="2162416" y="1357019"/>
                  <a:pt x="1987808" y="1257265"/>
                  <a:pt x="1759145" y="1323439"/>
                </a:cubicBezTo>
                <a:cubicBezTo>
                  <a:pt x="1530482" y="1389613"/>
                  <a:pt x="1347236" y="1303607"/>
                  <a:pt x="1243129" y="1323439"/>
                </a:cubicBezTo>
                <a:cubicBezTo>
                  <a:pt x="1139022" y="1343271"/>
                  <a:pt x="887646" y="1259794"/>
                  <a:pt x="586381" y="1323439"/>
                </a:cubicBezTo>
                <a:cubicBezTo>
                  <a:pt x="285116" y="1387084"/>
                  <a:pt x="281014" y="1322856"/>
                  <a:pt x="0" y="1323439"/>
                </a:cubicBezTo>
                <a:cubicBezTo>
                  <a:pt x="-40038" y="1232874"/>
                  <a:pt x="22733" y="1060037"/>
                  <a:pt x="0" y="895527"/>
                </a:cubicBezTo>
                <a:cubicBezTo>
                  <a:pt x="-22733" y="731017"/>
                  <a:pt x="51301" y="643814"/>
                  <a:pt x="0" y="454381"/>
                </a:cubicBezTo>
                <a:cubicBezTo>
                  <a:pt x="-51301" y="264948"/>
                  <a:pt x="15787" y="225930"/>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hi-IN"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a:t>
            </a:r>
            <a:r>
              <a:rPr lang="hi-IN" sz="20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तेरा वचन मेरे पाँव के लिये दीपक, और मेरे मार्ग के लिये उजियाला है।'' </a:t>
            </a:r>
            <a:r>
              <a:rPr lang="en-US" sz="20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0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119:105)</a:t>
            </a:r>
            <a:endParaRPr lang="en" sz="2000" b="1" i="1" dirty="0">
              <a:solidFill>
                <a:schemeClr val="accent6">
                  <a:lumMod val="50000"/>
                </a:schemeClr>
              </a:solidFill>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267606"/>
            <a:ext cx="3518289" cy="1323439"/>
          </a:xfrm>
          <a:custGeom>
            <a:avLst/>
            <a:gdLst>
              <a:gd name="connsiteX0" fmla="*/ 0 w 3518289"/>
              <a:gd name="connsiteY0" fmla="*/ 0 h 1323439"/>
              <a:gd name="connsiteX1" fmla="*/ 480833 w 3518289"/>
              <a:gd name="connsiteY1" fmla="*/ 0 h 1323439"/>
              <a:gd name="connsiteX2" fmla="*/ 1067214 w 3518289"/>
              <a:gd name="connsiteY2" fmla="*/ 0 h 1323439"/>
              <a:gd name="connsiteX3" fmla="*/ 1618413 w 3518289"/>
              <a:gd name="connsiteY3" fmla="*/ 0 h 1323439"/>
              <a:gd name="connsiteX4" fmla="*/ 2099246 w 3518289"/>
              <a:gd name="connsiteY4" fmla="*/ 0 h 1323439"/>
              <a:gd name="connsiteX5" fmla="*/ 2615261 w 3518289"/>
              <a:gd name="connsiteY5" fmla="*/ 0 h 1323439"/>
              <a:gd name="connsiteX6" fmla="*/ 3518289 w 3518289"/>
              <a:gd name="connsiteY6" fmla="*/ 0 h 1323439"/>
              <a:gd name="connsiteX7" fmla="*/ 3518289 w 3518289"/>
              <a:gd name="connsiteY7" fmla="*/ 454381 h 1323439"/>
              <a:gd name="connsiteX8" fmla="*/ 3518289 w 3518289"/>
              <a:gd name="connsiteY8" fmla="*/ 882293 h 1323439"/>
              <a:gd name="connsiteX9" fmla="*/ 3518289 w 3518289"/>
              <a:gd name="connsiteY9" fmla="*/ 1323439 h 1323439"/>
              <a:gd name="connsiteX10" fmla="*/ 2896725 w 3518289"/>
              <a:gd name="connsiteY10" fmla="*/ 1323439 h 1323439"/>
              <a:gd name="connsiteX11" fmla="*/ 2380709 w 3518289"/>
              <a:gd name="connsiteY11" fmla="*/ 1323439 h 1323439"/>
              <a:gd name="connsiteX12" fmla="*/ 1899876 w 3518289"/>
              <a:gd name="connsiteY12" fmla="*/ 1323439 h 1323439"/>
              <a:gd name="connsiteX13" fmla="*/ 1278312 w 3518289"/>
              <a:gd name="connsiteY13" fmla="*/ 1323439 h 1323439"/>
              <a:gd name="connsiteX14" fmla="*/ 691930 w 3518289"/>
              <a:gd name="connsiteY14" fmla="*/ 1323439 h 1323439"/>
              <a:gd name="connsiteX15" fmla="*/ 0 w 3518289"/>
              <a:gd name="connsiteY15" fmla="*/ 1323439 h 1323439"/>
              <a:gd name="connsiteX16" fmla="*/ 0 w 3518289"/>
              <a:gd name="connsiteY16" fmla="*/ 869058 h 1323439"/>
              <a:gd name="connsiteX17" fmla="*/ 0 w 3518289"/>
              <a:gd name="connsiteY17" fmla="*/ 454381 h 1323439"/>
              <a:gd name="connsiteX18" fmla="*/ 0 w 3518289"/>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323439"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32953" y="139523"/>
                  <a:pt x="3513668" y="338476"/>
                  <a:pt x="3518289" y="454381"/>
                </a:cubicBezTo>
                <a:cubicBezTo>
                  <a:pt x="3522910" y="570286"/>
                  <a:pt x="3486374" y="775047"/>
                  <a:pt x="3518289" y="882293"/>
                </a:cubicBezTo>
                <a:cubicBezTo>
                  <a:pt x="3550204" y="989539"/>
                  <a:pt x="3503664" y="1137181"/>
                  <a:pt x="3518289" y="1323439"/>
                </a:cubicBezTo>
                <a:cubicBezTo>
                  <a:pt x="3300650" y="1397010"/>
                  <a:pt x="3110359" y="1249798"/>
                  <a:pt x="2896725" y="1323439"/>
                </a:cubicBezTo>
                <a:cubicBezTo>
                  <a:pt x="2683091" y="1397080"/>
                  <a:pt x="2542308" y="1281707"/>
                  <a:pt x="2380709" y="1323439"/>
                </a:cubicBezTo>
                <a:cubicBezTo>
                  <a:pt x="2219110" y="1365171"/>
                  <a:pt x="2027003" y="1301207"/>
                  <a:pt x="1899876" y="1323439"/>
                </a:cubicBezTo>
                <a:cubicBezTo>
                  <a:pt x="1772749" y="1345671"/>
                  <a:pt x="1581906" y="1253912"/>
                  <a:pt x="1278312" y="1323439"/>
                </a:cubicBezTo>
                <a:cubicBezTo>
                  <a:pt x="974718" y="1392966"/>
                  <a:pt x="945855" y="1317443"/>
                  <a:pt x="691930" y="1323439"/>
                </a:cubicBezTo>
                <a:cubicBezTo>
                  <a:pt x="438005" y="1329435"/>
                  <a:pt x="213738" y="1317154"/>
                  <a:pt x="0" y="1323439"/>
                </a:cubicBezTo>
                <a:cubicBezTo>
                  <a:pt x="-54206" y="1114827"/>
                  <a:pt x="9719" y="1003367"/>
                  <a:pt x="0" y="869058"/>
                </a:cubicBezTo>
                <a:cubicBezTo>
                  <a:pt x="-9719" y="734749"/>
                  <a:pt x="40572" y="577262"/>
                  <a:pt x="0" y="454381"/>
                </a:cubicBezTo>
                <a:cubicBezTo>
                  <a:pt x="-40572" y="331500"/>
                  <a:pt x="25907" y="121141"/>
                  <a:pt x="0" y="0"/>
                </a:cubicBezTo>
                <a:close/>
              </a:path>
              <a:path w="3518289" h="1323439"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63800" y="135975"/>
                  <a:pt x="3495245" y="295506"/>
                  <a:pt x="3518289" y="414678"/>
                </a:cubicBezTo>
                <a:cubicBezTo>
                  <a:pt x="3541333" y="533850"/>
                  <a:pt x="3494014" y="724757"/>
                  <a:pt x="3518289" y="855824"/>
                </a:cubicBezTo>
                <a:cubicBezTo>
                  <a:pt x="3542564" y="986891"/>
                  <a:pt x="3514935" y="1213576"/>
                  <a:pt x="3518289" y="1323439"/>
                </a:cubicBezTo>
                <a:cubicBezTo>
                  <a:pt x="3355023" y="1346318"/>
                  <a:pt x="3202065" y="1283468"/>
                  <a:pt x="3037456" y="1323439"/>
                </a:cubicBezTo>
                <a:cubicBezTo>
                  <a:pt x="2872847" y="1363410"/>
                  <a:pt x="2599002" y="1289859"/>
                  <a:pt x="2380709" y="1323439"/>
                </a:cubicBezTo>
                <a:cubicBezTo>
                  <a:pt x="2162416" y="1357019"/>
                  <a:pt x="1987808" y="1257265"/>
                  <a:pt x="1759145" y="1323439"/>
                </a:cubicBezTo>
                <a:cubicBezTo>
                  <a:pt x="1530482" y="1389613"/>
                  <a:pt x="1347236" y="1303607"/>
                  <a:pt x="1243129" y="1323439"/>
                </a:cubicBezTo>
                <a:cubicBezTo>
                  <a:pt x="1139022" y="1343271"/>
                  <a:pt x="887646" y="1259794"/>
                  <a:pt x="586381" y="1323439"/>
                </a:cubicBezTo>
                <a:cubicBezTo>
                  <a:pt x="285116" y="1387084"/>
                  <a:pt x="281014" y="1322856"/>
                  <a:pt x="0" y="1323439"/>
                </a:cubicBezTo>
                <a:cubicBezTo>
                  <a:pt x="-40038" y="1232874"/>
                  <a:pt x="22733" y="1060037"/>
                  <a:pt x="0" y="895527"/>
                </a:cubicBezTo>
                <a:cubicBezTo>
                  <a:pt x="-22733" y="731017"/>
                  <a:pt x="51301" y="643814"/>
                  <a:pt x="0" y="454381"/>
                </a:cubicBezTo>
                <a:cubicBezTo>
                  <a:pt x="-51301" y="264948"/>
                  <a:pt x="15787" y="225930"/>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hi-IN" sz="20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“तेरी बातों के खुलने से प्रकाश होता है; उससे भोले लोग समझ प्राप्‍त करते हैं।” </a:t>
            </a:r>
            <a:r>
              <a:rPr lang="en-US" sz="20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0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119:130)</a:t>
            </a:r>
            <a:endParaRPr lang="en" b="1" i="1" dirty="0">
              <a:solidFill>
                <a:schemeClr val="accent1">
                  <a:lumMod val="50000"/>
                </a:schemeClr>
              </a:solidFill>
            </a:endParaRP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624237"/>
            <a:ext cx="716369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इसमें हम शैतान की रणनीति पाते हैं; सृष्टि; यीशु का जन्म, जीवन, मृत्यु, पुनरुत्थान और मध्यस्थता; पापों की क्षमा; दूसरा आगमन; नई पृथ्वी पर अनन्त जीवन...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841210"/>
            <a:ext cx="716369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इसलिए, हमारी सुरक्षा केवल बाइबल और उसकी प्रत्येक पुस्तक, अध्याय और पद्य में पाई जाती है (2 तीमुथियुस3:16)।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16081"/>
            <a:ext cx="7763814"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0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मानवीय तर्क</a:t>
            </a:r>
            <a:endParaRPr lang="en" sz="40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60140"/>
            <a:ext cx="6781322" cy="646331"/>
          </a:xfrm>
          <a:prstGeom prst="rect">
            <a:avLst/>
          </a:prstGeom>
          <a:noFill/>
        </p:spPr>
        <p:txBody>
          <a:bodyPr wrap="square">
            <a:spAutoFit/>
          </a:bodyPr>
          <a:lstStyle/>
          <a:p>
            <a:pPr algn="ctr"/>
            <a:r>
              <a:rPr lang="hi-IN" b="1" i="1" dirty="0">
                <a:solidFill>
                  <a:srgbClr val="A0DDE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“ऐसा भी मार्ग है, जो मनुष्य को सीधा जान पड़ता है, परन्तु उसके अन्त में मृत्यु ही मिलती है।” </a:t>
            </a:r>
            <a:r>
              <a:rPr lang="hi-IN" sz="1400" b="1" i="1" dirty="0">
                <a:solidFill>
                  <a:srgbClr val="A0DDE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(नीतिवचन 16:25)</a:t>
            </a:r>
            <a:endParaRPr lang="en" sz="1100" b="1" i="1" dirty="0">
              <a:solidFill>
                <a:srgbClr val="A0DDE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422286"/>
            <a:ext cx="5688049" cy="1015663"/>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परमेश्‍वर ही है जिसने बाइबल को प्रेरित किया है, तो इसकी व्याख्या कौन कर सकता है (2 पतरस 1:20; यूहन्ना 14:26)?</a:t>
            </a:r>
            <a:endParaRPr lang="e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30" y="3674888"/>
            <a:ext cx="7588570" cy="70788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मानवीय तर्क का एक उदाहरण उच्च आलोचना है, जिसने 18वीं शताब्दी से बाइबल की "शैक्षिक" व्याख्या का प्रस्ताव रखा है।</a:t>
            </a:r>
            <a:endParaRPr lang="e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535031"/>
            <a:ext cx="7588570"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“परन्तु शारीरिक मनुष्य परमेश्‍वर के आत्मा की बातें ग्रहण नहीं करता, क्योंकि वे उसकी दृष्‍टि में मूर्खता की बातें हैं, और न वह उन्हें जान सकता है क्योंकि उनकी जाँच आत्मिक रीति से होती है।” (1 कुरिन्थियों 2:14)।</a:t>
            </a:r>
            <a:endParaRPr lang="e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8" y="5963674"/>
            <a:ext cx="7588569" cy="70788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निस्संदेह, शत्रु ऐसे रास्ते बनाता है जो सही लगते हैं, लेकिन उनका अंत मृत्यु है (नीतिवचन 16:25)।</a:t>
            </a:r>
            <a:endParaRPr lang="e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30" y="4506965"/>
            <a:ext cx="7588570" cy="1323439"/>
          </a:xfrm>
          <a:prstGeom prst="rect">
            <a:avLst/>
          </a:prstGeom>
          <a:noFill/>
        </p:spPr>
        <p:txBody>
          <a:bodyPr wrap="square">
            <a:spAutoFit/>
          </a:bodyPr>
          <a:lstStyle/>
          <a:p>
            <a:pPr>
              <a:spcBef>
                <a:spcPts val="600"/>
              </a:spcBef>
            </a:pPr>
            <a:r>
              <a:rPr lang="hi-I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इसका मूल दृष्टिकोण चमत्कारों का खंडन और भविष्यवाणी करने की असंभवता है। इस दृष्टिकोण के तहत, हम परमेश्वर के वचन से क्या लाभ प्राप्त कर सकते हैं यदि हम उसकी शक्ति या उस भविष्य को जानने की क्षमता से इनकार करते हैं जो हमारा इंतजार कर रहा है?</a:t>
            </a:r>
            <a:endParaRPr lang="en" sz="2000" b="1" dirty="0">
              <a:solidFill>
                <a:schemeClr val="bg1"/>
              </a:solidFill>
              <a:effectLst>
                <a:glow rad="127000">
                  <a:srgbClr val="47406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642</TotalTime>
  <Words>1556</Words>
  <Application>Microsoft Office PowerPoint</Application>
  <PresentationFormat>Panorámica</PresentationFormat>
  <Paragraphs>57</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Aptos Display</vt:lpstr>
      <vt:lpstr>Arial</vt:lpstr>
      <vt:lpstr>Nirmala UI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2024-03-31T16:03:06Z</dcterms:created>
  <dcterms:modified xsi:type="dcterms:W3CDTF">2024-04-05T14:53:17Z</dcterms:modified>
</cp:coreProperties>
</file>