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3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95,6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Stvoritelj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Spasitelj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 78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52. Bog je naš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odič.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Hvalimo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27,46;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2-6.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osjećaji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7. </a:t>
          </a:r>
          <a:r>
            <a:rPr lang="en-US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Tresu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glavom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u </a:t>
          </a:r>
          <a:r>
            <a:rPr lang="en-US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izrugivanju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39; 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29)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185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8.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mnoštva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27,43)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9-14.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Povjerenje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iskustvo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15.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žedan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19, 28)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16.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Probili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su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ruke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i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noge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20,25)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17.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Nisu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mu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slomili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kosti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31-37)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18.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Vojnici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podijelili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Njegovu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odjeću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               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35;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Marko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15:24; Lk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uka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34;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 19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23-24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2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9; 89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 dirty="0"/>
            <a:t>On je snažan, vlada sa željeznom palicom.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/>
            <a:t>On je </a:t>
          </a:r>
          <a:r>
            <a:rPr lang="en-US" sz="2000" b="1" dirty="0" err="1"/>
            <a:t>pravedan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</a:t>
          </a:r>
          <a:r>
            <a:rPr lang="en-US" sz="2000" b="1" dirty="0" err="1"/>
            <a:t>milosrdan</a:t>
          </a:r>
          <a:r>
            <a:rPr lang="en-US" sz="2000" b="1" dirty="0"/>
            <a:t> u </a:t>
          </a:r>
          <a:r>
            <a:rPr lang="en-US" sz="2000" b="1" dirty="0" err="1"/>
            <a:t>isto</a:t>
          </a:r>
          <a:r>
            <a:rPr lang="en-US" sz="2000" b="1" dirty="0"/>
            <a:t> </a:t>
          </a:r>
          <a:r>
            <a:rPr lang="en-US" sz="2000" b="1" dirty="0" err="1"/>
            <a:t>vrijeme</a:t>
          </a:r>
          <a:r>
            <a:rPr lang="hr-HR" sz="2000" b="1" dirty="0"/>
            <a:t>.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b="1" dirty="0"/>
            <a:t>On </a:t>
          </a:r>
          <a:r>
            <a:rPr lang="en-US" sz="2000" b="1" dirty="0" err="1"/>
            <a:t>štiti</a:t>
          </a:r>
          <a:r>
            <a:rPr lang="en-US" sz="2000" b="1" dirty="0"/>
            <a:t> </a:t>
          </a:r>
          <a:r>
            <a:rPr lang="en-US" sz="2000" b="1" dirty="0" err="1"/>
            <a:t>svoje</a:t>
          </a:r>
          <a:r>
            <a:rPr lang="en-US" sz="2000" b="1" dirty="0"/>
            <a:t> </a:t>
          </a:r>
          <a:r>
            <a:rPr lang="en-US" sz="2000" b="1" dirty="0" err="1"/>
            <a:t>podanike</a:t>
          </a:r>
          <a:r>
            <a:rPr lang="hr-HR" sz="2000" b="1" dirty="0"/>
            <a:t>.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n-US" sz="2000" b="1" dirty="0" err="1"/>
            <a:t>Temelji</a:t>
          </a:r>
          <a:r>
            <a:rPr lang="en-US" sz="2000" b="1" dirty="0"/>
            <a:t> se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zakletvi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hr-HR" sz="2000" b="1" dirty="0"/>
            <a:t>On obavlja</a:t>
          </a:r>
          <a:r>
            <a:rPr lang="en-US" sz="2000" b="1" dirty="0"/>
            <a:t> </a:t>
          </a:r>
          <a:r>
            <a:rPr lang="hr-HR" sz="2000" b="1" dirty="0"/>
            <a:t>svoj</a:t>
          </a:r>
          <a:r>
            <a:rPr lang="en-US" sz="2000" b="1" dirty="0"/>
            <a:t>u </a:t>
          </a:r>
          <a:r>
            <a:rPr lang="en-US" sz="2000" b="1" dirty="0" err="1"/>
            <a:t>službu</a:t>
          </a:r>
          <a:r>
            <a:rPr lang="en-US" sz="2000" b="1" dirty="0"/>
            <a:t> u </a:t>
          </a:r>
          <a:r>
            <a:rPr lang="en-US" sz="2000" b="1" dirty="0" err="1"/>
            <a:t>Nebeskom</a:t>
          </a:r>
          <a:r>
            <a:rPr lang="en-US" sz="2000" b="1" dirty="0"/>
            <a:t> </a:t>
          </a:r>
          <a:r>
            <a:rPr lang="en-US" sz="2000" b="1" dirty="0" err="1"/>
            <a:t>svetištu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pl-PL" sz="2000" b="1" noProof="0" dirty="0"/>
            <a:t>Smrt nema utjecaja na</a:t>
          </a:r>
          <a:br>
            <a:rPr lang="pl-PL" sz="2000" b="1" noProof="0" dirty="0"/>
          </a:br>
          <a:r>
            <a:rPr lang="pl-PL" sz="2000" b="1" noProof="0" dirty="0"/>
            <a:t>Njegovu službu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en-US" sz="2000" b="1" dirty="0" err="1"/>
            <a:t>Njegov</a:t>
          </a:r>
          <a:r>
            <a:rPr lang="hr-HR" sz="2000" b="1" dirty="0"/>
            <a:t>o</a:t>
          </a:r>
          <a:r>
            <a:rPr lang="en-US" sz="2000" b="1" dirty="0"/>
            <a:t> za</a:t>
          </a:r>
          <a:r>
            <a:rPr lang="hr-HR" sz="2000" b="1" dirty="0"/>
            <a:t>stupanje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</a:t>
          </a:r>
          <a:r>
            <a:rPr lang="en-US" sz="2000" b="1" dirty="0" err="1"/>
            <a:t>spasenje</a:t>
          </a:r>
          <a:r>
            <a:rPr lang="en-US" sz="2000" b="1" dirty="0"/>
            <a:t> </a:t>
          </a:r>
          <a:r>
            <a:rPr lang="hr-HR" sz="2000" b="1" dirty="0"/>
            <a:t>s</a:t>
          </a:r>
          <a:r>
            <a:rPr lang="en-US" sz="2000" b="1" dirty="0"/>
            <a:t>e </a:t>
          </a:r>
          <a:r>
            <a:rPr lang="hr-HR" sz="2000" b="1" dirty="0"/>
            <a:t>nastavlja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fi-FI" sz="2000" b="1" dirty="0"/>
            <a:t>On je savršen i suosjećajan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n-US" sz="2000" b="1" dirty="0"/>
            <a:t>On </a:t>
          </a:r>
          <a:r>
            <a:rPr lang="en-US" sz="2000" b="1" dirty="0" err="1"/>
            <a:t>nas</a:t>
          </a:r>
          <a:r>
            <a:rPr lang="en-US" sz="2000" b="1" dirty="0"/>
            <a:t> </a:t>
          </a:r>
          <a:r>
            <a:rPr lang="en-US" sz="2000" b="1" dirty="0" err="1"/>
            <a:t>može</a:t>
          </a:r>
          <a:r>
            <a:rPr lang="en-US" sz="2000" b="1" dirty="0"/>
            <a:t> </a:t>
          </a:r>
          <a:r>
            <a:rPr lang="en-US" sz="2000" b="1" dirty="0" err="1"/>
            <a:t>predstavljati</a:t>
          </a:r>
          <a:r>
            <a:rPr lang="en-US" sz="2000" b="1" dirty="0"/>
            <a:t> </a:t>
          </a:r>
          <a:r>
            <a:rPr lang="en-US" sz="2000" b="1" dirty="0" err="1"/>
            <a:t>izravno</a:t>
          </a:r>
          <a:r>
            <a:rPr lang="en-US" sz="2000" b="1" dirty="0"/>
            <a:t> pred </a:t>
          </a:r>
          <a:r>
            <a:rPr lang="en-US" sz="2000" b="1" dirty="0" err="1"/>
            <a:t>Ocem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09834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95,6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Stvoritelj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Spasitelj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 78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52. Bog je naš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odič.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Hvalimo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27,46;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2-6.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osjećaji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7. </a:t>
          </a:r>
          <a:r>
            <a:rPr lang="en-US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Tresu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glavom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u </a:t>
          </a:r>
          <a:r>
            <a:rPr lang="en-US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izrugivanju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39; 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29)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185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8.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mnoštva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27,43)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9-14.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Povjerenje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iskustvo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15.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žedan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19, 28)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16.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Probili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su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ruke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i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noge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20,25)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17.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Nisu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mu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slomili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kosti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31-37)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18.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Vojnici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podijelili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Njegovu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odjeću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               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35;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Marko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15:24; Lk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uka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34;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 19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23-24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2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9; 89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On je snažan, vlada sa željeznom palicom.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je </a:t>
          </a:r>
          <a:r>
            <a:rPr lang="en-US" sz="2000" b="1" kern="1200" dirty="0" err="1"/>
            <a:t>pravedan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milosrdan</a:t>
          </a:r>
          <a:r>
            <a:rPr lang="en-US" sz="2000" b="1" kern="1200" dirty="0"/>
            <a:t> u </a:t>
          </a:r>
          <a:r>
            <a:rPr lang="en-US" sz="2000" b="1" kern="1200" dirty="0" err="1"/>
            <a:t>isto</a:t>
          </a:r>
          <a:r>
            <a:rPr lang="en-US" sz="2000" b="1" kern="1200" dirty="0"/>
            <a:t> </a:t>
          </a:r>
          <a:r>
            <a:rPr lang="en-US" sz="2000" b="1" kern="1200" dirty="0" err="1"/>
            <a:t>vrijeme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</a:t>
          </a:r>
          <a:r>
            <a:rPr lang="en-US" sz="2000" b="1" kern="1200" dirty="0" err="1"/>
            <a:t>štiti</a:t>
          </a:r>
          <a:r>
            <a:rPr lang="en-US" sz="2000" b="1" kern="1200" dirty="0"/>
            <a:t> </a:t>
          </a:r>
          <a:r>
            <a:rPr lang="en-US" sz="2000" b="1" kern="1200" dirty="0" err="1"/>
            <a:t>svoje</a:t>
          </a:r>
          <a:r>
            <a:rPr lang="en-US" sz="2000" b="1" kern="1200" dirty="0"/>
            <a:t> </a:t>
          </a:r>
          <a:r>
            <a:rPr lang="en-US" sz="2000" b="1" kern="1200" dirty="0" err="1"/>
            <a:t>podanike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549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5650" y="504964"/>
          <a:ext cx="1328312" cy="1136508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5650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Temelji</a:t>
          </a:r>
          <a:r>
            <a:rPr lang="en-US" sz="2000" b="1" kern="1200" dirty="0"/>
            <a:t> se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zakletvi</a:t>
          </a:r>
          <a:endParaRPr lang="es-ES" sz="2000" kern="1200" dirty="0"/>
        </a:p>
      </dsp:txBody>
      <dsp:txXfrm>
        <a:off x="75650" y="1641473"/>
        <a:ext cx="1328312" cy="1304880"/>
      </dsp:txXfrm>
    </dsp:sp>
    <dsp:sp modelId="{A14488B7-C958-4C24-AECE-20EC72A83B0C}">
      <dsp:nvSpPr>
        <dsp:cNvPr id="0" name=""/>
        <dsp:cNvSpPr/>
      </dsp:nvSpPr>
      <dsp:spPr>
        <a:xfrm>
          <a:off x="549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5" y="140159"/>
        <a:ext cx="1403097" cy="280619"/>
      </dsp:txXfrm>
    </dsp:sp>
    <dsp:sp modelId="{AD5528E7-7B25-4C42-BD97-2882295E200A}">
      <dsp:nvSpPr>
        <dsp:cNvPr id="0" name=""/>
        <dsp:cNvSpPr/>
      </dsp:nvSpPr>
      <dsp:spPr>
        <a:xfrm>
          <a:off x="1950280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20435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20435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On obavlja</a:t>
          </a:r>
          <a:r>
            <a:rPr lang="en-US" sz="2000" b="1" kern="1200" dirty="0"/>
            <a:t> </a:t>
          </a:r>
          <a:r>
            <a:rPr lang="hr-HR" sz="2000" b="1" kern="1200" dirty="0"/>
            <a:t>svoj</a:t>
          </a:r>
          <a:r>
            <a:rPr lang="en-US" sz="2000" b="1" kern="1200" dirty="0"/>
            <a:t>u </a:t>
          </a:r>
          <a:r>
            <a:rPr lang="en-US" sz="2000" b="1" kern="1200" dirty="0" err="1"/>
            <a:t>službu</a:t>
          </a:r>
          <a:r>
            <a:rPr lang="en-US" sz="2000" b="1" kern="1200" dirty="0"/>
            <a:t> u </a:t>
          </a:r>
          <a:r>
            <a:rPr lang="en-US" sz="2000" b="1" kern="1200" dirty="0" err="1"/>
            <a:t>Nebeskom</a:t>
          </a:r>
          <a:r>
            <a:rPr lang="en-US" sz="2000" b="1" kern="1200" dirty="0"/>
            <a:t> </a:t>
          </a:r>
          <a:r>
            <a:rPr lang="en-US" sz="2000" b="1" kern="1200" dirty="0" err="1"/>
            <a:t>svetištu</a:t>
          </a:r>
          <a:endParaRPr lang="es-ES" sz="2000" kern="1200" dirty="0"/>
        </a:p>
      </dsp:txBody>
      <dsp:txXfrm>
        <a:off x="2020435" y="1641473"/>
        <a:ext cx="1328312" cy="1304880"/>
      </dsp:txXfrm>
    </dsp:sp>
    <dsp:sp modelId="{01D9EC32-1E24-4BC1-8881-969F83FA8B3F}">
      <dsp:nvSpPr>
        <dsp:cNvPr id="0" name=""/>
        <dsp:cNvSpPr/>
      </dsp:nvSpPr>
      <dsp:spPr>
        <a:xfrm>
          <a:off x="1950280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0280" y="140159"/>
        <a:ext cx="1403097" cy="280619"/>
      </dsp:txXfrm>
    </dsp:sp>
    <dsp:sp modelId="{7F57E569-AAB7-4AF7-A0C2-4E902326AE5F}">
      <dsp:nvSpPr>
        <dsp:cNvPr id="0" name=""/>
        <dsp:cNvSpPr/>
      </dsp:nvSpPr>
      <dsp:spPr>
        <a:xfrm>
          <a:off x="389506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65219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65219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noProof="0" dirty="0"/>
            <a:t>Smrt nema utjecaja na</a:t>
          </a:r>
          <a:br>
            <a:rPr lang="pl-PL" sz="2000" b="1" kern="1200" noProof="0" dirty="0"/>
          </a:br>
          <a:r>
            <a:rPr lang="pl-PL" sz="2000" b="1" kern="1200" noProof="0" dirty="0"/>
            <a:t>Njegovu službu</a:t>
          </a:r>
          <a:endParaRPr lang="en-US" sz="2000" kern="1200" noProof="0" dirty="0"/>
        </a:p>
      </dsp:txBody>
      <dsp:txXfrm>
        <a:off x="3965219" y="1641473"/>
        <a:ext cx="1328312" cy="1304880"/>
      </dsp:txXfrm>
    </dsp:sp>
    <dsp:sp modelId="{C4496827-74A3-4603-823F-1CC0A80982A0}">
      <dsp:nvSpPr>
        <dsp:cNvPr id="0" name=""/>
        <dsp:cNvSpPr/>
      </dsp:nvSpPr>
      <dsp:spPr>
        <a:xfrm>
          <a:off x="389506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5065" y="140159"/>
        <a:ext cx="1403097" cy="280619"/>
      </dsp:txXfrm>
    </dsp:sp>
    <dsp:sp modelId="{1C50D88C-4EB8-4BEF-B4B5-E80C280E74B0}">
      <dsp:nvSpPr>
        <dsp:cNvPr id="0" name=""/>
        <dsp:cNvSpPr/>
      </dsp:nvSpPr>
      <dsp:spPr>
        <a:xfrm>
          <a:off x="5839849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910004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844691" y="1641473"/>
          <a:ext cx="1458938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Njegov</a:t>
          </a:r>
          <a:r>
            <a:rPr lang="hr-HR" sz="2000" b="1" kern="1200" dirty="0"/>
            <a:t>o</a:t>
          </a:r>
          <a:r>
            <a:rPr lang="en-US" sz="2000" b="1" kern="1200" dirty="0"/>
            <a:t> za</a:t>
          </a:r>
          <a:r>
            <a:rPr lang="hr-HR" sz="2000" b="1" kern="1200" dirty="0"/>
            <a:t>stupanje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spasenje</a:t>
          </a:r>
          <a:r>
            <a:rPr lang="en-US" sz="2000" b="1" kern="1200" dirty="0"/>
            <a:t> </a:t>
          </a:r>
          <a:r>
            <a:rPr lang="hr-HR" sz="2000" b="1" kern="1200" dirty="0"/>
            <a:t>s</a:t>
          </a:r>
          <a:r>
            <a:rPr lang="en-US" sz="2000" b="1" kern="1200" dirty="0"/>
            <a:t>e </a:t>
          </a:r>
          <a:r>
            <a:rPr lang="hr-HR" sz="2000" b="1" kern="1200" dirty="0"/>
            <a:t>nastavlja</a:t>
          </a:r>
          <a:endParaRPr lang="es-ES" sz="2000" kern="1200" dirty="0"/>
        </a:p>
      </dsp:txBody>
      <dsp:txXfrm>
        <a:off x="5844691" y="1641473"/>
        <a:ext cx="1458938" cy="1304880"/>
      </dsp:txXfrm>
    </dsp:sp>
    <dsp:sp modelId="{A3BF1DD8-D800-454E-A438-C6E53FBD685A}">
      <dsp:nvSpPr>
        <dsp:cNvPr id="0" name=""/>
        <dsp:cNvSpPr/>
      </dsp:nvSpPr>
      <dsp:spPr>
        <a:xfrm>
          <a:off x="5839849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39849" y="140159"/>
        <a:ext cx="1403097" cy="280619"/>
      </dsp:txXfrm>
    </dsp:sp>
    <dsp:sp modelId="{A468B68B-E73A-4FAD-81A2-7A4F0ADCE302}">
      <dsp:nvSpPr>
        <dsp:cNvPr id="0" name=""/>
        <dsp:cNvSpPr/>
      </dsp:nvSpPr>
      <dsp:spPr>
        <a:xfrm>
          <a:off x="8007636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077791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845317" y="1641473"/>
          <a:ext cx="1793261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On je savršen i suosjećajan</a:t>
          </a:r>
          <a:endParaRPr lang="es-ES" sz="2000" kern="1200" dirty="0"/>
        </a:p>
      </dsp:txBody>
      <dsp:txXfrm>
        <a:off x="7845317" y="1641473"/>
        <a:ext cx="1793261" cy="1304880"/>
      </dsp:txXfrm>
    </dsp:sp>
    <dsp:sp modelId="{21D2D581-60F8-445D-B017-EA320D44B3D8}">
      <dsp:nvSpPr>
        <dsp:cNvPr id="0" name=""/>
        <dsp:cNvSpPr/>
      </dsp:nvSpPr>
      <dsp:spPr>
        <a:xfrm>
          <a:off x="8007636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07636" y="140159"/>
        <a:ext cx="1403097" cy="280619"/>
      </dsp:txXfrm>
    </dsp:sp>
    <dsp:sp modelId="{15CAEFEB-03E9-429D-9020-DB05276FF7AB}">
      <dsp:nvSpPr>
        <dsp:cNvPr id="0" name=""/>
        <dsp:cNvSpPr/>
      </dsp:nvSpPr>
      <dsp:spPr>
        <a:xfrm>
          <a:off x="10227074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81206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80266" y="1641473"/>
          <a:ext cx="1730193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može</a:t>
          </a:r>
          <a:r>
            <a:rPr lang="en-US" sz="2000" b="1" kern="1200" dirty="0"/>
            <a:t> </a:t>
          </a:r>
          <a:r>
            <a:rPr lang="en-US" sz="2000" b="1" kern="1200" dirty="0" err="1"/>
            <a:t>predstavljati</a:t>
          </a:r>
          <a:r>
            <a:rPr lang="en-US" sz="2000" b="1" kern="1200" dirty="0"/>
            <a:t> </a:t>
          </a:r>
          <a:r>
            <a:rPr lang="en-US" sz="2000" b="1" kern="1200" dirty="0" err="1"/>
            <a:t>izravno</a:t>
          </a:r>
          <a:r>
            <a:rPr lang="en-US" sz="2000" b="1" kern="1200" dirty="0"/>
            <a:t> pred </a:t>
          </a:r>
          <a:r>
            <a:rPr lang="en-US" sz="2000" b="1" kern="1200" dirty="0" err="1"/>
            <a:t>Ocem</a:t>
          </a:r>
          <a:endParaRPr lang="es-ES" sz="2000" kern="1200" dirty="0"/>
        </a:p>
      </dsp:txBody>
      <dsp:txXfrm>
        <a:off x="10180266" y="1641473"/>
        <a:ext cx="1730193" cy="1304880"/>
      </dsp:txXfrm>
    </dsp:sp>
    <dsp:sp modelId="{9B069921-9818-4FF0-86C9-DD95386B996F}">
      <dsp:nvSpPr>
        <dsp:cNvPr id="0" name=""/>
        <dsp:cNvSpPr/>
      </dsp:nvSpPr>
      <dsp:spPr>
        <a:xfrm>
          <a:off x="10209719" y="140159"/>
          <a:ext cx="1605760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09719" y="140159"/>
        <a:ext cx="1605760" cy="280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2AC04-3EF1-43DC-84E4-A5DD4628AA3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A8433-8521-4EED-9DEF-8B552A41E0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BLAGOSLOVLJEN</a:t>
            </a:r>
            <a:r>
              <a:rPr kumimoji="0" lang="es-E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ONAJ</a:t>
            </a:r>
            <a:r>
              <a:rPr kumimoji="0" lang="es-E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KOJI</a:t>
            </a:r>
            <a:r>
              <a:rPr kumimoji="0" lang="es-E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DOLAZI</a:t>
            </a:r>
            <a:r>
              <a:rPr kumimoji="0" lang="es-E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U IME </a:t>
            </a:r>
            <a:r>
              <a:rPr kumimoji="0" lang="es-E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GOSPODNJE</a:t>
            </a:r>
            <a:r>
              <a:rPr kumimoji="0" lang="es-E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8000">
                    <a:lumMod val="75000"/>
                  </a:srgbClr>
                </a:solidFill>
                <a:effectLst>
                  <a:outerShdw dist="38100" dir="2700000" algn="bl" rotWithShape="0">
                    <a:srgbClr val="CC66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4507A809-06E3-0577-B3A7-43BEE8121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12" y="6418434"/>
            <a:ext cx="11786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r>
              <a:rPr lang="hr-HR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. tromjesečje 2024</a:t>
            </a:r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              </a:t>
            </a:r>
            <a:r>
              <a:rPr lang="hr-HR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</a:t>
            </a:r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hr-HR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Prezentacija biblijske pouke</a:t>
            </a:r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   </a:t>
            </a:r>
            <a:r>
              <a:rPr lang="hr-HR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</a:t>
            </a:r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         </a:t>
            </a:r>
            <a:r>
              <a:rPr lang="hr-HR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  <a:r>
              <a:rPr lang="sr-Latn-R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. ožujka </a:t>
            </a:r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202</a:t>
            </a:r>
            <a:r>
              <a:rPr lang="hr-HR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4. </a:t>
            </a:r>
            <a:endParaRPr lang="en-U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”Kamen koji odbaciše graditelji postade ugaoni </a:t>
            </a:r>
            <a:r>
              <a:rPr lang="hr-HR" sz="28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zaglavnjak</a:t>
            </a:r>
            <a:r>
              <a:rPr lang="hr-HR" sz="28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. Od Gospoda ovo nasta, čudesno je to u očima našim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118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22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23,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VŽB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5CA25C"/>
                </a:solidFill>
              </a:rPr>
              <a:t>Pastir </a:t>
            </a:r>
            <a:r>
              <a:rPr lang="es-ES" sz="2000" b="1" dirty="0">
                <a:solidFill>
                  <a:srgbClr val="5CA25C"/>
                </a:solidFill>
              </a:rPr>
              <a:t>(</a:t>
            </a:r>
            <a:r>
              <a:rPr lang="es-ES" sz="2000" b="1" dirty="0" err="1">
                <a:solidFill>
                  <a:srgbClr val="5CA25C"/>
                </a:solidFill>
              </a:rPr>
              <a:t>Psal</a:t>
            </a:r>
            <a:r>
              <a:rPr lang="hr-HR" sz="2000" b="1" dirty="0">
                <a:solidFill>
                  <a:srgbClr val="5CA25C"/>
                </a:solidFill>
              </a:rPr>
              <a:t>a</a:t>
            </a:r>
            <a:r>
              <a:rPr lang="es-ES" sz="2000" b="1" dirty="0">
                <a:solidFill>
                  <a:srgbClr val="5CA25C"/>
                </a:solidFill>
              </a:rPr>
              <a:t>m 23).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6585C"/>
                </a:solidFill>
              </a:rPr>
              <a:t>Mesija paćenik</a:t>
            </a:r>
            <a:r>
              <a:rPr lang="en-US" sz="2000" b="1" dirty="0">
                <a:solidFill>
                  <a:srgbClr val="A6585C"/>
                </a:solidFill>
              </a:rPr>
              <a:t> (</a:t>
            </a:r>
            <a:r>
              <a:rPr lang="en-US" sz="2000" b="1" dirty="0" err="1">
                <a:solidFill>
                  <a:srgbClr val="A6585C"/>
                </a:solidFill>
              </a:rPr>
              <a:t>Psal</a:t>
            </a:r>
            <a:r>
              <a:rPr lang="hr-HR" sz="2000" b="1" dirty="0">
                <a:solidFill>
                  <a:srgbClr val="A6585C"/>
                </a:solidFill>
              </a:rPr>
              <a:t>a</a:t>
            </a:r>
            <a:r>
              <a:rPr lang="en-US" sz="2000" b="1" dirty="0">
                <a:solidFill>
                  <a:srgbClr val="A6585C"/>
                </a:solidFill>
              </a:rPr>
              <a:t>m 22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F886D"/>
                </a:solidFill>
              </a:rPr>
              <a:t>Sin Davidov </a:t>
            </a:r>
            <a:r>
              <a:rPr lang="en-US" sz="2000" b="1" dirty="0">
                <a:solidFill>
                  <a:srgbClr val="AF886D"/>
                </a:solidFill>
              </a:rPr>
              <a:t>(Psalm</a:t>
            </a:r>
            <a:r>
              <a:rPr lang="hr-HR" sz="2000" b="1" dirty="0">
                <a:solidFill>
                  <a:srgbClr val="AF886D"/>
                </a:solidFill>
              </a:rPr>
              <a:t>i</a:t>
            </a:r>
            <a:r>
              <a:rPr lang="en-US" sz="2000" b="1" dirty="0">
                <a:solidFill>
                  <a:srgbClr val="AF886D"/>
                </a:solidFill>
              </a:rPr>
              <a:t> 89</a:t>
            </a:r>
            <a:r>
              <a:rPr lang="hr-HR" sz="2000" b="1" dirty="0">
                <a:solidFill>
                  <a:srgbClr val="AF886D"/>
                </a:solidFill>
              </a:rPr>
              <a:t> i</a:t>
            </a:r>
            <a:r>
              <a:rPr lang="en-US" sz="2000" b="1" dirty="0">
                <a:solidFill>
                  <a:srgbClr val="AF886D"/>
                </a:solidFill>
              </a:rPr>
              <a:t> 132</a:t>
            </a:r>
            <a:r>
              <a:rPr lang="es-ES" sz="2000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6090C0"/>
                </a:solidFill>
              </a:rPr>
              <a:t>Vječni Kralj </a:t>
            </a:r>
            <a:r>
              <a:rPr lang="es-ES" sz="2000" b="1" dirty="0">
                <a:solidFill>
                  <a:srgbClr val="6090C0"/>
                </a:solidFill>
              </a:rPr>
              <a:t>(Psalm 2).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04A83"/>
                </a:solidFill>
              </a:rPr>
              <a:t>Nebeski Svećenik</a:t>
            </a:r>
            <a:r>
              <a:rPr lang="en-US" sz="2000" b="1" dirty="0">
                <a:solidFill>
                  <a:srgbClr val="A04A83"/>
                </a:solidFill>
              </a:rPr>
              <a:t> (</a:t>
            </a:r>
            <a:r>
              <a:rPr lang="en-US" sz="2000" b="1" dirty="0" err="1">
                <a:solidFill>
                  <a:srgbClr val="A04A83"/>
                </a:solidFill>
              </a:rPr>
              <a:t>Psal</a:t>
            </a:r>
            <a:r>
              <a:rPr lang="hr-HR" sz="2000" b="1" dirty="0">
                <a:solidFill>
                  <a:srgbClr val="A04A83"/>
                </a:solidFill>
              </a:rPr>
              <a:t>a</a:t>
            </a:r>
            <a:r>
              <a:rPr lang="en-US" sz="2000" b="1" dirty="0">
                <a:solidFill>
                  <a:srgbClr val="A04A83"/>
                </a:solidFill>
              </a:rPr>
              <a:t>m 110)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Psalami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govore</a:t>
            </a:r>
            <a:r>
              <a:rPr lang="en-US" sz="2000" b="1" dirty="0"/>
              <a:t> o </a:t>
            </a:r>
            <a:r>
              <a:rPr lang="en-US" sz="2000" b="1" dirty="0" err="1"/>
              <a:t>osjećajima</a:t>
            </a:r>
            <a:r>
              <a:rPr lang="en-US" sz="2000" b="1" dirty="0"/>
              <a:t>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autora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njihovom</a:t>
            </a:r>
            <a:r>
              <a:rPr lang="en-US" sz="2000" b="1" dirty="0"/>
              <a:t> </a:t>
            </a:r>
            <a:r>
              <a:rPr lang="en-US" sz="2000" b="1" dirty="0" err="1"/>
              <a:t>odnosu</a:t>
            </a:r>
            <a:r>
              <a:rPr lang="en-US" sz="2000" b="1" dirty="0"/>
              <a:t> s </a:t>
            </a:r>
            <a:r>
              <a:rPr lang="en-US" sz="2000" b="1" dirty="0" err="1"/>
              <a:t>Bogom</a:t>
            </a:r>
            <a:r>
              <a:rPr lang="en-US" sz="2000" b="1" dirty="0"/>
              <a:t>. Ali </a:t>
            </a:r>
            <a:r>
              <a:rPr lang="en-US" sz="2000" b="1" dirty="0" err="1"/>
              <a:t>oni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ograničeni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to.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Zahvaljujući</a:t>
            </a:r>
            <a:r>
              <a:rPr lang="en-US" sz="2000" b="1" dirty="0"/>
              <a:t> </a:t>
            </a:r>
            <a:r>
              <a:rPr lang="en-US" sz="2000" b="1" dirty="0" err="1"/>
              <a:t>psalmima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je Bog </a:t>
            </a:r>
            <a:r>
              <a:rPr lang="en-US" sz="2000" b="1" dirty="0" err="1"/>
              <a:t>organizirao</a:t>
            </a:r>
            <a:r>
              <a:rPr lang="en-US" sz="2000" b="1" dirty="0"/>
              <a:t> </a:t>
            </a:r>
            <a:r>
              <a:rPr lang="en-US" sz="2000" b="1" dirty="0" err="1"/>
              <a:t>događaje</a:t>
            </a:r>
            <a:r>
              <a:rPr lang="en-US" sz="2000" b="1" dirty="0"/>
              <a:t> </a:t>
            </a:r>
            <a:r>
              <a:rPr lang="en-US" sz="2000" b="1" dirty="0" err="1"/>
              <a:t>života</a:t>
            </a:r>
            <a:r>
              <a:rPr lang="en-US" sz="2000" b="1" dirty="0"/>
              <a:t>, </a:t>
            </a:r>
            <a:r>
              <a:rPr lang="en-US" sz="2000" b="1" dirty="0" err="1"/>
              <a:t>smrti</a:t>
            </a:r>
            <a:r>
              <a:rPr lang="en-US" sz="2000" b="1" dirty="0"/>
              <a:t>, </a:t>
            </a:r>
            <a:r>
              <a:rPr lang="en-US" sz="2000" b="1" dirty="0" err="1"/>
              <a:t>uskrsnuća</a:t>
            </a:r>
            <a:r>
              <a:rPr lang="en-US" sz="2000" b="1" dirty="0"/>
              <a:t>, </a:t>
            </a:r>
            <a:r>
              <a:rPr lang="en-US" sz="2000" b="1" dirty="0" err="1"/>
              <a:t>uzašašća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proslave</a:t>
            </a:r>
            <a:r>
              <a:rPr lang="en-US" sz="2000" b="1" dirty="0"/>
              <a:t> </a:t>
            </a:r>
            <a:r>
              <a:rPr lang="en-US" sz="2000" b="1" dirty="0" err="1"/>
              <a:t>našeg</a:t>
            </a:r>
            <a:r>
              <a:rPr lang="en-US" sz="2000" b="1" dirty="0"/>
              <a:t> </a:t>
            </a:r>
            <a:r>
              <a:rPr lang="en-US" sz="2000" b="1" dirty="0" err="1"/>
              <a:t>Gospodina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Krista, </a:t>
            </a:r>
            <a:r>
              <a:rPr lang="en-US" sz="2000" b="1" dirty="0" err="1"/>
              <a:t>Mesije</a:t>
            </a:r>
            <a:r>
              <a:rPr lang="en-US" sz="2000" b="1" dirty="0"/>
              <a:t>, </a:t>
            </a:r>
            <a:r>
              <a:rPr lang="en-US" sz="2000" b="1" dirty="0" err="1"/>
              <a:t>našeg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Duh Sveti </a:t>
            </a:r>
            <a:r>
              <a:rPr lang="en-US" sz="2000" b="1" dirty="0" err="1"/>
              <a:t>nadahnuo</a:t>
            </a:r>
            <a:r>
              <a:rPr lang="en-US" sz="2000" b="1" dirty="0"/>
              <a:t> je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autore</a:t>
            </a:r>
            <a:r>
              <a:rPr lang="en-US" sz="2000" b="1" dirty="0"/>
              <a:t> da </a:t>
            </a:r>
            <a:r>
              <a:rPr lang="en-US" sz="2000" b="1" dirty="0" err="1"/>
              <a:t>jasno</a:t>
            </a:r>
            <a:r>
              <a:rPr lang="en-US" sz="2000" b="1" dirty="0"/>
              <a:t> </a:t>
            </a:r>
            <a:r>
              <a:rPr lang="en-US" sz="2000" b="1" dirty="0" err="1"/>
              <a:t>izraze</a:t>
            </a:r>
            <a:r>
              <a:rPr lang="en-US" sz="2000" b="1" dirty="0"/>
              <a:t> </a:t>
            </a:r>
            <a:r>
              <a:rPr lang="en-US" sz="2000" b="1" dirty="0" err="1"/>
              <a:t>različite</a:t>
            </a:r>
            <a:r>
              <a:rPr lang="en-US" sz="2000" b="1" dirty="0"/>
              <a:t> </a:t>
            </a:r>
            <a:r>
              <a:rPr lang="en-US" sz="2000" b="1" dirty="0" err="1"/>
              <a:t>bitne</a:t>
            </a:r>
            <a:r>
              <a:rPr lang="en-US" sz="2000" b="1" dirty="0"/>
              <a:t> </a:t>
            </a:r>
            <a:r>
              <a:rPr lang="en-US" sz="2000" b="1" dirty="0" err="1"/>
              <a:t>aspekte</a:t>
            </a:r>
            <a:r>
              <a:rPr lang="en-US" sz="2000" b="1" dirty="0"/>
              <a:t> </a:t>
            </a:r>
            <a:r>
              <a:rPr lang="en-US" sz="2000" b="1" dirty="0" err="1"/>
              <a:t>Nauma</a:t>
            </a:r>
            <a:r>
              <a:rPr lang="en-US" sz="2000" b="1" dirty="0"/>
              <a:t> </a:t>
            </a:r>
            <a:r>
              <a:rPr lang="en-US" sz="2000" b="1" dirty="0" err="1"/>
              <a:t>otkupljenja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PASTIR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610653"/>
            <a:ext cx="6326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Jahve je pastir moj!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 23</a:t>
            </a:r>
            <a:r>
              <a:rPr lang="hr-HR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309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Tijekom</a:t>
            </a:r>
            <a:r>
              <a:rPr lang="en-US" sz="2000" b="1" dirty="0"/>
              <a:t> </a:t>
            </a:r>
            <a:r>
              <a:rPr lang="en-US" sz="2000" b="1" dirty="0" err="1"/>
              <a:t>ranog</a:t>
            </a:r>
            <a:r>
              <a:rPr lang="en-US" sz="2000" b="1" dirty="0"/>
              <a:t> </a:t>
            </a:r>
            <a:r>
              <a:rPr lang="en-US" sz="2000" b="1" dirty="0" err="1"/>
              <a:t>dijela</a:t>
            </a:r>
            <a:r>
              <a:rPr lang="en-US" sz="2000" b="1" dirty="0"/>
              <a:t> </a:t>
            </a:r>
            <a:r>
              <a:rPr lang="en-US" sz="2000" b="1" dirty="0" err="1"/>
              <a:t>svoga</a:t>
            </a:r>
            <a:r>
              <a:rPr lang="en-US" sz="2000" b="1" dirty="0"/>
              <a:t> </a:t>
            </a:r>
            <a:r>
              <a:rPr lang="en-US" sz="2000" b="1" dirty="0" err="1"/>
              <a:t>života</a:t>
            </a:r>
            <a:r>
              <a:rPr lang="en-US" sz="2000" b="1" dirty="0"/>
              <a:t>, David – </a:t>
            </a:r>
            <a:r>
              <a:rPr lang="en-US" sz="2000" b="1" dirty="0" err="1"/>
              <a:t>autor</a:t>
            </a:r>
            <a:r>
              <a:rPr lang="en-US" sz="2000" b="1" dirty="0"/>
              <a:t> </a:t>
            </a:r>
            <a:r>
              <a:rPr lang="en-US" sz="2000" b="1" dirty="0" err="1"/>
              <a:t>velikog</a:t>
            </a:r>
            <a:r>
              <a:rPr lang="en-US" sz="2000" b="1" dirty="0"/>
              <a:t> </a:t>
            </a:r>
            <a:r>
              <a:rPr lang="en-US" sz="2000" b="1" dirty="0" err="1"/>
              <a:t>dijela</a:t>
            </a:r>
            <a:r>
              <a:rPr lang="en-US" sz="2000" b="1" dirty="0"/>
              <a:t> </a:t>
            </a:r>
            <a:r>
              <a:rPr lang="en-US" sz="2000" b="1" dirty="0" err="1"/>
              <a:t>psalama</a:t>
            </a:r>
            <a:r>
              <a:rPr lang="en-US" sz="2000" b="1" dirty="0"/>
              <a:t> – </a:t>
            </a:r>
            <a:r>
              <a:rPr lang="en-US" sz="2000" b="1" dirty="0" err="1"/>
              <a:t>posvetio</a:t>
            </a:r>
            <a:r>
              <a:rPr lang="en-US" sz="2000" b="1" dirty="0"/>
              <a:t> se </a:t>
            </a:r>
            <a:r>
              <a:rPr lang="en-US" sz="2000" b="1" dirty="0" err="1"/>
              <a:t>čuvanju</a:t>
            </a:r>
            <a:r>
              <a:rPr lang="en-US" sz="2000" b="1" dirty="0"/>
              <a:t> </a:t>
            </a:r>
            <a:r>
              <a:rPr lang="en-US" sz="2000" b="1" dirty="0" err="1"/>
              <a:t>očeve</a:t>
            </a:r>
            <a:r>
              <a:rPr lang="en-US" sz="2000" b="1" dirty="0"/>
              <a:t> stoke (1</a:t>
            </a:r>
            <a:r>
              <a:rPr lang="hr-HR" sz="2000" b="1" dirty="0"/>
              <a:t>.</a:t>
            </a:r>
            <a:r>
              <a:rPr lang="en-US" sz="2000" b="1" dirty="0"/>
              <a:t> Sam</a:t>
            </a:r>
            <a:r>
              <a:rPr lang="hr-HR" sz="2000" b="1" dirty="0"/>
              <a:t>.</a:t>
            </a:r>
            <a:r>
              <a:rPr lang="en-US" sz="2000" b="1" dirty="0"/>
              <a:t> 16</a:t>
            </a:r>
            <a:r>
              <a:rPr lang="hr-HR" sz="2000" b="1" dirty="0"/>
              <a:t>,</a:t>
            </a:r>
            <a:r>
              <a:rPr lang="en-US" sz="2000" b="1" dirty="0"/>
              <a:t>11-13; 2 </a:t>
            </a:r>
            <a:r>
              <a:rPr lang="hr-HR" sz="2000" b="1" dirty="0"/>
              <a:t>.</a:t>
            </a:r>
            <a:r>
              <a:rPr lang="en-US" sz="2000" b="1" dirty="0"/>
              <a:t>Sam</a:t>
            </a:r>
            <a:r>
              <a:rPr lang="hr-HR" sz="2000" b="1" dirty="0"/>
              <a:t>.</a:t>
            </a:r>
            <a:r>
              <a:rPr lang="en-US" sz="2000" b="1" dirty="0"/>
              <a:t> 7</a:t>
            </a:r>
            <a:r>
              <a:rPr lang="hr-HR" sz="2000" b="1" dirty="0"/>
              <a:t>,</a:t>
            </a:r>
            <a:r>
              <a:rPr lang="en-US" sz="2000" b="1" dirty="0"/>
              <a:t>8). </a:t>
            </a:r>
            <a:r>
              <a:rPr lang="en-US" sz="2000" b="1" dirty="0" err="1"/>
              <a:t>Naučio</a:t>
            </a:r>
            <a:r>
              <a:rPr lang="en-US" sz="2000" b="1" dirty="0"/>
              <a:t> je </a:t>
            </a:r>
            <a:r>
              <a:rPr lang="en-US" sz="2000" b="1" dirty="0" err="1"/>
              <a:t>voljeti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ovce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braniti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od </a:t>
            </a:r>
            <a:r>
              <a:rPr lang="en-US" sz="2000" b="1" dirty="0" err="1"/>
              <a:t>opasnosti</a:t>
            </a:r>
            <a:r>
              <a:rPr lang="en-US" sz="2000" b="1" dirty="0"/>
              <a:t> (1</a:t>
            </a:r>
            <a:r>
              <a:rPr lang="hr-HR" sz="2000" b="1" dirty="0"/>
              <a:t>.</a:t>
            </a:r>
            <a:r>
              <a:rPr lang="en-US" sz="2000" b="1" dirty="0"/>
              <a:t> Sam</a:t>
            </a:r>
            <a:r>
              <a:rPr lang="hr-HR" sz="2000" b="1" dirty="0"/>
              <a:t>.</a:t>
            </a:r>
            <a:r>
              <a:rPr lang="en-US" sz="2000" b="1" dirty="0"/>
              <a:t> 17</a:t>
            </a:r>
            <a:r>
              <a:rPr lang="hr-HR" sz="2000" b="1" dirty="0"/>
              <a:t>,</a:t>
            </a:r>
            <a:r>
              <a:rPr lang="en-US" sz="2000" b="1" dirty="0"/>
              <a:t>34</a:t>
            </a:r>
            <a:r>
              <a:rPr lang="hr-HR" sz="2000" b="1" dirty="0"/>
              <a:t>.</a:t>
            </a:r>
            <a:r>
              <a:rPr lang="en-US" sz="2000" b="1" dirty="0"/>
              <a:t>35).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621078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Isus</a:t>
            </a:r>
            <a:r>
              <a:rPr lang="en-US" sz="2000" b="1" dirty="0"/>
              <a:t> je </a:t>
            </a:r>
            <a:r>
              <a:rPr lang="en-US" sz="2000" b="1" dirty="0" err="1"/>
              <a:t>Dobri</a:t>
            </a:r>
            <a:r>
              <a:rPr lang="en-US" sz="2000" b="1" dirty="0"/>
              <a:t> </a:t>
            </a:r>
            <a:r>
              <a:rPr lang="hr-HR" sz="2000" b="1" dirty="0"/>
              <a:t>P</a:t>
            </a:r>
            <a:r>
              <a:rPr lang="en-US" sz="2000" b="1" dirty="0"/>
              <a:t>astir. Mi </a:t>
            </a:r>
            <a:r>
              <a:rPr lang="en-US" sz="2000" b="1" dirty="0" err="1"/>
              <a:t>pripadamo</a:t>
            </a:r>
            <a:r>
              <a:rPr lang="en-US" sz="2000" b="1" dirty="0"/>
              <a:t> </a:t>
            </a:r>
            <a:r>
              <a:rPr lang="en-US" sz="2000" b="1" dirty="0" err="1"/>
              <a:t>Njemu</a:t>
            </a:r>
            <a:r>
              <a:rPr lang="en-US" sz="2000" b="1" dirty="0"/>
              <a:t>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je on </a:t>
            </a:r>
            <a:r>
              <a:rPr lang="en-US" sz="2000" b="1" dirty="0" err="1"/>
              <a:t>stvorio</a:t>
            </a:r>
            <a:r>
              <a:rPr lang="en-US" sz="2000" b="1" dirty="0"/>
              <a:t>, </a:t>
            </a:r>
            <a:r>
              <a:rPr lang="en-US" sz="2000" b="1" dirty="0" err="1"/>
              <a:t>spasio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vodio</a:t>
            </a:r>
            <a:r>
              <a:rPr lang="en-US" sz="2000" b="1" dirty="0"/>
              <a:t> ( Iv 10, 4.11</a:t>
            </a:r>
            <a:r>
              <a:rPr lang="hr-HR" sz="2000" b="1" dirty="0"/>
              <a:t>.</a:t>
            </a:r>
            <a:r>
              <a:rPr lang="en-US" sz="2000" b="1" dirty="0"/>
              <a:t>12).</a:t>
            </a:r>
            <a:endParaRPr lang="es-ES" sz="2000" b="1" dirty="0"/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2326" y="3384697"/>
            <a:ext cx="6309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Kakav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</a:t>
            </a:r>
            <a:r>
              <a:rPr lang="en-US" sz="2000" b="1" dirty="0" err="1"/>
              <a:t>postoji</a:t>
            </a:r>
            <a:r>
              <a:rPr lang="en-US" sz="2000" b="1" dirty="0"/>
              <a:t> </a:t>
            </a:r>
            <a:r>
              <a:rPr lang="en-US" sz="2000" b="1" dirty="0" err="1"/>
              <a:t>između</a:t>
            </a:r>
            <a:r>
              <a:rPr lang="en-US" sz="2000" b="1" dirty="0"/>
              <a:t> Boga (</a:t>
            </a:r>
            <a:r>
              <a:rPr lang="en-US" sz="2000" b="1" dirty="0" err="1"/>
              <a:t>našeg</a:t>
            </a:r>
            <a:r>
              <a:rPr lang="en-US" sz="2000" b="1" dirty="0"/>
              <a:t> </a:t>
            </a:r>
            <a:r>
              <a:rPr lang="hr-HR" sz="2000" b="1" dirty="0"/>
              <a:t>P</a:t>
            </a:r>
            <a:r>
              <a:rPr lang="en-US" sz="2000" b="1" dirty="0" err="1"/>
              <a:t>astira</a:t>
            </a:r>
            <a:r>
              <a:rPr lang="en-US" sz="2000" b="1" dirty="0"/>
              <a:t>)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(</a:t>
            </a:r>
            <a:r>
              <a:rPr lang="en-US" sz="2000" b="1" dirty="0" err="1"/>
              <a:t>ovaca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jegova</a:t>
            </a:r>
            <a:r>
              <a:rPr lang="en-US" sz="2000" b="1" dirty="0"/>
              <a:t> </a:t>
            </a:r>
            <a:r>
              <a:rPr lang="en-US" sz="2000" b="1" dirty="0" err="1"/>
              <a:t>pašnjaka</a:t>
            </a:r>
            <a:r>
              <a:rPr lang="en-US" sz="2000" b="1" dirty="0"/>
              <a:t>)?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430006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Skladajući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psalme</a:t>
            </a:r>
            <a:r>
              <a:rPr lang="en-US" sz="2000" b="1" dirty="0"/>
              <a:t>, David je </a:t>
            </a:r>
            <a:r>
              <a:rPr lang="en-US" sz="2000" b="1" dirty="0" err="1"/>
              <a:t>sebe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izraelski</a:t>
            </a:r>
            <a:r>
              <a:rPr lang="en-US" sz="2000" b="1" dirty="0"/>
              <a:t> </a:t>
            </a:r>
            <a:r>
              <a:rPr lang="en-US" sz="2000" b="1" dirty="0" err="1"/>
              <a:t>narod</a:t>
            </a:r>
            <a:r>
              <a:rPr lang="en-US" sz="2000" b="1" dirty="0"/>
              <a:t> </a:t>
            </a:r>
            <a:r>
              <a:rPr lang="en-US" sz="2000" b="1" dirty="0" err="1"/>
              <a:t>vidio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ovce</a:t>
            </a:r>
            <a:r>
              <a:rPr lang="en-US" sz="2000" b="1" dirty="0"/>
              <a:t> pod </a:t>
            </a:r>
            <a:r>
              <a:rPr lang="en-US" sz="2000" b="1" dirty="0" err="1"/>
              <a:t>osobnom</a:t>
            </a:r>
            <a:r>
              <a:rPr lang="en-US" sz="2000" b="1" dirty="0"/>
              <a:t> </a:t>
            </a:r>
            <a:r>
              <a:rPr lang="en-US" sz="2000" b="1" dirty="0" err="1"/>
              <a:t>brigom</a:t>
            </a:r>
            <a:r>
              <a:rPr lang="en-US" sz="2000" b="1" dirty="0"/>
              <a:t> </a:t>
            </a:r>
            <a:r>
              <a:rPr lang="en-US" sz="2000" b="1" dirty="0" err="1"/>
              <a:t>božanskog</a:t>
            </a:r>
            <a:r>
              <a:rPr lang="en-US" sz="2000" b="1" dirty="0"/>
              <a:t> p</a:t>
            </a:r>
            <a:r>
              <a:rPr lang="hr-HR" sz="2000" b="1" dirty="0"/>
              <a:t>P</a:t>
            </a:r>
            <a:r>
              <a:rPr lang="en-US" sz="2000" b="1" dirty="0" err="1"/>
              <a:t>stira</a:t>
            </a:r>
            <a:r>
              <a:rPr lang="en-US" sz="2000" b="1" dirty="0"/>
              <a:t> (Ps 23, 1-4).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stupimo</a:t>
            </a:r>
            <a:r>
              <a:rPr lang="en-US" sz="2000" b="1" dirty="0"/>
              <a:t> u </a:t>
            </a:r>
            <a:r>
              <a:rPr lang="en-US" sz="2000" b="1" dirty="0" err="1"/>
              <a:t>intimni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</a:t>
            </a:r>
            <a:r>
              <a:rPr lang="en-US" sz="2000" b="1" dirty="0" err="1"/>
              <a:t>Njim</a:t>
            </a:r>
            <a:r>
              <a:rPr lang="en-US" sz="2000" b="1" dirty="0"/>
              <a:t>, </a:t>
            </a:r>
            <a:r>
              <a:rPr lang="en-US" sz="2000" b="1" dirty="0" err="1"/>
              <a:t>prepoznajemo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en-US" sz="2000" b="1" dirty="0" err="1"/>
              <a:t>glas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postajemo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njegovog</a:t>
            </a:r>
            <a:r>
              <a:rPr lang="en-US" sz="2000" b="1" dirty="0"/>
              <a:t> </a:t>
            </a:r>
            <a:r>
              <a:rPr lang="en-US" sz="2000" b="1" dirty="0" err="1"/>
              <a:t>stada</a:t>
            </a:r>
            <a:r>
              <a:rPr lang="en-US" sz="2000" b="1" dirty="0"/>
              <a:t> ( Iv</a:t>
            </a:r>
            <a:r>
              <a:rPr lang="hr-HR" sz="2000" b="1" dirty="0" err="1"/>
              <a:t>an</a:t>
            </a:r>
            <a:r>
              <a:rPr lang="en-US" sz="2000" b="1" dirty="0"/>
              <a:t> 10, 4</a:t>
            </a:r>
            <a:r>
              <a:rPr lang="hr-HR" sz="2000" b="1" dirty="0"/>
              <a:t>.</a:t>
            </a:r>
            <a:r>
              <a:rPr lang="en-US" sz="2000" b="1" dirty="0"/>
              <a:t>5</a:t>
            </a:r>
            <a:r>
              <a:rPr lang="hr-HR" sz="2000" b="1" dirty="0"/>
              <a:t>.</a:t>
            </a:r>
            <a:r>
              <a:rPr lang="en-US" sz="2000" b="1" dirty="0"/>
              <a:t>16).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MESIJA</a:t>
            </a:r>
            <a:r>
              <a:rPr lang="hr-HR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</a:t>
            </a:r>
            <a:r>
              <a:rPr lang="hr-HR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AĆENIK</a:t>
            </a:r>
            <a:endParaRPr lang="es-ES" sz="4800" b="1" spc="300" dirty="0">
              <a:ln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663320" y="219204"/>
            <a:ext cx="540804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54A0D4"/>
                </a:solidFill>
                <a:latin typeface="Comic Sans MS" panose="030F0702030302020204" pitchFamily="66" charset="0"/>
              </a:rPr>
              <a:t>Kao voda razlih se, sve mi se kosti rasuše; srce mi posta poput voska, topi se u grudima mojim.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Psal</a:t>
            </a:r>
            <a:r>
              <a:rPr lang="hr-HR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a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m 22</a:t>
            </a:r>
            <a:r>
              <a:rPr lang="hr-HR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1</a:t>
            </a:r>
            <a:r>
              <a:rPr lang="hr-HR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5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predviđanje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esijinih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patnji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se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ispunilo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raspeću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334288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3565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dopustimo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padnemo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taj "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 kamen će postati izvor našeg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spa-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senj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odbij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ćemo zdrobljeni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komade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izgubljeni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20,17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18)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Unatoč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odbacivanju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patnji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kojoj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bio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izložen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Bog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učinio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ugaoni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m"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118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22; Ef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20-22; 1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DAVIDOV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450377" y="581298"/>
            <a:ext cx="11327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Rekao si: </a:t>
            </a:r>
            <a:r>
              <a:rPr lang="hr-HR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šSavez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sam sklopio sa svojim izabranikom, zakleo sam se svome slugi </a:t>
            </a:r>
            <a:r>
              <a:rPr lang="hr-HR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Davidu:Tvoje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potomstvo </a:t>
            </a:r>
            <a:r>
              <a:rPr lang="hr-HR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učvrstiću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dovijeka I čuvati tvoje prijestolje kroz sva pokoljenja.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89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6980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je </a:t>
            </a:r>
            <a:r>
              <a:rPr lang="en-US" sz="2000" b="1" dirty="0" err="1"/>
              <a:t>sklopio</a:t>
            </a:r>
            <a:r>
              <a:rPr lang="en-US" sz="2000" b="1" dirty="0"/>
              <a:t> </a:t>
            </a:r>
            <a:r>
              <a:rPr lang="en-US" sz="2000" b="1" dirty="0" err="1"/>
              <a:t>savez</a:t>
            </a:r>
            <a:r>
              <a:rPr lang="en-US" sz="2000" b="1" dirty="0"/>
              <a:t> s </a:t>
            </a:r>
            <a:r>
              <a:rPr lang="en-US" sz="2000" b="1" dirty="0" err="1"/>
              <a:t>Davidom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proglasio</a:t>
            </a:r>
            <a:r>
              <a:rPr lang="en-US" sz="2000" b="1" dirty="0"/>
              <a:t> ga "</a:t>
            </a:r>
            <a:r>
              <a:rPr lang="en-US" sz="2000" b="1" dirty="0" err="1"/>
              <a:t>prvorođencem</a:t>
            </a:r>
            <a:r>
              <a:rPr lang="en-US" sz="2000" b="1" dirty="0"/>
              <a:t>", to jest </a:t>
            </a:r>
            <a:r>
              <a:rPr lang="en-US" sz="2000" b="1" dirty="0" err="1"/>
              <a:t>najvećim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kraljevima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zemlji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89,27).</a:t>
            </a:r>
            <a:endParaRPr lang="es-ES" sz="2000" b="1" dirty="0"/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469147"/>
            <a:ext cx="88712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Savez</a:t>
            </a:r>
            <a:r>
              <a:rPr lang="en-US" sz="2000" b="1" dirty="0"/>
              <a:t> koji je Bog </a:t>
            </a:r>
            <a:r>
              <a:rPr lang="en-US" sz="2000" b="1" dirty="0" err="1"/>
              <a:t>sklopio</a:t>
            </a:r>
            <a:r>
              <a:rPr lang="en-US" sz="2000" b="1" dirty="0"/>
              <a:t> s </a:t>
            </a:r>
            <a:r>
              <a:rPr lang="en-US" sz="2000" b="1" dirty="0" err="1"/>
              <a:t>Davidom</a:t>
            </a:r>
            <a:r>
              <a:rPr lang="en-US" sz="2000" b="1" dirty="0"/>
              <a:t> </a:t>
            </a:r>
            <a:r>
              <a:rPr lang="hr-HR" sz="2000" b="1" dirty="0"/>
              <a:t>odnosi</a:t>
            </a:r>
            <a:r>
              <a:rPr lang="en-US" sz="2000" b="1" dirty="0"/>
              <a:t> se </a:t>
            </a:r>
            <a:r>
              <a:rPr lang="hr-HR" sz="2000" b="1" dirty="0"/>
              <a:t>na </a:t>
            </a:r>
            <a:r>
              <a:rPr lang="en-US" sz="2000" b="1" dirty="0" err="1"/>
              <a:t>sv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. </a:t>
            </a:r>
            <a:r>
              <a:rPr lang="en-US" sz="2000" b="1" dirty="0" err="1"/>
              <a:t>Iako</a:t>
            </a:r>
            <a:r>
              <a:rPr lang="en-US" sz="2000" b="1" dirty="0"/>
              <a:t>,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slaba</a:t>
            </a:r>
            <a:r>
              <a:rPr lang="en-US" sz="2000" b="1" dirty="0"/>
              <a:t> </a:t>
            </a:r>
            <a:r>
              <a:rPr lang="en-US" sz="2000" b="1" dirty="0" err="1"/>
              <a:t>ljudska</a:t>
            </a:r>
            <a:r>
              <a:rPr lang="en-US" sz="2000" b="1" dirty="0"/>
              <a:t> </a:t>
            </a:r>
            <a:r>
              <a:rPr lang="en-US" sz="2000" b="1" dirty="0" err="1"/>
              <a:t>bića</a:t>
            </a:r>
            <a:r>
              <a:rPr lang="en-US" sz="2000" b="1" dirty="0"/>
              <a:t>,</a:t>
            </a:r>
            <a:r>
              <a:rPr lang="hr-HR" sz="2000" b="1" dirty="0"/>
              <a:t> s vremena na vreme ne uspijevamo</a:t>
            </a:r>
            <a:r>
              <a:rPr lang="en-US" sz="2000" b="1" dirty="0"/>
              <a:t> </a:t>
            </a:r>
            <a:r>
              <a:rPr lang="en-US" sz="2000" b="1" dirty="0" err="1"/>
              <a:t>održavati</a:t>
            </a:r>
            <a:r>
              <a:rPr lang="en-US" sz="2000" b="1" dirty="0"/>
              <a:t> </a:t>
            </a:r>
            <a:r>
              <a:rPr lang="en-US" sz="2000" b="1" dirty="0" err="1"/>
              <a:t>zahtjeve</a:t>
            </a:r>
            <a:r>
              <a:rPr lang="en-US" sz="2000" b="1" dirty="0"/>
              <a:t> </a:t>
            </a:r>
            <a:r>
              <a:rPr lang="en-US" sz="2000" b="1" dirty="0" err="1"/>
              <a:t>saveza</a:t>
            </a:r>
            <a:r>
              <a:rPr lang="en-US" sz="2000" b="1" dirty="0"/>
              <a:t>, Bog </a:t>
            </a:r>
            <a:r>
              <a:rPr lang="en-US" sz="2000" b="1" dirty="0" err="1"/>
              <a:t>će</a:t>
            </a:r>
            <a:r>
              <a:rPr lang="en-US" sz="2000" b="1" dirty="0"/>
              <a:t>, u </a:t>
            </a:r>
            <a:r>
              <a:rPr lang="en-US" sz="2000" b="1" dirty="0" err="1"/>
              <a:t>svom</a:t>
            </a:r>
            <a:r>
              <a:rPr lang="en-US" sz="2000" b="1" dirty="0"/>
              <a:t> </a:t>
            </a:r>
            <a:r>
              <a:rPr lang="en-US" sz="2000" b="1" dirty="0" err="1"/>
              <a:t>milosrđu</a:t>
            </a:r>
            <a:r>
              <a:rPr lang="en-US" sz="2000" b="1" dirty="0"/>
              <a:t>, </a:t>
            </a:r>
            <a:r>
              <a:rPr lang="en-US" sz="2000" b="1" dirty="0" err="1"/>
              <a:t>poštovati</a:t>
            </a:r>
            <a:r>
              <a:rPr lang="en-US" sz="2000" b="1" dirty="0"/>
              <a:t>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koji se </a:t>
            </a:r>
            <a:r>
              <a:rPr lang="en-US" sz="2000" b="1" dirty="0" err="1"/>
              <a:t>vjerom</a:t>
            </a:r>
            <a:r>
              <a:rPr lang="en-US" sz="2000" b="1" dirty="0"/>
              <a:t> </a:t>
            </a:r>
            <a:r>
              <a:rPr lang="en-US" sz="2000" b="1" dirty="0" err="1"/>
              <a:t>držimo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, </a:t>
            </a:r>
            <a:r>
              <a:rPr lang="en-US" sz="2000" b="1" dirty="0" err="1"/>
              <a:t>proglašavajući</a:t>
            </a:r>
            <a:r>
              <a:rPr lang="en-US" sz="2000" b="1" dirty="0"/>
              <a:t> </a:t>
            </a:r>
            <a:r>
              <a:rPr lang="hr-HR" sz="2000" b="1" dirty="0"/>
              <a:t>nas</a:t>
            </a:r>
            <a:r>
              <a:rPr lang="en-US" sz="2000" b="1" dirty="0"/>
              <a:t> "</a:t>
            </a:r>
            <a:r>
              <a:rPr lang="en-US" sz="2000" b="1" dirty="0" err="1"/>
              <a:t>kraljevima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svećenicima</a:t>
            </a:r>
            <a:r>
              <a:rPr lang="en-US" sz="2000" b="1" dirty="0"/>
              <a:t>" (</a:t>
            </a:r>
            <a:r>
              <a:rPr lang="en-US" sz="2000" b="1" dirty="0" err="1"/>
              <a:t>Otk</a:t>
            </a:r>
            <a:r>
              <a:rPr lang="hr-HR" sz="2000" b="1" dirty="0"/>
              <a:t>.</a:t>
            </a:r>
            <a:r>
              <a:rPr lang="en-US" sz="2000" b="1" dirty="0"/>
              <a:t> 1,5-6).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348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Isus</a:t>
            </a:r>
            <a:r>
              <a:rPr lang="en-US" sz="2000" b="1" dirty="0"/>
              <a:t>, sin Davidov, </a:t>
            </a:r>
            <a:r>
              <a:rPr lang="en-US" sz="2000" b="1" dirty="0" err="1"/>
              <a:t>pomazanik</a:t>
            </a:r>
            <a:r>
              <a:rPr lang="en-US" sz="2000" b="1" dirty="0"/>
              <a:t>, </a:t>
            </a:r>
            <a:r>
              <a:rPr lang="en-US" sz="2000" b="1" dirty="0" err="1"/>
              <a:t>zauvijek</a:t>
            </a:r>
            <a:r>
              <a:rPr lang="en-US" sz="2000" b="1" dirty="0"/>
              <a:t> je </a:t>
            </a:r>
            <a:r>
              <a:rPr lang="en-US" sz="2000" b="1" dirty="0" err="1"/>
              <a:t>stavio</a:t>
            </a:r>
            <a:r>
              <a:rPr lang="en-US" sz="2000" b="1" dirty="0"/>
              <a:t> </a:t>
            </a:r>
            <a:r>
              <a:rPr lang="en-US" sz="2000" b="1" dirty="0" err="1"/>
              <a:t>kraljevsku</a:t>
            </a:r>
            <a:r>
              <a:rPr lang="en-US" sz="2000" b="1" dirty="0"/>
              <a:t> </a:t>
            </a:r>
            <a:r>
              <a:rPr lang="en-US" sz="2000" b="1" dirty="0" err="1"/>
              <a:t>krunu</a:t>
            </a:r>
            <a:r>
              <a:rPr lang="en-US" sz="2000" b="1" dirty="0"/>
              <a:t> (Ps </a:t>
            </a:r>
            <a:r>
              <a:rPr lang="hr-HR" sz="2000" b="1" dirty="0"/>
              <a:t>.</a:t>
            </a:r>
            <a:r>
              <a:rPr lang="en-US" sz="2000" b="1" dirty="0"/>
              <a:t>132,17</a:t>
            </a:r>
            <a:r>
              <a:rPr lang="hr-HR" sz="2000" b="1" dirty="0"/>
              <a:t>.</a:t>
            </a:r>
            <a:r>
              <a:rPr lang="en-US" sz="2000" b="1" dirty="0"/>
              <a:t>18).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Ljudski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saveza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uspio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132,11</a:t>
            </a:r>
            <a:r>
              <a:rPr lang="hr-HR" sz="2000" b="1" dirty="0"/>
              <a:t>.</a:t>
            </a:r>
            <a:r>
              <a:rPr lang="en-US" sz="2000" b="1" dirty="0"/>
              <a:t>12). </a:t>
            </a:r>
            <a:r>
              <a:rPr lang="en-US" sz="2000" b="1" dirty="0" err="1"/>
              <a:t>Međutim</a:t>
            </a:r>
            <a:r>
              <a:rPr lang="en-US" sz="2000" b="1" dirty="0"/>
              <a:t>, Bog je </a:t>
            </a:r>
            <a:r>
              <a:rPr lang="en-US" sz="2000" b="1" dirty="0" err="1"/>
              <a:t>održao</a:t>
            </a:r>
            <a:r>
              <a:rPr lang="en-US" sz="2000" b="1" dirty="0"/>
              <a:t>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savez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89,30-37).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Međutim</a:t>
            </a:r>
            <a:r>
              <a:rPr lang="en-US" sz="2000" b="1" dirty="0"/>
              <a:t>, Bog je </a:t>
            </a:r>
            <a:r>
              <a:rPr lang="en-US" sz="2000" b="1" dirty="0" err="1"/>
              <a:t>odbacio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pomazanje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oduzeo</a:t>
            </a:r>
            <a:r>
              <a:rPr lang="en-US" sz="2000" b="1" dirty="0"/>
              <a:t> </a:t>
            </a:r>
            <a:r>
              <a:rPr lang="en-US" sz="2000" b="1" dirty="0" err="1"/>
              <a:t>kraljevstvo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89,38</a:t>
            </a:r>
            <a:r>
              <a:rPr lang="hr-HR" sz="2000" b="1" dirty="0"/>
              <a:t>.</a:t>
            </a:r>
            <a:r>
              <a:rPr lang="en-US" sz="2000" b="1" dirty="0"/>
              <a:t>39). </a:t>
            </a:r>
            <a:r>
              <a:rPr lang="en-US" sz="2000" b="1" dirty="0" err="1"/>
              <a:t>Zašto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Pod </a:t>
            </a:r>
            <a:r>
              <a:rPr lang="en-US" sz="2000" b="1" dirty="0" err="1"/>
              <a:t>zakletvom</a:t>
            </a:r>
            <a:r>
              <a:rPr lang="en-US" sz="2000" b="1" dirty="0"/>
              <a:t> je </a:t>
            </a:r>
            <a:r>
              <a:rPr lang="en-US" sz="2000" b="1" dirty="0" err="1"/>
              <a:t>obećao</a:t>
            </a:r>
            <a:r>
              <a:rPr lang="en-US" sz="2000" b="1" dirty="0"/>
              <a:t>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Davidovi</a:t>
            </a:r>
            <a:r>
              <a:rPr lang="en-US" sz="2000" b="1" dirty="0"/>
              <a:t> </a:t>
            </a:r>
            <a:r>
              <a:rPr lang="en-US" sz="2000" b="1" dirty="0" err="1"/>
              <a:t>potomci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 </a:t>
            </a:r>
            <a:r>
              <a:rPr lang="en-US" sz="2000" b="1" dirty="0" err="1"/>
              <a:t>sjediti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prijestolju</a:t>
            </a:r>
            <a:r>
              <a:rPr lang="en-US" sz="2000" b="1" dirty="0"/>
              <a:t> </a:t>
            </a:r>
            <a:r>
              <a:rPr lang="en-US" sz="2000" b="1" dirty="0" err="1"/>
              <a:t>Izraelovom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89, 3</a:t>
            </a:r>
            <a:r>
              <a:rPr lang="hr-HR" sz="2000" b="1" dirty="0"/>
              <a:t>.</a:t>
            </a:r>
            <a:r>
              <a:rPr lang="en-US" sz="2000" b="1" dirty="0"/>
              <a:t>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rgbClr val="FFD243"/>
                </a:solidFill>
              </a:rPr>
              <a:t>VJEČNI KRALJ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554639" y="84879"/>
            <a:ext cx="6201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 ja kralja svog postavih nad Sionom, svojom svetom gorom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2</a:t>
            </a:r>
            <a:r>
              <a:rPr lang="hr-HR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s-ES" sz="16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04037" y="1143188"/>
            <a:ext cx="5648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uskrsnuću</a:t>
            </a:r>
            <a:r>
              <a:rPr lang="en-US" sz="2000" b="1" dirty="0"/>
              <a:t> je Bog </a:t>
            </a:r>
            <a:r>
              <a:rPr lang="en-US" sz="2000" b="1" dirty="0" err="1"/>
              <a:t>proglasio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</a:t>
            </a:r>
            <a:r>
              <a:rPr lang="en-US" sz="2000" b="1" dirty="0" err="1"/>
              <a:t>svojim</a:t>
            </a:r>
            <a:r>
              <a:rPr lang="en-US" sz="2000" b="1" dirty="0"/>
              <a:t> </a:t>
            </a:r>
            <a:r>
              <a:rPr lang="en-US" sz="2000" b="1" dirty="0" err="1"/>
              <a:t>rođenim</a:t>
            </a:r>
            <a:r>
              <a:rPr lang="en-US" sz="2000" b="1" dirty="0"/>
              <a:t> </a:t>
            </a:r>
            <a:r>
              <a:rPr lang="en-US" sz="2000" b="1" dirty="0" err="1"/>
              <a:t>Sinom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2, 7; </a:t>
            </a:r>
            <a:r>
              <a:rPr lang="en-US" sz="2000" b="1" dirty="0" err="1"/>
              <a:t>Djela</a:t>
            </a:r>
            <a:r>
              <a:rPr lang="en-US" sz="2000" b="1" dirty="0"/>
              <a:t> 13,32-33). </a:t>
            </a:r>
            <a:r>
              <a:rPr lang="en-US" sz="2000" b="1" dirty="0" err="1"/>
              <a:t>Ovaj</a:t>
            </a:r>
            <a:r>
              <a:rPr lang="en-US" sz="2000" b="1" dirty="0"/>
              <a:t> </a:t>
            </a:r>
            <a:r>
              <a:rPr lang="en-US" sz="2000" b="1" dirty="0" err="1"/>
              <a:t>izraz</a:t>
            </a:r>
            <a:r>
              <a:rPr lang="en-US" sz="2000" b="1" dirty="0"/>
              <a:t> </a:t>
            </a:r>
            <a:r>
              <a:rPr lang="en-US" sz="2000" b="1" dirty="0" err="1"/>
              <a:t>ukazuje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to da je </a:t>
            </a:r>
            <a:r>
              <a:rPr lang="en-US" sz="2000" b="1" dirty="0" err="1"/>
              <a:t>Isus</a:t>
            </a:r>
            <a:r>
              <a:rPr lang="en-US" sz="2000" b="1" dirty="0"/>
              <a:t> </a:t>
            </a:r>
            <a:r>
              <a:rPr lang="en-US" sz="2000" b="1" dirty="0" err="1"/>
              <a:t>preuzeo</a:t>
            </a:r>
            <a:r>
              <a:rPr lang="en-US" sz="2000" b="1" dirty="0"/>
              <a:t> Davidov </a:t>
            </a:r>
            <a:r>
              <a:rPr lang="en-US" sz="2000" b="1" dirty="0" err="1"/>
              <a:t>savez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postao</a:t>
            </a:r>
            <a:r>
              <a:rPr lang="en-US" sz="2000" b="1" dirty="0"/>
              <a:t> </a:t>
            </a:r>
            <a:r>
              <a:rPr lang="en-US" sz="2000" b="1" dirty="0" err="1"/>
              <a:t>Vječni</a:t>
            </a:r>
            <a:r>
              <a:rPr lang="en-US" sz="2000" b="1" dirty="0"/>
              <a:t> </a:t>
            </a:r>
            <a:r>
              <a:rPr lang="en-US" sz="2000" b="1" dirty="0" err="1"/>
              <a:t>kralj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2, 8-12).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577630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4000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Kakva</a:t>
            </a:r>
            <a:r>
              <a:rPr lang="en-US" sz="2000" b="1" dirty="0"/>
              <a:t> je </a:t>
            </a:r>
            <a:r>
              <a:rPr lang="en-US" sz="2000" b="1" dirty="0" err="1"/>
              <a:t>Isusova</a:t>
            </a:r>
            <a:r>
              <a:rPr lang="en-US" sz="2000" b="1" dirty="0"/>
              <a:t> </a:t>
            </a:r>
            <a:r>
              <a:rPr lang="en-US" sz="2000" b="1" dirty="0" err="1"/>
              <a:t>vladavina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5466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Sotona</a:t>
            </a:r>
            <a:r>
              <a:rPr lang="en-US" sz="2000" b="1" dirty="0"/>
              <a:t> je </a:t>
            </a:r>
            <a:r>
              <a:rPr lang="en-US" sz="2000" b="1" dirty="0" err="1"/>
              <a:t>želio</a:t>
            </a:r>
            <a:r>
              <a:rPr lang="en-US" sz="2000" b="1" dirty="0"/>
              <a:t> </a:t>
            </a:r>
            <a:r>
              <a:rPr lang="en-US" sz="2000" b="1" dirty="0" err="1"/>
              <a:t>uzurpirati</a:t>
            </a:r>
            <a:r>
              <a:rPr lang="en-US" sz="2000" b="1" dirty="0"/>
              <a:t> </a:t>
            </a:r>
            <a:r>
              <a:rPr lang="en-US" sz="2000" b="1" dirty="0" err="1"/>
              <a:t>prijestolje</a:t>
            </a:r>
            <a:r>
              <a:rPr lang="en-US" sz="2000" b="1" dirty="0"/>
              <a:t>, </a:t>
            </a:r>
            <a:r>
              <a:rPr lang="en-US" sz="2000" b="1" dirty="0" err="1"/>
              <a:t>optužujući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da je </a:t>
            </a:r>
            <a:r>
              <a:rPr lang="en-US" sz="2000" b="1" dirty="0" err="1"/>
              <a:t>nepravedan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</a:t>
            </a:r>
            <a:r>
              <a:rPr lang="en-US" sz="2000" b="1" dirty="0"/>
              <a:t>. Ali, od </a:t>
            </a:r>
            <a:r>
              <a:rPr lang="en-US" sz="2000" b="1" dirty="0" err="1"/>
              <a:t>uskrsnuća</a:t>
            </a:r>
            <a:r>
              <a:rPr lang="en-US" sz="2000" b="1" dirty="0"/>
              <a:t>, </a:t>
            </a:r>
            <a:r>
              <a:rPr lang="en-US" sz="2000" b="1" dirty="0" err="1"/>
              <a:t>Isus</a:t>
            </a:r>
            <a:r>
              <a:rPr lang="en-US" sz="2000" b="1" dirty="0"/>
              <a:t> </a:t>
            </a:r>
            <a:r>
              <a:rPr lang="en-US" sz="2000" b="1" dirty="0" err="1"/>
              <a:t>ponovno</a:t>
            </a:r>
            <a:r>
              <a:rPr lang="en-US" sz="2000" b="1" dirty="0"/>
              <a:t> </a:t>
            </a:r>
            <a:r>
              <a:rPr lang="en-US" sz="2000" b="1" dirty="0" err="1"/>
              <a:t>sjedi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Božjem</a:t>
            </a:r>
            <a:r>
              <a:rPr lang="en-US" sz="2000" b="1" dirty="0"/>
              <a:t> </a:t>
            </a:r>
            <a:r>
              <a:rPr lang="en-US" sz="2000" b="1" dirty="0" err="1"/>
              <a:t>prijestolju</a:t>
            </a:r>
            <a:r>
              <a:rPr lang="en-US" sz="2000" b="1" dirty="0"/>
              <a:t> (Ps 110,</a:t>
            </a:r>
            <a:r>
              <a:rPr lang="hr-HR" sz="2000" b="1" dirty="0"/>
              <a:t>1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akon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se </a:t>
            </a:r>
            <a:r>
              <a:rPr lang="en-US" sz="2000" b="1" dirty="0" err="1"/>
              <a:t>poka</a:t>
            </a:r>
            <a:r>
              <a:rPr lang="hr-HR" sz="2000" b="1" dirty="0" err="1"/>
              <a:t>zalo</a:t>
            </a:r>
            <a:r>
              <a:rPr lang="hr-HR" sz="2000" b="1" dirty="0"/>
              <a:t> da su </a:t>
            </a:r>
            <a:r>
              <a:rPr lang="en-US" sz="2000" b="1" dirty="0" err="1"/>
              <a:t>optužb</a:t>
            </a:r>
            <a:r>
              <a:rPr lang="hr-HR" sz="2000" b="1" dirty="0"/>
              <a:t>e bile lažne</a:t>
            </a:r>
            <a:r>
              <a:rPr lang="en-US" sz="2000" b="1" dirty="0"/>
              <a:t>, </a:t>
            </a:r>
            <a:r>
              <a:rPr lang="en-US" sz="2000" b="1" dirty="0" err="1"/>
              <a:t>Isus</a:t>
            </a:r>
            <a:r>
              <a:rPr lang="en-US" sz="2000" b="1" dirty="0"/>
              <a:t> se </a:t>
            </a:r>
            <a:r>
              <a:rPr lang="en-US" sz="2000" b="1" dirty="0" err="1"/>
              <a:t>štuje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Nebu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Zemlji</a:t>
            </a:r>
            <a:r>
              <a:rPr lang="en-US" sz="2000" b="1" dirty="0"/>
              <a:t>, </a:t>
            </a:r>
            <a:r>
              <a:rPr lang="en-US" sz="2000" b="1" dirty="0" err="1"/>
              <a:t>čekajući</a:t>
            </a:r>
            <a:r>
              <a:rPr lang="en-US" sz="2000" b="1" dirty="0"/>
              <a:t> </a:t>
            </a:r>
            <a:r>
              <a:rPr lang="en-US" sz="2000" b="1" dirty="0" err="1"/>
              <a:t>konačno</a:t>
            </a:r>
            <a:r>
              <a:rPr lang="en-US" sz="2000" b="1" dirty="0"/>
              <a:t> </a:t>
            </a:r>
            <a:r>
              <a:rPr lang="en-US" sz="2000" b="1" dirty="0" err="1"/>
              <a:t>uništenje</a:t>
            </a:r>
            <a:r>
              <a:rPr lang="en-US" sz="2000" b="1" dirty="0"/>
              <a:t> </a:t>
            </a:r>
            <a:r>
              <a:rPr lang="en-US" sz="2000" b="1" dirty="0" err="1"/>
              <a:t>grijeha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pobune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NEBESKI SVEĆENIK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906B58"/>
                </a:solidFill>
                <a:latin typeface="Comic Sans MS" panose="030F0702030302020204" pitchFamily="66" charset="0"/>
              </a:rPr>
              <a:t>Zakleo se Jahve I neće se pokajati: ‘Dovijeka ti si svećenik po redu </a:t>
            </a:r>
            <a:r>
              <a:rPr lang="hr-HR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Melhizedekovu</a:t>
            </a:r>
            <a:r>
              <a:rPr lang="hr-HR" b="1" dirty="0">
                <a:solidFill>
                  <a:srgbClr val="906B58"/>
                </a:solidFill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m 110</a:t>
            </a:r>
            <a:r>
              <a:rPr lang="hr-HR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Prisega</a:t>
            </a:r>
            <a:r>
              <a:rPr lang="en-US" sz="2000" b="1" dirty="0"/>
              <a:t> </a:t>
            </a:r>
            <a:r>
              <a:rPr lang="en-US" sz="2000" b="1" dirty="0" err="1"/>
              <a:t>uspostavlja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132,11), a </a:t>
            </a:r>
            <a:r>
              <a:rPr lang="en-US" sz="2000" b="1" dirty="0" err="1"/>
              <a:t>zakletva</a:t>
            </a:r>
            <a:r>
              <a:rPr lang="en-US" sz="2000" b="1" dirty="0"/>
              <a:t> ga </a:t>
            </a:r>
            <a:r>
              <a:rPr lang="en-US" sz="2000" b="1" dirty="0" err="1"/>
              <a:t>uspostavlja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svećenika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110, 4).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350233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koje</a:t>
            </a:r>
            <a:r>
              <a:rPr lang="en-US" sz="2000" b="1" dirty="0"/>
              <a:t> je </a:t>
            </a:r>
            <a:r>
              <a:rPr lang="en-US" sz="2000" b="1" dirty="0" err="1"/>
              <a:t>načine</a:t>
            </a:r>
            <a:r>
              <a:rPr lang="en-US" sz="2000" b="1" dirty="0"/>
              <a:t> </a:t>
            </a:r>
            <a:r>
              <a:rPr lang="en-US" sz="2000" b="1" dirty="0" err="1"/>
              <a:t>Isusovo</a:t>
            </a:r>
            <a:r>
              <a:rPr lang="en-US" sz="2000" b="1" dirty="0"/>
              <a:t> </a:t>
            </a:r>
            <a:r>
              <a:rPr lang="en-US" sz="2000" b="1" dirty="0" err="1"/>
              <a:t>svećen</a:t>
            </a:r>
            <a:r>
              <a:rPr lang="hr-HR" sz="2000" b="1" dirty="0"/>
              <a:t>s</a:t>
            </a:r>
            <a:r>
              <a:rPr lang="en-US" sz="2000" b="1" dirty="0" err="1"/>
              <a:t>tvo</a:t>
            </a:r>
            <a:r>
              <a:rPr lang="en-US" sz="2000" b="1" dirty="0"/>
              <a:t> </a:t>
            </a:r>
            <a:r>
              <a:rPr lang="en-US" sz="2000" b="1" dirty="0" err="1"/>
              <a:t>superiorno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968387"/>
            <a:ext cx="7870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Kao </a:t>
            </a:r>
            <a:r>
              <a:rPr lang="en-US" sz="1900" b="1" dirty="0" err="1"/>
              <a:t>član</a:t>
            </a:r>
            <a:r>
              <a:rPr lang="en-US" sz="1900" b="1" dirty="0"/>
              <a:t> </a:t>
            </a:r>
            <a:r>
              <a:rPr lang="en-US" sz="1900" b="1" dirty="0" err="1"/>
              <a:t>plemena</a:t>
            </a:r>
            <a:r>
              <a:rPr lang="en-US" sz="1900" b="1" dirty="0"/>
              <a:t> </a:t>
            </a:r>
            <a:r>
              <a:rPr lang="en-US" sz="1900" b="1" dirty="0" err="1"/>
              <a:t>Judin</a:t>
            </a:r>
            <a:r>
              <a:rPr lang="hr-HR" sz="1900" b="1" dirty="0"/>
              <a:t>a</a:t>
            </a:r>
            <a:r>
              <a:rPr lang="en-US" sz="1900" b="1" dirty="0"/>
              <a:t>, </a:t>
            </a:r>
            <a:r>
              <a:rPr lang="en-US" sz="1900" b="1" dirty="0" err="1"/>
              <a:t>Isus</a:t>
            </a:r>
            <a:r>
              <a:rPr lang="en-US" sz="1900" b="1" dirty="0"/>
              <a:t> je bio </a:t>
            </a:r>
            <a:r>
              <a:rPr lang="en-US" sz="1900" b="1" dirty="0" err="1"/>
              <a:t>isključen</a:t>
            </a:r>
            <a:r>
              <a:rPr lang="en-US" sz="1900" b="1" dirty="0"/>
              <a:t> </a:t>
            </a:r>
            <a:r>
              <a:rPr lang="en-US" sz="1900" b="1" dirty="0" err="1"/>
              <a:t>iz</a:t>
            </a:r>
            <a:r>
              <a:rPr lang="en-US" sz="1900" b="1" dirty="0"/>
              <a:t> </a:t>
            </a:r>
            <a:r>
              <a:rPr lang="en-US" sz="1900" b="1" dirty="0" err="1"/>
              <a:t>svećeništva</a:t>
            </a:r>
            <a:r>
              <a:rPr lang="en-US" sz="1900" b="1" dirty="0"/>
              <a:t>. </a:t>
            </a:r>
            <a:r>
              <a:rPr lang="en-US" sz="1900" b="1" dirty="0" err="1"/>
              <a:t>Međutim</a:t>
            </a:r>
            <a:r>
              <a:rPr lang="en-US" sz="1900" b="1" dirty="0"/>
              <a:t>, </a:t>
            </a:r>
            <a:r>
              <a:rPr lang="en-US" sz="1900" b="1" dirty="0" err="1"/>
              <a:t>sam</a:t>
            </a:r>
            <a:r>
              <a:rPr lang="en-US" sz="1900" b="1" dirty="0"/>
              <a:t> Bog </a:t>
            </a:r>
            <a:r>
              <a:rPr lang="en-US" sz="1900" b="1" dirty="0" err="1"/>
              <a:t>proglasio</a:t>
            </a:r>
            <a:r>
              <a:rPr lang="en-US" sz="1900" b="1" dirty="0"/>
              <a:t> ga je </a:t>
            </a:r>
            <a:r>
              <a:rPr lang="en-US" sz="1900" b="1" dirty="0" err="1"/>
              <a:t>svećenikom</a:t>
            </a:r>
            <a:r>
              <a:rPr lang="en-US" sz="1900" b="1" dirty="0"/>
              <a:t> </a:t>
            </a:r>
            <a:r>
              <a:rPr lang="en-US" sz="1900" b="1" dirty="0" err="1"/>
              <a:t>prema</a:t>
            </a:r>
            <a:r>
              <a:rPr lang="en-US" sz="1900" b="1" dirty="0"/>
              <a:t> </a:t>
            </a:r>
            <a:r>
              <a:rPr lang="en-US" sz="1900" b="1" dirty="0" err="1"/>
              <a:t>službi</a:t>
            </a:r>
            <a:r>
              <a:rPr lang="en-US" sz="1900" b="1" dirty="0"/>
              <a:t> </a:t>
            </a:r>
            <a:r>
              <a:rPr lang="en-US" sz="1900" b="1" dirty="0" err="1"/>
              <a:t>koja</a:t>
            </a:r>
            <a:r>
              <a:rPr lang="en-US" sz="1900" b="1" dirty="0"/>
              <a:t> je </a:t>
            </a:r>
            <a:r>
              <a:rPr lang="en-US" sz="1900" b="1" dirty="0" err="1"/>
              <a:t>nadređena</a:t>
            </a:r>
            <a:r>
              <a:rPr lang="en-US" sz="1900" b="1" dirty="0"/>
              <a:t> (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prije</a:t>
            </a:r>
            <a:r>
              <a:rPr lang="en-US" sz="1900" b="1" dirty="0"/>
              <a:t>) </a:t>
            </a:r>
            <a:r>
              <a:rPr lang="en-US" sz="1900" b="1" dirty="0" err="1"/>
              <a:t>levitskog</a:t>
            </a:r>
            <a:r>
              <a:rPr lang="en-US" sz="1900" b="1" dirty="0"/>
              <a:t> </a:t>
            </a:r>
            <a:r>
              <a:rPr lang="en-US" sz="1900" b="1" dirty="0" err="1"/>
              <a:t>svećen</a:t>
            </a:r>
            <a:r>
              <a:rPr lang="hr-HR" sz="1900" b="1" dirty="0"/>
              <a:t>s</a:t>
            </a:r>
            <a:r>
              <a:rPr lang="en-US" sz="1900" b="1" dirty="0" err="1"/>
              <a:t>tva</a:t>
            </a:r>
            <a:r>
              <a:rPr lang="en-US" sz="1900" b="1" dirty="0"/>
              <a:t> (Heb</a:t>
            </a:r>
            <a:r>
              <a:rPr lang="hr-HR" sz="1900" b="1" dirty="0"/>
              <a:t>.</a:t>
            </a:r>
            <a:r>
              <a:rPr lang="en-US" sz="1900" b="1" dirty="0"/>
              <a:t> 7,14-15).</a:t>
            </a:r>
            <a:endParaRPr lang="es-ES" sz="19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Isusdivn</a:t>
            </a:r>
            <a:r>
              <a:rPr lang="hr-H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</a:t>
            </a:r>
            <a:r>
              <a:rPr lang="hr-HR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</a:t>
            </a:r>
            <a:r>
              <a:rPr lang="hr-H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naš divni kraljevski Svećenik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apsolutno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polaže pravo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našu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poslušnost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povjerenje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hr-HR" sz="2800" b="1" dirty="0">
                <a:latin typeface="Constantia" panose="02030602050306030303" pitchFamily="18" charset="0"/>
              </a:rPr>
              <a:t>Kristov odnos s njegovim narodom uspoređen je s pastirom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hr-HR" sz="2800" b="1" dirty="0">
                <a:latin typeface="Constantia" panose="02030602050306030303" pitchFamily="18" charset="0"/>
              </a:rPr>
              <a:t>Nakon pada u grijeh On je vidio svoje ovce na mračnim putovima grijeha, osuđene na propast. Da bi spasio one koji lutaju, On je ostavio slavu i čast u kući svog Oca</a:t>
            </a:r>
            <a:r>
              <a:rPr lang="en-US" sz="2800" b="1" dirty="0">
                <a:latin typeface="Constantia" panose="02030602050306030303" pitchFamily="18" charset="0"/>
              </a:rPr>
              <a:t>. […] </a:t>
            </a:r>
            <a:r>
              <a:rPr lang="hr-HR" sz="2800" b="1" dirty="0">
                <a:latin typeface="Constantia" panose="02030602050306030303" pitchFamily="18" charset="0"/>
              </a:rPr>
              <a:t>Čuo se njegov glas kako ih zove u svoje stado: ‘I sjenica da zasjenjuje danju od </a:t>
            </a:r>
            <a:r>
              <a:rPr lang="hr-HR" sz="2800" b="1" dirty="0" err="1">
                <a:latin typeface="Constantia" panose="02030602050306030303" pitchFamily="18" charset="0"/>
              </a:rPr>
              <a:t>priprke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hr-HR" sz="2800" b="1" dirty="0">
                <a:latin typeface="Constantia" panose="02030602050306030303" pitchFamily="18" charset="0"/>
              </a:rPr>
              <a:t> štit i utočište od pljuska i oluje.’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(</a:t>
            </a:r>
            <a:r>
              <a:rPr lang="en-US" sz="2800" b="1" dirty="0">
                <a:latin typeface="Constantia" panose="02030602050306030303" pitchFamily="18" charset="0"/>
              </a:rPr>
              <a:t>I</a:t>
            </a:r>
            <a:r>
              <a:rPr lang="hr-HR" sz="2800" b="1" dirty="0">
                <a:latin typeface="Constantia" panose="02030602050306030303" pitchFamily="18" charset="0"/>
              </a:rPr>
              <a:t>z.</a:t>
            </a:r>
            <a:r>
              <a:rPr lang="en-US" sz="2800" b="1" dirty="0">
                <a:latin typeface="Constantia" panose="02030602050306030303" pitchFamily="18" charset="0"/>
              </a:rPr>
              <a:t> 4</a:t>
            </a:r>
            <a:r>
              <a:rPr lang="hr-HR" sz="2800" b="1" dirty="0">
                <a:latin typeface="Constantia" panose="02030602050306030303" pitchFamily="18" charset="0"/>
              </a:rPr>
              <a:t>,6)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On se neumorno brine za svoje stado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hr-HR" sz="2800" b="1" dirty="0">
                <a:latin typeface="Constantia" panose="02030602050306030303" pitchFamily="18" charset="0"/>
              </a:rPr>
              <a:t>On snaži slabe, liječi bolesne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hr-HR" sz="2800" b="1" dirty="0">
                <a:latin typeface="Constantia" panose="02030602050306030303" pitchFamily="18" charset="0"/>
              </a:rPr>
              <a:t>i uzima jaganjce u naručje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I nosi ih u svom krilu. Njegove ga ovce vole.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1991516" y="385634"/>
            <a:ext cx="448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/>
              <a:t>Pat</a:t>
            </a:r>
            <a:r>
              <a:rPr lang="hr-HR" sz="1600" i="1" dirty="0" err="1"/>
              <a:t>rijarci</a:t>
            </a:r>
            <a:r>
              <a:rPr lang="hr-HR" sz="1600" i="1" dirty="0"/>
              <a:t> I proroci</a:t>
            </a:r>
            <a:r>
              <a:rPr lang="hr-HR" sz="1600" b="1" dirty="0"/>
              <a:t>,</a:t>
            </a:r>
            <a:r>
              <a:rPr lang="es-ES" sz="1600" b="1" dirty="0"/>
              <a:t> </a:t>
            </a:r>
            <a:r>
              <a:rPr lang="hr-HR" sz="1600" b="1" dirty="0"/>
              <a:t>str</a:t>
            </a:r>
            <a:r>
              <a:rPr lang="es-ES" sz="1600" b="1" dirty="0"/>
              <a:t>. 190</a:t>
            </a:r>
            <a:r>
              <a:rPr lang="hr-HR" sz="1600" b="1" dirty="0"/>
              <a:t> original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1370</Words>
  <Application>Microsoft Office PowerPoint</Application>
  <PresentationFormat>Panorámica</PresentationFormat>
  <Paragraphs>76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80</cp:revision>
  <dcterms:created xsi:type="dcterms:W3CDTF">2024-02-09T18:45:21Z</dcterms:created>
  <dcterms:modified xsi:type="dcterms:W3CDTF">2024-02-25T06:44:46Z</dcterms:modified>
</cp:coreProperties>
</file>