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2"/>
  </p:notesMasterIdLst>
  <p:sldIdLst>
    <p:sldId id="430" r:id="rId6"/>
    <p:sldId id="389" r:id="rId7"/>
    <p:sldId id="427" r:id="rId8"/>
    <p:sldId id="313" r:id="rId9"/>
    <p:sldId id="257" r:id="rId10"/>
    <p:sldId id="258" r:id="rId11"/>
    <p:sldId id="259" r:id="rId12"/>
    <p:sldId id="260" r:id="rId13"/>
    <p:sldId id="312" r:id="rId14"/>
    <p:sldId id="262" r:id="rId15"/>
    <p:sldId id="264" r:id="rId16"/>
    <p:sldId id="437" r:id="rId17"/>
    <p:sldId id="417" r:id="rId18"/>
    <p:sldId id="435" r:id="rId19"/>
    <p:sldId id="432" r:id="rId20"/>
    <p:sldId id="436" r:id="rId21"/>
  </p:sldIdLst>
  <p:sldSz cx="12192000" cy="6858000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Bodoni MT Poster Compressed" panose="02070706080601050204" pitchFamily="18" charset="0"/>
      <p:regular r:id="rId27"/>
    </p:embeddedFont>
    <p:embeddedFont>
      <p:font typeface="Britannic Bold" panose="020B0903060703020204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Gill Sans MT Ext Condensed Bold" panose="020B0902020104020203" pitchFamily="34" charset="0"/>
      <p:regular r:id="rId37"/>
    </p:embeddedFont>
    <p:embeddedFont>
      <p:font typeface="Impact" panose="020B0806030902050204" pitchFamily="34" charset="0"/>
      <p:regular r:id="rId3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microsoft.com/office/2007/relationships/hdphoto" Target="../media/hdphoto3.wdp"/><Relationship Id="rId1" Type="http://schemas.openxmlformats.org/officeDocument/2006/relationships/image" Target="../media/image38.pn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2" Type="http://schemas.microsoft.com/office/2007/relationships/hdphoto" Target="../media/hdphoto3.wdp"/><Relationship Id="rId1" Type="http://schemas.openxmlformats.org/officeDocument/2006/relationships/image" Target="../media/image38.pn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95,6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Bog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Stvoritelj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Bog je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Spasitelj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da-D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 78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da-D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52. Bog je naš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da-D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odič.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Hvalimo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Isusove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riječi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ej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27,46; 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Marko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2-6.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osjećaji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7. </a:t>
          </a:r>
          <a:r>
            <a:rPr lang="en-US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Tresu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glavom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u </a:t>
          </a:r>
          <a:r>
            <a:rPr lang="en-US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izrugivanju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ej 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39; 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Marko 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29)</a:t>
          </a:r>
          <a:r>
            <a:rPr lang="hr-HR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185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8.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Riječi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mnoštva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atej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27,43)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9-14.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Povjerenje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iskustvo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15.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žedan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(Iv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19, 28)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16. 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Probili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su 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Isusove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ruke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i 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noge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</a:t>
          </a:r>
          <a:r>
            <a:rPr lang="it-IT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Iv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it-IT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20,25)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17.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Nisu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mu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slomili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kosti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(Iv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19, 31-37)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18.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Vojnici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su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podijelili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Njegovu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odjeću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               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atej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35;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Marko 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15:24; Lk</a:t>
          </a:r>
          <a:r>
            <a:rPr lang="hr-HR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uka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34; 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Iva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 19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23-24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r>
            <a:rPr lang="hr-HR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10191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2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9; 89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l-PL" sz="2000" b="1" dirty="0"/>
            <a:t>On je snažan, vlada sa željeznom palicom.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89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/>
            <a:t>On je </a:t>
          </a:r>
          <a:r>
            <a:rPr lang="en-US" sz="2000" b="1" dirty="0" err="1"/>
            <a:t>pravedan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 </a:t>
          </a:r>
          <a:r>
            <a:rPr lang="en-US" sz="2000" b="1" dirty="0" err="1"/>
            <a:t>milosrdan</a:t>
          </a:r>
          <a:r>
            <a:rPr lang="en-US" sz="2000" b="1" dirty="0"/>
            <a:t> u </a:t>
          </a:r>
          <a:r>
            <a:rPr lang="en-US" sz="2000" b="1" dirty="0" err="1"/>
            <a:t>isto</a:t>
          </a:r>
          <a:r>
            <a:rPr lang="en-US" sz="2000" b="1" dirty="0"/>
            <a:t> </a:t>
          </a:r>
          <a:r>
            <a:rPr lang="en-US" sz="2000" b="1" dirty="0" err="1"/>
            <a:t>vrijeme</a:t>
          </a:r>
          <a:r>
            <a:rPr lang="hr-HR" sz="2000" b="1" dirty="0"/>
            <a:t>.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89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b="1" dirty="0"/>
            <a:t>On </a:t>
          </a:r>
          <a:r>
            <a:rPr lang="en-US" sz="2000" b="1" dirty="0" err="1"/>
            <a:t>štiti</a:t>
          </a:r>
          <a:r>
            <a:rPr lang="en-US" sz="2000" b="1" dirty="0"/>
            <a:t> </a:t>
          </a:r>
          <a:r>
            <a:rPr lang="en-US" sz="2000" b="1" dirty="0" err="1"/>
            <a:t>svoje</a:t>
          </a:r>
          <a:r>
            <a:rPr lang="en-US" sz="2000" b="1" dirty="0"/>
            <a:t> </a:t>
          </a:r>
          <a:r>
            <a:rPr lang="en-US" sz="2000" b="1" dirty="0" err="1"/>
            <a:t>podanike</a:t>
          </a:r>
          <a:r>
            <a:rPr lang="hr-HR" sz="2000" b="1" dirty="0"/>
            <a:t>.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es-E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  <a:r>
            <a:rPr lang="hr-HR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en-US" sz="2000" b="1" dirty="0" err="1"/>
            <a:t>Temelji</a:t>
          </a:r>
          <a:r>
            <a:rPr lang="en-US" sz="2000" b="1" dirty="0"/>
            <a:t> se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zakletvi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hr-HR" sz="2000" b="1" dirty="0"/>
            <a:t>On obavlja</a:t>
          </a:r>
          <a:r>
            <a:rPr lang="en-US" sz="2000" b="1" dirty="0"/>
            <a:t> </a:t>
          </a:r>
          <a:r>
            <a:rPr lang="hr-HR" sz="2000" b="1" dirty="0"/>
            <a:t>svoj</a:t>
          </a:r>
          <a:r>
            <a:rPr lang="en-US" sz="2000" b="1" dirty="0"/>
            <a:t>u </a:t>
          </a:r>
          <a:r>
            <a:rPr lang="en-US" sz="2000" b="1" dirty="0" err="1"/>
            <a:t>službu</a:t>
          </a:r>
          <a:r>
            <a:rPr lang="en-US" sz="2000" b="1" dirty="0"/>
            <a:t> u </a:t>
          </a:r>
          <a:r>
            <a:rPr lang="en-US" sz="2000" b="1" dirty="0" err="1"/>
            <a:t>Nebeskom</a:t>
          </a:r>
          <a:r>
            <a:rPr lang="en-US" sz="2000" b="1" dirty="0"/>
            <a:t> </a:t>
          </a:r>
          <a:r>
            <a:rPr lang="en-US" sz="2000" b="1" dirty="0" err="1"/>
            <a:t>svetištu</a:t>
          </a:r>
          <a:endParaRPr lang="es-ES" sz="20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pl-PL" sz="2000" b="1" noProof="0" dirty="0"/>
            <a:t>Smrt nema utjecaja na</a:t>
          </a:r>
          <a:br>
            <a:rPr lang="pl-PL" sz="2000" b="1" noProof="0" dirty="0"/>
          </a:br>
          <a:r>
            <a:rPr lang="pl-PL" sz="2000" b="1" noProof="0" dirty="0"/>
            <a:t>Njegovu službu</a:t>
          </a:r>
          <a:endParaRPr lang="en-US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en-US" sz="2000" b="1" dirty="0" err="1"/>
            <a:t>Njegov</a:t>
          </a:r>
          <a:r>
            <a:rPr lang="hr-HR" sz="2000" b="1" dirty="0"/>
            <a:t>o</a:t>
          </a:r>
          <a:r>
            <a:rPr lang="en-US" sz="2000" b="1" dirty="0"/>
            <a:t> za</a:t>
          </a:r>
          <a:r>
            <a:rPr lang="hr-HR" sz="2000" b="1" dirty="0"/>
            <a:t>stupanje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 </a:t>
          </a:r>
          <a:r>
            <a:rPr lang="en-US" sz="2000" b="1" dirty="0" err="1"/>
            <a:t>spasenje</a:t>
          </a:r>
          <a:r>
            <a:rPr lang="en-US" sz="2000" b="1" dirty="0"/>
            <a:t> </a:t>
          </a:r>
          <a:r>
            <a:rPr lang="hr-HR" sz="2000" b="1" dirty="0"/>
            <a:t>s</a:t>
          </a:r>
          <a:r>
            <a:rPr lang="en-US" sz="2000" b="1" dirty="0"/>
            <a:t>e </a:t>
          </a:r>
          <a:r>
            <a:rPr lang="hr-HR" sz="2000" b="1" dirty="0"/>
            <a:t>nastavlja</a:t>
          </a:r>
          <a:endParaRPr lang="es-ES" sz="20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fi-FI" sz="2000" b="1" dirty="0"/>
            <a:t>On je savršen i suosjećajan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en-US" sz="2000" b="1" dirty="0"/>
            <a:t>On </a:t>
          </a:r>
          <a:r>
            <a:rPr lang="en-US" sz="2000" b="1" dirty="0" err="1"/>
            <a:t>nas</a:t>
          </a:r>
          <a:r>
            <a:rPr lang="en-US" sz="2000" b="1" dirty="0"/>
            <a:t> </a:t>
          </a:r>
          <a:r>
            <a:rPr lang="en-US" sz="2000" b="1" dirty="0" err="1"/>
            <a:t>može</a:t>
          </a:r>
          <a:r>
            <a:rPr lang="en-US" sz="2000" b="1" dirty="0"/>
            <a:t> </a:t>
          </a:r>
          <a:r>
            <a:rPr lang="en-US" sz="2000" b="1" dirty="0" err="1"/>
            <a:t>predstavljati</a:t>
          </a:r>
          <a:r>
            <a:rPr lang="en-US" sz="2000" b="1" dirty="0"/>
            <a:t> </a:t>
          </a:r>
          <a:r>
            <a:rPr lang="en-US" sz="2000" b="1" dirty="0" err="1"/>
            <a:t>izravno</a:t>
          </a:r>
          <a:r>
            <a:rPr lang="en-US" sz="2000" b="1" dirty="0"/>
            <a:t> pred </a:t>
          </a:r>
          <a:r>
            <a:rPr lang="en-US" sz="2000" b="1" dirty="0" err="1"/>
            <a:t>Ocem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 custScaleX="109834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 custScaleX="135003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02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95,6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7. Bog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Stvoritelj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9. Bog je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naš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Spasitelj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 78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da-D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52. Bog je naš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r>
            <a:rPr lang="da-D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odič.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Hvalimo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Isusove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riječi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ej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27,46; 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Marko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2-6.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osjećaji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2390" rIns="135128" bIns="72390" numCol="1" spcCol="1270" anchor="ctr" anchorCtr="0">
          <a:noAutofit/>
        </a:bodyPr>
        <a:lstStyle/>
        <a:p>
          <a:pPr marL="0" lvl="0" indent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7. </a:t>
          </a:r>
          <a:r>
            <a:rPr lang="en-US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Tresu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glavom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u </a:t>
          </a:r>
          <a:r>
            <a:rPr lang="en-US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izrugivanju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t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ej 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27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39; 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Marko 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29)</a:t>
          </a:r>
          <a:r>
            <a:rPr lang="hr-HR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185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8.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Riječi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mnoštva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(M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atej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27,43)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9-14.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Povjerenje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iskustvo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15.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žedan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(Iv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19, 28)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16. 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Probili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su 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Isusove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ruke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i 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noge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</a:t>
          </a:r>
          <a:r>
            <a:rPr lang="it-IT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Iv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it-IT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20,25)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17.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Nisu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mu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slomili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kosti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(Iv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19, 31-37)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Rd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18.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Vojnici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su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podijelili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Njegovu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odjeću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               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atej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27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35;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Marko 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15:24; Lk</a:t>
          </a:r>
          <a:r>
            <a:rPr lang="hr-HR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uka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 23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34; 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Iva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 19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,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23-24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r>
            <a:rPr lang="hr-HR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2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9; 89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On je snažan, vlada sa željeznom palicom.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89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On je </a:t>
          </a:r>
          <a:r>
            <a:rPr lang="en-US" sz="2000" b="1" kern="1200" dirty="0" err="1"/>
            <a:t>pravedan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milosrdan</a:t>
          </a:r>
          <a:r>
            <a:rPr lang="en-US" sz="2000" b="1" kern="1200" dirty="0"/>
            <a:t> u </a:t>
          </a:r>
          <a:r>
            <a:rPr lang="en-US" sz="2000" b="1" kern="1200" dirty="0" err="1"/>
            <a:t>isto</a:t>
          </a:r>
          <a:r>
            <a:rPr lang="en-US" sz="2000" b="1" kern="1200" dirty="0"/>
            <a:t> </a:t>
          </a:r>
          <a:r>
            <a:rPr lang="en-US" sz="2000" b="1" kern="1200" dirty="0" err="1"/>
            <a:t>vrijeme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89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On </a:t>
          </a:r>
          <a:r>
            <a:rPr lang="en-US" sz="2000" b="1" kern="1200" dirty="0" err="1"/>
            <a:t>štiti</a:t>
          </a:r>
          <a:r>
            <a:rPr lang="en-US" sz="2000" b="1" kern="1200" dirty="0"/>
            <a:t> </a:t>
          </a:r>
          <a:r>
            <a:rPr lang="en-US" sz="2000" b="1" kern="1200" dirty="0" err="1"/>
            <a:t>svoje</a:t>
          </a:r>
          <a:r>
            <a:rPr lang="en-US" sz="2000" b="1" kern="1200" dirty="0"/>
            <a:t> </a:t>
          </a:r>
          <a:r>
            <a:rPr lang="en-US" sz="2000" b="1" kern="1200" dirty="0" err="1"/>
            <a:t>podanike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549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5650" y="504964"/>
          <a:ext cx="1328312" cy="1136508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5650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Temelji</a:t>
          </a:r>
          <a:r>
            <a:rPr lang="en-US" sz="2000" b="1" kern="1200" dirty="0"/>
            <a:t> se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zakletvi</a:t>
          </a:r>
          <a:endParaRPr lang="es-ES" sz="2000" kern="1200" dirty="0"/>
        </a:p>
      </dsp:txBody>
      <dsp:txXfrm>
        <a:off x="75650" y="1641473"/>
        <a:ext cx="1328312" cy="1304880"/>
      </dsp:txXfrm>
    </dsp:sp>
    <dsp:sp modelId="{A14488B7-C958-4C24-AECE-20EC72A83B0C}">
      <dsp:nvSpPr>
        <dsp:cNvPr id="0" name=""/>
        <dsp:cNvSpPr/>
      </dsp:nvSpPr>
      <dsp:spPr>
        <a:xfrm>
          <a:off x="549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5" y="140159"/>
        <a:ext cx="1403097" cy="280619"/>
      </dsp:txXfrm>
    </dsp:sp>
    <dsp:sp modelId="{AD5528E7-7B25-4C42-BD97-2882295E200A}">
      <dsp:nvSpPr>
        <dsp:cNvPr id="0" name=""/>
        <dsp:cNvSpPr/>
      </dsp:nvSpPr>
      <dsp:spPr>
        <a:xfrm>
          <a:off x="1950280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20435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2020435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On obavlja</a:t>
          </a:r>
          <a:r>
            <a:rPr lang="en-US" sz="2000" b="1" kern="1200" dirty="0"/>
            <a:t> </a:t>
          </a:r>
          <a:r>
            <a:rPr lang="hr-HR" sz="2000" b="1" kern="1200" dirty="0"/>
            <a:t>svoj</a:t>
          </a:r>
          <a:r>
            <a:rPr lang="en-US" sz="2000" b="1" kern="1200" dirty="0"/>
            <a:t>u </a:t>
          </a:r>
          <a:r>
            <a:rPr lang="en-US" sz="2000" b="1" kern="1200" dirty="0" err="1"/>
            <a:t>službu</a:t>
          </a:r>
          <a:r>
            <a:rPr lang="en-US" sz="2000" b="1" kern="1200" dirty="0"/>
            <a:t> u </a:t>
          </a:r>
          <a:r>
            <a:rPr lang="en-US" sz="2000" b="1" kern="1200" dirty="0" err="1"/>
            <a:t>Nebeskom</a:t>
          </a:r>
          <a:r>
            <a:rPr lang="en-US" sz="2000" b="1" kern="1200" dirty="0"/>
            <a:t> </a:t>
          </a:r>
          <a:r>
            <a:rPr lang="en-US" sz="2000" b="1" kern="1200" dirty="0" err="1"/>
            <a:t>svetištu</a:t>
          </a:r>
          <a:endParaRPr lang="es-ES" sz="2000" kern="1200" dirty="0"/>
        </a:p>
      </dsp:txBody>
      <dsp:txXfrm>
        <a:off x="2020435" y="1641473"/>
        <a:ext cx="1328312" cy="1304880"/>
      </dsp:txXfrm>
    </dsp:sp>
    <dsp:sp modelId="{01D9EC32-1E24-4BC1-8881-969F83FA8B3F}">
      <dsp:nvSpPr>
        <dsp:cNvPr id="0" name=""/>
        <dsp:cNvSpPr/>
      </dsp:nvSpPr>
      <dsp:spPr>
        <a:xfrm>
          <a:off x="1950280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0280" y="140159"/>
        <a:ext cx="1403097" cy="280619"/>
      </dsp:txXfrm>
    </dsp:sp>
    <dsp:sp modelId="{7F57E569-AAB7-4AF7-A0C2-4E902326AE5F}">
      <dsp:nvSpPr>
        <dsp:cNvPr id="0" name=""/>
        <dsp:cNvSpPr/>
      </dsp:nvSpPr>
      <dsp:spPr>
        <a:xfrm>
          <a:off x="389506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3965219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3965219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noProof="0" dirty="0"/>
            <a:t>Smrt nema utjecaja na</a:t>
          </a:r>
          <a:br>
            <a:rPr lang="pl-PL" sz="2000" b="1" kern="1200" noProof="0" dirty="0"/>
          </a:br>
          <a:r>
            <a:rPr lang="pl-PL" sz="2000" b="1" kern="1200" noProof="0" dirty="0"/>
            <a:t>Njegovu službu</a:t>
          </a:r>
          <a:endParaRPr lang="en-US" sz="2000" kern="1200" noProof="0" dirty="0"/>
        </a:p>
      </dsp:txBody>
      <dsp:txXfrm>
        <a:off x="3965219" y="1641473"/>
        <a:ext cx="1328312" cy="1304880"/>
      </dsp:txXfrm>
    </dsp:sp>
    <dsp:sp modelId="{C4496827-74A3-4603-823F-1CC0A80982A0}">
      <dsp:nvSpPr>
        <dsp:cNvPr id="0" name=""/>
        <dsp:cNvSpPr/>
      </dsp:nvSpPr>
      <dsp:spPr>
        <a:xfrm>
          <a:off x="389506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  <a:r>
            <a:rPr lang="hr-HR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95065" y="140159"/>
        <a:ext cx="1403097" cy="280619"/>
      </dsp:txXfrm>
    </dsp:sp>
    <dsp:sp modelId="{1C50D88C-4EB8-4BEF-B4B5-E80C280E74B0}">
      <dsp:nvSpPr>
        <dsp:cNvPr id="0" name=""/>
        <dsp:cNvSpPr/>
      </dsp:nvSpPr>
      <dsp:spPr>
        <a:xfrm>
          <a:off x="5839849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5910004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5844691" y="1641473"/>
          <a:ext cx="1458938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Njegov</a:t>
          </a:r>
          <a:r>
            <a:rPr lang="hr-HR" sz="2000" b="1" kern="1200" dirty="0"/>
            <a:t>o</a:t>
          </a:r>
          <a:r>
            <a:rPr lang="en-US" sz="2000" b="1" kern="1200" dirty="0"/>
            <a:t> za</a:t>
          </a:r>
          <a:r>
            <a:rPr lang="hr-HR" sz="2000" b="1" kern="1200" dirty="0"/>
            <a:t>stupanje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spasenje</a:t>
          </a:r>
          <a:r>
            <a:rPr lang="en-US" sz="2000" b="1" kern="1200" dirty="0"/>
            <a:t> </a:t>
          </a:r>
          <a:r>
            <a:rPr lang="hr-HR" sz="2000" b="1" kern="1200" dirty="0"/>
            <a:t>s</a:t>
          </a:r>
          <a:r>
            <a:rPr lang="en-US" sz="2000" b="1" kern="1200" dirty="0"/>
            <a:t>e </a:t>
          </a:r>
          <a:r>
            <a:rPr lang="hr-HR" sz="2000" b="1" kern="1200" dirty="0"/>
            <a:t>nastavlja</a:t>
          </a:r>
          <a:endParaRPr lang="es-ES" sz="2000" kern="1200" dirty="0"/>
        </a:p>
      </dsp:txBody>
      <dsp:txXfrm>
        <a:off x="5844691" y="1641473"/>
        <a:ext cx="1458938" cy="1304880"/>
      </dsp:txXfrm>
    </dsp:sp>
    <dsp:sp modelId="{A3BF1DD8-D800-454E-A438-C6E53FBD685A}">
      <dsp:nvSpPr>
        <dsp:cNvPr id="0" name=""/>
        <dsp:cNvSpPr/>
      </dsp:nvSpPr>
      <dsp:spPr>
        <a:xfrm>
          <a:off x="5839849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39849" y="140159"/>
        <a:ext cx="1403097" cy="280619"/>
      </dsp:txXfrm>
    </dsp:sp>
    <dsp:sp modelId="{A468B68B-E73A-4FAD-81A2-7A4F0ADCE302}">
      <dsp:nvSpPr>
        <dsp:cNvPr id="0" name=""/>
        <dsp:cNvSpPr/>
      </dsp:nvSpPr>
      <dsp:spPr>
        <a:xfrm>
          <a:off x="8007636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077791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7845317" y="1641473"/>
          <a:ext cx="1793261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On je savršen i suosjećajan</a:t>
          </a:r>
          <a:endParaRPr lang="es-ES" sz="2000" kern="1200" dirty="0"/>
        </a:p>
      </dsp:txBody>
      <dsp:txXfrm>
        <a:off x="7845317" y="1641473"/>
        <a:ext cx="1793261" cy="1304880"/>
      </dsp:txXfrm>
    </dsp:sp>
    <dsp:sp modelId="{21D2D581-60F8-445D-B017-EA320D44B3D8}">
      <dsp:nvSpPr>
        <dsp:cNvPr id="0" name=""/>
        <dsp:cNvSpPr/>
      </dsp:nvSpPr>
      <dsp:spPr>
        <a:xfrm>
          <a:off x="8007636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07636" y="140159"/>
        <a:ext cx="1403097" cy="280619"/>
      </dsp:txXfrm>
    </dsp:sp>
    <dsp:sp modelId="{15CAEFEB-03E9-429D-9020-DB05276FF7AB}">
      <dsp:nvSpPr>
        <dsp:cNvPr id="0" name=""/>
        <dsp:cNvSpPr/>
      </dsp:nvSpPr>
      <dsp:spPr>
        <a:xfrm>
          <a:off x="10227074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381206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80266" y="1641473"/>
          <a:ext cx="1730193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On </a:t>
          </a:r>
          <a:r>
            <a:rPr lang="en-US" sz="2000" b="1" kern="1200" dirty="0" err="1"/>
            <a:t>nas</a:t>
          </a:r>
          <a:r>
            <a:rPr lang="en-US" sz="2000" b="1" kern="1200" dirty="0"/>
            <a:t> </a:t>
          </a:r>
          <a:r>
            <a:rPr lang="en-US" sz="2000" b="1" kern="1200" dirty="0" err="1"/>
            <a:t>može</a:t>
          </a:r>
          <a:r>
            <a:rPr lang="en-US" sz="2000" b="1" kern="1200" dirty="0"/>
            <a:t> </a:t>
          </a:r>
          <a:r>
            <a:rPr lang="en-US" sz="2000" b="1" kern="1200" dirty="0" err="1"/>
            <a:t>predstavljati</a:t>
          </a:r>
          <a:r>
            <a:rPr lang="en-US" sz="2000" b="1" kern="1200" dirty="0"/>
            <a:t> </a:t>
          </a:r>
          <a:r>
            <a:rPr lang="en-US" sz="2000" b="1" kern="1200" dirty="0" err="1"/>
            <a:t>izravno</a:t>
          </a:r>
          <a:r>
            <a:rPr lang="en-US" sz="2000" b="1" kern="1200" dirty="0"/>
            <a:t> pred </a:t>
          </a:r>
          <a:r>
            <a:rPr lang="en-US" sz="2000" b="1" kern="1200" dirty="0" err="1"/>
            <a:t>Ocem</a:t>
          </a:r>
          <a:endParaRPr lang="es-ES" sz="2000" kern="1200" dirty="0"/>
        </a:p>
      </dsp:txBody>
      <dsp:txXfrm>
        <a:off x="10180266" y="1641473"/>
        <a:ext cx="1730193" cy="1304880"/>
      </dsp:txXfrm>
    </dsp:sp>
    <dsp:sp modelId="{9B069921-9818-4FF0-86C9-DD95386B996F}">
      <dsp:nvSpPr>
        <dsp:cNvPr id="0" name=""/>
        <dsp:cNvSpPr/>
      </dsp:nvSpPr>
      <dsp:spPr>
        <a:xfrm>
          <a:off x="10209719" y="140159"/>
          <a:ext cx="1605760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209719" y="140159"/>
        <a:ext cx="1605760" cy="280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2AC04-3EF1-43DC-84E4-A5DD4628AA3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A8433-8521-4EED-9DEF-8B552A41E0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7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93460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42722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52723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21175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8278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8793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76198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62662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23735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23204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47264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18502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46084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4211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89769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76589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09478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83014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00310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47333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72014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77300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90493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514030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30164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55020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85898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79300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37541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28419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08298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85322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3174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55722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48215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19157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39321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90308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21519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25/02/2024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0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35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27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microsoft.com/office/2007/relationships/hdphoto" Target="../media/hdphoto1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8.jpeg"/><Relationship Id="rId3" Type="http://schemas.openxmlformats.org/officeDocument/2006/relationships/image" Target="../media/image24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6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5.png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KNJIGA PSALAMA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ožujka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14F29-9225-CED5-6AFF-0CC0FE6EE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8048"/>
            <a:ext cx="12323928" cy="53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NEBESKI SVEĆENIK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783278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906B58"/>
                </a:solidFill>
                <a:latin typeface="Comic Sans MS" panose="030F0702030302020204" pitchFamily="66" charset="0"/>
              </a:rPr>
              <a:t>Zakleo se Jahve I neće se pokajati: ‘Dovijeka ti si svećenik po redu </a:t>
            </a:r>
            <a:r>
              <a:rPr lang="hr-HR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Melhizedekovu</a:t>
            </a:r>
            <a:r>
              <a:rPr lang="hr-HR" b="1" dirty="0">
                <a:solidFill>
                  <a:srgbClr val="906B58"/>
                </a:solidFill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rgbClr val="906B58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m 110</a:t>
            </a:r>
            <a:r>
              <a:rPr lang="hr-HR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06B58"/>
                </a:solidFill>
                <a:latin typeface="Comic Sans MS" panose="030F0702030302020204" pitchFamily="66" charset="0"/>
              </a:rPr>
              <a:t>4)</a:t>
            </a:r>
            <a:endParaRPr lang="es-ES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138021" y="1260501"/>
            <a:ext cx="787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Prisega</a:t>
            </a:r>
            <a:r>
              <a:rPr lang="en-US" sz="2000" b="1" dirty="0"/>
              <a:t> </a:t>
            </a:r>
            <a:r>
              <a:rPr lang="en-US" sz="2000" b="1" dirty="0" err="1"/>
              <a:t>uspostavlja</a:t>
            </a:r>
            <a:r>
              <a:rPr lang="en-US" sz="2000" b="1" dirty="0"/>
              <a:t> </a:t>
            </a:r>
            <a:r>
              <a:rPr lang="en-US" sz="2000" b="1" dirty="0" err="1"/>
              <a:t>Isusa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hr-HR" sz="2000" b="1" dirty="0"/>
              <a:t>K</a:t>
            </a:r>
            <a:r>
              <a:rPr lang="en-US" sz="2000" b="1" dirty="0" err="1"/>
              <a:t>ralja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132,11), a </a:t>
            </a:r>
            <a:r>
              <a:rPr lang="en-US" sz="2000" b="1" dirty="0" err="1"/>
              <a:t>zakletva</a:t>
            </a:r>
            <a:r>
              <a:rPr lang="en-US" sz="2000" b="1" dirty="0"/>
              <a:t> ga </a:t>
            </a:r>
            <a:r>
              <a:rPr lang="en-US" sz="2000" b="1" dirty="0" err="1"/>
              <a:t>uspostavlja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svećenika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110, 4).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350233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138020" y="2968661"/>
            <a:ext cx="787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 </a:t>
            </a:r>
            <a:r>
              <a:rPr lang="en-US" sz="2000" b="1" dirty="0" err="1"/>
              <a:t>koje</a:t>
            </a:r>
            <a:r>
              <a:rPr lang="en-US" sz="2000" b="1" dirty="0"/>
              <a:t> je </a:t>
            </a:r>
            <a:r>
              <a:rPr lang="en-US" sz="2000" b="1" dirty="0" err="1"/>
              <a:t>načine</a:t>
            </a:r>
            <a:r>
              <a:rPr lang="en-US" sz="2000" b="1" dirty="0"/>
              <a:t> </a:t>
            </a:r>
            <a:r>
              <a:rPr lang="en-US" sz="2000" b="1" dirty="0" err="1"/>
              <a:t>Isusovo</a:t>
            </a:r>
            <a:r>
              <a:rPr lang="en-US" sz="2000" b="1" dirty="0"/>
              <a:t> </a:t>
            </a:r>
            <a:r>
              <a:rPr lang="en-US" sz="2000" b="1" dirty="0" err="1"/>
              <a:t>svećen</a:t>
            </a:r>
            <a:r>
              <a:rPr lang="hr-HR" sz="2000" b="1" dirty="0"/>
              <a:t>s</a:t>
            </a:r>
            <a:r>
              <a:rPr lang="en-US" sz="2000" b="1" dirty="0" err="1"/>
              <a:t>tvo</a:t>
            </a:r>
            <a:r>
              <a:rPr lang="en-US" sz="2000" b="1" dirty="0"/>
              <a:t> </a:t>
            </a:r>
            <a:r>
              <a:rPr lang="en-US" sz="2000" b="1" dirty="0" err="1"/>
              <a:t>superiorno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138024" y="1968387"/>
            <a:ext cx="7870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Kao </a:t>
            </a:r>
            <a:r>
              <a:rPr lang="en-US" sz="1900" b="1" dirty="0" err="1"/>
              <a:t>član</a:t>
            </a:r>
            <a:r>
              <a:rPr lang="en-US" sz="1900" b="1" dirty="0"/>
              <a:t> </a:t>
            </a:r>
            <a:r>
              <a:rPr lang="en-US" sz="1900" b="1" dirty="0" err="1"/>
              <a:t>plemena</a:t>
            </a:r>
            <a:r>
              <a:rPr lang="en-US" sz="1900" b="1" dirty="0"/>
              <a:t> </a:t>
            </a:r>
            <a:r>
              <a:rPr lang="en-US" sz="1900" b="1" dirty="0" err="1"/>
              <a:t>Judin</a:t>
            </a:r>
            <a:r>
              <a:rPr lang="hr-HR" sz="1900" b="1" dirty="0"/>
              <a:t>a</a:t>
            </a:r>
            <a:r>
              <a:rPr lang="en-US" sz="1900" b="1" dirty="0"/>
              <a:t>, </a:t>
            </a:r>
            <a:r>
              <a:rPr lang="en-US" sz="1900" b="1" dirty="0" err="1"/>
              <a:t>Isus</a:t>
            </a:r>
            <a:r>
              <a:rPr lang="en-US" sz="1900" b="1" dirty="0"/>
              <a:t> je bio </a:t>
            </a:r>
            <a:r>
              <a:rPr lang="en-US" sz="1900" b="1" dirty="0" err="1"/>
              <a:t>isključen</a:t>
            </a:r>
            <a:r>
              <a:rPr lang="en-US" sz="1900" b="1" dirty="0"/>
              <a:t> </a:t>
            </a:r>
            <a:r>
              <a:rPr lang="en-US" sz="1900" b="1" dirty="0" err="1"/>
              <a:t>iz</a:t>
            </a:r>
            <a:r>
              <a:rPr lang="en-US" sz="1900" b="1" dirty="0"/>
              <a:t> </a:t>
            </a:r>
            <a:r>
              <a:rPr lang="en-US" sz="1900" b="1" dirty="0" err="1"/>
              <a:t>svećeništva</a:t>
            </a:r>
            <a:r>
              <a:rPr lang="en-US" sz="1900" b="1" dirty="0"/>
              <a:t>. </a:t>
            </a:r>
            <a:r>
              <a:rPr lang="en-US" sz="1900" b="1" dirty="0" err="1"/>
              <a:t>Međutim</a:t>
            </a:r>
            <a:r>
              <a:rPr lang="en-US" sz="1900" b="1" dirty="0"/>
              <a:t>, </a:t>
            </a:r>
            <a:r>
              <a:rPr lang="en-US" sz="1900" b="1" dirty="0" err="1"/>
              <a:t>sam</a:t>
            </a:r>
            <a:r>
              <a:rPr lang="en-US" sz="1900" b="1" dirty="0"/>
              <a:t> Bog </a:t>
            </a:r>
            <a:r>
              <a:rPr lang="en-US" sz="1900" b="1" dirty="0" err="1"/>
              <a:t>proglasio</a:t>
            </a:r>
            <a:r>
              <a:rPr lang="en-US" sz="1900" b="1" dirty="0"/>
              <a:t> ga je </a:t>
            </a:r>
            <a:r>
              <a:rPr lang="en-US" sz="1900" b="1" dirty="0" err="1"/>
              <a:t>svećenikom</a:t>
            </a:r>
            <a:r>
              <a:rPr lang="en-US" sz="1900" b="1" dirty="0"/>
              <a:t> </a:t>
            </a:r>
            <a:r>
              <a:rPr lang="en-US" sz="1900" b="1" dirty="0" err="1"/>
              <a:t>prema</a:t>
            </a:r>
            <a:r>
              <a:rPr lang="en-US" sz="1900" b="1" dirty="0"/>
              <a:t> </a:t>
            </a:r>
            <a:r>
              <a:rPr lang="en-US" sz="1900" b="1" dirty="0" err="1"/>
              <a:t>službi</a:t>
            </a:r>
            <a:r>
              <a:rPr lang="en-US" sz="1900" b="1" dirty="0"/>
              <a:t> </a:t>
            </a:r>
            <a:r>
              <a:rPr lang="en-US" sz="1900" b="1" dirty="0" err="1"/>
              <a:t>koja</a:t>
            </a:r>
            <a:r>
              <a:rPr lang="en-US" sz="1900" b="1" dirty="0"/>
              <a:t> je </a:t>
            </a:r>
            <a:r>
              <a:rPr lang="en-US" sz="1900" b="1" dirty="0" err="1"/>
              <a:t>nadređena</a:t>
            </a:r>
            <a:r>
              <a:rPr lang="en-US" sz="1900" b="1" dirty="0"/>
              <a:t> (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prije</a:t>
            </a:r>
            <a:r>
              <a:rPr lang="en-US" sz="1900" b="1" dirty="0"/>
              <a:t>) </a:t>
            </a:r>
            <a:r>
              <a:rPr lang="en-US" sz="1900" b="1" dirty="0" err="1"/>
              <a:t>levitskog</a:t>
            </a:r>
            <a:r>
              <a:rPr lang="en-US" sz="1900" b="1" dirty="0"/>
              <a:t> </a:t>
            </a:r>
            <a:r>
              <a:rPr lang="en-US" sz="1900" b="1" dirty="0" err="1"/>
              <a:t>svećen</a:t>
            </a:r>
            <a:r>
              <a:rPr lang="hr-HR" sz="1900" b="1" dirty="0"/>
              <a:t>s</a:t>
            </a:r>
            <a:r>
              <a:rPr lang="en-US" sz="1900" b="1" dirty="0" err="1"/>
              <a:t>tva</a:t>
            </a:r>
            <a:r>
              <a:rPr lang="en-US" sz="1900" b="1" dirty="0"/>
              <a:t> (Heb</a:t>
            </a:r>
            <a:r>
              <a:rPr lang="hr-HR" sz="1900" b="1" dirty="0"/>
              <a:t>.</a:t>
            </a:r>
            <a:r>
              <a:rPr lang="en-US" sz="1900" b="1" dirty="0"/>
              <a:t> 7,14-15).</a:t>
            </a:r>
            <a:endParaRPr lang="es-ES" sz="19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Isusdivn</a:t>
            </a:r>
            <a:r>
              <a:rPr lang="hr-HR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</a:t>
            </a:r>
            <a:r>
              <a:rPr lang="hr-HR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</a:t>
            </a:r>
            <a:r>
              <a:rPr lang="hr-HR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naš divni kraljevski Svećenik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apsolutno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polaže pravo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našu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poslušnost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povjerenje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730311" y="1732108"/>
            <a:ext cx="92595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hr-HR" sz="2800" b="1" dirty="0">
                <a:latin typeface="Constantia" panose="02030602050306030303" pitchFamily="18" charset="0"/>
              </a:rPr>
              <a:t>Kristov odnos s njegovim narodom uspoređen je s pastirom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hr-HR" sz="2800" b="1" dirty="0">
                <a:latin typeface="Constantia" panose="02030602050306030303" pitchFamily="18" charset="0"/>
              </a:rPr>
              <a:t>Nakon pada u grijeh On je vidio svoje ovce na mračnim putovima grijeha, osuđene na propast. Da bi spasio one koji lutaju, On je ostavio slavu i čast u kući svog Oca</a:t>
            </a:r>
            <a:r>
              <a:rPr lang="en-US" sz="2800" b="1" dirty="0">
                <a:latin typeface="Constantia" panose="02030602050306030303" pitchFamily="18" charset="0"/>
              </a:rPr>
              <a:t>. […] </a:t>
            </a:r>
            <a:r>
              <a:rPr lang="hr-HR" sz="2800" b="1" dirty="0">
                <a:latin typeface="Constantia" panose="02030602050306030303" pitchFamily="18" charset="0"/>
              </a:rPr>
              <a:t>Čuo se njegov glas kako ih zove u svoje stado: ‘I sjenica da zasjenjuje danju od </a:t>
            </a:r>
            <a:r>
              <a:rPr lang="hr-HR" sz="2800" b="1" dirty="0" err="1">
                <a:latin typeface="Constantia" panose="02030602050306030303" pitchFamily="18" charset="0"/>
              </a:rPr>
              <a:t>priprke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hr-HR" sz="2800" b="1" dirty="0">
                <a:latin typeface="Constantia" panose="02030602050306030303" pitchFamily="18" charset="0"/>
              </a:rPr>
              <a:t> štit i utočište od pljuska i oluje.’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(</a:t>
            </a:r>
            <a:r>
              <a:rPr lang="en-US" sz="2800" b="1" dirty="0">
                <a:latin typeface="Constantia" panose="02030602050306030303" pitchFamily="18" charset="0"/>
              </a:rPr>
              <a:t>I</a:t>
            </a:r>
            <a:r>
              <a:rPr lang="hr-HR" sz="2800" b="1" dirty="0">
                <a:latin typeface="Constantia" panose="02030602050306030303" pitchFamily="18" charset="0"/>
              </a:rPr>
              <a:t>z.</a:t>
            </a:r>
            <a:r>
              <a:rPr lang="en-US" sz="2800" b="1" dirty="0">
                <a:latin typeface="Constantia" panose="02030602050306030303" pitchFamily="18" charset="0"/>
              </a:rPr>
              <a:t> 4</a:t>
            </a:r>
            <a:r>
              <a:rPr lang="hr-HR" sz="2800" b="1" dirty="0">
                <a:latin typeface="Constantia" panose="02030602050306030303" pitchFamily="18" charset="0"/>
              </a:rPr>
              <a:t>,6)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On se neumorno brine za svoje stado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hr-HR" sz="2800" b="1" dirty="0">
                <a:latin typeface="Constantia" panose="02030602050306030303" pitchFamily="18" charset="0"/>
              </a:rPr>
              <a:t>On snaži slabe, liječi bolesne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hr-HR" sz="2800" b="1" dirty="0">
                <a:latin typeface="Constantia" panose="02030602050306030303" pitchFamily="18" charset="0"/>
              </a:rPr>
              <a:t>i uzima jaganjce u naručje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I nosi ih u svom krilu. Njegove ga ovce vole.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1991516" y="385634"/>
            <a:ext cx="448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es-ES" sz="1600" i="1" dirty="0"/>
              <a:t>Pat</a:t>
            </a:r>
            <a:r>
              <a:rPr lang="hr-HR" sz="1600" i="1" dirty="0" err="1"/>
              <a:t>rijarci</a:t>
            </a:r>
            <a:r>
              <a:rPr lang="hr-HR" sz="1600" i="1" dirty="0"/>
              <a:t> I proroci</a:t>
            </a:r>
            <a:r>
              <a:rPr lang="hr-HR" sz="1600" b="1" dirty="0"/>
              <a:t>,</a:t>
            </a:r>
            <a:r>
              <a:rPr lang="es-ES" sz="1600" b="1" dirty="0"/>
              <a:t> </a:t>
            </a:r>
            <a:r>
              <a:rPr lang="hr-HR" sz="1600" b="1" dirty="0"/>
              <a:t>str</a:t>
            </a:r>
            <a:r>
              <a:rPr lang="es-ES" sz="1600" b="1" dirty="0"/>
              <a:t>. 190</a:t>
            </a:r>
            <a:r>
              <a:rPr lang="hr-HR" sz="1600" b="1" dirty="0"/>
              <a:t> original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136478" y="3562066"/>
            <a:ext cx="11859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Psalmi nam daju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iru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sliku o Isusovoj službi na Nebu i Njegovom drugom dolasku. U zaključku razmotrimo razloge za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pouka za ovaj tjedan važna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 na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duhovni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ž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ivot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Prvo, ona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potvrđuje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božansko podrijetlo proročke Riječi.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bismo drugačije objasnili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mno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tvo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izjava biblijskih pisaca, od 10. do 5.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stoljeća prije Krista, koji su s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nepogre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ivom točno</a:t>
            </a:r>
            <a:r>
              <a:rPr lang="hr-HR" sz="2400" b="1" dirty="0" err="1">
                <a:solidFill>
                  <a:srgbClr val="FFFFFF"/>
                </a:solidFill>
                <a:latin typeface="Arial"/>
                <a:cs typeface="Arial" charset="0"/>
              </a:rPr>
              <a:t>šć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prorekli ključne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događaje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ž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ivotu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budućeg Mesije? Kako bi drugačije Isus, s druge strane, ispunio sve pojedinosti ovih proročanstava, ako ne vodstvom Duha, pod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ijim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su nadahnu-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ćem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proroci pretkazali dolazak Spasitelja? Ako ni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ta drugo, pouka za ovaj tjedan otkriva jedinstvo Biblije.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01634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”Blagoslovljen Onaj koji dolazi u ime Gospodnje</a:t>
            </a:r>
            <a:r>
              <a:rPr lang="sr-Latn-RS" sz="2800" dirty="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kulturoloških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ostati vjeran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čitavom Pismu a to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znači držati i zapovijedi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imati svjedočanstvo Isusa Krista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   ostvariti u svojem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”Blagoslovljen Onaj koji dolazi u ime Gospodnje”, možemo  da koristimo iduće sedmice?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2234" y="2409945"/>
            <a:ext cx="11879766" cy="406776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22; 28,9; 80,2; 78,52.53; 79,13; 100,3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Kako je odnos između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Jahve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i Njegov. naroda oslikan u ovim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redcima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Ivan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10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,11-15.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Što je Isus rekao o sebi kao Dobrom Pastiru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22; 118,22.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Kako su se prema Mesiji ponijeli oni koje je On došao spasiti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89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,28-33.39-47;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132,11-13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</a:t>
            </a:r>
            <a:r>
              <a:rPr kumimoji="0" lang="hr-H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je bit Saveza s Davidom? Što ga je naizgled moglo ugroziti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?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Kol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1,1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6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.20-22. 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Što</a:t>
            </a:r>
            <a:r>
              <a:rPr kumimoji="0" lang="hr-HR" sz="18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ti redci govore o Isusu I onome što je On učinio za nas? Koje obećanje iz ovih redaka možete primijeniti na sebe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 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2;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110,1-3; 89,5.14-18; 110,5.6.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Čemu nas ovi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redci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uče o </a:t>
            </a:r>
            <a:r>
              <a:rPr lang="sr-Latn-RS" sz="1467" b="1" dirty="0" err="1">
                <a:solidFill>
                  <a:srgbClr val="FFFFFF"/>
                </a:solidFill>
                <a:latin typeface="Arial"/>
                <a:cs typeface="Arial" charset="0"/>
              </a:rPr>
              <a:t>Kristu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 kao Kralju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110,4-7. </a:t>
            </a:r>
            <a:r>
              <a:rPr lang="sr-Latn-RS" sz="1600" b="1" noProof="0" dirty="0" err="1">
                <a:solidFill>
                  <a:srgbClr val="FFFFFF"/>
                </a:solidFill>
                <a:latin typeface="Arial"/>
                <a:cs typeface="Arial" charset="0"/>
              </a:rPr>
              <a:t>Či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me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je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Kristovo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svećenstvo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jedinstveno i koju veliku nadu nalazimo u Njegovom nebeskom svećenstvu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Heb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7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,20-28.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Što je sve povezano s Kristovim uzvišenim svećenstvom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1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33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450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87645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18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Ulaskom u novo tromjesečje 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red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ma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zada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proučavanje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Knji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psalama. Psalmi su izvor blago-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slova, nade i buđenja, oni su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vodić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 preispitivanje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sebe i razmišljanje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 Božjoj ljubavi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budi u na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želju za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novim predanjem Bogu. Gdje naći plemenitije riječi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da se izrazi radost nego u psalmima proslavljanja i naše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zahvalnosti.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Psalmi su napisani u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teološkom i književnom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kon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-tekstu, oni su Božje otkrivenje svima.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400" y="3962407"/>
            <a:ext cx="1689982" cy="2391597"/>
            <a:chOff x="2592" y="2256"/>
            <a:chExt cx="1047" cy="6330649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6" y="52451"/>
              <a:ext cx="943" cy="628045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Što se događa kada dobro ure-</a:t>
              </a:r>
              <a:r>
                <a:rPr kumimoji="0" lang="hr-HR" sz="13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đeni</a:t>
              </a: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svijet vjere biva izazvan I ugrožen od zla? 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Nameću se pita-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nja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: Vlada li Bog još uvijek? Kako kao vjernici može-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pjevati Jahvi u tuđoj zemlji?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8"/>
            <a:ext cx="2209800" cy="2777719"/>
            <a:chOff x="1248" y="2437"/>
            <a:chExt cx="1392" cy="1631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35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Psalmi svjedoče 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duho-vnom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putovanju koje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izno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-si zajedničko iskustvo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bro-jne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Božje djece.
2. Poruka svake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pouke u ovom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tromjesečju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da proučavanje psalama treba njihov jedinstveni svijet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pr-ibližiti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današnjem čitatelju: sve što je Bog učinio, što još uvijek čini I što će uči- niti za svijet preko Krista.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1"/>
            <a:ext cx="3776986" cy="2871100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vjerovati Bogu i Njegovoj Riječi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vječni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vješto izmišljenim priča- ma. Njen je temelj, u koji čvrsto vjerujem,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pouz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dano Božje obećanje o savršenom svijetu bez boli i smrti. Molimo se da nas Psalmi. ta omiljena knjiga svih vjernih, osnaže na našem životnom putu, i da se preko njih svakodnevno sastajemo s Bogom srce k srcu, sve do dana kada ćemo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gledom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nebo,  ugledati Isusa Krista licem k li-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kako dolazi da nas povede ”kući” u naš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vje-čni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dom! 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3879845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PSALAM 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118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hr-HR" sz="4267" dirty="0">
                <a:solidFill>
                  <a:srgbClr val="FFFF99"/>
                </a:solidFill>
                <a:latin typeface="Impact" pitchFamily="34" charset="0"/>
              </a:rPr>
              <a:t>22.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2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3: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648793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 dirty="0"/>
              <a:t>”Kamen što ga odbaciše graditelji, postade kamen </a:t>
            </a:r>
            <a:r>
              <a:rPr lang="hr-HR" sz="4000" baseline="30000" dirty="0" err="1"/>
              <a:t>zaglavni</a:t>
            </a:r>
            <a:r>
              <a:rPr lang="hr-HR" sz="4000" baseline="30000" dirty="0"/>
              <a:t>. Jahvino je to djelo: kakvo čudo u očima našim.</a:t>
            </a:r>
            <a:r>
              <a:rPr lang="sr-Latn-RS" sz="4000" baseline="30000" dirty="0"/>
              <a:t>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70B91-6FBF-FA29-6547-07DC029E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428" y="333286"/>
            <a:ext cx="5118328" cy="56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Psalmi biblijske molitve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45" y="3989070"/>
            <a:ext cx="115187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Ovog ćemo tjedna proučavati najuzvišeniju temu u cijelom Pismu: o našem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Gospodinu i Spasitelju Isusu Kristu. Isusovo središnje mjesto u cijeloj Bibliji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Bibliji ima veliko značenje za naše razumijevanje Pisma i u tom pogledu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Psalmi nisu iznimka. U različitim psalmima hvale, opraštanja, pravde i kazne, Isus je prikazan kao Pastir, Mesija koji pati, Sin Davidov, Kralj I nebeski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 Svećenik. Ovi opisi pomažu nam da bolje shvatimo Njegov istaknut položaj     u planu otkupljenja i Njegovu ljubav prema svakome od nas.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35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85339" y="4088135"/>
            <a:ext cx="5516875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8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”Kamen koji odbaciše graditelji postade ugaoni </a:t>
            </a:r>
            <a:r>
              <a:rPr lang="hr-HR" sz="2800" b="1" dirty="0" err="1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zaglavnjak</a:t>
            </a:r>
            <a:r>
              <a:rPr lang="hr-HR" sz="2800" b="1" dirty="0">
                <a:solidFill>
                  <a:srgbClr val="CC6600">
                    <a:lumMod val="50000"/>
                  </a:srgbClr>
                </a:solidFill>
                <a:latin typeface="Comic Sans MS" panose="030F0702030302020204" pitchFamily="66" charset="0"/>
              </a:rPr>
              <a:t>. Od Gospoda ovo nasta, čudesno je to u očima našim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Psal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 118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22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23,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VŽB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84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548975" y="4054066"/>
            <a:ext cx="446560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5CA25C"/>
                </a:solidFill>
              </a:rPr>
              <a:t>Pastir </a:t>
            </a:r>
            <a:r>
              <a:rPr lang="es-ES" sz="2000" b="1" dirty="0">
                <a:solidFill>
                  <a:srgbClr val="5CA25C"/>
                </a:solidFill>
              </a:rPr>
              <a:t>(</a:t>
            </a:r>
            <a:r>
              <a:rPr lang="es-ES" sz="2000" b="1" dirty="0" err="1">
                <a:solidFill>
                  <a:srgbClr val="5CA25C"/>
                </a:solidFill>
              </a:rPr>
              <a:t>Psal</a:t>
            </a:r>
            <a:r>
              <a:rPr lang="hr-HR" sz="2000" b="1" dirty="0">
                <a:solidFill>
                  <a:srgbClr val="5CA25C"/>
                </a:solidFill>
              </a:rPr>
              <a:t>a</a:t>
            </a:r>
            <a:r>
              <a:rPr lang="es-ES" sz="2000" b="1" dirty="0">
                <a:solidFill>
                  <a:srgbClr val="5CA25C"/>
                </a:solidFill>
              </a:rPr>
              <a:t>m 23).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A6585C"/>
                </a:solidFill>
              </a:rPr>
              <a:t>Mesija paćenik</a:t>
            </a:r>
            <a:r>
              <a:rPr lang="en-US" sz="2000" b="1" dirty="0">
                <a:solidFill>
                  <a:srgbClr val="A6585C"/>
                </a:solidFill>
              </a:rPr>
              <a:t> (</a:t>
            </a:r>
            <a:r>
              <a:rPr lang="en-US" sz="2000" b="1" dirty="0" err="1">
                <a:solidFill>
                  <a:srgbClr val="A6585C"/>
                </a:solidFill>
              </a:rPr>
              <a:t>Psal</a:t>
            </a:r>
            <a:r>
              <a:rPr lang="hr-HR" sz="2000" b="1" dirty="0">
                <a:solidFill>
                  <a:srgbClr val="A6585C"/>
                </a:solidFill>
              </a:rPr>
              <a:t>a</a:t>
            </a:r>
            <a:r>
              <a:rPr lang="en-US" sz="2000" b="1" dirty="0">
                <a:solidFill>
                  <a:srgbClr val="A6585C"/>
                </a:solidFill>
              </a:rPr>
              <a:t>m 22</a:t>
            </a:r>
            <a:r>
              <a:rPr lang="es-ES" sz="2000" b="1" dirty="0">
                <a:solidFill>
                  <a:srgbClr val="A6585C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AF886D"/>
                </a:solidFill>
              </a:rPr>
              <a:t>Sin Davidov </a:t>
            </a:r>
            <a:r>
              <a:rPr lang="en-US" sz="2000" b="1" dirty="0">
                <a:solidFill>
                  <a:srgbClr val="AF886D"/>
                </a:solidFill>
              </a:rPr>
              <a:t>(Psalm</a:t>
            </a:r>
            <a:r>
              <a:rPr lang="hr-HR" sz="2000" b="1" dirty="0">
                <a:solidFill>
                  <a:srgbClr val="AF886D"/>
                </a:solidFill>
              </a:rPr>
              <a:t>i</a:t>
            </a:r>
            <a:r>
              <a:rPr lang="en-US" sz="2000" b="1" dirty="0">
                <a:solidFill>
                  <a:srgbClr val="AF886D"/>
                </a:solidFill>
              </a:rPr>
              <a:t> 89</a:t>
            </a:r>
            <a:r>
              <a:rPr lang="hr-HR" sz="2000" b="1" dirty="0">
                <a:solidFill>
                  <a:srgbClr val="AF886D"/>
                </a:solidFill>
              </a:rPr>
              <a:t> i</a:t>
            </a:r>
            <a:r>
              <a:rPr lang="en-US" sz="2000" b="1" dirty="0">
                <a:solidFill>
                  <a:srgbClr val="AF886D"/>
                </a:solidFill>
              </a:rPr>
              <a:t> 132</a:t>
            </a:r>
            <a:r>
              <a:rPr lang="es-ES" sz="2000" b="1" dirty="0">
                <a:solidFill>
                  <a:srgbClr val="AF886D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6090C0"/>
                </a:solidFill>
              </a:rPr>
              <a:t>Vječni Kralj </a:t>
            </a:r>
            <a:r>
              <a:rPr lang="es-ES" sz="2000" b="1" dirty="0">
                <a:solidFill>
                  <a:srgbClr val="6090C0"/>
                </a:solidFill>
              </a:rPr>
              <a:t>(Psalm 2).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A04A83"/>
                </a:solidFill>
              </a:rPr>
              <a:t>Nebeski Svećenik</a:t>
            </a:r>
            <a:r>
              <a:rPr lang="en-US" sz="2000" b="1" dirty="0">
                <a:solidFill>
                  <a:srgbClr val="A04A83"/>
                </a:solidFill>
              </a:rPr>
              <a:t> (</a:t>
            </a:r>
            <a:r>
              <a:rPr lang="en-US" sz="2000" b="1" dirty="0" err="1">
                <a:solidFill>
                  <a:srgbClr val="A04A83"/>
                </a:solidFill>
              </a:rPr>
              <a:t>Psal</a:t>
            </a:r>
            <a:r>
              <a:rPr lang="hr-HR" sz="2000" b="1" dirty="0">
                <a:solidFill>
                  <a:srgbClr val="A04A83"/>
                </a:solidFill>
              </a:rPr>
              <a:t>a</a:t>
            </a:r>
            <a:r>
              <a:rPr lang="en-US" sz="2000" b="1" dirty="0">
                <a:solidFill>
                  <a:srgbClr val="A04A83"/>
                </a:solidFill>
              </a:rPr>
              <a:t>m 110)</a:t>
            </a:r>
            <a:r>
              <a:rPr lang="es-ES" sz="2000" b="1" dirty="0">
                <a:solidFill>
                  <a:srgbClr val="A04A83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3" y="191823"/>
            <a:ext cx="48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Psalami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govore</a:t>
            </a:r>
            <a:r>
              <a:rPr lang="en-US" sz="2000" b="1" dirty="0"/>
              <a:t> o </a:t>
            </a:r>
            <a:r>
              <a:rPr lang="en-US" sz="2000" b="1" dirty="0" err="1"/>
              <a:t>osjećajima</a:t>
            </a:r>
            <a:r>
              <a:rPr lang="en-US" sz="2000" b="1" dirty="0"/>
              <a:t> </a:t>
            </a:r>
            <a:r>
              <a:rPr lang="en-US" sz="2000" b="1" dirty="0" err="1"/>
              <a:t>svojih</a:t>
            </a:r>
            <a:r>
              <a:rPr lang="en-US" sz="2000" b="1" dirty="0"/>
              <a:t> </a:t>
            </a:r>
            <a:r>
              <a:rPr lang="en-US" sz="2000" b="1" dirty="0" err="1"/>
              <a:t>autora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njihovom</a:t>
            </a:r>
            <a:r>
              <a:rPr lang="en-US" sz="2000" b="1" dirty="0"/>
              <a:t> </a:t>
            </a:r>
            <a:r>
              <a:rPr lang="en-US" sz="2000" b="1" dirty="0" err="1"/>
              <a:t>odnosu</a:t>
            </a:r>
            <a:r>
              <a:rPr lang="en-US" sz="2000" b="1" dirty="0"/>
              <a:t> s </a:t>
            </a:r>
            <a:r>
              <a:rPr lang="en-US" sz="2000" b="1" dirty="0" err="1"/>
              <a:t>Bogom</a:t>
            </a:r>
            <a:r>
              <a:rPr lang="en-US" sz="2000" b="1" dirty="0"/>
              <a:t>. Ali </a:t>
            </a:r>
            <a:r>
              <a:rPr lang="en-US" sz="2000" b="1" dirty="0" err="1"/>
              <a:t>oni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ograničeni</a:t>
            </a:r>
            <a:r>
              <a:rPr lang="en-US" sz="2000" b="1" dirty="0"/>
              <a:t> </a:t>
            </a:r>
            <a:r>
              <a:rPr lang="en-US" sz="2000" b="1" dirty="0" err="1"/>
              <a:t>samo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to.</a:t>
            </a:r>
            <a:endParaRPr lang="es-ES" sz="2000" b="1" dirty="0"/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843" y="249389"/>
            <a:ext cx="698174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4558731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63415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4021020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4" y="5096442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85" y="617186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3" y="2207759"/>
            <a:ext cx="48554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Zahvaljujući</a:t>
            </a:r>
            <a:r>
              <a:rPr lang="en-US" sz="2000" b="1" dirty="0"/>
              <a:t> </a:t>
            </a:r>
            <a:r>
              <a:rPr lang="en-US" sz="2000" b="1" dirty="0" err="1"/>
              <a:t>psalmima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vidjeti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je Bog </a:t>
            </a:r>
            <a:r>
              <a:rPr lang="en-US" sz="2000" b="1" dirty="0" err="1"/>
              <a:t>organizirao</a:t>
            </a:r>
            <a:r>
              <a:rPr lang="en-US" sz="2000" b="1" dirty="0"/>
              <a:t> </a:t>
            </a:r>
            <a:r>
              <a:rPr lang="en-US" sz="2000" b="1" dirty="0" err="1"/>
              <a:t>događaje</a:t>
            </a:r>
            <a:r>
              <a:rPr lang="en-US" sz="2000" b="1" dirty="0"/>
              <a:t> </a:t>
            </a:r>
            <a:r>
              <a:rPr lang="en-US" sz="2000" b="1" dirty="0" err="1"/>
              <a:t>života</a:t>
            </a:r>
            <a:r>
              <a:rPr lang="en-US" sz="2000" b="1" dirty="0"/>
              <a:t>, </a:t>
            </a:r>
            <a:r>
              <a:rPr lang="en-US" sz="2000" b="1" dirty="0" err="1"/>
              <a:t>smrti</a:t>
            </a:r>
            <a:r>
              <a:rPr lang="en-US" sz="2000" b="1" dirty="0"/>
              <a:t>, </a:t>
            </a:r>
            <a:r>
              <a:rPr lang="en-US" sz="2000" b="1" dirty="0" err="1"/>
              <a:t>uskrsnuća</a:t>
            </a:r>
            <a:r>
              <a:rPr lang="en-US" sz="2000" b="1" dirty="0"/>
              <a:t>, </a:t>
            </a:r>
            <a:r>
              <a:rPr lang="en-US" sz="2000" b="1" dirty="0" err="1"/>
              <a:t>uzašašća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proslave</a:t>
            </a:r>
            <a:r>
              <a:rPr lang="en-US" sz="2000" b="1" dirty="0"/>
              <a:t> </a:t>
            </a:r>
            <a:r>
              <a:rPr lang="en-US" sz="2000" b="1" dirty="0" err="1"/>
              <a:t>našeg</a:t>
            </a:r>
            <a:r>
              <a:rPr lang="en-US" sz="2000" b="1" dirty="0"/>
              <a:t> </a:t>
            </a:r>
            <a:r>
              <a:rPr lang="en-US" sz="2000" b="1" dirty="0" err="1"/>
              <a:t>Gospodina</a:t>
            </a:r>
            <a:r>
              <a:rPr lang="en-US" sz="2000" b="1" dirty="0"/>
              <a:t> </a:t>
            </a:r>
            <a:r>
              <a:rPr lang="en-US" sz="2000" b="1" dirty="0" err="1"/>
              <a:t>Isusa</a:t>
            </a:r>
            <a:r>
              <a:rPr lang="en-US" sz="2000" b="1" dirty="0"/>
              <a:t> Krista, </a:t>
            </a:r>
            <a:r>
              <a:rPr lang="en-US" sz="2000" b="1" dirty="0" err="1"/>
              <a:t>Mesije</a:t>
            </a:r>
            <a:r>
              <a:rPr lang="en-US" sz="2000" b="1" dirty="0"/>
              <a:t>, </a:t>
            </a:r>
            <a:r>
              <a:rPr lang="en-US" sz="2000" b="1" dirty="0" err="1"/>
              <a:t>našeg</a:t>
            </a:r>
            <a:r>
              <a:rPr lang="en-US" sz="2000" b="1" dirty="0"/>
              <a:t> </a:t>
            </a:r>
            <a:r>
              <a:rPr lang="en-US" sz="2000" b="1" dirty="0" err="1"/>
              <a:t>Spasitelja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3" y="1212125"/>
            <a:ext cx="4855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Duh Sveti </a:t>
            </a:r>
            <a:r>
              <a:rPr lang="en-US" sz="2000" b="1" dirty="0" err="1"/>
              <a:t>nadahnuo</a:t>
            </a:r>
            <a:r>
              <a:rPr lang="en-US" sz="2000" b="1" dirty="0"/>
              <a:t> je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autore</a:t>
            </a:r>
            <a:r>
              <a:rPr lang="en-US" sz="2000" b="1" dirty="0"/>
              <a:t> da </a:t>
            </a:r>
            <a:r>
              <a:rPr lang="en-US" sz="2000" b="1" dirty="0" err="1"/>
              <a:t>jasno</a:t>
            </a:r>
            <a:r>
              <a:rPr lang="en-US" sz="2000" b="1" dirty="0"/>
              <a:t> </a:t>
            </a:r>
            <a:r>
              <a:rPr lang="en-US" sz="2000" b="1" dirty="0" err="1"/>
              <a:t>izraze</a:t>
            </a:r>
            <a:r>
              <a:rPr lang="en-US" sz="2000" b="1" dirty="0"/>
              <a:t> </a:t>
            </a:r>
            <a:r>
              <a:rPr lang="en-US" sz="2000" b="1" dirty="0" err="1"/>
              <a:t>različite</a:t>
            </a:r>
            <a:r>
              <a:rPr lang="en-US" sz="2000" b="1" dirty="0"/>
              <a:t> </a:t>
            </a:r>
            <a:r>
              <a:rPr lang="en-US" sz="2000" b="1" dirty="0" err="1"/>
              <a:t>bitne</a:t>
            </a:r>
            <a:r>
              <a:rPr lang="en-US" sz="2000" b="1" dirty="0"/>
              <a:t> </a:t>
            </a:r>
            <a:r>
              <a:rPr lang="en-US" sz="2000" b="1" dirty="0" err="1"/>
              <a:t>aspekte</a:t>
            </a:r>
            <a:r>
              <a:rPr lang="en-US" sz="2000" b="1" dirty="0"/>
              <a:t> </a:t>
            </a:r>
            <a:r>
              <a:rPr lang="en-US" sz="2000" b="1" dirty="0" err="1"/>
              <a:t>Nauma</a:t>
            </a:r>
            <a:r>
              <a:rPr lang="en-US" sz="2000" b="1" dirty="0"/>
              <a:t> </a:t>
            </a:r>
            <a:r>
              <a:rPr lang="en-US" sz="2000" b="1" dirty="0" err="1"/>
              <a:t>otkupljenja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56562"/>
            <a:ext cx="6326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PASTIR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998879" y="610653"/>
            <a:ext cx="6326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Jahve je pastir moj!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 23</a:t>
            </a:r>
            <a:r>
              <a:rPr lang="hr-HR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882326" y="1058171"/>
            <a:ext cx="6309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Tijekom</a:t>
            </a:r>
            <a:r>
              <a:rPr lang="en-US" sz="2000" b="1" dirty="0"/>
              <a:t> </a:t>
            </a:r>
            <a:r>
              <a:rPr lang="en-US" sz="2000" b="1" dirty="0" err="1"/>
              <a:t>ranog</a:t>
            </a:r>
            <a:r>
              <a:rPr lang="en-US" sz="2000" b="1" dirty="0"/>
              <a:t> </a:t>
            </a:r>
            <a:r>
              <a:rPr lang="en-US" sz="2000" b="1" dirty="0" err="1"/>
              <a:t>dijela</a:t>
            </a:r>
            <a:r>
              <a:rPr lang="en-US" sz="2000" b="1" dirty="0"/>
              <a:t> </a:t>
            </a:r>
            <a:r>
              <a:rPr lang="en-US" sz="2000" b="1" dirty="0" err="1"/>
              <a:t>svoga</a:t>
            </a:r>
            <a:r>
              <a:rPr lang="en-US" sz="2000" b="1" dirty="0"/>
              <a:t> </a:t>
            </a:r>
            <a:r>
              <a:rPr lang="en-US" sz="2000" b="1" dirty="0" err="1"/>
              <a:t>života</a:t>
            </a:r>
            <a:r>
              <a:rPr lang="en-US" sz="2000" b="1" dirty="0"/>
              <a:t>, David – </a:t>
            </a:r>
            <a:r>
              <a:rPr lang="en-US" sz="2000" b="1" dirty="0" err="1"/>
              <a:t>autor</a:t>
            </a:r>
            <a:r>
              <a:rPr lang="en-US" sz="2000" b="1" dirty="0"/>
              <a:t> </a:t>
            </a:r>
            <a:r>
              <a:rPr lang="en-US" sz="2000" b="1" dirty="0" err="1"/>
              <a:t>velikog</a:t>
            </a:r>
            <a:r>
              <a:rPr lang="en-US" sz="2000" b="1" dirty="0"/>
              <a:t> </a:t>
            </a:r>
            <a:r>
              <a:rPr lang="en-US" sz="2000" b="1" dirty="0" err="1"/>
              <a:t>dijela</a:t>
            </a:r>
            <a:r>
              <a:rPr lang="en-US" sz="2000" b="1" dirty="0"/>
              <a:t> </a:t>
            </a:r>
            <a:r>
              <a:rPr lang="en-US" sz="2000" b="1" dirty="0" err="1"/>
              <a:t>psalama</a:t>
            </a:r>
            <a:r>
              <a:rPr lang="en-US" sz="2000" b="1" dirty="0"/>
              <a:t> – </a:t>
            </a:r>
            <a:r>
              <a:rPr lang="en-US" sz="2000" b="1" dirty="0" err="1"/>
              <a:t>posvetio</a:t>
            </a:r>
            <a:r>
              <a:rPr lang="en-US" sz="2000" b="1" dirty="0"/>
              <a:t> se </a:t>
            </a:r>
            <a:r>
              <a:rPr lang="en-US" sz="2000" b="1" dirty="0" err="1"/>
              <a:t>čuvanju</a:t>
            </a:r>
            <a:r>
              <a:rPr lang="en-US" sz="2000" b="1" dirty="0"/>
              <a:t> </a:t>
            </a:r>
            <a:r>
              <a:rPr lang="en-US" sz="2000" b="1" dirty="0" err="1"/>
              <a:t>očeve</a:t>
            </a:r>
            <a:r>
              <a:rPr lang="en-US" sz="2000" b="1" dirty="0"/>
              <a:t> stoke (1</a:t>
            </a:r>
            <a:r>
              <a:rPr lang="hr-HR" sz="2000" b="1" dirty="0"/>
              <a:t>.</a:t>
            </a:r>
            <a:r>
              <a:rPr lang="en-US" sz="2000" b="1" dirty="0"/>
              <a:t> Sam</a:t>
            </a:r>
            <a:r>
              <a:rPr lang="hr-HR" sz="2000" b="1" dirty="0"/>
              <a:t>.</a:t>
            </a:r>
            <a:r>
              <a:rPr lang="en-US" sz="2000" b="1" dirty="0"/>
              <a:t> 16</a:t>
            </a:r>
            <a:r>
              <a:rPr lang="hr-HR" sz="2000" b="1" dirty="0"/>
              <a:t>,</a:t>
            </a:r>
            <a:r>
              <a:rPr lang="en-US" sz="2000" b="1" dirty="0"/>
              <a:t>11-13; 2 </a:t>
            </a:r>
            <a:r>
              <a:rPr lang="hr-HR" sz="2000" b="1" dirty="0"/>
              <a:t>.</a:t>
            </a:r>
            <a:r>
              <a:rPr lang="en-US" sz="2000" b="1" dirty="0"/>
              <a:t>Sam</a:t>
            </a:r>
            <a:r>
              <a:rPr lang="hr-HR" sz="2000" b="1" dirty="0"/>
              <a:t>.</a:t>
            </a:r>
            <a:r>
              <a:rPr lang="en-US" sz="2000" b="1" dirty="0"/>
              <a:t> 7</a:t>
            </a:r>
            <a:r>
              <a:rPr lang="hr-HR" sz="2000" b="1" dirty="0"/>
              <a:t>,</a:t>
            </a:r>
            <a:r>
              <a:rPr lang="en-US" sz="2000" b="1" dirty="0"/>
              <a:t>8). </a:t>
            </a:r>
            <a:r>
              <a:rPr lang="en-US" sz="2000" b="1" dirty="0" err="1"/>
              <a:t>Naučio</a:t>
            </a:r>
            <a:r>
              <a:rPr lang="en-US" sz="2000" b="1" dirty="0"/>
              <a:t> je </a:t>
            </a:r>
            <a:r>
              <a:rPr lang="en-US" sz="2000" b="1" dirty="0" err="1"/>
              <a:t>voljeti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ovce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braniti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od </a:t>
            </a:r>
            <a:r>
              <a:rPr lang="en-US" sz="2000" b="1" dirty="0" err="1"/>
              <a:t>opasnosti</a:t>
            </a:r>
            <a:r>
              <a:rPr lang="en-US" sz="2000" b="1" dirty="0"/>
              <a:t> (1</a:t>
            </a:r>
            <a:r>
              <a:rPr lang="hr-HR" sz="2000" b="1" dirty="0"/>
              <a:t>.</a:t>
            </a:r>
            <a:r>
              <a:rPr lang="en-US" sz="2000" b="1" dirty="0"/>
              <a:t> Sam</a:t>
            </a:r>
            <a:r>
              <a:rPr lang="hr-HR" sz="2000" b="1" dirty="0"/>
              <a:t>.</a:t>
            </a:r>
            <a:r>
              <a:rPr lang="en-US" sz="2000" b="1" dirty="0"/>
              <a:t> 17</a:t>
            </a:r>
            <a:r>
              <a:rPr lang="hr-HR" sz="2000" b="1" dirty="0"/>
              <a:t>,</a:t>
            </a:r>
            <a:r>
              <a:rPr lang="en-US" sz="2000" b="1" dirty="0"/>
              <a:t>34</a:t>
            </a:r>
            <a:r>
              <a:rPr lang="hr-HR" sz="2000" b="1" dirty="0"/>
              <a:t>.</a:t>
            </a:r>
            <a:r>
              <a:rPr lang="en-US" sz="2000" b="1" dirty="0"/>
              <a:t>35).</a:t>
            </a:r>
            <a:endParaRPr lang="es-ES" sz="2000" b="1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621078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Isus</a:t>
            </a:r>
            <a:r>
              <a:rPr lang="en-US" sz="2000" b="1" dirty="0"/>
              <a:t> je </a:t>
            </a:r>
            <a:r>
              <a:rPr lang="en-US" sz="2000" b="1" dirty="0" err="1"/>
              <a:t>Dobri</a:t>
            </a:r>
            <a:r>
              <a:rPr lang="en-US" sz="2000" b="1" dirty="0"/>
              <a:t> </a:t>
            </a:r>
            <a:r>
              <a:rPr lang="hr-HR" sz="2000" b="1" dirty="0"/>
              <a:t>P</a:t>
            </a:r>
            <a:r>
              <a:rPr lang="en-US" sz="2000" b="1" dirty="0"/>
              <a:t>astir. Mi </a:t>
            </a:r>
            <a:r>
              <a:rPr lang="en-US" sz="2000" b="1" dirty="0" err="1"/>
              <a:t>pripadamo</a:t>
            </a:r>
            <a:r>
              <a:rPr lang="en-US" sz="2000" b="1" dirty="0"/>
              <a:t> </a:t>
            </a:r>
            <a:r>
              <a:rPr lang="en-US" sz="2000" b="1" dirty="0" err="1"/>
              <a:t>Njemu</a:t>
            </a:r>
            <a:r>
              <a:rPr lang="en-US" sz="2000" b="1" dirty="0"/>
              <a:t>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je on </a:t>
            </a:r>
            <a:r>
              <a:rPr lang="en-US" sz="2000" b="1" dirty="0" err="1"/>
              <a:t>stvorio</a:t>
            </a:r>
            <a:r>
              <a:rPr lang="en-US" sz="2000" b="1" dirty="0"/>
              <a:t>, </a:t>
            </a:r>
            <a:r>
              <a:rPr lang="en-US" sz="2000" b="1" dirty="0" err="1"/>
              <a:t>spasio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vodio</a:t>
            </a:r>
            <a:r>
              <a:rPr lang="en-US" sz="2000" b="1" dirty="0"/>
              <a:t> ( Iv 10, 4.11</a:t>
            </a:r>
            <a:r>
              <a:rPr lang="hr-HR" sz="2000" b="1" dirty="0"/>
              <a:t>.</a:t>
            </a:r>
            <a:r>
              <a:rPr lang="en-US" sz="2000" b="1" dirty="0"/>
              <a:t>12).</a:t>
            </a:r>
            <a:endParaRPr lang="es-ES" sz="2000" b="1" dirty="0"/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14" y="419760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882326" y="3384697"/>
            <a:ext cx="6309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Kakav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</a:t>
            </a:r>
            <a:r>
              <a:rPr lang="en-US" sz="2000" b="1" dirty="0" err="1"/>
              <a:t>postoji</a:t>
            </a:r>
            <a:r>
              <a:rPr lang="en-US" sz="2000" b="1" dirty="0"/>
              <a:t> </a:t>
            </a:r>
            <a:r>
              <a:rPr lang="en-US" sz="2000" b="1" dirty="0" err="1"/>
              <a:t>između</a:t>
            </a:r>
            <a:r>
              <a:rPr lang="en-US" sz="2000" b="1" dirty="0"/>
              <a:t> Boga (</a:t>
            </a:r>
            <a:r>
              <a:rPr lang="en-US" sz="2000" b="1" dirty="0" err="1"/>
              <a:t>našeg</a:t>
            </a:r>
            <a:r>
              <a:rPr lang="en-US" sz="2000" b="1" dirty="0"/>
              <a:t> </a:t>
            </a:r>
            <a:r>
              <a:rPr lang="hr-HR" sz="2000" b="1" dirty="0"/>
              <a:t>P</a:t>
            </a:r>
            <a:r>
              <a:rPr lang="en-US" sz="2000" b="1" dirty="0" err="1"/>
              <a:t>astira</a:t>
            </a:r>
            <a:r>
              <a:rPr lang="en-US" sz="2000" b="1" dirty="0"/>
              <a:t>)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(</a:t>
            </a:r>
            <a:r>
              <a:rPr lang="en-US" sz="2000" b="1" dirty="0" err="1"/>
              <a:t>ovaca</a:t>
            </a:r>
            <a:r>
              <a:rPr lang="en-US" sz="2000" b="1" dirty="0"/>
              <a:t> </a:t>
            </a:r>
            <a:r>
              <a:rPr lang="hr-HR" sz="2000" b="1" dirty="0"/>
              <a:t>N</a:t>
            </a:r>
            <a:r>
              <a:rPr lang="en-US" sz="2000" b="1" dirty="0" err="1"/>
              <a:t>jegova</a:t>
            </a:r>
            <a:r>
              <a:rPr lang="en-US" sz="2000" b="1" dirty="0"/>
              <a:t> </a:t>
            </a:r>
            <a:r>
              <a:rPr lang="en-US" sz="2000" b="1" dirty="0" err="1"/>
              <a:t>pašnjaka</a:t>
            </a:r>
            <a:r>
              <a:rPr lang="en-US" sz="2000" b="1" dirty="0"/>
              <a:t>)?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882326" y="2430006"/>
            <a:ext cx="630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Skladajući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psalme</a:t>
            </a:r>
            <a:r>
              <a:rPr lang="en-US" sz="2000" b="1" dirty="0"/>
              <a:t>, David je </a:t>
            </a:r>
            <a:r>
              <a:rPr lang="en-US" sz="2000" b="1" dirty="0" err="1"/>
              <a:t>sebe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izraelski</a:t>
            </a:r>
            <a:r>
              <a:rPr lang="en-US" sz="2000" b="1" dirty="0"/>
              <a:t> </a:t>
            </a:r>
            <a:r>
              <a:rPr lang="en-US" sz="2000" b="1" dirty="0" err="1"/>
              <a:t>narod</a:t>
            </a:r>
            <a:r>
              <a:rPr lang="en-US" sz="2000" b="1" dirty="0"/>
              <a:t> </a:t>
            </a:r>
            <a:r>
              <a:rPr lang="en-US" sz="2000" b="1" dirty="0" err="1"/>
              <a:t>vidio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ovce</a:t>
            </a:r>
            <a:r>
              <a:rPr lang="en-US" sz="2000" b="1" dirty="0"/>
              <a:t> pod </a:t>
            </a:r>
            <a:r>
              <a:rPr lang="en-US" sz="2000" b="1" dirty="0" err="1"/>
              <a:t>osobnom</a:t>
            </a:r>
            <a:r>
              <a:rPr lang="en-US" sz="2000" b="1" dirty="0"/>
              <a:t> </a:t>
            </a:r>
            <a:r>
              <a:rPr lang="en-US" sz="2000" b="1" dirty="0" err="1"/>
              <a:t>brigom</a:t>
            </a:r>
            <a:r>
              <a:rPr lang="en-US" sz="2000" b="1" dirty="0"/>
              <a:t> </a:t>
            </a:r>
            <a:r>
              <a:rPr lang="en-US" sz="2000" b="1" dirty="0" err="1"/>
              <a:t>božanskog</a:t>
            </a:r>
            <a:r>
              <a:rPr lang="en-US" sz="2000" b="1" dirty="0"/>
              <a:t> p</a:t>
            </a:r>
            <a:r>
              <a:rPr lang="hr-HR" sz="2000" b="1" dirty="0"/>
              <a:t>P</a:t>
            </a:r>
            <a:r>
              <a:rPr lang="en-US" sz="2000" b="1" dirty="0" err="1"/>
              <a:t>stira</a:t>
            </a:r>
            <a:r>
              <a:rPr lang="en-US" sz="2000" b="1" dirty="0"/>
              <a:t> (Ps 23, 1-4).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709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Kada</a:t>
            </a:r>
            <a:r>
              <a:rPr lang="en-US" sz="2000" b="1" dirty="0"/>
              <a:t> </a:t>
            </a:r>
            <a:r>
              <a:rPr lang="en-US" sz="2000" b="1" dirty="0" err="1"/>
              <a:t>stupimo</a:t>
            </a:r>
            <a:r>
              <a:rPr lang="en-US" sz="2000" b="1" dirty="0"/>
              <a:t> u </a:t>
            </a:r>
            <a:r>
              <a:rPr lang="en-US" sz="2000" b="1" dirty="0" err="1"/>
              <a:t>intimni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s </a:t>
            </a:r>
            <a:r>
              <a:rPr lang="en-US" sz="2000" b="1" dirty="0" err="1"/>
              <a:t>Njim</a:t>
            </a:r>
            <a:r>
              <a:rPr lang="en-US" sz="2000" b="1" dirty="0"/>
              <a:t>, </a:t>
            </a:r>
            <a:r>
              <a:rPr lang="en-US" sz="2000" b="1" dirty="0" err="1"/>
              <a:t>prepoznajemo</a:t>
            </a:r>
            <a:r>
              <a:rPr lang="en-US" sz="2000" b="1" dirty="0"/>
              <a:t> </a:t>
            </a:r>
            <a:r>
              <a:rPr lang="en-US" sz="2000" b="1" dirty="0" err="1"/>
              <a:t>Njegov</a:t>
            </a:r>
            <a:r>
              <a:rPr lang="en-US" sz="2000" b="1" dirty="0"/>
              <a:t> </a:t>
            </a:r>
            <a:r>
              <a:rPr lang="en-US" sz="2000" b="1" dirty="0" err="1"/>
              <a:t>glas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postajemo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en-US" sz="2000" b="1" dirty="0" err="1"/>
              <a:t>njegovog</a:t>
            </a:r>
            <a:r>
              <a:rPr lang="en-US" sz="2000" b="1" dirty="0"/>
              <a:t> </a:t>
            </a:r>
            <a:r>
              <a:rPr lang="en-US" sz="2000" b="1" dirty="0" err="1"/>
              <a:t>stada</a:t>
            </a:r>
            <a:r>
              <a:rPr lang="en-US" sz="2000" b="1" dirty="0"/>
              <a:t> ( Iv</a:t>
            </a:r>
            <a:r>
              <a:rPr lang="hr-HR" sz="2000" b="1" dirty="0" err="1"/>
              <a:t>an</a:t>
            </a:r>
            <a:r>
              <a:rPr lang="en-US" sz="2000" b="1" dirty="0"/>
              <a:t> 10, 4</a:t>
            </a:r>
            <a:r>
              <a:rPr lang="hr-HR" sz="2000" b="1" dirty="0"/>
              <a:t>.</a:t>
            </a:r>
            <a:r>
              <a:rPr lang="en-US" sz="2000" b="1" dirty="0"/>
              <a:t>5</a:t>
            </a:r>
            <a:r>
              <a:rPr lang="hr-HR" sz="2000" b="1" dirty="0"/>
              <a:t>.</a:t>
            </a:r>
            <a:r>
              <a:rPr lang="en-US" sz="2000" b="1" dirty="0"/>
              <a:t>16).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460506" y="230797"/>
            <a:ext cx="75147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MESIJA</a:t>
            </a:r>
            <a:r>
              <a:rPr lang="hr-HR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s-ES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P</a:t>
            </a:r>
            <a:r>
              <a:rPr lang="hr-HR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AĆENIK</a:t>
            </a:r>
            <a:endParaRPr lang="es-ES" sz="4800" b="1" spc="300" dirty="0">
              <a:ln/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663320" y="219204"/>
            <a:ext cx="540804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54A0D4"/>
                </a:solidFill>
                <a:latin typeface="Comic Sans MS" panose="030F0702030302020204" pitchFamily="66" charset="0"/>
              </a:rPr>
              <a:t>Kao voda razlih se, sve mi se kosti rasuše; srce mi posta poput voska, topi se u grudima mojim.</a:t>
            </a:r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”  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Psal</a:t>
            </a:r>
            <a:r>
              <a:rPr lang="hr-HR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a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m 22</a:t>
            </a:r>
            <a:r>
              <a:rPr lang="hr-HR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1</a:t>
            </a:r>
            <a:r>
              <a:rPr lang="hr-HR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5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 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predviđanje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esijinih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patnji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To se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ispunilo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Isusovom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raspeću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334288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101542" y="5509869"/>
            <a:ext cx="53565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dopustimo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padnemo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taj "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hr-H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ćemo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a kamen će postati izvor našeg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spa-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senj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odbij</a:t>
            </a:r>
            <a:r>
              <a:rPr lang="hr-H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 ćemo zdrobljeni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komade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ćemo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izgubljeni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20,17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18)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021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Unatoč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odbacivanju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naroda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patnji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kojoj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bio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izložen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Bog 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učinio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ugaoni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m"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duhovnog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hrama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118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22; Ef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20-22; 1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hr-H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DAVIDOV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450377" y="581298"/>
            <a:ext cx="11327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Rekao si: </a:t>
            </a:r>
            <a:r>
              <a:rPr lang="hr-HR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šSavez</a:t>
            </a:r>
            <a:r>
              <a:rPr lang="hr-HR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sam sklopio sa svojim izabranikom, zakleo sam se svome slugi </a:t>
            </a:r>
            <a:r>
              <a:rPr lang="hr-HR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Davidu:Tvoje</a:t>
            </a:r>
            <a:r>
              <a:rPr lang="hr-HR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potomstvo </a:t>
            </a:r>
            <a:r>
              <a:rPr lang="hr-HR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učvrstiću</a:t>
            </a:r>
            <a:r>
              <a:rPr lang="hr-HR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dovijeka I čuvati tvoje prijestolje kroz sva pokoljenja.</a:t>
            </a:r>
            <a:r>
              <a:rPr lang="es-ES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89</a:t>
            </a:r>
            <a:r>
              <a:rPr lang="hr-HR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hr-HR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hr-HR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SHP</a:t>
            </a:r>
            <a:r>
              <a:rPr lang="es-ES" sz="14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5" y="1388853"/>
            <a:ext cx="6980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Bog je </a:t>
            </a:r>
            <a:r>
              <a:rPr lang="en-US" sz="2000" b="1" dirty="0" err="1"/>
              <a:t>sklopio</a:t>
            </a:r>
            <a:r>
              <a:rPr lang="en-US" sz="2000" b="1" dirty="0"/>
              <a:t> </a:t>
            </a:r>
            <a:r>
              <a:rPr lang="en-US" sz="2000" b="1" dirty="0" err="1"/>
              <a:t>savez</a:t>
            </a:r>
            <a:r>
              <a:rPr lang="en-US" sz="2000" b="1" dirty="0"/>
              <a:t> s </a:t>
            </a:r>
            <a:r>
              <a:rPr lang="en-US" sz="2000" b="1" dirty="0" err="1"/>
              <a:t>Davidom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proglasio</a:t>
            </a:r>
            <a:r>
              <a:rPr lang="en-US" sz="2000" b="1" dirty="0"/>
              <a:t> ga "</a:t>
            </a:r>
            <a:r>
              <a:rPr lang="en-US" sz="2000" b="1" dirty="0" err="1"/>
              <a:t>prvorođencem</a:t>
            </a:r>
            <a:r>
              <a:rPr lang="en-US" sz="2000" b="1" dirty="0"/>
              <a:t>", to jest </a:t>
            </a:r>
            <a:r>
              <a:rPr lang="en-US" sz="2000" b="1" dirty="0" err="1"/>
              <a:t>najvećim</a:t>
            </a:r>
            <a:r>
              <a:rPr lang="en-US" sz="2000" b="1" dirty="0"/>
              <a:t> </a:t>
            </a:r>
            <a:r>
              <a:rPr lang="en-US" sz="2000" b="1" dirty="0" err="1"/>
              <a:t>među</a:t>
            </a:r>
            <a:r>
              <a:rPr lang="en-US" sz="2000" b="1" dirty="0"/>
              <a:t> </a:t>
            </a:r>
            <a:r>
              <a:rPr lang="en-US" sz="2000" b="1" dirty="0" err="1"/>
              <a:t>kraljevima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zemlji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89,27).</a:t>
            </a:r>
            <a:endParaRPr lang="es-ES" sz="2000" b="1" dirty="0"/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061" y="1407325"/>
            <a:ext cx="5085013" cy="4080294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6" y="5469147"/>
            <a:ext cx="88712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Savez</a:t>
            </a:r>
            <a:r>
              <a:rPr lang="en-US" sz="2000" b="1" dirty="0"/>
              <a:t> koji je Bog </a:t>
            </a:r>
            <a:r>
              <a:rPr lang="en-US" sz="2000" b="1" dirty="0" err="1"/>
              <a:t>sklopio</a:t>
            </a:r>
            <a:r>
              <a:rPr lang="en-US" sz="2000" b="1" dirty="0"/>
              <a:t> s </a:t>
            </a:r>
            <a:r>
              <a:rPr lang="en-US" sz="2000" b="1" dirty="0" err="1"/>
              <a:t>Davidom</a:t>
            </a:r>
            <a:r>
              <a:rPr lang="en-US" sz="2000" b="1" dirty="0"/>
              <a:t> </a:t>
            </a:r>
            <a:r>
              <a:rPr lang="hr-HR" sz="2000" b="1" dirty="0"/>
              <a:t>odnosi</a:t>
            </a:r>
            <a:r>
              <a:rPr lang="en-US" sz="2000" b="1" dirty="0"/>
              <a:t> se </a:t>
            </a:r>
            <a:r>
              <a:rPr lang="hr-HR" sz="2000" b="1" dirty="0"/>
              <a:t>na </a:t>
            </a:r>
            <a:r>
              <a:rPr lang="en-US" sz="2000" b="1" dirty="0" err="1"/>
              <a:t>sv</a:t>
            </a:r>
            <a:r>
              <a:rPr lang="hr-HR" sz="2000" b="1" dirty="0"/>
              <a:t>e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. </a:t>
            </a:r>
            <a:r>
              <a:rPr lang="en-US" sz="2000" b="1" dirty="0" err="1"/>
              <a:t>Iako</a:t>
            </a:r>
            <a:r>
              <a:rPr lang="en-US" sz="2000" b="1" dirty="0"/>
              <a:t>,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slaba</a:t>
            </a:r>
            <a:r>
              <a:rPr lang="en-US" sz="2000" b="1" dirty="0"/>
              <a:t> </a:t>
            </a:r>
            <a:r>
              <a:rPr lang="en-US" sz="2000" b="1" dirty="0" err="1"/>
              <a:t>ljudska</a:t>
            </a:r>
            <a:r>
              <a:rPr lang="en-US" sz="2000" b="1" dirty="0"/>
              <a:t> </a:t>
            </a:r>
            <a:r>
              <a:rPr lang="en-US" sz="2000" b="1" dirty="0" err="1"/>
              <a:t>bića</a:t>
            </a:r>
            <a:r>
              <a:rPr lang="en-US" sz="2000" b="1" dirty="0"/>
              <a:t>,</a:t>
            </a:r>
            <a:r>
              <a:rPr lang="hr-HR" sz="2000" b="1" dirty="0"/>
              <a:t> s vremena na vreme ne uspijevamo</a:t>
            </a:r>
            <a:r>
              <a:rPr lang="en-US" sz="2000" b="1" dirty="0"/>
              <a:t> </a:t>
            </a:r>
            <a:r>
              <a:rPr lang="en-US" sz="2000" b="1" dirty="0" err="1"/>
              <a:t>održavati</a:t>
            </a:r>
            <a:r>
              <a:rPr lang="en-US" sz="2000" b="1" dirty="0"/>
              <a:t> </a:t>
            </a:r>
            <a:r>
              <a:rPr lang="en-US" sz="2000" b="1" dirty="0" err="1"/>
              <a:t>zahtjeve</a:t>
            </a:r>
            <a:r>
              <a:rPr lang="en-US" sz="2000" b="1" dirty="0"/>
              <a:t> </a:t>
            </a:r>
            <a:r>
              <a:rPr lang="en-US" sz="2000" b="1" dirty="0" err="1"/>
              <a:t>saveza</a:t>
            </a:r>
            <a:r>
              <a:rPr lang="en-US" sz="2000" b="1" dirty="0"/>
              <a:t>, Bog </a:t>
            </a:r>
            <a:r>
              <a:rPr lang="en-US" sz="2000" b="1" dirty="0" err="1"/>
              <a:t>će</a:t>
            </a:r>
            <a:r>
              <a:rPr lang="en-US" sz="2000" b="1" dirty="0"/>
              <a:t>, u </a:t>
            </a:r>
            <a:r>
              <a:rPr lang="en-US" sz="2000" b="1" dirty="0" err="1"/>
              <a:t>svom</a:t>
            </a:r>
            <a:r>
              <a:rPr lang="en-US" sz="2000" b="1" dirty="0"/>
              <a:t> </a:t>
            </a:r>
            <a:r>
              <a:rPr lang="en-US" sz="2000" b="1" dirty="0" err="1"/>
              <a:t>milosrđu</a:t>
            </a:r>
            <a:r>
              <a:rPr lang="en-US" sz="2000" b="1" dirty="0"/>
              <a:t>, </a:t>
            </a:r>
            <a:r>
              <a:rPr lang="en-US" sz="2000" b="1" dirty="0" err="1"/>
              <a:t>poštovati</a:t>
            </a:r>
            <a:r>
              <a:rPr lang="en-US" sz="2000" b="1" dirty="0"/>
              <a:t> </a:t>
            </a:r>
            <a:r>
              <a:rPr lang="en-US" sz="2000" b="1" dirty="0" err="1"/>
              <a:t>sve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koji se </a:t>
            </a:r>
            <a:r>
              <a:rPr lang="en-US" sz="2000" b="1" dirty="0" err="1"/>
              <a:t>vjerom</a:t>
            </a:r>
            <a:r>
              <a:rPr lang="en-US" sz="2000" b="1" dirty="0"/>
              <a:t> </a:t>
            </a:r>
            <a:r>
              <a:rPr lang="en-US" sz="2000" b="1" dirty="0" err="1"/>
              <a:t>držimo</a:t>
            </a:r>
            <a:r>
              <a:rPr lang="en-US" sz="2000" b="1" dirty="0"/>
              <a:t> </a:t>
            </a:r>
            <a:r>
              <a:rPr lang="en-US" sz="2000" b="1" dirty="0" err="1"/>
              <a:t>Spasitelja</a:t>
            </a:r>
            <a:r>
              <a:rPr lang="en-US" sz="2000" b="1" dirty="0"/>
              <a:t>, </a:t>
            </a:r>
            <a:r>
              <a:rPr lang="en-US" sz="2000" b="1" dirty="0" err="1"/>
              <a:t>proglašavajući</a:t>
            </a:r>
            <a:r>
              <a:rPr lang="en-US" sz="2000" b="1" dirty="0"/>
              <a:t> </a:t>
            </a:r>
            <a:r>
              <a:rPr lang="hr-HR" sz="2000" b="1" dirty="0"/>
              <a:t>nas</a:t>
            </a:r>
            <a:r>
              <a:rPr lang="en-US" sz="2000" b="1" dirty="0"/>
              <a:t> "</a:t>
            </a:r>
            <a:r>
              <a:rPr lang="en-US" sz="2000" b="1" dirty="0" err="1"/>
              <a:t>kraljevima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svećenicima</a:t>
            </a:r>
            <a:r>
              <a:rPr lang="en-US" sz="2000" b="1" dirty="0"/>
              <a:t>" (</a:t>
            </a:r>
            <a:r>
              <a:rPr lang="en-US" sz="2000" b="1" dirty="0" err="1"/>
              <a:t>Otk</a:t>
            </a:r>
            <a:r>
              <a:rPr lang="hr-HR" sz="2000" b="1" dirty="0"/>
              <a:t>.</a:t>
            </a:r>
            <a:r>
              <a:rPr lang="en-US" sz="2000" b="1" dirty="0"/>
              <a:t> 1,5-6).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320716" y="4268080"/>
            <a:ext cx="3484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Isus</a:t>
            </a:r>
            <a:r>
              <a:rPr lang="en-US" sz="2000" b="1" dirty="0"/>
              <a:t>, sin Davidov, </a:t>
            </a:r>
            <a:r>
              <a:rPr lang="en-US" sz="2000" b="1" dirty="0" err="1"/>
              <a:t>pomazanik</a:t>
            </a:r>
            <a:r>
              <a:rPr lang="en-US" sz="2000" b="1" dirty="0"/>
              <a:t>, </a:t>
            </a:r>
            <a:r>
              <a:rPr lang="en-US" sz="2000" b="1" dirty="0" err="1"/>
              <a:t>zauvijek</a:t>
            </a:r>
            <a:r>
              <a:rPr lang="en-US" sz="2000" b="1" dirty="0"/>
              <a:t> je </a:t>
            </a:r>
            <a:r>
              <a:rPr lang="en-US" sz="2000" b="1" dirty="0" err="1"/>
              <a:t>stavio</a:t>
            </a:r>
            <a:r>
              <a:rPr lang="en-US" sz="2000" b="1" dirty="0"/>
              <a:t> </a:t>
            </a:r>
            <a:r>
              <a:rPr lang="en-US" sz="2000" b="1" dirty="0" err="1"/>
              <a:t>kraljevsku</a:t>
            </a:r>
            <a:r>
              <a:rPr lang="en-US" sz="2000" b="1" dirty="0"/>
              <a:t> </a:t>
            </a:r>
            <a:r>
              <a:rPr lang="en-US" sz="2000" b="1" dirty="0" err="1"/>
              <a:t>krunu</a:t>
            </a:r>
            <a:r>
              <a:rPr lang="en-US" sz="2000" b="1" dirty="0"/>
              <a:t> (Ps </a:t>
            </a:r>
            <a:r>
              <a:rPr lang="hr-HR" sz="2000" b="1" dirty="0"/>
              <a:t>.</a:t>
            </a:r>
            <a:r>
              <a:rPr lang="en-US" sz="2000" b="1" dirty="0"/>
              <a:t>132,17</a:t>
            </a:r>
            <a:r>
              <a:rPr lang="hr-HR" sz="2000" b="1" dirty="0"/>
              <a:t>.</a:t>
            </a:r>
            <a:r>
              <a:rPr lang="en-US" sz="2000" b="1" dirty="0"/>
              <a:t>18).</a:t>
            </a:r>
            <a:endParaRPr lang="es-ES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320972"/>
            <a:ext cx="3061798" cy="229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301925" y="3481734"/>
            <a:ext cx="6503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Ljudski</a:t>
            </a:r>
            <a:r>
              <a:rPr lang="en-US" sz="2000" b="1" dirty="0"/>
              <a:t> </a:t>
            </a:r>
            <a:r>
              <a:rPr lang="en-US" sz="2000" b="1" dirty="0" err="1"/>
              <a:t>dio</a:t>
            </a:r>
            <a:r>
              <a:rPr lang="en-US" sz="2000" b="1" dirty="0"/>
              <a:t> </a:t>
            </a:r>
            <a:r>
              <a:rPr lang="en-US" sz="2000" b="1" dirty="0" err="1"/>
              <a:t>saveza</a:t>
            </a:r>
            <a:r>
              <a:rPr lang="en-US" sz="2000" b="1" dirty="0"/>
              <a:t>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uspio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132,11</a:t>
            </a:r>
            <a:r>
              <a:rPr lang="hr-HR" sz="2000" b="1" dirty="0"/>
              <a:t>.</a:t>
            </a:r>
            <a:r>
              <a:rPr lang="en-US" sz="2000" b="1" dirty="0"/>
              <a:t>12). </a:t>
            </a:r>
            <a:r>
              <a:rPr lang="en-US" sz="2000" b="1" dirty="0" err="1"/>
              <a:t>Međutim</a:t>
            </a:r>
            <a:r>
              <a:rPr lang="en-US" sz="2000" b="1" dirty="0"/>
              <a:t>, Bog je </a:t>
            </a:r>
            <a:r>
              <a:rPr lang="en-US" sz="2000" b="1" dirty="0" err="1"/>
              <a:t>održao</a:t>
            </a:r>
            <a:r>
              <a:rPr lang="en-US" sz="2000" b="1" dirty="0"/>
              <a:t> </a:t>
            </a:r>
            <a:r>
              <a:rPr lang="en-US" sz="2000" b="1" dirty="0" err="1"/>
              <a:t>svoj</a:t>
            </a:r>
            <a:r>
              <a:rPr lang="en-US" sz="2000" b="1" dirty="0"/>
              <a:t> </a:t>
            </a:r>
            <a:r>
              <a:rPr lang="en-US" sz="2000" b="1" dirty="0" err="1"/>
              <a:t>savez</a:t>
            </a:r>
            <a:r>
              <a:rPr lang="en-US" sz="2000" b="1" dirty="0"/>
              <a:t> (Ps</a:t>
            </a:r>
            <a:r>
              <a:rPr lang="hr-HR" sz="2000" b="1" dirty="0"/>
              <a:t>. </a:t>
            </a:r>
            <a:r>
              <a:rPr lang="en-US" sz="2000" b="1" dirty="0"/>
              <a:t>89,30-37).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Međutim</a:t>
            </a:r>
            <a:r>
              <a:rPr lang="en-US" sz="2000" b="1" dirty="0"/>
              <a:t>, Bog je </a:t>
            </a:r>
            <a:r>
              <a:rPr lang="en-US" sz="2000" b="1" dirty="0" err="1"/>
              <a:t>odbacio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pomazanje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oduzeo</a:t>
            </a:r>
            <a:r>
              <a:rPr lang="en-US" sz="2000" b="1" dirty="0"/>
              <a:t> </a:t>
            </a:r>
            <a:r>
              <a:rPr lang="en-US" sz="2000" b="1" dirty="0" err="1"/>
              <a:t>kraljevstvo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89,38</a:t>
            </a:r>
            <a:r>
              <a:rPr lang="hr-HR" sz="2000" b="1" dirty="0"/>
              <a:t>.</a:t>
            </a:r>
            <a:r>
              <a:rPr lang="en-US" sz="2000" b="1" dirty="0"/>
              <a:t>39). </a:t>
            </a:r>
            <a:r>
              <a:rPr lang="en-US" sz="2000" b="1" dirty="0" err="1"/>
              <a:t>Zašto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Pod </a:t>
            </a:r>
            <a:r>
              <a:rPr lang="en-US" sz="2000" b="1" dirty="0" err="1"/>
              <a:t>zakletvom</a:t>
            </a:r>
            <a:r>
              <a:rPr lang="en-US" sz="2000" b="1" dirty="0"/>
              <a:t> je </a:t>
            </a:r>
            <a:r>
              <a:rPr lang="en-US" sz="2000" b="1" dirty="0" err="1"/>
              <a:t>obećao</a:t>
            </a:r>
            <a:r>
              <a:rPr lang="en-US" sz="2000" b="1" dirty="0"/>
              <a:t> da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Davidovi</a:t>
            </a:r>
            <a:r>
              <a:rPr lang="en-US" sz="2000" b="1" dirty="0"/>
              <a:t> </a:t>
            </a:r>
            <a:r>
              <a:rPr lang="en-US" sz="2000" b="1" dirty="0" err="1"/>
              <a:t>potomci</a:t>
            </a:r>
            <a:r>
              <a:rPr lang="en-US" sz="2000" b="1" dirty="0"/>
              <a:t> </a:t>
            </a:r>
            <a:r>
              <a:rPr lang="en-US" sz="2000" b="1" dirty="0" err="1"/>
              <a:t>zauvijek</a:t>
            </a:r>
            <a:r>
              <a:rPr lang="en-US" sz="2000" b="1" dirty="0"/>
              <a:t> </a:t>
            </a:r>
            <a:r>
              <a:rPr lang="en-US" sz="2000" b="1" dirty="0" err="1"/>
              <a:t>sjediti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prijestolju</a:t>
            </a:r>
            <a:r>
              <a:rPr lang="en-US" sz="2000" b="1" dirty="0"/>
              <a:t> </a:t>
            </a:r>
            <a:r>
              <a:rPr lang="en-US" sz="2000" b="1" dirty="0" err="1"/>
              <a:t>Izraelovom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89, 3</a:t>
            </a:r>
            <a:r>
              <a:rPr lang="hr-HR" sz="2000" b="1" dirty="0"/>
              <a:t>.</a:t>
            </a:r>
            <a:r>
              <a:rPr lang="en-US" sz="2000" b="1" dirty="0"/>
              <a:t>4).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0" y="114026"/>
            <a:ext cx="5736657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rgbClr val="FFD243"/>
                </a:solidFill>
              </a:rPr>
              <a:t>VJEČNI KRALJ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554639" y="84879"/>
            <a:ext cx="62012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 ja kralja svog postavih nad Sionom, svojom svetom gorom</a:t>
            </a:r>
            <a:r>
              <a:rPr lang="en-US" sz="24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20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2</a:t>
            </a:r>
            <a:r>
              <a:rPr lang="hr-HR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s-ES" sz="16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004037" y="1143188"/>
            <a:ext cx="56485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uskrsnuću</a:t>
            </a:r>
            <a:r>
              <a:rPr lang="en-US" sz="2000" b="1" dirty="0"/>
              <a:t> je Bog </a:t>
            </a:r>
            <a:r>
              <a:rPr lang="en-US" sz="2000" b="1" dirty="0" err="1"/>
              <a:t>proglasio</a:t>
            </a:r>
            <a:r>
              <a:rPr lang="en-US" sz="2000" b="1" dirty="0"/>
              <a:t> </a:t>
            </a:r>
            <a:r>
              <a:rPr lang="en-US" sz="2000" b="1" dirty="0" err="1"/>
              <a:t>Isusa</a:t>
            </a:r>
            <a:r>
              <a:rPr lang="en-US" sz="2000" b="1" dirty="0"/>
              <a:t> </a:t>
            </a:r>
            <a:r>
              <a:rPr lang="en-US" sz="2000" b="1" dirty="0" err="1"/>
              <a:t>svojim</a:t>
            </a:r>
            <a:r>
              <a:rPr lang="en-US" sz="2000" b="1" dirty="0"/>
              <a:t> </a:t>
            </a:r>
            <a:r>
              <a:rPr lang="en-US" sz="2000" b="1" dirty="0" err="1"/>
              <a:t>rođenim</a:t>
            </a:r>
            <a:r>
              <a:rPr lang="en-US" sz="2000" b="1" dirty="0"/>
              <a:t> </a:t>
            </a:r>
            <a:r>
              <a:rPr lang="en-US" sz="2000" b="1" dirty="0" err="1"/>
              <a:t>Sinom</a:t>
            </a:r>
            <a:r>
              <a:rPr lang="en-US" sz="2000" b="1" dirty="0"/>
              <a:t> (Ps</a:t>
            </a:r>
            <a:r>
              <a:rPr lang="hr-HR" sz="2000" b="1" dirty="0"/>
              <a:t>.</a:t>
            </a:r>
            <a:r>
              <a:rPr lang="en-US" sz="2000" b="1" dirty="0"/>
              <a:t> 2, 7; </a:t>
            </a:r>
            <a:r>
              <a:rPr lang="en-US" sz="2000" b="1" dirty="0" err="1"/>
              <a:t>Djela</a:t>
            </a:r>
            <a:r>
              <a:rPr lang="en-US" sz="2000" b="1" dirty="0"/>
              <a:t> 13,32-33). </a:t>
            </a:r>
            <a:r>
              <a:rPr lang="en-US" sz="2000" b="1" dirty="0" err="1"/>
              <a:t>Ovaj</a:t>
            </a:r>
            <a:r>
              <a:rPr lang="en-US" sz="2000" b="1" dirty="0"/>
              <a:t> </a:t>
            </a:r>
            <a:r>
              <a:rPr lang="en-US" sz="2000" b="1" dirty="0" err="1"/>
              <a:t>izraz</a:t>
            </a:r>
            <a:r>
              <a:rPr lang="en-US" sz="2000" b="1" dirty="0"/>
              <a:t> </a:t>
            </a:r>
            <a:r>
              <a:rPr lang="en-US" sz="2000" b="1" dirty="0" err="1"/>
              <a:t>ukazuje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to da je </a:t>
            </a:r>
            <a:r>
              <a:rPr lang="en-US" sz="2000" b="1" dirty="0" err="1"/>
              <a:t>Isus</a:t>
            </a:r>
            <a:r>
              <a:rPr lang="en-US" sz="2000" b="1" dirty="0"/>
              <a:t> </a:t>
            </a:r>
            <a:r>
              <a:rPr lang="en-US" sz="2000" b="1" dirty="0" err="1"/>
              <a:t>preuzeo</a:t>
            </a:r>
            <a:r>
              <a:rPr lang="en-US" sz="2000" b="1" dirty="0"/>
              <a:t> Davidov </a:t>
            </a:r>
            <a:r>
              <a:rPr lang="en-US" sz="2000" b="1" dirty="0" err="1"/>
              <a:t>savez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postao</a:t>
            </a:r>
            <a:r>
              <a:rPr lang="en-US" sz="2000" b="1" dirty="0"/>
              <a:t> </a:t>
            </a:r>
            <a:r>
              <a:rPr lang="en-US" sz="2000" b="1" dirty="0" err="1"/>
              <a:t>Vječni</a:t>
            </a:r>
            <a:r>
              <a:rPr lang="en-US" sz="2000" b="1" dirty="0"/>
              <a:t> </a:t>
            </a:r>
            <a:r>
              <a:rPr lang="en-US" sz="2000" b="1" dirty="0" err="1"/>
              <a:t>kralj</a:t>
            </a:r>
            <a:r>
              <a:rPr lang="en-US" sz="2000" b="1" dirty="0"/>
              <a:t> (Ps</a:t>
            </a:r>
            <a:r>
              <a:rPr lang="hr-HR" sz="2000" b="1" dirty="0"/>
              <a:t>. </a:t>
            </a:r>
            <a:r>
              <a:rPr lang="en-US" sz="2000" b="1" dirty="0"/>
              <a:t>2, 8-12).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577630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1463" y="1129081"/>
            <a:ext cx="3364000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Kakva</a:t>
            </a:r>
            <a:r>
              <a:rPr lang="en-US" sz="2000" b="1" dirty="0"/>
              <a:t> je </a:t>
            </a:r>
            <a:r>
              <a:rPr lang="en-US" sz="2000" b="1" dirty="0" err="1"/>
              <a:t>Isusova</a:t>
            </a:r>
            <a:r>
              <a:rPr lang="en-US" sz="2000" b="1" dirty="0"/>
              <a:t> </a:t>
            </a:r>
            <a:r>
              <a:rPr lang="en-US" sz="2000" b="1" dirty="0" err="1"/>
              <a:t>vladavina</a:t>
            </a:r>
            <a:r>
              <a:rPr lang="en-US" sz="2000" b="1" dirty="0"/>
              <a:t>?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069402" y="2452521"/>
            <a:ext cx="55466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Sotona</a:t>
            </a:r>
            <a:r>
              <a:rPr lang="en-US" sz="2000" b="1" dirty="0"/>
              <a:t> je </a:t>
            </a:r>
            <a:r>
              <a:rPr lang="en-US" sz="2000" b="1" dirty="0" err="1"/>
              <a:t>želio</a:t>
            </a:r>
            <a:r>
              <a:rPr lang="en-US" sz="2000" b="1" dirty="0"/>
              <a:t> </a:t>
            </a:r>
            <a:r>
              <a:rPr lang="en-US" sz="2000" b="1" dirty="0" err="1"/>
              <a:t>uzurpirati</a:t>
            </a:r>
            <a:r>
              <a:rPr lang="en-US" sz="2000" b="1" dirty="0"/>
              <a:t> </a:t>
            </a:r>
            <a:r>
              <a:rPr lang="en-US" sz="2000" b="1" dirty="0" err="1"/>
              <a:t>prijestolje</a:t>
            </a:r>
            <a:r>
              <a:rPr lang="en-US" sz="2000" b="1" dirty="0"/>
              <a:t>, </a:t>
            </a:r>
            <a:r>
              <a:rPr lang="en-US" sz="2000" b="1" dirty="0" err="1"/>
              <a:t>optužujući</a:t>
            </a:r>
            <a:r>
              <a:rPr lang="en-US" sz="2000" b="1" dirty="0"/>
              <a:t> </a:t>
            </a:r>
            <a:r>
              <a:rPr lang="en-US" sz="2000" b="1" dirty="0" err="1"/>
              <a:t>Isusa</a:t>
            </a:r>
            <a:r>
              <a:rPr lang="en-US" sz="2000" b="1" dirty="0"/>
              <a:t> da je </a:t>
            </a:r>
            <a:r>
              <a:rPr lang="en-US" sz="2000" b="1" dirty="0" err="1"/>
              <a:t>nepravedan</a:t>
            </a:r>
            <a:r>
              <a:rPr lang="en-US" sz="2000" b="1" dirty="0"/>
              <a:t> </a:t>
            </a:r>
            <a:r>
              <a:rPr lang="hr-HR" sz="2000" b="1" dirty="0"/>
              <a:t>K</a:t>
            </a:r>
            <a:r>
              <a:rPr lang="en-US" sz="2000" b="1" dirty="0" err="1"/>
              <a:t>ralj</a:t>
            </a:r>
            <a:r>
              <a:rPr lang="en-US" sz="2000" b="1" dirty="0"/>
              <a:t>. Ali, od </a:t>
            </a:r>
            <a:r>
              <a:rPr lang="en-US" sz="2000" b="1" dirty="0" err="1"/>
              <a:t>uskrsnuća</a:t>
            </a:r>
            <a:r>
              <a:rPr lang="en-US" sz="2000" b="1" dirty="0"/>
              <a:t>, </a:t>
            </a:r>
            <a:r>
              <a:rPr lang="en-US" sz="2000" b="1" dirty="0" err="1"/>
              <a:t>Isus</a:t>
            </a:r>
            <a:r>
              <a:rPr lang="en-US" sz="2000" b="1" dirty="0"/>
              <a:t> </a:t>
            </a:r>
            <a:r>
              <a:rPr lang="en-US" sz="2000" b="1" dirty="0" err="1"/>
              <a:t>ponovno</a:t>
            </a:r>
            <a:r>
              <a:rPr lang="en-US" sz="2000" b="1" dirty="0"/>
              <a:t> </a:t>
            </a:r>
            <a:r>
              <a:rPr lang="en-US" sz="2000" b="1" dirty="0" err="1"/>
              <a:t>sjedi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Božjem</a:t>
            </a:r>
            <a:r>
              <a:rPr lang="en-US" sz="2000" b="1" dirty="0"/>
              <a:t> </a:t>
            </a:r>
            <a:r>
              <a:rPr lang="en-US" sz="2000" b="1" dirty="0" err="1"/>
              <a:t>prijestolju</a:t>
            </a:r>
            <a:r>
              <a:rPr lang="en-US" sz="2000" b="1" dirty="0"/>
              <a:t> (Ps 110,</a:t>
            </a:r>
            <a:r>
              <a:rPr lang="hr-HR" sz="2000" b="1" dirty="0"/>
              <a:t>1</a:t>
            </a:r>
            <a:r>
              <a:rPr lang="en-US" sz="2000" b="1" dirty="0"/>
              <a:t> </a:t>
            </a:r>
            <a:r>
              <a:rPr lang="hr-HR" sz="2000" b="1" dirty="0"/>
              <a:t>N</a:t>
            </a:r>
            <a:r>
              <a:rPr lang="en-US" sz="2000" b="1" dirty="0" err="1"/>
              <a:t>akon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se </a:t>
            </a:r>
            <a:r>
              <a:rPr lang="en-US" sz="2000" b="1" dirty="0" err="1"/>
              <a:t>poka</a:t>
            </a:r>
            <a:r>
              <a:rPr lang="hr-HR" sz="2000" b="1" dirty="0" err="1"/>
              <a:t>zalo</a:t>
            </a:r>
            <a:r>
              <a:rPr lang="hr-HR" sz="2000" b="1" dirty="0"/>
              <a:t> da su </a:t>
            </a:r>
            <a:r>
              <a:rPr lang="en-US" sz="2000" b="1" dirty="0" err="1"/>
              <a:t>optužb</a:t>
            </a:r>
            <a:r>
              <a:rPr lang="hr-HR" sz="2000" b="1" dirty="0"/>
              <a:t>e bile lažne</a:t>
            </a:r>
            <a:r>
              <a:rPr lang="en-US" sz="2000" b="1" dirty="0"/>
              <a:t>, </a:t>
            </a:r>
            <a:r>
              <a:rPr lang="en-US" sz="2000" b="1" dirty="0" err="1"/>
              <a:t>Isus</a:t>
            </a:r>
            <a:r>
              <a:rPr lang="en-US" sz="2000" b="1" dirty="0"/>
              <a:t> se </a:t>
            </a:r>
            <a:r>
              <a:rPr lang="en-US" sz="2000" b="1" dirty="0" err="1"/>
              <a:t>štuje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Nebu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Zemlji</a:t>
            </a:r>
            <a:r>
              <a:rPr lang="en-US" sz="2000" b="1" dirty="0"/>
              <a:t>, </a:t>
            </a:r>
            <a:r>
              <a:rPr lang="en-US" sz="2000" b="1" dirty="0" err="1"/>
              <a:t>čekajući</a:t>
            </a:r>
            <a:r>
              <a:rPr lang="en-US" sz="2000" b="1" dirty="0"/>
              <a:t> </a:t>
            </a:r>
            <a:r>
              <a:rPr lang="en-US" sz="2000" b="1" dirty="0" err="1"/>
              <a:t>konačno</a:t>
            </a:r>
            <a:r>
              <a:rPr lang="en-US" sz="2000" b="1" dirty="0"/>
              <a:t> </a:t>
            </a:r>
            <a:r>
              <a:rPr lang="en-US" sz="2000" b="1" dirty="0" err="1"/>
              <a:t>uništenje</a:t>
            </a:r>
            <a:r>
              <a:rPr lang="en-US" sz="2000" b="1" dirty="0"/>
              <a:t> </a:t>
            </a:r>
            <a:r>
              <a:rPr lang="en-US" sz="2000" b="1" dirty="0" err="1"/>
              <a:t>grijeha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pobune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2318</Words>
  <Application>Microsoft Office PowerPoint</Application>
  <PresentationFormat>Panorámica</PresentationFormat>
  <Paragraphs>184</Paragraphs>
  <Slides>16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32" baseType="lpstr">
      <vt:lpstr>Calibri</vt:lpstr>
      <vt:lpstr>Arial Narrow</vt:lpstr>
      <vt:lpstr>Arial</vt:lpstr>
      <vt:lpstr>Times New Roman</vt:lpstr>
      <vt:lpstr>Bodoni MT Poster Compressed</vt:lpstr>
      <vt:lpstr>Calibri Light</vt:lpstr>
      <vt:lpstr>Gill Sans MT Ext Condensed Bold</vt:lpstr>
      <vt:lpstr>Comic Sans MS</vt:lpstr>
      <vt:lpstr>Britannic Bold</vt:lpstr>
      <vt:lpstr>Impact</vt:lpstr>
      <vt:lpstr>Constantia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77</cp:revision>
  <dcterms:created xsi:type="dcterms:W3CDTF">2024-02-09T18:45:21Z</dcterms:created>
  <dcterms:modified xsi:type="dcterms:W3CDTF">2024-02-25T06:41:41Z</dcterms:modified>
</cp:coreProperties>
</file>