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6" r:id="rId3"/>
    <p:sldId id="272"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Arial Black" panose="020B0A04020102020204" pitchFamily="34" charset="0"/>
      <p:bold r:id="rId17"/>
    </p:embeddedFont>
    <p:embeddedFont>
      <p:font typeface="Comic Sans MS" panose="030F0702030302020204" pitchFamily="66"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94"/>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image" Target="../media/image34.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image" Target="../media/image34.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it-IT" sz="2000" b="1" dirty="0">
              <a:effectLst>
                <a:outerShdw blurRad="38100" dist="38100" dir="2700000" algn="tl">
                  <a:srgbClr val="000000">
                    <a:alpha val="43137"/>
                  </a:srgbClr>
                </a:outerShdw>
              </a:effectLst>
            </a:rPr>
            <a:t>Il periodo di persecuzione è annunciato in tre modi diversi</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“Un tempo, dei tempi e metà tempo”</a:t>
          </a:r>
          <a:br>
            <a:rPr lang="es-ES" sz="2000" b="1" dirty="0"/>
          </a:br>
          <a:r>
            <a:rPr lang="es-ES" sz="2000" b="1" dirty="0"/>
            <a:t>(Da 7:25; 12:7; </a:t>
          </a:r>
          <a:r>
            <a:rPr lang="es-ES" sz="2000" b="1" dirty="0" err="1"/>
            <a:t>Ap</a:t>
          </a:r>
          <a:r>
            <a:rPr lang="es-ES" sz="2000" b="1" dirty="0"/>
            <a:t> 12:14)</a:t>
          </a:r>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s-ES" sz="2000" b="1" dirty="0"/>
            <a:t>1.260  giorni (</a:t>
          </a:r>
          <a:r>
            <a:rPr lang="es-ES" sz="2000" b="1" dirty="0" err="1"/>
            <a:t>Ap</a:t>
          </a:r>
          <a:r>
            <a:rPr lang="es-ES" sz="2000" b="1" dirty="0"/>
            <a:t> 11:3; 12:6)</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s-ES" sz="2000" b="1" dirty="0"/>
            <a:t>42 mesi (</a:t>
          </a:r>
          <a:r>
            <a:rPr lang="es-ES" sz="2000" b="1" dirty="0" err="1"/>
            <a:t>Ap</a:t>
          </a:r>
          <a:r>
            <a:rPr lang="es-ES" sz="2000" b="1" dirty="0"/>
            <a:t> 11:2; 13:5)</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mesi</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giorni</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giorni</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1" csCatId="colorful" phldr="1"/>
      <dgm:spPr/>
      <dgm:t>
        <a:bodyPr/>
        <a:lstStyle/>
        <a:p>
          <a:endParaRPr lang="es-ES"/>
        </a:p>
      </dgm:t>
    </dgm:pt>
    <dgm:pt modelId="{8598FB69-4014-4828-8C8B-C2844272F4E4}">
      <dgm:prSet custT="1"/>
      <dgm:spPr/>
      <dgm:t>
        <a:bodyPr/>
        <a:lstStyle/>
        <a:p>
          <a:r>
            <a:rPr lang="es-ES" sz="1800" b="1" dirty="0"/>
            <a:t>1 anno</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anni</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anno</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anni</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mesi</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mesi</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mesi</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mesi</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mesi</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giorni</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giorni</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1"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a:effectLst>
                <a:outerShdw blurRad="38100" dist="38100" dir="2700000" algn="tl">
                  <a:srgbClr val="000000">
                    <a:alpha val="43137"/>
                  </a:srgbClr>
                </a:outerShdw>
              </a:effectLst>
            </a:rPr>
            <a:t>Anno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rPr>
            <a:t>Anno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it-IT" sz="1800" b="1" dirty="0"/>
            <a:t>La Chiesa romana ottenne il potere politico quando tre tribù che abbracciarono l'arianesimo furono sconfitte: Eruli, Vandali e Ostrogoti.</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it-IT" sz="1800" b="1" dirty="0"/>
            <a:t>Il generale francese </a:t>
          </a:r>
          <a:r>
            <a:rPr lang="it-IT" sz="1800" b="1" dirty="0" err="1"/>
            <a:t>Berthier</a:t>
          </a:r>
          <a:r>
            <a:rPr lang="it-IT" sz="1800" b="1" dirty="0"/>
            <a:t>, agli ordini di Napoleone, fa prigioniero il Papa, ponendo fine alla supremazia della Chiesa Romana</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1"/>
    <dgm:cxn modelId="{68CFF63C-9EFC-4B20-A181-13F1F9BB1A51}" type="presOf" srcId="{AC3A611F-DAAC-4AE0-8503-2B17B06DA66B}" destId="{417CCEBC-1CD5-4AC5-A999-F9BDDCC753C6}" srcOrd="0" destOrd="0" presId="urn:microsoft.com/office/officeart/2005/8/layout/bList2#1"/>
    <dgm:cxn modelId="{B8ACFC5E-F8D5-4741-BDD4-764BE6B92D1B}" type="presOf" srcId="{DA41CFFB-6E83-4B77-9957-1C2D03FEBBE0}" destId="{0E66E574-FEF6-4F9F-BC78-FE9F92BF9D71}" srcOrd="0" destOrd="0" presId="urn:microsoft.com/office/officeart/2005/8/layout/bList2#1"/>
    <dgm:cxn modelId="{0DFB6460-1D75-47B8-B6E5-2AE99E1E48EA}" type="presOf" srcId="{034EEAF8-3C2B-4D82-8C6D-D37B52EA1D50}" destId="{22C12BF1-42A9-467A-874E-73250ADBF837}" srcOrd="0" destOrd="0" presId="urn:microsoft.com/office/officeart/2005/8/layout/bList2#1"/>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1"/>
    <dgm:cxn modelId="{72CF87C5-9A26-4D8F-8406-8A44733A4C4A}" type="presOf" srcId="{DA41CFFB-6E83-4B77-9957-1C2D03FEBBE0}" destId="{C84E6F35-AD65-462C-B7D8-44C63EF63069}" srcOrd="1" destOrd="0" presId="urn:microsoft.com/office/officeart/2005/8/layout/bList2#1"/>
    <dgm:cxn modelId="{F23994DC-DCBC-4C97-BF9E-2E5BBA282F6A}" type="presOf" srcId="{CBCD1555-AF38-4090-9A78-5EAC46476EAE}" destId="{4C0C64CF-FC34-4BE6-81FC-72164C65F805}" srcOrd="1" destOrd="0" presId="urn:microsoft.com/office/officeart/2005/8/layout/bList2#1"/>
    <dgm:cxn modelId="{7BB65CEA-E939-4DCE-B86C-1741E24AD080}" type="presOf" srcId="{7AEE52FC-00C5-49BC-8462-C89ECE27922B}" destId="{81C56F0E-8D74-45D9-BFEC-092783D78CB6}" srcOrd="0" destOrd="0" presId="urn:microsoft.com/office/officeart/2005/8/layout/bList2#1"/>
    <dgm:cxn modelId="{4F450E0D-FD56-471D-BD55-5684C1B75BF3}" type="presParOf" srcId="{22C12BF1-42A9-467A-874E-73250ADBF837}" destId="{B4CBD569-FD48-4968-8473-CF79B817753C}" srcOrd="0" destOrd="0" presId="urn:microsoft.com/office/officeart/2005/8/layout/bList2#1"/>
    <dgm:cxn modelId="{101E4BB3-6C4E-4AF8-AB87-DADCDB959247}" type="presParOf" srcId="{B4CBD569-FD48-4968-8473-CF79B817753C}" destId="{C9C986BE-73A4-49CF-8965-101FF16491B0}" srcOrd="0" destOrd="0" presId="urn:microsoft.com/office/officeart/2005/8/layout/bList2#1"/>
    <dgm:cxn modelId="{CF21E308-2392-4338-8A35-11C868EC689B}" type="presParOf" srcId="{B4CBD569-FD48-4968-8473-CF79B817753C}" destId="{BA0064E3-2467-46C1-8CBB-D9EBD0850AEE}" srcOrd="1" destOrd="0" presId="urn:microsoft.com/office/officeart/2005/8/layout/bList2#1"/>
    <dgm:cxn modelId="{CEE616F3-E333-4FCE-A342-A10E0F2AAD8A}" type="presParOf" srcId="{B4CBD569-FD48-4968-8473-CF79B817753C}" destId="{4C0C64CF-FC34-4BE6-81FC-72164C65F805}" srcOrd="2" destOrd="0" presId="urn:microsoft.com/office/officeart/2005/8/layout/bList2#1"/>
    <dgm:cxn modelId="{5D55F1FD-62CE-4FC7-95A9-0AA0AC68E212}" type="presParOf" srcId="{B4CBD569-FD48-4968-8473-CF79B817753C}" destId="{133A8FCC-A46B-41FD-8BB9-C03BBB47E7C1}" srcOrd="3" destOrd="0" presId="urn:microsoft.com/office/officeart/2005/8/layout/bList2#1"/>
    <dgm:cxn modelId="{1A2A52DB-E633-4026-B41B-9E0669DE11F2}" type="presParOf" srcId="{22C12BF1-42A9-467A-874E-73250ADBF837}" destId="{81C56F0E-8D74-45D9-BFEC-092783D78CB6}" srcOrd="1" destOrd="0" presId="urn:microsoft.com/office/officeart/2005/8/layout/bList2#1"/>
    <dgm:cxn modelId="{B7797DBD-2561-4F3B-8AFF-405DD9FDEEFE}" type="presParOf" srcId="{22C12BF1-42A9-467A-874E-73250ADBF837}" destId="{9426C1CC-4C77-432A-932A-D3BE96399309}" srcOrd="2" destOrd="0" presId="urn:microsoft.com/office/officeart/2005/8/layout/bList2#1"/>
    <dgm:cxn modelId="{540E9750-8F5F-45AA-9811-C054F8A0915C}" type="presParOf" srcId="{9426C1CC-4C77-432A-932A-D3BE96399309}" destId="{417CCEBC-1CD5-4AC5-A999-F9BDDCC753C6}" srcOrd="0" destOrd="0" presId="urn:microsoft.com/office/officeart/2005/8/layout/bList2#1"/>
    <dgm:cxn modelId="{56D0132D-FFB0-400F-9B00-E7E5A04C412C}" type="presParOf" srcId="{9426C1CC-4C77-432A-932A-D3BE96399309}" destId="{0E66E574-FEF6-4F9F-BC78-FE9F92BF9D71}" srcOrd="1" destOrd="0" presId="urn:microsoft.com/office/officeart/2005/8/layout/bList2#1"/>
    <dgm:cxn modelId="{40573AF1-CBBA-4771-9854-14F7BE01B222}" type="presParOf" srcId="{9426C1CC-4C77-432A-932A-D3BE96399309}" destId="{C84E6F35-AD65-462C-B7D8-44C63EF63069}" srcOrd="2" destOrd="0" presId="urn:microsoft.com/office/officeart/2005/8/layout/bList2#1"/>
    <dgm:cxn modelId="{2E41C9FF-9092-4564-A195-C45A738DAF25}" type="presParOf" srcId="{9426C1CC-4C77-432A-932A-D3BE96399309}" destId="{DB1248AC-5C10-4DB3-B7D1-C41E2C67920E}"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it-IT" sz="1800" b="1" dirty="0"/>
            <a:t>Furono i primi ad avere la Bibbia nella loro lingua (fino ad allora era disponibile solo in latino, greco o ebraico).</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it-IT" sz="1800" b="1" dirty="0"/>
            <a:t>Essendo un libro proibito, lo copiarono nelle grotte, nascosti ai papisti che li assediavano</a:t>
          </a:r>
          <a:r>
            <a:rPr lang="es-ES" sz="1800" b="1" dirty="0"/>
            <a:t>.</a:t>
          </a: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it-IT" sz="1800" b="1" dirty="0"/>
            <a:t>Portavano sempre con sé parti della Bibbia che, al momento opportuno, condividevano con altri, dando loro speranza e incoraggiamento nel Signore.</a:t>
          </a:r>
          <a:endParaRPr lang="es-ES" sz="18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it-IT" sz="1800" b="1" dirty="0"/>
            <a:t>Preservarono per secoli le verità bibliche che conoscevano. Erano noti per la loro fedeltà e devozione.</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it-IT" sz="1800" b="1" dirty="0"/>
            <a:t>Interi villaggi si convertivano, sia nel sud della Francia sia nel nord Italia, il Piemonte.</a:t>
          </a:r>
          <a:endParaRPr lang="es-ES" sz="1800" b="1"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it-IT" sz="1800" b="1" dirty="0"/>
            <a:t>La maggior parte di questi villaggi fu rasa al suolo dal Papato; gli abitanti furono massacrati.</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1"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it-IT" sz="2000" b="1" dirty="0">
              <a:effectLst>
                <a:outerShdw blurRad="38100" dist="38100" dir="2700000" algn="tl">
                  <a:srgbClr val="000000">
                    <a:alpha val="43137"/>
                  </a:srgbClr>
                </a:outerShdw>
              </a:effectLst>
            </a:rPr>
            <a:t>Credevano nelle promesse di Cristo</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it-IT" sz="2000" b="1" dirty="0">
              <a:effectLst>
                <a:outerShdw blurRad="38100" dist="38100" dir="2700000" algn="tl">
                  <a:srgbClr val="000000">
                    <a:alpha val="43137"/>
                  </a:srgbClr>
                </a:outerShdw>
              </a:effectLst>
            </a:rPr>
            <a:t>La forza di Cristo fu sufficiente per superare le prove</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it-IT" sz="2000" b="1" dirty="0">
              <a:effectLst>
                <a:outerShdw blurRad="38100" dist="38100" dir="2700000" algn="tl">
                  <a:srgbClr val="000000">
                    <a:alpha val="43137"/>
                  </a:srgbClr>
                </a:outerShdw>
              </a:effectLst>
            </a:rPr>
            <a:t>Provavano gioia nel condividere le sofferenze di Cristo</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it-IT" sz="2000" b="1" dirty="0">
              <a:effectLst>
                <a:outerShdw blurRad="38100" dist="38100" dir="2700000" algn="tl">
                  <a:srgbClr val="000000">
                    <a:alpha val="43137"/>
                  </a:srgbClr>
                </a:outerShdw>
              </a:effectLst>
            </a:rPr>
            <a:t>La loro fedeltà è stata una potente testimonianza per il mondo</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it-IT" sz="2000" b="1" dirty="0">
              <a:effectLst>
                <a:outerShdw blurRad="38100" dist="38100" dir="2700000" algn="tl">
                  <a:srgbClr val="000000">
                    <a:alpha val="43137"/>
                  </a:srgbClr>
                </a:outerShdw>
              </a:effectLst>
            </a:rPr>
            <a:t>Guardavano oltre il presente verso il glorioso futuro</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it-IT" sz="2000" b="1" dirty="0">
              <a:effectLst>
                <a:outerShdw blurRad="38100" dist="38100" dir="2700000" algn="tl">
                  <a:srgbClr val="000000">
                    <a:alpha val="43137"/>
                  </a:srgbClr>
                </a:outerShdw>
              </a:effectLst>
            </a:rPr>
            <a:t>Sapevano che la morte era un nemico sconfitto</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it-IT" sz="2000" b="1" dirty="0">
              <a:effectLst>
                <a:outerShdw blurRad="38100" dist="38100" dir="2700000" algn="tl">
                  <a:srgbClr val="000000">
                    <a:alpha val="43137"/>
                  </a:srgbClr>
                </a:outerShdw>
              </a:effectLst>
            </a:rPr>
            <a:t>Si aggrapparono alle promesse della Parola di Dio</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198970" custLinFactNeighborX="-200000"/>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44793"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198970" custLinFactNeighborX="-200000"/>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44793"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198970" custLinFactNeighborX="-200000"/>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44793"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198970" custLinFactNeighborX="-200000"/>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44793"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198970" custLinFactNeighborX="-200000"/>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44793"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198970" custLinFactNeighborX="-200000"/>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44793"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198970" custLinFactNeighborX="-200000"/>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44793"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1"/>
    <dgm:cxn modelId="{16454C4D-F416-4BF6-B08F-880FA98E5927}" type="presOf" srcId="{DE093AEE-3B50-435A-9DC1-B53ED7D11262}" destId="{D211A553-30D8-4D8E-8740-0A2BE8A2FA4A}" srcOrd="0" destOrd="0" presId="urn:microsoft.com/office/officeart/2005/8/layout/vList3#1"/>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1"/>
    <dgm:cxn modelId="{9545E377-9B8F-41BD-8713-19544D5806C4}" type="presOf" srcId="{5008CD6C-6259-4AD8-B559-11A2E4331BA7}" destId="{D5B1688E-AC07-4656-932A-106AC840F8F0}" srcOrd="0" destOrd="0" presId="urn:microsoft.com/office/officeart/2005/8/layout/vList3#1"/>
    <dgm:cxn modelId="{930CE181-6B84-4C76-92B7-CECCFD40A792}" type="presOf" srcId="{E936E8AC-2F06-4E14-B15B-6D6A4A0ADB9A}" destId="{F190ED87-3579-4005-A234-CD55DD4A5BE6}" srcOrd="0" destOrd="0" presId="urn:microsoft.com/office/officeart/2005/8/layout/vList3#1"/>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1"/>
    <dgm:cxn modelId="{B2BB7DCE-C863-4373-A6E3-3379F43E54B6}" type="presOf" srcId="{C1BA0D4E-395A-490F-9B47-B2E2CFEE457F}" destId="{B13FF826-58A7-482A-8E64-7FA7A3B2BFB8}" srcOrd="0" destOrd="0" presId="urn:microsoft.com/office/officeart/2005/8/layout/vList3#1"/>
    <dgm:cxn modelId="{FC934BF0-AD04-4BC7-92B8-884B2870B3DC}" type="presOf" srcId="{38310134-5622-4F5F-B52B-19BAC7171536}" destId="{D8E08F5C-8DD9-4607-915F-DBD2F8301386}" srcOrd="0" destOrd="0" presId="urn:microsoft.com/office/officeart/2005/8/layout/vList3#1"/>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1"/>
    <dgm:cxn modelId="{B636292F-F41A-4168-AAAD-C97120F68E10}" type="presParOf" srcId="{A029623B-C821-462B-885C-5205A16F5117}" destId="{DAB620C4-3E8A-419D-B6E1-CCC62804A07F}" srcOrd="0" destOrd="0" presId="urn:microsoft.com/office/officeart/2005/8/layout/vList3#1"/>
    <dgm:cxn modelId="{E637EF7E-4308-48D0-B242-74BD9531B23A}" type="presParOf" srcId="{A029623B-C821-462B-885C-5205A16F5117}" destId="{D8E08F5C-8DD9-4607-915F-DBD2F8301386}" srcOrd="1" destOrd="0" presId="urn:microsoft.com/office/officeart/2005/8/layout/vList3#1"/>
    <dgm:cxn modelId="{794C3494-B676-4E6F-811F-98F42FBD53CD}" type="presParOf" srcId="{B13FF826-58A7-482A-8E64-7FA7A3B2BFB8}" destId="{38B80482-8781-4ADF-B4A3-357D219A1EE7}" srcOrd="1" destOrd="0" presId="urn:microsoft.com/office/officeart/2005/8/layout/vList3#1"/>
    <dgm:cxn modelId="{C8665760-E374-4E85-8951-B59D05F856C7}" type="presParOf" srcId="{B13FF826-58A7-482A-8E64-7FA7A3B2BFB8}" destId="{42BC23C5-9DF2-44A3-9A4B-3DC2774BEFA3}" srcOrd="2" destOrd="0" presId="urn:microsoft.com/office/officeart/2005/8/layout/vList3#1"/>
    <dgm:cxn modelId="{988914B5-0A4D-4991-B872-50D0103FB2C2}" type="presParOf" srcId="{42BC23C5-9DF2-44A3-9A4B-3DC2774BEFA3}" destId="{A3C0C93E-8A07-47E8-A965-51CC0AF43759}" srcOrd="0" destOrd="0" presId="urn:microsoft.com/office/officeart/2005/8/layout/vList3#1"/>
    <dgm:cxn modelId="{460AA7EB-73F0-4771-92C2-1F26EF844BE8}" type="presParOf" srcId="{42BC23C5-9DF2-44A3-9A4B-3DC2774BEFA3}" destId="{D5B1688E-AC07-4656-932A-106AC840F8F0}" srcOrd="1" destOrd="0" presId="urn:microsoft.com/office/officeart/2005/8/layout/vList3#1"/>
    <dgm:cxn modelId="{C255C1D7-362A-4B00-97D2-8D82BCB23B98}" type="presParOf" srcId="{B13FF826-58A7-482A-8E64-7FA7A3B2BFB8}" destId="{C0A55D8D-F6E7-4DF6-B96F-283200B3D40D}" srcOrd="3" destOrd="0" presId="urn:microsoft.com/office/officeart/2005/8/layout/vList3#1"/>
    <dgm:cxn modelId="{BCD00FC1-1DB4-4676-9CAC-39C63B02A268}" type="presParOf" srcId="{B13FF826-58A7-482A-8E64-7FA7A3B2BFB8}" destId="{54D574EA-CD9F-4B11-A2A6-076AEC5252F8}" srcOrd="4" destOrd="0" presId="urn:microsoft.com/office/officeart/2005/8/layout/vList3#1"/>
    <dgm:cxn modelId="{20505F27-49B7-411E-89F9-092F91ED89D0}" type="presParOf" srcId="{54D574EA-CD9F-4B11-A2A6-076AEC5252F8}" destId="{9D310346-0599-4DCE-8849-20066C8AC77B}" srcOrd="0" destOrd="0" presId="urn:microsoft.com/office/officeart/2005/8/layout/vList3#1"/>
    <dgm:cxn modelId="{0FC53B14-0B3A-43F5-B003-2308D8C02666}" type="presParOf" srcId="{54D574EA-CD9F-4B11-A2A6-076AEC5252F8}" destId="{0C28AFC5-4742-4782-96B6-B9F2524CBFF5}" srcOrd="1" destOrd="0" presId="urn:microsoft.com/office/officeart/2005/8/layout/vList3#1"/>
    <dgm:cxn modelId="{1657B063-DD63-4503-A6E0-404639FD44F3}" type="presParOf" srcId="{B13FF826-58A7-482A-8E64-7FA7A3B2BFB8}" destId="{755463BC-BFF8-41C5-A6D0-B226B4B106BB}" srcOrd="5" destOrd="0" presId="urn:microsoft.com/office/officeart/2005/8/layout/vList3#1"/>
    <dgm:cxn modelId="{3FD4D71C-0DAD-49C2-807E-D5E9B936CD47}" type="presParOf" srcId="{B13FF826-58A7-482A-8E64-7FA7A3B2BFB8}" destId="{64EFAD3A-F575-424E-B2F3-E3D9DAB8EB38}" srcOrd="6" destOrd="0" presId="urn:microsoft.com/office/officeart/2005/8/layout/vList3#1"/>
    <dgm:cxn modelId="{56A5F0F9-8FE3-4E0F-AE4C-60C0ACF40434}" type="presParOf" srcId="{64EFAD3A-F575-424E-B2F3-E3D9DAB8EB38}" destId="{A738EA41-06E1-4C0F-8B00-CB7489671788}" srcOrd="0" destOrd="0" presId="urn:microsoft.com/office/officeart/2005/8/layout/vList3#1"/>
    <dgm:cxn modelId="{7C24FB4D-A9CB-4053-B607-98176E579858}" type="presParOf" srcId="{64EFAD3A-F575-424E-B2F3-E3D9DAB8EB38}" destId="{0C0E7D78-A41A-4E1E-BF60-991BAD15D108}" srcOrd="1" destOrd="0" presId="urn:microsoft.com/office/officeart/2005/8/layout/vList3#1"/>
    <dgm:cxn modelId="{48A71577-F3DF-4AD0-BB88-4D31C8E62242}" type="presParOf" srcId="{B13FF826-58A7-482A-8E64-7FA7A3B2BFB8}" destId="{2B16C3AB-7469-4DED-B75C-4D4760BB20BE}" srcOrd="7" destOrd="0" presId="urn:microsoft.com/office/officeart/2005/8/layout/vList3#1"/>
    <dgm:cxn modelId="{53B314FB-2E3E-42E7-97ED-B638E520191D}" type="presParOf" srcId="{B13FF826-58A7-482A-8E64-7FA7A3B2BFB8}" destId="{4D3A19A5-CC10-4484-BB8A-B478A7B18DAA}" srcOrd="8" destOrd="0" presId="urn:microsoft.com/office/officeart/2005/8/layout/vList3#1"/>
    <dgm:cxn modelId="{38B6EED2-5F43-427B-AD95-077436833FC0}" type="presParOf" srcId="{4D3A19A5-CC10-4484-BB8A-B478A7B18DAA}" destId="{BB9A4E3A-5DA4-4790-A402-DA01190D7555}" srcOrd="0" destOrd="0" presId="urn:microsoft.com/office/officeart/2005/8/layout/vList3#1"/>
    <dgm:cxn modelId="{A8633938-6814-4D5C-A700-DC70C5787440}" type="presParOf" srcId="{4D3A19A5-CC10-4484-BB8A-B478A7B18DAA}" destId="{D211A553-30D8-4D8E-8740-0A2BE8A2FA4A}" srcOrd="1" destOrd="0" presId="urn:microsoft.com/office/officeart/2005/8/layout/vList3#1"/>
    <dgm:cxn modelId="{D1293B05-B1EA-4797-A907-A2EF1794F092}" type="presParOf" srcId="{B13FF826-58A7-482A-8E64-7FA7A3B2BFB8}" destId="{661ED356-1296-4829-BFB9-E396C87A7343}" srcOrd="9" destOrd="0" presId="urn:microsoft.com/office/officeart/2005/8/layout/vList3#1"/>
    <dgm:cxn modelId="{EFA8C8BB-CBBB-4C8F-A418-CC504F0CA784}" type="presParOf" srcId="{B13FF826-58A7-482A-8E64-7FA7A3B2BFB8}" destId="{F7A18003-EDD0-4F55-AED2-8758EB72F683}" srcOrd="10" destOrd="0" presId="urn:microsoft.com/office/officeart/2005/8/layout/vList3#1"/>
    <dgm:cxn modelId="{55285CC9-BD65-4E66-BE80-A96E2909FF69}" type="presParOf" srcId="{F7A18003-EDD0-4F55-AED2-8758EB72F683}" destId="{75BA0039-583C-4248-8E1B-8789C4EB9338}" srcOrd="0" destOrd="0" presId="urn:microsoft.com/office/officeart/2005/8/layout/vList3#1"/>
    <dgm:cxn modelId="{06371F7A-2607-4390-A8D2-5370ED2C6046}" type="presParOf" srcId="{F7A18003-EDD0-4F55-AED2-8758EB72F683}" destId="{F190ED87-3579-4005-A234-CD55DD4A5BE6}" srcOrd="1" destOrd="0" presId="urn:microsoft.com/office/officeart/2005/8/layout/vList3#1"/>
    <dgm:cxn modelId="{641A550D-E9ED-491E-B1B7-ADCB61B103E4}" type="presParOf" srcId="{B13FF826-58A7-482A-8E64-7FA7A3B2BFB8}" destId="{796CEE8F-C11C-4B38-8B43-2EAE24BBEF1E}" srcOrd="11" destOrd="0" presId="urn:microsoft.com/office/officeart/2005/8/layout/vList3#1"/>
    <dgm:cxn modelId="{EF864F1E-4331-4C87-B92E-3DF38718DAB6}" type="presParOf" srcId="{B13FF826-58A7-482A-8E64-7FA7A3B2BFB8}" destId="{DF16E999-093A-4D5B-970E-D29C0D5AA569}" srcOrd="12" destOrd="0" presId="urn:microsoft.com/office/officeart/2005/8/layout/vList3#1"/>
    <dgm:cxn modelId="{6CA37840-1D2F-4DF5-AEED-9553336A6F66}" type="presParOf" srcId="{DF16E999-093A-4D5B-970E-D29C0D5AA569}" destId="{A42F05C5-8F55-4BF0-8EA2-974C834DE57E}" srcOrd="0" destOrd="0" presId="urn:microsoft.com/office/officeart/2005/8/layout/vList3#1"/>
    <dgm:cxn modelId="{13288A20-96F3-409D-9F93-0D2BB144A6B4}" type="presParOf" srcId="{DF16E999-093A-4D5B-970E-D29C0D5AA569}" destId="{FA41E1AE-0B05-460C-8091-A2450B3591D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Jan Huss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pPr>
            <a:lnSpc>
              <a:spcPct val="100000"/>
            </a:lnSpc>
            <a:spcAft>
              <a:spcPts val="0"/>
            </a:spcAft>
          </a:pPr>
          <a:r>
            <a:rPr lang="es-ES" sz="1600" b="1" dirty="0" err="1"/>
            <a:t>Girolamo</a:t>
          </a:r>
          <a:r>
            <a:rPr lang="es-ES" sz="1600" b="1" dirty="0"/>
            <a:t> da Praga</a:t>
          </a:r>
        </a:p>
        <a:p>
          <a:pPr>
            <a:lnSpc>
              <a:spcPct val="100000"/>
            </a:lnSpc>
            <a:spcAft>
              <a:spcPts val="0"/>
            </a:spcAft>
          </a:pPr>
          <a:r>
            <a:rPr lang="es-ES" sz="1600" b="1" dirty="0"/>
            <a:t>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pPr marL="0" lvl="0" indent="0" algn="ctr" defTabSz="711200">
            <a:lnSpc>
              <a:spcPct val="100000"/>
            </a:lnSpc>
            <a:spcBef>
              <a:spcPct val="0"/>
            </a:spcBef>
            <a:spcAft>
              <a:spcPts val="0"/>
            </a:spcAft>
            <a:buNone/>
          </a:pPr>
          <a:r>
            <a:rPr lang="es-ES" sz="1600" b="1" kern="1200" dirty="0">
              <a:solidFill>
                <a:prstClr val="white"/>
              </a:solidFill>
              <a:latin typeface="Aptos"/>
              <a:ea typeface="+mn-ea"/>
              <a:cs typeface="+mn-cs"/>
            </a:rPr>
            <a:t>William Tyndale</a:t>
          </a:r>
          <a:br>
            <a:rPr lang="es-ES" sz="1600" b="1" kern="1200" dirty="0">
              <a:solidFill>
                <a:prstClr val="white"/>
              </a:solidFill>
              <a:latin typeface="Aptos"/>
              <a:ea typeface="+mn-ea"/>
              <a:cs typeface="+mn-cs"/>
            </a:rPr>
          </a:br>
          <a:r>
            <a:rPr lang="es-ES" sz="1600" b="1" kern="1200" dirty="0">
              <a:solidFill>
                <a:prstClr val="white"/>
              </a:solidFill>
              <a:latin typeface="Aptos"/>
              <a:ea typeface="+mn-ea"/>
              <a:cs typeface="+mn-cs"/>
            </a:rPr>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Hugo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custLinFactNeighborX="3770" custLinFactNeighborY="921"/>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custScaleX="124326">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custLinFactNeighborX="-197" custLinFactNeighborY="-712"/>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custScaleX="12542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custLinFactNeighborX="3168" custLinFactNeighborY="-5364"/>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custScaleX="130140">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Il periodo di persecuzione è annunciato in tre modi diversi</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“Un tempo, dei tempi e metà tempo”</a:t>
          </a:r>
          <a:br>
            <a:rPr lang="es-ES" sz="2000" b="1" kern="1200" dirty="0"/>
          </a:br>
          <a:r>
            <a:rPr lang="es-ES" sz="2000" b="1" kern="1200" dirty="0"/>
            <a:t>(Da 7:25; 12:7; </a:t>
          </a:r>
          <a:r>
            <a:rPr lang="es-ES" sz="2000" b="1" kern="1200" dirty="0" err="1"/>
            <a:t>Ap</a:t>
          </a:r>
          <a:r>
            <a:rPr lang="es-ES" sz="2000" b="1" kern="1200" dirty="0"/>
            <a:t> 12:14)</a:t>
          </a:r>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1.260  giorni (</a:t>
          </a:r>
          <a:r>
            <a:rPr lang="es-ES" sz="2000" b="1" kern="1200" dirty="0" err="1"/>
            <a:t>Ap</a:t>
          </a:r>
          <a:r>
            <a:rPr lang="es-ES" sz="2000" b="1" kern="1200" dirty="0"/>
            <a:t> 11:3; 12:6)</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42 mesi (</a:t>
          </a:r>
          <a:r>
            <a:rPr lang="es-ES" sz="2000" b="1" kern="1200" dirty="0" err="1"/>
            <a:t>Ap</a:t>
          </a:r>
          <a:r>
            <a:rPr lang="es-ES" sz="2000" b="1" kern="1200" dirty="0"/>
            <a:t> 11:2; 13:5)</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mesi</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giorni</a:t>
          </a: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giorni</a:t>
          </a: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anno</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anni</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anno</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anni</a:t>
          </a:r>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mesi</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mesi</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mesi</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mesi</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mesi</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giorni</a:t>
          </a: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giorni</a:t>
          </a: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it-IT" sz="1800" b="1" kern="1200" dirty="0"/>
            <a:t>La Chiesa romana ottenne il potere politico quando tre tribù che abbracciarono l'arianesimo furono sconfitte: Eruli, Vandali e Ostrogoti.</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s-ES" sz="2300" kern="1200" dirty="0">
              <a:effectLst>
                <a:outerShdw blurRad="38100" dist="38100" dir="2700000" algn="tl">
                  <a:srgbClr val="000000">
                    <a:alpha val="43137"/>
                  </a:srgbClr>
                </a:outerShdw>
              </a:effectLst>
            </a:rPr>
            <a:t>Anno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it-IT" sz="1800" b="1" kern="1200" dirty="0"/>
            <a:t>Il generale francese </a:t>
          </a:r>
          <a:r>
            <a:rPr lang="it-IT" sz="1800" b="1" kern="1200" dirty="0" err="1"/>
            <a:t>Berthier</a:t>
          </a:r>
          <a:r>
            <a:rPr lang="it-IT" sz="1800" b="1" kern="1200" dirty="0"/>
            <a:t>, agli ordini di Napoleone, fa prigioniero il Papa, ponendo fine alla supremazia della Chiesa Romana</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s-ES" sz="2300" kern="1200" dirty="0">
              <a:effectLst>
                <a:outerShdw blurRad="38100" dist="38100" dir="2700000" algn="tl">
                  <a:srgbClr val="000000">
                    <a:alpha val="43137"/>
                  </a:srgbClr>
                </a:outerShdw>
              </a:effectLst>
            </a:rPr>
            <a:t>Anno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Furono i primi ad avere la Bibbia nella loro lingua (fino ad allora era disponibile solo in latino, greco o ebraico).</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Essendo un libro proibito, lo copiarono nelle grotte, nascosti ai papisti che li assediavano</a:t>
          </a:r>
          <a:r>
            <a:rPr lang="es-ES" sz="1800" b="1" kern="1200" dirty="0"/>
            <a:t>.</a:t>
          </a: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Portavano sempre con sé parti della Bibbia che, al momento opportuno, condividevano con altri, dando loro speranza e incoraggiamento nel Signore.</a:t>
          </a: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Preservarono per secoli le verità bibliche che conoscevano. Erano noti per la loro fedeltà e devozione.</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Interi villaggi si convertivano, sia nel sud della Francia sia nel nord Italia, il Piemonte.</a:t>
          </a:r>
          <a:endParaRPr lang="es-ES" sz="1800" b="1" kern="1200" dirty="0"/>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t>La maggior parte di questi villaggi fu rasa al suolo dal Papato; gli abitanti furono massacrati.</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86269" y="949"/>
          <a:ext cx="7700894"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Credevano nelle promesse di Cristo</a:t>
          </a:r>
          <a:endParaRPr lang="es-ES" sz="2000" b="1" kern="1200" dirty="0">
            <a:effectLst>
              <a:outerShdw blurRad="38100" dist="38100" dir="2700000" algn="tl">
                <a:srgbClr val="000000">
                  <a:alpha val="43137"/>
                </a:srgbClr>
              </a:outerShdw>
            </a:effectLst>
          </a:endParaRPr>
        </a:p>
      </dsp:txBody>
      <dsp:txXfrm rot="10800000">
        <a:off x="356605" y="949"/>
        <a:ext cx="7630558" cy="281345"/>
      </dsp:txXfrm>
    </dsp:sp>
    <dsp:sp modelId="{DAB620C4-3E8A-419D-B6E1-CCC62804A07F}">
      <dsp:nvSpPr>
        <dsp:cNvPr id="0" name=""/>
        <dsp:cNvSpPr/>
      </dsp:nvSpPr>
      <dsp:spPr>
        <a:xfrm>
          <a:off x="76478"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86269" y="352631"/>
          <a:ext cx="7700894"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La forza di Cristo fu sufficiente per superare le prove</a:t>
          </a:r>
          <a:endParaRPr lang="es-ES" sz="2000" b="1" kern="1200" dirty="0">
            <a:effectLst>
              <a:outerShdw blurRad="38100" dist="38100" dir="2700000" algn="tl">
                <a:srgbClr val="000000">
                  <a:alpha val="43137"/>
                </a:srgbClr>
              </a:outerShdw>
            </a:effectLst>
          </a:endParaRPr>
        </a:p>
      </dsp:txBody>
      <dsp:txXfrm rot="10800000">
        <a:off x="356605" y="352631"/>
        <a:ext cx="7630558" cy="281345"/>
      </dsp:txXfrm>
    </dsp:sp>
    <dsp:sp modelId="{A3C0C93E-8A07-47E8-A965-51CC0AF43759}">
      <dsp:nvSpPr>
        <dsp:cNvPr id="0" name=""/>
        <dsp:cNvSpPr/>
      </dsp:nvSpPr>
      <dsp:spPr>
        <a:xfrm>
          <a:off x="76478"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86269" y="704313"/>
          <a:ext cx="7700894"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Provavano gioia nel condividere le sofferenze di Cristo</a:t>
          </a:r>
          <a:endParaRPr lang="es-ES" sz="2000" b="1" kern="1200" dirty="0">
            <a:effectLst>
              <a:outerShdw blurRad="38100" dist="38100" dir="2700000" algn="tl">
                <a:srgbClr val="000000">
                  <a:alpha val="43137"/>
                </a:srgbClr>
              </a:outerShdw>
            </a:effectLst>
          </a:endParaRPr>
        </a:p>
      </dsp:txBody>
      <dsp:txXfrm rot="10800000">
        <a:off x="356605" y="704313"/>
        <a:ext cx="7630558" cy="281345"/>
      </dsp:txXfrm>
    </dsp:sp>
    <dsp:sp modelId="{9D310346-0599-4DCE-8849-20066C8AC77B}">
      <dsp:nvSpPr>
        <dsp:cNvPr id="0" name=""/>
        <dsp:cNvSpPr/>
      </dsp:nvSpPr>
      <dsp:spPr>
        <a:xfrm>
          <a:off x="76478"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86269" y="1055995"/>
          <a:ext cx="7700894"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La loro fedeltà è stata una potente testimonianza per il mondo</a:t>
          </a:r>
          <a:endParaRPr lang="es-ES" sz="2000" b="1" kern="1200" dirty="0">
            <a:effectLst>
              <a:outerShdw blurRad="38100" dist="38100" dir="2700000" algn="tl">
                <a:srgbClr val="000000">
                  <a:alpha val="43137"/>
                </a:srgbClr>
              </a:outerShdw>
            </a:effectLst>
          </a:endParaRPr>
        </a:p>
      </dsp:txBody>
      <dsp:txXfrm rot="10800000">
        <a:off x="356605" y="1055995"/>
        <a:ext cx="7630558" cy="281345"/>
      </dsp:txXfrm>
    </dsp:sp>
    <dsp:sp modelId="{A738EA41-06E1-4C0F-8B00-CB7489671788}">
      <dsp:nvSpPr>
        <dsp:cNvPr id="0" name=""/>
        <dsp:cNvSpPr/>
      </dsp:nvSpPr>
      <dsp:spPr>
        <a:xfrm>
          <a:off x="76478"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86269" y="1407677"/>
          <a:ext cx="7700894"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Guardavano oltre il presente verso il glorioso futuro</a:t>
          </a:r>
          <a:endParaRPr lang="es-ES" sz="2000" b="1" kern="1200" dirty="0">
            <a:effectLst>
              <a:outerShdw blurRad="38100" dist="38100" dir="2700000" algn="tl">
                <a:srgbClr val="000000">
                  <a:alpha val="43137"/>
                </a:srgbClr>
              </a:outerShdw>
            </a:effectLst>
          </a:endParaRPr>
        </a:p>
      </dsp:txBody>
      <dsp:txXfrm rot="10800000">
        <a:off x="356605" y="1407677"/>
        <a:ext cx="7630558" cy="281345"/>
      </dsp:txXfrm>
    </dsp:sp>
    <dsp:sp modelId="{BB9A4E3A-5DA4-4790-A402-DA01190D7555}">
      <dsp:nvSpPr>
        <dsp:cNvPr id="0" name=""/>
        <dsp:cNvSpPr/>
      </dsp:nvSpPr>
      <dsp:spPr>
        <a:xfrm>
          <a:off x="76478"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86269" y="1759359"/>
          <a:ext cx="7700894"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Sapevano che la morte era un nemico sconfitto</a:t>
          </a:r>
          <a:endParaRPr lang="es-ES" sz="2000" b="1" kern="1200" dirty="0">
            <a:effectLst>
              <a:outerShdw blurRad="38100" dist="38100" dir="2700000" algn="tl">
                <a:srgbClr val="000000">
                  <a:alpha val="43137"/>
                </a:srgbClr>
              </a:outerShdw>
            </a:effectLst>
          </a:endParaRPr>
        </a:p>
      </dsp:txBody>
      <dsp:txXfrm rot="10800000">
        <a:off x="356605" y="1759359"/>
        <a:ext cx="7630558" cy="281345"/>
      </dsp:txXfrm>
    </dsp:sp>
    <dsp:sp modelId="{75BA0039-583C-4248-8E1B-8789C4EB9338}">
      <dsp:nvSpPr>
        <dsp:cNvPr id="0" name=""/>
        <dsp:cNvSpPr/>
      </dsp:nvSpPr>
      <dsp:spPr>
        <a:xfrm>
          <a:off x="76478"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86269" y="2111040"/>
          <a:ext cx="7700894"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Si aggrapparono alle promesse della Parola di Dio</a:t>
          </a:r>
          <a:endParaRPr lang="es-ES" sz="2000" b="1" kern="1200" dirty="0">
            <a:effectLst>
              <a:outerShdw blurRad="38100" dist="38100" dir="2700000" algn="tl">
                <a:srgbClr val="000000">
                  <a:alpha val="43137"/>
                </a:srgbClr>
              </a:outerShdw>
            </a:effectLst>
          </a:endParaRPr>
        </a:p>
      </dsp:txBody>
      <dsp:txXfrm rot="10800000">
        <a:off x="356605" y="2111040"/>
        <a:ext cx="7630558" cy="281345"/>
      </dsp:txXfrm>
    </dsp:sp>
    <dsp:sp modelId="{A42F05C5-8F55-4BF0-8EA2-974C834DE57E}">
      <dsp:nvSpPr>
        <dsp:cNvPr id="0" name=""/>
        <dsp:cNvSpPr/>
      </dsp:nvSpPr>
      <dsp:spPr>
        <a:xfrm>
          <a:off x="76478"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107" y="243351"/>
          <a:ext cx="1760066" cy="140805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58513" y="1510599"/>
          <a:ext cx="1566459" cy="492818"/>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Jan Huss (1370-1415)</a:t>
          </a:r>
        </a:p>
      </dsp:txBody>
      <dsp:txXfrm>
        <a:off x="158513" y="1510599"/>
        <a:ext cx="1566459" cy="492818"/>
      </dsp:txXfrm>
    </dsp:sp>
    <dsp:sp modelId="{D7B027DD-5D6B-42FF-92CD-D169AF3F083F}">
      <dsp:nvSpPr>
        <dsp:cNvPr id="0" name=""/>
        <dsp:cNvSpPr/>
      </dsp:nvSpPr>
      <dsp:spPr>
        <a:xfrm>
          <a:off x="2034657" y="256319"/>
          <a:ext cx="1760066" cy="1408053"/>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1936180" y="1510599"/>
          <a:ext cx="1947516" cy="492818"/>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s-ES" sz="1600" b="1" kern="1200" dirty="0" err="1"/>
            <a:t>Girolamo</a:t>
          </a:r>
          <a:r>
            <a:rPr lang="es-ES" sz="1600" b="1" kern="1200" dirty="0"/>
            <a:t> da Praga</a:t>
          </a:r>
        </a:p>
        <a:p>
          <a:pPr marL="0" lvl="0" indent="0" algn="ctr" defTabSz="711200">
            <a:lnSpc>
              <a:spcPct val="100000"/>
            </a:lnSpc>
            <a:spcBef>
              <a:spcPct val="0"/>
            </a:spcBef>
            <a:spcAft>
              <a:spcPts val="0"/>
            </a:spcAft>
            <a:buNone/>
          </a:pPr>
          <a:r>
            <a:rPr lang="es-ES" sz="1600" b="1" kern="1200" dirty="0"/>
            <a:t> (1360-1416)</a:t>
          </a:r>
        </a:p>
      </dsp:txBody>
      <dsp:txXfrm>
        <a:off x="1936180" y="1510599"/>
        <a:ext cx="1947516" cy="492818"/>
      </dsp:txXfrm>
    </dsp:sp>
    <dsp:sp modelId="{CE2D8485-1B30-4337-9CFB-46132244F35B}">
      <dsp:nvSpPr>
        <dsp:cNvPr id="0" name=""/>
        <dsp:cNvSpPr/>
      </dsp:nvSpPr>
      <dsp:spPr>
        <a:xfrm>
          <a:off x="4096958" y="233325"/>
          <a:ext cx="1760066" cy="140805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059703" y="1510599"/>
          <a:ext cx="1964716" cy="492818"/>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s-ES" sz="1600" b="1" kern="1200" dirty="0">
              <a:solidFill>
                <a:prstClr val="white"/>
              </a:solidFill>
              <a:latin typeface="Aptos"/>
              <a:ea typeface="+mn-ea"/>
              <a:cs typeface="+mn-cs"/>
            </a:rPr>
            <a:t>William Tyndale</a:t>
          </a:r>
          <a:br>
            <a:rPr lang="es-ES" sz="1600" b="1" kern="1200" dirty="0">
              <a:solidFill>
                <a:prstClr val="white"/>
              </a:solidFill>
              <a:latin typeface="Aptos"/>
              <a:ea typeface="+mn-ea"/>
              <a:cs typeface="+mn-cs"/>
            </a:rPr>
          </a:br>
          <a:r>
            <a:rPr lang="es-ES" sz="1600" b="1" kern="1200" dirty="0">
              <a:solidFill>
                <a:prstClr val="white"/>
              </a:solidFill>
              <a:latin typeface="Aptos"/>
              <a:ea typeface="+mn-ea"/>
              <a:cs typeface="+mn-cs"/>
            </a:rPr>
            <a:t>(1494-1536)</a:t>
          </a:r>
        </a:p>
      </dsp:txBody>
      <dsp:txXfrm>
        <a:off x="4059703" y="1510599"/>
        <a:ext cx="1964716" cy="492818"/>
      </dsp:txXfrm>
    </dsp:sp>
    <dsp:sp modelId="{C541C09D-0B05-445C-87E4-F493E7C50EDC}">
      <dsp:nvSpPr>
        <dsp:cNvPr id="0" name=""/>
        <dsp:cNvSpPr/>
      </dsp:nvSpPr>
      <dsp:spPr>
        <a:xfrm>
          <a:off x="6333844" y="167823"/>
          <a:ext cx="1760066" cy="1408053"/>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200426" y="1510599"/>
          <a:ext cx="2038590" cy="492818"/>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Hugo </a:t>
          </a:r>
          <a:r>
            <a:rPr lang="es-ES" sz="1800" b="1" kern="1200" dirty="0" err="1"/>
            <a:t>Latimer</a:t>
          </a:r>
          <a:r>
            <a:rPr lang="es-ES" sz="1800" b="1" kern="1200" dirty="0"/>
            <a:t> (1490-1555)</a:t>
          </a:r>
        </a:p>
      </dsp:txBody>
      <dsp:txXfrm>
        <a:off x="6200426" y="1510599"/>
        <a:ext cx="2038590" cy="49281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pPr/>
              <a:t>23/04/2024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pPr/>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9</a:t>
            </a:fld>
            <a:endParaRPr lang="es-ES"/>
          </a:p>
        </p:txBody>
      </p:sp>
    </p:spTree>
    <p:extLst>
      <p:ext uri="{BB962C8B-B14F-4D97-AF65-F5344CB8AC3E}">
        <p14:creationId xmlns:p14="http://schemas.microsoft.com/office/powerpoint/2010/main" val="246910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pPr/>
              <a:t>23/04/2024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pPr/>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23/04/2024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3.gif"/><Relationship Id="rId5" Type="http://schemas.microsoft.com/office/2007/relationships/hdphoto" Target="../media/hdphoto4.wdp"/><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50.jpe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8.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7.jpe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2.jpeg"/><Relationship Id="rId4" Type="http://schemas.openxmlformats.org/officeDocument/2006/relationships/diagramData" Target="../diagrams/data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3" y="6337882"/>
            <a:ext cx="2919843"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27 APRILE 2024</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chemeClr val="accent4">
                    <a:lumMod val="60000"/>
                    <a:lumOff val="40000"/>
                  </a:schemeClr>
                </a:solidFill>
                <a:latin typeface="Arial Black" pitchFamily="34" charset="0"/>
              </a:rPr>
              <a:t>2 TRIMESTRE 2024</a:t>
            </a:r>
            <a:endParaRPr lang="it-IT" sz="800" b="1" dirty="0">
              <a:solidFill>
                <a:schemeClr val="accent4">
                  <a:lumMod val="60000"/>
                  <a:lumOff val="40000"/>
                </a:schemeClr>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637766" y="507752"/>
            <a:ext cx="10118281" cy="677105"/>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4 DELLA SCUOLA DEL SABATO</a:t>
            </a:r>
          </a:p>
        </p:txBody>
      </p:sp>
      <p:sp>
        <p:nvSpPr>
          <p:cNvPr id="6" name="Rettangolo arrotondato 5"/>
          <p:cNvSpPr/>
          <p:nvPr/>
        </p:nvSpPr>
        <p:spPr>
          <a:xfrm>
            <a:off x="2995905" y="5900928"/>
            <a:ext cx="8885920" cy="914400"/>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2962656" y="5902961"/>
            <a:ext cx="8906734" cy="784824"/>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43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IN DIFESA DELLA VERITÀ</a:t>
            </a:r>
          </a:p>
        </p:txBody>
      </p:sp>
      <p:pic>
        <p:nvPicPr>
          <p:cNvPr id="1026" name="Picture 2" descr="C:\DATOS PC CLAUDIO\IGLESIA\Escuela Sabatica - ppt lecciones\2023\4 TRIMESTRE\leccion 12\Immagine1 - Copia.jpg"/>
          <p:cNvPicPr>
            <a:picLocks noChangeAspect="1" noChangeArrowheads="1"/>
          </p:cNvPicPr>
          <p:nvPr/>
        </p:nvPicPr>
        <p:blipFill>
          <a:blip r:embed="rId3" cstate="email"/>
          <a:srcRect/>
          <a:stretch>
            <a:fillRect/>
          </a:stretch>
        </p:blipFill>
        <p:spPr bwMode="auto">
          <a:xfrm>
            <a:off x="3413760" y="1242996"/>
            <a:ext cx="7936993" cy="4784124"/>
          </a:xfrm>
          <a:prstGeom prst="rect">
            <a:avLst/>
          </a:prstGeom>
          <a:solidFill>
            <a:schemeClr val="accent2">
              <a:lumMod val="40000"/>
              <a:lumOff val="60000"/>
            </a:schemeClr>
          </a:solidFill>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4214023202"/>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es-ES" sz="2400" b="1" dirty="0"/>
              <a:t>Cosa caratterizzava i Valdesi?</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CONDIVIDERE LA BIBBIA: I VALDESI</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it-IT"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STELLA DELLA RIFORMA: JOHN WYCLIFFE</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46331"/>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a:t>
            </a:r>
            <a:r>
              <a:rPr lang="it-IT" b="1" dirty="0">
                <a:solidFill>
                  <a:schemeClr val="bg2">
                    <a:lumMod val="50000"/>
                  </a:schemeClr>
                </a:solidFill>
                <a:latin typeface="Comic Sans MS" panose="030F0702030302020204" pitchFamily="66" charset="0"/>
              </a:rPr>
              <a:t>Ma il sentiero dei giusti è come la luce che spunta</a:t>
            </a:r>
          </a:p>
          <a:p>
            <a:pPr algn="ctr"/>
            <a:r>
              <a:rPr lang="it-IT" b="1" dirty="0">
                <a:solidFill>
                  <a:schemeClr val="bg2">
                    <a:lumMod val="50000"/>
                  </a:schemeClr>
                </a:solidFill>
                <a:latin typeface="Comic Sans MS" panose="030F0702030302020204" pitchFamily="66" charset="0"/>
              </a:rPr>
              <a:t>e va sempre più risplendendo, finché sia giorno pieno</a:t>
            </a:r>
            <a:r>
              <a:rPr lang="es-ES" b="1" dirty="0">
                <a:solidFill>
                  <a:schemeClr val="bg2">
                    <a:lumMod val="50000"/>
                  </a:schemeClr>
                </a:solidFill>
                <a:latin typeface="Comic Sans MS" panose="030F0702030302020204" pitchFamily="66" charset="0"/>
              </a:rPr>
              <a:t>” </a:t>
            </a:r>
            <a:r>
              <a:rPr lang="es-ES" sz="1400" b="1" dirty="0">
                <a:solidFill>
                  <a:schemeClr val="bg2">
                    <a:lumMod val="50000"/>
                  </a:schemeClr>
                </a:solidFill>
                <a:latin typeface="Comic Sans MS" panose="030F0702030302020204" pitchFamily="66" charset="0"/>
              </a:rPr>
              <a:t>(Proverbi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es-ES" sz="2000" b="1" dirty="0"/>
              <a:t>John Wycliffe (1324-1384) </a:t>
            </a:r>
            <a:r>
              <a:rPr lang="it-IT" sz="2000" b="1" dirty="0"/>
              <a:t>dedicò gran parte della sua vita a tradurre la Bibbia in inglese. Cosa lo spinse a farlo? Due motivi: Cristo lo aveva trasformato attraverso la Parola; e desiderava condividere l'amore di Cristo con altri.</a:t>
            </a:r>
            <a:endParaRPr lang="es-ES" sz="2000"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126046" y="508765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74126" y="2440198"/>
            <a:ext cx="4338638" cy="2431252"/>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 y="4027818"/>
            <a:ext cx="7686675" cy="1015663"/>
          </a:xfrm>
          <a:prstGeom prst="rect">
            <a:avLst/>
          </a:prstGeom>
          <a:noFill/>
        </p:spPr>
        <p:txBody>
          <a:bodyPr wrap="square">
            <a:spAutoFit/>
          </a:bodyPr>
          <a:lstStyle/>
          <a:p>
            <a:pPr>
              <a:spcBef>
                <a:spcPts val="600"/>
              </a:spcBef>
            </a:pPr>
            <a:r>
              <a:rPr lang="it-IT" sz="2000" b="1" dirty="0"/>
              <a:t>Naturalmente, questo lo mise in contrasto con la Chiesa ufficiale. Attraverso i suoi contatti con le alte cariche d'Inghilterra, John </a:t>
            </a:r>
            <a:r>
              <a:rPr lang="it-IT" sz="2000" b="1" dirty="0" err="1"/>
              <a:t>Wycliffe</a:t>
            </a:r>
            <a:r>
              <a:rPr lang="it-IT" sz="2000" b="1" dirty="0"/>
              <a:t> evitò la morte per mano della Chiesa</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1" y="2464623"/>
            <a:ext cx="3479833" cy="1631216"/>
          </a:xfrm>
          <a:prstGeom prst="rect">
            <a:avLst/>
          </a:prstGeom>
          <a:noFill/>
        </p:spPr>
        <p:txBody>
          <a:bodyPr wrap="square">
            <a:spAutoFit/>
          </a:bodyPr>
          <a:lstStyle/>
          <a:p>
            <a:pPr>
              <a:spcBef>
                <a:spcPts val="600"/>
              </a:spcBef>
            </a:pPr>
            <a:r>
              <a:rPr lang="it-IT" sz="2000" b="1" dirty="0"/>
              <a:t>Colui che studia sinceramente la Bibbia e   apre il suo cuore all'influsso dello Spirito Santo, ne è trasformato (</a:t>
            </a:r>
            <a:r>
              <a:rPr lang="it-IT" sz="2000" b="1" dirty="0" err="1"/>
              <a:t>Eb</a:t>
            </a:r>
            <a:r>
              <a:rPr lang="es-ES" sz="2000" b="1" dirty="0"/>
              <a:t> 4:12).</a:t>
            </a:r>
          </a:p>
        </p:txBody>
      </p:sp>
      <p:sp>
        <p:nvSpPr>
          <p:cNvPr id="18" name="CuadroTexto 17">
            <a:extLst>
              <a:ext uri="{FF2B5EF4-FFF2-40B4-BE49-F238E27FC236}">
                <a16:creationId xmlns:a16="http://schemas.microsoft.com/office/drawing/2014/main" id="{93A5676A-0E95-6274-0721-2F1D9B0FD321}"/>
              </a:ext>
            </a:extLst>
          </p:cNvPr>
          <p:cNvSpPr txBox="1"/>
          <p:nvPr/>
        </p:nvSpPr>
        <p:spPr>
          <a:xfrm>
            <a:off x="3334215" y="5145564"/>
            <a:ext cx="8678549" cy="707886"/>
          </a:xfrm>
          <a:prstGeom prst="rect">
            <a:avLst/>
          </a:prstGeom>
          <a:noFill/>
        </p:spPr>
        <p:txBody>
          <a:bodyPr wrap="square">
            <a:spAutoFit/>
          </a:bodyPr>
          <a:lstStyle/>
          <a:p>
            <a:pPr algn="r">
              <a:spcBef>
                <a:spcPts val="600"/>
              </a:spcBef>
            </a:pPr>
            <a:r>
              <a:rPr lang="it-IT" sz="2000" b="1" dirty="0"/>
              <a:t>Nel 1428 i resti del riformatore furono bruciati e le sue ceneri gettate nel fiume Swift. Le sue ceneri sparse divennero un simbolo della sua eredità.</a:t>
            </a:r>
            <a:endParaRPr lang="es-ES" sz="2000" b="1" dirty="0"/>
          </a:p>
        </p:txBody>
      </p:sp>
      <p:sp>
        <p:nvSpPr>
          <p:cNvPr id="7" name="CuadroTexto 6">
            <a:extLst>
              <a:ext uri="{FF2B5EF4-FFF2-40B4-BE49-F238E27FC236}">
                <a16:creationId xmlns:a16="http://schemas.microsoft.com/office/drawing/2014/main" id="{ED0D7525-710A-DAB5-3AB9-51ED10BD35F5}"/>
              </a:ext>
            </a:extLst>
          </p:cNvPr>
          <p:cNvSpPr txBox="1"/>
          <p:nvPr/>
        </p:nvSpPr>
        <p:spPr>
          <a:xfrm>
            <a:off x="3557587" y="5779566"/>
            <a:ext cx="8455177" cy="1015663"/>
          </a:xfrm>
          <a:prstGeom prst="rect">
            <a:avLst/>
          </a:prstGeom>
          <a:noFill/>
        </p:spPr>
        <p:txBody>
          <a:bodyPr wrap="square">
            <a:spAutoFit/>
          </a:bodyPr>
          <a:lstStyle/>
          <a:p>
            <a:pPr algn="r">
              <a:spcBef>
                <a:spcPts val="600"/>
              </a:spcBef>
            </a:pPr>
            <a:r>
              <a:rPr lang="it-IT" sz="2000" b="1" dirty="0"/>
              <a:t>La piccola luce di verità accesa da John </a:t>
            </a:r>
            <a:r>
              <a:rPr lang="it-IT" sz="2000" b="1" dirty="0" err="1"/>
              <a:t>Wycliffe</a:t>
            </a:r>
            <a:r>
              <a:rPr lang="it-IT" sz="2000" b="1" dirty="0"/>
              <a:t> raggiunse la Boemia, dove John </a:t>
            </a:r>
            <a:r>
              <a:rPr lang="it-IT" sz="2000" b="1" dirty="0" err="1"/>
              <a:t>Huss</a:t>
            </a:r>
            <a:r>
              <a:rPr lang="it-IT" sz="2000" b="1" dirty="0"/>
              <a:t> prese la sua eredità. In questo modo, la verità si fece strada sino all'alba della riforma: il giorno cominciava a schiarirsi.</a:t>
            </a:r>
            <a:endParaRPr lang="es-ES" sz="2000" b="1"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0" y="-91440"/>
            <a:ext cx="12191999" cy="769441"/>
          </a:xfrm>
          <a:prstGeom prst="rect">
            <a:avLst/>
          </a:prstGeom>
          <a:noFill/>
        </p:spPr>
        <p:txBody>
          <a:bodyPr wrap="square">
            <a:spAutoFit/>
          </a:bodyPr>
          <a:lstStyle/>
          <a:p>
            <a:pPr algn="ctr"/>
            <a:r>
              <a:rPr lang="it-IT"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RAFFORZATI DALLA FEDE: JOHN HUSS E ALTRI</a:t>
            </a:r>
            <a:endPar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it-IT" b="1" dirty="0">
                <a:solidFill>
                  <a:schemeClr val="accent5">
                    <a:lumMod val="75000"/>
                  </a:schemeClr>
                </a:solidFill>
                <a:latin typeface="Comic Sans MS" panose="030F0702030302020204" pitchFamily="66" charset="0"/>
              </a:rPr>
              <a:t>Chi ha il Figlio ha la vita; chi non ha il Figlio di Dio, non ha la vita</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(1 Giovanni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it-IT" sz="2000" b="1" dirty="0"/>
              <a:t>Dopo John </a:t>
            </a:r>
            <a:r>
              <a:rPr lang="it-IT" sz="2000" b="1" dirty="0" err="1"/>
              <a:t>Wycliffe</a:t>
            </a:r>
            <a:r>
              <a:rPr lang="it-IT" sz="2000" b="1" dirty="0"/>
              <a:t> sorsero altri riformatori:</a:t>
            </a:r>
            <a:endParaRPr lang="es-ES" sz="2000" b="1" dirty="0"/>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2633267524"/>
              </p:ext>
            </p:extLst>
          </p:nvPr>
        </p:nvGraphicFramePr>
        <p:xfrm>
          <a:off x="4051934" y="3291006"/>
          <a:ext cx="7997826" cy="239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es-ES" sz="2000" b="1" dirty="0"/>
              <a:t>Jan Huss f</a:t>
            </a:r>
            <a:r>
              <a:rPr lang="it-IT" sz="2000" b="1" dirty="0"/>
              <a:t>u imprigionato e infine bruciato sul rogo. Dal carcere scrisse: "Come Dio è stato misericordioso con me e come mi ha sostenuto in modo ammirevole!" Proprio come le promesse di Dio hanno sostenuto il suo popolo in passato, sostengono anche noi oggi.</a:t>
            </a:r>
            <a:endParaRPr lang="es-ES" sz="2000" b="1"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423906852"/>
              </p:ext>
            </p:extLst>
          </p:nvPr>
        </p:nvGraphicFramePr>
        <p:xfrm>
          <a:off x="3810636" y="970854"/>
          <a:ext cx="8239124" cy="22467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323439"/>
          </a:xfrm>
          <a:prstGeom prst="rect">
            <a:avLst/>
          </a:prstGeom>
          <a:noFill/>
        </p:spPr>
        <p:txBody>
          <a:bodyPr wrap="square">
            <a:spAutoFit/>
          </a:bodyPr>
          <a:lstStyle/>
          <a:p>
            <a:pPr>
              <a:spcBef>
                <a:spcPts val="600"/>
              </a:spcBef>
            </a:pPr>
            <a:r>
              <a:rPr lang="it-IT" sz="2000" b="1" dirty="0"/>
              <a:t>Che cosa ha diede loro il coraggio di portare avanti le loro riforme e di affrontare i problemi e la morte?</a:t>
            </a:r>
            <a:endParaRPr lang="es-ES" sz="2000" b="1" dirty="0"/>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2192" y="1874637"/>
            <a:ext cx="12189968" cy="4093428"/>
          </a:xfrm>
          <a:prstGeom prst="rect">
            <a:avLst/>
          </a:prstGeom>
          <a:noFill/>
        </p:spPr>
        <p:txBody>
          <a:bodyPr wrap="square">
            <a:spAutoFit/>
          </a:bodyPr>
          <a:lstStyle/>
          <a:p>
            <a:pPr algn="ctr">
              <a:spcBef>
                <a:spcPts val="600"/>
              </a:spcBef>
            </a:pPr>
            <a:r>
              <a:rPr lang="es-ES" sz="2600" b="1" dirty="0">
                <a:latin typeface="Comic Sans MS" pitchFamily="66" charset="0"/>
              </a:rPr>
              <a:t>“</a:t>
            </a:r>
            <a:r>
              <a:rPr lang="it-IT" sz="2600" b="1" dirty="0">
                <a:latin typeface="Comic Sans MS" pitchFamily="66" charset="0"/>
              </a:rPr>
              <a:t>Coloro che in quei giorni malvagi, senza timore, serviranno Dio secondo i dettami della coscienza, necessiteranno di coraggio, di fermezza e di una conoscenza di Dio e della sua Parola; perché quelli che saranno fedeli a Dio saranno perseguitati, i loro motivi saranno contrastati, i loro sforzi migliori male interpretati e i loro nomi diffamati</a:t>
            </a:r>
            <a:r>
              <a:rPr lang="es-ES" sz="2600" b="1" dirty="0">
                <a:latin typeface="Comic Sans MS" pitchFamily="66" charset="0"/>
              </a:rPr>
              <a:t> […].</a:t>
            </a:r>
            <a:r>
              <a:rPr lang="it-IT" sz="2600" b="1" dirty="0">
                <a:latin typeface="Comic Sans MS" pitchFamily="66" charset="0"/>
              </a:rPr>
              <a:t> Più sarà forte e pura la fede del popolo di Dio, più ferma sarà la sua determinazione a ubbidire, e più selvaggiamente Satana cercherà di aizzare contro di esso la rabbia di quelli che, sebbene si dichiarino giusti, calpestano la legge di Dio. Sarà necessaria la più perseverante fiducia, gli sforzi più eroici, per serbare la fede che a suo tempo fu affidata ai santi.</a:t>
            </a:r>
            <a:r>
              <a:rPr lang="es-ES" sz="2600" b="1" dirty="0">
                <a:latin typeface="Comic Sans MS" pitchFamily="66"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7008537" y="6047740"/>
            <a:ext cx="5051383" cy="338554"/>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rPr>
              <a:t>(E.G. White, </a:t>
            </a:r>
            <a:r>
              <a:rPr lang="es-ES" sz="1600" b="1" i="1" dirty="0" err="1">
                <a:solidFill>
                  <a:schemeClr val="bg1"/>
                </a:solidFill>
                <a:effectLst>
                  <a:outerShdw blurRad="38100" dist="38100" dir="2700000" algn="tl">
                    <a:srgbClr val="000000">
                      <a:alpha val="43137"/>
                    </a:srgbClr>
                  </a:outerShdw>
                </a:effectLst>
              </a:rPr>
              <a:t>Gli</a:t>
            </a:r>
            <a:r>
              <a:rPr lang="es-ES" sz="1600" b="1" i="1" dirty="0">
                <a:solidFill>
                  <a:schemeClr val="bg1"/>
                </a:solidFill>
                <a:effectLst>
                  <a:outerShdw blurRad="38100" dist="38100" dir="2700000" algn="tl">
                    <a:srgbClr val="000000">
                      <a:alpha val="43137"/>
                    </a:srgbClr>
                  </a:outerShdw>
                </a:effectLst>
              </a:rPr>
              <a:t> uomini che vinsero un impero</a:t>
            </a:r>
            <a:r>
              <a:rPr lang="es-ES" sz="1600" b="1" dirty="0">
                <a:solidFill>
                  <a:schemeClr val="bg1"/>
                </a:solidFill>
                <a:effectLst>
                  <a:outerShdw blurRad="38100" dist="38100" dir="2700000" algn="tl">
                    <a:srgbClr val="000000">
                      <a:alpha val="43137"/>
                    </a:srgbClr>
                  </a:outerShdw>
                </a:effectLst>
              </a:rPr>
              <a:t>, p. 270)</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846659"/>
          </a:xfrm>
          <a:prstGeom prst="rect">
            <a:avLst/>
          </a:prstGeom>
          <a:noFill/>
        </p:spPr>
        <p:txBody>
          <a:bodyPr wrap="square">
            <a:spAutoFit/>
          </a:bodyPr>
          <a:lstStyle/>
          <a:p>
            <a:pPr lvl="0" algn="ctr">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lang="it-IT" sz="2400" b="1" dirty="0">
                <a:solidFill>
                  <a:prstClr val="black"/>
                </a:solidFill>
                <a:latin typeface="Comic Sans MS" panose="030F0702030302020204" pitchFamily="66" charset="0"/>
              </a:rPr>
              <a:t>E, come Mosè innalzò il serpente nel deserto, così bisogna che il Figlio dell'uomo sia innalzato, affinché chiunque crede in lui abbia vita eterna</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lvl="0" algn="ctr">
              <a:defRPr/>
            </a:pP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(Giovanni 3:14,15)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458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686550" y="3852565"/>
            <a:ext cx="5486925" cy="2862322"/>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F74A00"/>
                </a:highlight>
              </a:rPr>
              <a:t>La verità in questione:</a:t>
            </a:r>
          </a:p>
          <a:p>
            <a:pPr lvl="1">
              <a:spcBef>
                <a:spcPts val="600"/>
              </a:spcBef>
            </a:pPr>
            <a:r>
              <a:rPr lang="es-ES" sz="2000" b="1" dirty="0"/>
              <a:t>Tempi di persecuzione.</a:t>
            </a:r>
          </a:p>
          <a:p>
            <a:pPr lvl="1">
              <a:spcBef>
                <a:spcPts val="600"/>
              </a:spcBef>
            </a:pPr>
            <a:r>
              <a:rPr lang="es-ES" sz="2000" b="1" dirty="0"/>
              <a:t>Fedeltà nella persecuzione.</a:t>
            </a:r>
          </a:p>
          <a:p>
            <a:pPr>
              <a:spcBef>
                <a:spcPts val="1800"/>
              </a:spcBef>
            </a:pPr>
            <a:r>
              <a:rPr lang="es-ES" sz="2000" b="1" dirty="0">
                <a:solidFill>
                  <a:schemeClr val="bg1"/>
                </a:solidFill>
                <a:highlight>
                  <a:srgbClr val="19AC00"/>
                </a:highlight>
              </a:rPr>
              <a:t>La difesa della verità:</a:t>
            </a:r>
          </a:p>
          <a:p>
            <a:pPr lvl="1">
              <a:spcBef>
                <a:spcPts val="600"/>
              </a:spcBef>
            </a:pPr>
            <a:r>
              <a:rPr lang="it-IT" sz="2000" b="1" dirty="0"/>
              <a:t>Condividere la Bibbia: I Valdesi</a:t>
            </a:r>
            <a:r>
              <a:rPr lang="es-ES" sz="2000" b="1" dirty="0"/>
              <a:t>.</a:t>
            </a:r>
          </a:p>
          <a:p>
            <a:pPr lvl="1">
              <a:spcBef>
                <a:spcPts val="600"/>
              </a:spcBef>
            </a:pPr>
            <a:r>
              <a:rPr lang="it-IT" sz="2000" b="1" dirty="0"/>
              <a:t>La stella della Riforma: John </a:t>
            </a:r>
            <a:r>
              <a:rPr lang="it-IT" sz="2000" b="1" dirty="0" err="1"/>
              <a:t>Wycliffe</a:t>
            </a:r>
            <a:r>
              <a:rPr lang="es-ES" sz="2000" b="1" dirty="0"/>
              <a:t>.</a:t>
            </a:r>
          </a:p>
          <a:p>
            <a:pPr lvl="1">
              <a:spcBef>
                <a:spcPts val="600"/>
              </a:spcBef>
            </a:pPr>
            <a:r>
              <a:rPr lang="it-IT" sz="2000" b="1" dirty="0"/>
              <a:t>Rafforzati dalla fede: John </a:t>
            </a:r>
            <a:r>
              <a:rPr lang="it-IT" sz="2000" b="1" dirty="0" err="1"/>
              <a:t>Huss</a:t>
            </a:r>
            <a:r>
              <a:rPr lang="it-IT" sz="2000" b="1" dirty="0"/>
              <a:t> e altri</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400228" cy="1323439"/>
          </a:xfrm>
          <a:prstGeom prst="rect">
            <a:avLst/>
          </a:prstGeom>
          <a:noFill/>
        </p:spPr>
        <p:txBody>
          <a:bodyPr wrap="square" rtlCol="0">
            <a:spAutoFit/>
          </a:bodyPr>
          <a:lstStyle/>
          <a:p>
            <a:pPr>
              <a:spcBef>
                <a:spcPts val="600"/>
              </a:spcBef>
            </a:pPr>
            <a:r>
              <a:rPr lang="it-IT" sz="2000" b="1" dirty="0"/>
              <a:t>Daniele e Apocalisse rivelano un tempo durante il quale Satana avrebbe usato un potere politico-religioso per perseguitare e distruggere coloro che erano rimasti saldi nella verità.</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4000500"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054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460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460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77100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77100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77100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77100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77100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67266" y="2535217"/>
            <a:ext cx="7115175" cy="1015663"/>
          </a:xfrm>
          <a:prstGeom prst="rect">
            <a:avLst/>
          </a:prstGeom>
          <a:noFill/>
        </p:spPr>
        <p:txBody>
          <a:bodyPr wrap="square">
            <a:spAutoFit/>
          </a:bodyPr>
          <a:lstStyle/>
          <a:p>
            <a:pPr>
              <a:spcBef>
                <a:spcPts val="600"/>
              </a:spcBef>
            </a:pPr>
            <a:r>
              <a:rPr lang="it-IT" sz="2000" b="1" dirty="0"/>
              <a:t>Durante questo periodo – il Medioevo – la verità fu messa in discussione. Ma c'erano persone che si schieravano in difesa della verità, ed erano disposte a dare la vita per essa.</a:t>
            </a:r>
            <a:endParaRPr lang="es-ES" sz="20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69358" y="1309841"/>
            <a:ext cx="7400228" cy="1323439"/>
          </a:xfrm>
          <a:prstGeom prst="rect">
            <a:avLst/>
          </a:prstGeom>
          <a:noFill/>
        </p:spPr>
        <p:txBody>
          <a:bodyPr wrap="square">
            <a:spAutoFit/>
          </a:bodyPr>
          <a:lstStyle/>
          <a:p>
            <a:pPr>
              <a:spcBef>
                <a:spcPts val="600"/>
              </a:spcBef>
            </a:pPr>
            <a:r>
              <a:rPr lang="it-IT" sz="2000" b="1" dirty="0"/>
              <a:t>Questo potere «gettò a terra la verità» (Daniele 8:12). In quel tempo «anche alcuni dei saggi cadranno per essere purificati e imbiancati, fino al tempo fissato. Perché anche per questo c'è un termine» </a:t>
            </a:r>
            <a:r>
              <a:rPr lang="es-ES" sz="2000" b="1" dirty="0"/>
              <a:t>(Daniele 11:35).</a:t>
            </a:r>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LA VERITÀ IN QUESTIONE</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TEMPI DI PERSECUZIONE</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it-IT" b="1" dirty="0">
                <a:solidFill>
                  <a:schemeClr val="accent6">
                    <a:lumMod val="75000"/>
                  </a:schemeClr>
                </a:solidFill>
                <a:latin typeface="Comic Sans MS" panose="030F0702030302020204" pitchFamily="66" charset="0"/>
              </a:rPr>
              <a:t>Egli parlerà contro l'Altissimo, affliggerà i santi dell'Altissimo, e si proporrà di mutare i giorni festivi e la legge; i santi saranno dati nelle sue mani per un tempo, dei tempi e la metà d'un tempo</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(Daniele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it-IT" sz="2000" b="1" dirty="0"/>
              <a:t>Tutte le espressioni indicano un singolo periodo: 1.260 giorni</a:t>
            </a:r>
            <a:r>
              <a:rPr lang="es-ES" sz="2000" b="1" dirty="0"/>
              <a:t>.</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1606126068"/>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it-IT" sz="2000" b="1" dirty="0"/>
              <a:t>Sia nell'antichità sia oggi, la durata generica di un mese è di 30 giorni</a:t>
            </a:r>
            <a:r>
              <a:rPr lang="es-ES" sz="2000" b="1" dirty="0"/>
              <a:t>: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4167599477"/>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323439"/>
          </a:xfrm>
          <a:prstGeom prst="rect">
            <a:avLst/>
          </a:prstGeom>
          <a:noFill/>
        </p:spPr>
        <p:txBody>
          <a:bodyPr wrap="square">
            <a:spAutoFit/>
          </a:bodyPr>
          <a:lstStyle/>
          <a:p>
            <a:pPr>
              <a:spcBef>
                <a:spcPts val="600"/>
              </a:spcBef>
            </a:pPr>
            <a:r>
              <a:rPr lang="it-IT" sz="2000" b="1" dirty="0"/>
              <a:t>La parola "tempo" è sinonimo di "anno", mentre la parola "tempi" usata da Daniele significa letteralmente "due tempi".</a:t>
            </a:r>
            <a:endParaRPr lang="es-ES" sz="2000" b="1"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3570657345"/>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3205087478"/>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2272162793"/>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78801" y="5505346"/>
            <a:ext cx="4241032" cy="1323439"/>
          </a:xfrm>
          <a:prstGeom prst="rect">
            <a:avLst/>
          </a:prstGeom>
          <a:noFill/>
        </p:spPr>
        <p:txBody>
          <a:bodyPr wrap="square">
            <a:spAutoFit/>
          </a:bodyPr>
          <a:lstStyle/>
          <a:p>
            <a:pPr>
              <a:spcBef>
                <a:spcPts val="600"/>
              </a:spcBef>
            </a:pPr>
            <a:r>
              <a:rPr lang="it-IT" sz="2000" b="1" dirty="0"/>
              <a:t>Secondo il principio di un "giorno per anno" (</a:t>
            </a:r>
            <a:r>
              <a:rPr lang="it-IT" sz="2000" b="1" dirty="0" err="1"/>
              <a:t>Ez</a:t>
            </a:r>
            <a:r>
              <a:rPr lang="it-IT" sz="2000" b="1" dirty="0"/>
              <a:t> 4:6; Nu 14:34), questo periodo di persecuzione abbraccia 1.260 anni di storia.</a:t>
            </a:r>
            <a:endParaRPr lang="es-ES" sz="2000" b="1" dirty="0"/>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707886"/>
          </a:xfrm>
          <a:prstGeom prst="rect">
            <a:avLst/>
          </a:prstGeom>
          <a:noFill/>
        </p:spPr>
        <p:txBody>
          <a:bodyPr wrap="square" rtlCol="0">
            <a:spAutoFit/>
          </a:bodyPr>
          <a:lstStyle/>
          <a:p>
            <a:pPr>
              <a:spcBef>
                <a:spcPts val="600"/>
              </a:spcBef>
            </a:pPr>
            <a:r>
              <a:rPr lang="it-IT" sz="2000" b="1" dirty="0"/>
              <a:t>A quale periodo storico si riferisce la persecuzione dei 1.260 anni predetta da Daniele e Apocalisse?</a:t>
            </a:r>
            <a:endParaRPr lang="es-ES" sz="2000" b="1"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510881250"/>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323439"/>
          </a:xfrm>
          <a:prstGeom prst="rect">
            <a:avLst/>
          </a:prstGeom>
          <a:noFill/>
        </p:spPr>
        <p:txBody>
          <a:bodyPr wrap="square">
            <a:spAutoFit/>
          </a:bodyPr>
          <a:lstStyle/>
          <a:p>
            <a:pPr>
              <a:spcBef>
                <a:spcPts val="600"/>
              </a:spcBef>
            </a:pPr>
            <a:r>
              <a:rPr lang="it-IT" sz="2000" b="1" dirty="0"/>
              <a:t>Come profetizzato, Dio preparò un luogo per aiutare la chiesa fedele, il deserto, cioè i luoghi scarsamente abitati </a:t>
            </a:r>
            <a:r>
              <a:rPr lang="es-ES" sz="2000" b="1" dirty="0"/>
              <a:t>(Ap. 12:6, 14).</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TEMPI DI PERSECUZIONE</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it-IT" b="1" dirty="0">
                <a:solidFill>
                  <a:schemeClr val="accent6">
                    <a:lumMod val="75000"/>
                  </a:schemeClr>
                </a:solidFill>
                <a:latin typeface="Comic Sans MS" panose="030F0702030302020204" pitchFamily="66" charset="0"/>
              </a:rPr>
              <a:t>Egli parlerà contro l'Altissimo, affliggerà i santi dell'Altissimo, e si proporrà di mutare i giorni festivi e la legge; i santi saranno dati nelle sue mani per un tempo, dei tempi e la metà d'un tempo.</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(Daniele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1015663"/>
          </a:xfrm>
          <a:prstGeom prst="rect">
            <a:avLst/>
          </a:prstGeom>
          <a:noFill/>
        </p:spPr>
        <p:txBody>
          <a:bodyPr wrap="square">
            <a:spAutoFit/>
          </a:bodyPr>
          <a:lstStyle/>
          <a:p>
            <a:pPr>
              <a:spcBef>
                <a:spcPts val="600"/>
              </a:spcBef>
            </a:pPr>
            <a:r>
              <a:rPr lang="it-IT" sz="2000" b="1" dirty="0"/>
              <a:t>Quando dieci regni politici (le tribù che invasero l'impero) sorsero da Roma, ne apparve un altro che avrebbe rovesciato tre dei dieci regni </a:t>
            </a:r>
            <a:r>
              <a:rPr lang="es-ES" sz="2000" b="1" dirty="0"/>
              <a:t>(Daniele 7:23-25).</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527147" cy="707886"/>
          </a:xfrm>
          <a:prstGeom prst="rect">
            <a:avLst/>
          </a:prstGeom>
          <a:noFill/>
        </p:spPr>
        <p:txBody>
          <a:bodyPr wrap="square">
            <a:spAutoFit/>
          </a:bodyPr>
          <a:lstStyle/>
          <a:p>
            <a:pPr>
              <a:spcBef>
                <a:spcPts val="600"/>
              </a:spcBef>
            </a:pPr>
            <a:r>
              <a:rPr lang="it-IT" sz="2000" b="1" dirty="0"/>
              <a:t>Purtroppo, molti dovettero pagare la loro fedeltà con il loro sangue.</a:t>
            </a:r>
            <a:endParaRPr lang="es-ES" sz="2000" b="1" dirty="0"/>
          </a:p>
        </p:txBody>
      </p:sp>
      <p:sp>
        <p:nvSpPr>
          <p:cNvPr id="14" name="CuadroTexto 13">
            <a:extLst>
              <a:ext uri="{FF2B5EF4-FFF2-40B4-BE49-F238E27FC236}">
                <a16:creationId xmlns:a16="http://schemas.microsoft.com/office/drawing/2014/main" id="{7749A998-C2CA-090D-19A5-0BF74D783502}"/>
              </a:ext>
            </a:extLst>
          </p:cNvPr>
          <p:cNvSpPr txBox="1"/>
          <p:nvPr/>
        </p:nvSpPr>
        <p:spPr>
          <a:xfrm>
            <a:off x="2361223" y="4456162"/>
            <a:ext cx="4540039" cy="1631216"/>
          </a:xfrm>
          <a:prstGeom prst="rect">
            <a:avLst/>
          </a:prstGeom>
          <a:noFill/>
        </p:spPr>
        <p:txBody>
          <a:bodyPr wrap="square">
            <a:spAutoFit/>
          </a:bodyPr>
          <a:lstStyle/>
          <a:p>
            <a:pPr>
              <a:spcBef>
                <a:spcPts val="600"/>
              </a:spcBef>
            </a:pPr>
            <a:r>
              <a:rPr lang="it-IT" sz="2000" b="1" dirty="0"/>
              <a:t>In tempi di difficoltà e persecuzioni, i credenti fedeli rimasero saldi nella difesa della verità, rifugiandosi nell'amore e nella protezione di Dio </a:t>
            </a:r>
            <a:r>
              <a:rPr lang="es-ES" sz="2000" b="1" dirty="0"/>
              <a:t>(Salmo 46:1-3).</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FEDELTÀ NELLA PERSECUZIONE</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it-IT" b="1" dirty="0">
                <a:solidFill>
                  <a:schemeClr val="accent6">
                    <a:lumMod val="20000"/>
                    <a:lumOff val="80000"/>
                  </a:schemeClr>
                </a:solidFill>
                <a:effectLst>
                  <a:glow rad="139700">
                    <a:srgbClr val="00500B">
                      <a:alpha val="72000"/>
                    </a:srgbClr>
                  </a:glow>
                </a:effectLst>
                <a:latin typeface="Comic Sans MS" panose="030F0702030302020204" pitchFamily="66" charset="0"/>
              </a:rPr>
              <a:t>Carissimi, avendo un gran desiderio di scrivervi della nostra comune salvezza, mi sono trovato costretto a farlo per esortarvi a combattere strenuamente per la fede, che è stata trasmessa ai santi una volta per sempre</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(Giuda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it-IT" sz="2000" b="1" dirty="0"/>
              <a:t>Una volta conquistato il potere politico, la Chiesa Romana iniziò a usare il suo potere per esigere che tutti rispettassero i suoi precetti religiosi, molti dei quali erano stati pervertiti</a:t>
            </a:r>
            <a:r>
              <a:rPr lang="es-ES" sz="2000" b="1" dirty="0"/>
              <a:t>.</a:t>
            </a: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595880"/>
            <a:ext cx="6096000" cy="1323439"/>
          </a:xfrm>
          <a:prstGeom prst="rect">
            <a:avLst/>
          </a:prstGeom>
          <a:noFill/>
        </p:spPr>
        <p:txBody>
          <a:bodyPr wrap="square">
            <a:spAutoFit/>
          </a:bodyPr>
          <a:lstStyle/>
          <a:p>
            <a:pPr>
              <a:spcBef>
                <a:spcPts val="600"/>
              </a:spcBef>
            </a:pPr>
            <a:r>
              <a:rPr lang="it-IT" sz="2000" b="1" dirty="0"/>
              <a:t>Ma non riuscì a distruggerla completamente. Si sollevarono fedeli che, guidati dagli insegnamenti biblici e seguendo il consiglio di Giuda, combatterono vigorosamente per difendere la loro fede (Giuda</a:t>
            </a:r>
            <a:r>
              <a:rPr lang="es-ES" sz="2000" b="1" dirty="0"/>
              <a:t> 1:3).</a:t>
            </a: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1"/>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580217"/>
            <a:ext cx="8518876" cy="1015663"/>
          </a:xfrm>
          <a:prstGeom prst="rect">
            <a:avLst/>
          </a:prstGeom>
          <a:noFill/>
        </p:spPr>
        <p:txBody>
          <a:bodyPr wrap="square">
            <a:spAutoFit/>
          </a:bodyPr>
          <a:lstStyle/>
          <a:p>
            <a:pPr>
              <a:spcBef>
                <a:spcPts val="600"/>
              </a:spcBef>
            </a:pPr>
            <a:r>
              <a:rPr lang="it-IT" sz="2000" b="1" dirty="0"/>
              <a:t>A questo si aggiunse la crescente corruzione tra i leader religiosi. Per evitare che la gente comune si ribellasse alla sua autorità, occultò la cosa più preziosa: la Parola di Dio</a:t>
            </a:r>
            <a:r>
              <a:rPr lang="es-ES" sz="2000" b="1" dirty="0"/>
              <a:t>.</a:t>
            </a:r>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79406"/>
            <a:ext cx="6096000" cy="1631216"/>
          </a:xfrm>
          <a:prstGeom prst="rect">
            <a:avLst/>
          </a:prstGeom>
          <a:noFill/>
        </p:spPr>
        <p:txBody>
          <a:bodyPr wrap="square">
            <a:spAutoFit/>
          </a:bodyPr>
          <a:lstStyle/>
          <a:p>
            <a:pPr>
              <a:spcBef>
                <a:spcPts val="600"/>
              </a:spcBef>
            </a:pPr>
            <a:r>
              <a:rPr lang="it-IT" sz="2000" b="1" dirty="0"/>
              <a:t>Rinvigoriti dal potere della Parola, ne divulgarono intrepidamente gli insegnamenti. Rafforzati da promesse come quella di Apocalisse 2:10, furono fedeli fino alla morte, sapendo che avrebbero ricevuto la corona della vita.</a:t>
            </a:r>
            <a:endParaRPr lang="es-ES" sz="2000" b="1" dirty="0"/>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LA DIFESA DELLA VERITÀ</a:t>
            </a: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CONDIVIDERE LA BIBBIA: I VALDESI</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it-IT" b="1" dirty="0">
                <a:solidFill>
                  <a:schemeClr val="accent3">
                    <a:lumMod val="75000"/>
                  </a:schemeClr>
                </a:solidFill>
                <a:latin typeface="Comic Sans MS" panose="030F0702030302020204" pitchFamily="66" charset="0"/>
              </a:rPr>
              <a:t>Ma Pietro e gli altri apostoli risposero: </a:t>
            </a:r>
          </a:p>
          <a:p>
            <a:pPr algn="ctr"/>
            <a:r>
              <a:rPr lang="it-IT" b="1" dirty="0">
                <a:solidFill>
                  <a:schemeClr val="accent3">
                    <a:lumMod val="75000"/>
                  </a:schemeClr>
                </a:solidFill>
                <a:latin typeface="Comic Sans MS" panose="030F0702030302020204" pitchFamily="66" charset="0"/>
              </a:rPr>
              <a:t>Bisogna ubbidire a Dio anziché agli uomini</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(Atti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631216"/>
          </a:xfrm>
          <a:prstGeom prst="rect">
            <a:avLst/>
          </a:prstGeom>
          <a:noFill/>
        </p:spPr>
        <p:txBody>
          <a:bodyPr wrap="square" rtlCol="0">
            <a:spAutoFit/>
          </a:bodyPr>
          <a:lstStyle/>
          <a:p>
            <a:pPr>
              <a:spcBef>
                <a:spcPts val="600"/>
              </a:spcBef>
            </a:pPr>
            <a:r>
              <a:rPr lang="es-ES" sz="2000" b="1" dirty="0"/>
              <a:t>Pietro Valdo (1140-1218), u</a:t>
            </a:r>
            <a:r>
              <a:rPr lang="it-IT" sz="2000" b="1" dirty="0"/>
              <a:t>n ricco uomo d'affari francese che rinunciò alle sue ricchezze per predicare Cristo, fondò il movimento dei "Poveri di Lione", noto come i "Valdesi". Papa Alessandro III accettò il voto di povertà.</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631216"/>
          </a:xfrm>
          <a:prstGeom prst="rect">
            <a:avLst/>
          </a:prstGeom>
          <a:noFill/>
        </p:spPr>
        <p:txBody>
          <a:bodyPr wrap="square">
            <a:spAutoFit/>
          </a:bodyPr>
          <a:lstStyle/>
          <a:p>
            <a:pPr>
              <a:spcBef>
                <a:spcPts val="600"/>
              </a:spcBef>
            </a:pPr>
            <a:r>
              <a:rPr lang="it-IT" sz="2000" b="1" dirty="0"/>
              <a:t>A quel tempo, papa Lucio III aveva condannato i seguaci di Pietro Valdo come eretici. Tuttavia, i francescani divennero un pilastro della Chiesa romana, mentre i Valdesi furono perseguitati fino quasi all'estinzione. Perché?</a:t>
            </a:r>
            <a:endParaRPr lang="es-ES" sz="2000" b="1" dirty="0"/>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873518"/>
            <a:ext cx="6170297" cy="1015663"/>
          </a:xfrm>
          <a:prstGeom prst="rect">
            <a:avLst/>
          </a:prstGeom>
          <a:noFill/>
        </p:spPr>
        <p:txBody>
          <a:bodyPr wrap="square">
            <a:spAutoFit/>
          </a:bodyPr>
          <a:lstStyle/>
          <a:p>
            <a:pPr>
              <a:spcBef>
                <a:spcPts val="600"/>
              </a:spcBef>
            </a:pPr>
            <a:r>
              <a:rPr lang="it-IT" sz="2000" b="1" dirty="0"/>
              <a:t>Poco tempo dopo, anche Francesco d'Assisi (1181-1226) fece il voto di povertà; approvato da papa Innocenzo III, fondò il movimento francescano.</a:t>
            </a:r>
            <a:endParaRPr lang="es-ES" sz="2000" b="1" dirty="0"/>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spcBef>
                <a:spcPts val="600"/>
              </a:spcBef>
            </a:pPr>
            <a:r>
              <a:rPr lang="it-IT" sz="2000" b="1" dirty="0"/>
              <a:t>A causa della loro lealtà. I primi furono fedeli al Papa, mentre i secondi furono fedeli agli insegnamenti della Bibbia.</a:t>
            </a:r>
            <a:endParaRPr lang="es-ES" sz="2000" b="1" dirty="0"/>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1737</TotalTime>
  <Words>1657</Words>
  <Application>Microsoft Office PowerPoint</Application>
  <PresentationFormat>Panorámica</PresentationFormat>
  <Paragraphs>104</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Calibri</vt:lpstr>
      <vt:lpstr>Arial</vt:lpstr>
      <vt:lpstr>Aptos</vt:lpstr>
      <vt:lpstr>Arial Black</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2024-04-06T15:01:35Z</dcterms:created>
  <dcterms:modified xsi:type="dcterms:W3CDTF">2024-04-23T15:59:36Z</dcterms:modified>
</cp:coreProperties>
</file>