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8" autoAdjust="0"/>
    <p:restoredTop sz="94660"/>
  </p:normalViewPr>
  <p:slideViewPr>
    <p:cSldViewPr snapToGrid="0">
      <p:cViewPr varScale="1">
        <p:scale>
          <a:sx n="34" d="100"/>
          <a:sy n="34" d="100"/>
        </p:scale>
        <p:origin x="66" y="14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그들은 예수님이 전하신 교리를 믿었습니다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치료하는 영적 선물을 받은 사람들은 아픈 사람들을 치료했습니다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모두가 가진 물건들을 서로 나누어 썼습니다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필요한 사람들에게 자신의 물건을 나누어 주었습니다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모두 주기적으로 모이는 장소가 있었습니다 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가정집에서 만나 성만찬예식도 주기적으로 지켰습니다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순전한 마음과 기쁨가운데 매일 살아갔습니다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하나님을 찬양했습니다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그들은 예수님이 전하신 교리를 믿었습니다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치료하는 영적 선물을 받은 사람들은 아픈 사람들을 치료했습니다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모두가 가진 물건들을 서로 나누어 썼습니다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필요한 사람들에게 자신의 물건을 나누어 주었습니다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모두 주기적으로 모이는 장소가 있었습니다 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가정집에서 만나 성만찬예식도 주기적으로 지켰습니다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순전한 마음과 기쁨가운데 매일 살아갔습니다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하나님을 찬양했습니다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3" y="1458704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가장 중요한 쟁점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156524" y="3870036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사랑</a:t>
            </a:r>
            <a:r>
              <a:rPr lang="en-US" altLang="ko-KR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</a:t>
            </a:r>
            <a:r>
              <a:rPr lang="ko-KR" alt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아니면 이기심</a:t>
            </a:r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" sz="54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</a:rPr>
              <a:t>과    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</a:rPr>
              <a:t>2024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</a:rPr>
              <a:t>년 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</a:rPr>
              <a:t>월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 13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</a:rPr>
              <a:t>일</a:t>
            </a:r>
            <a:endParaRPr lang="en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도움이 필요한 사람들을 위한 봉사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971344" y="640304"/>
            <a:ext cx="7476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또 재산과 소유를 팔아 각 사람의 필요를 따라 나눠 주며</a:t>
            </a:r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행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초기 그리스도인들은 복음을 받고 어떻게 변화되었습니까 </a:t>
            </a:r>
            <a:r>
              <a:rPr lang="en" sz="2000" b="1" dirty="0"/>
              <a:t>(</a:t>
            </a:r>
            <a:r>
              <a:rPr lang="ko-KR" altLang="en-US" sz="2000" b="1" dirty="0"/>
              <a:t>행</a:t>
            </a:r>
            <a:r>
              <a:rPr lang="en" sz="2000" b="1" dirty="0"/>
              <a:t> 2:42-47)?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820990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277905" y="5455024"/>
            <a:ext cx="9221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그들은 예수님께서 보내신 대사들로서 예수님의 삶을 따랐습니다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주변 사람들이 필요한 것을 돌보아 주었고 마을 전체가 그들을 좋아하게 되었습니다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277904" y="6132610"/>
            <a:ext cx="92211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따라서 교회의 특징은 그리스도인들의 서로를 향한 사랑과 그들이 속한 마을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도시에 대한 관심이 돼야합니다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251460"/>
            <a:ext cx="70523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ko-KR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사랑</a:t>
            </a:r>
            <a:r>
              <a:rPr lang="en-US" altLang="ko-KR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ko-KR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우리의 정체성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4" y="1179383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너희가 서로 사랑하면 이로써 모든 사람이 너희가 내 제자인 줄 알리라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요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5164455" y="2142677"/>
            <a:ext cx="7018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우주 전쟁을 싸우는 자들은 각자의 특성이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사탄은 미워하고 파괴합니다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하나님은 사랑하시고 회복시키십니다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5164453" y="5375506"/>
            <a:ext cx="70180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그들은 다른 사람들을 위한 사랑으로 자신을 바쳤으며 수백만 명의 목숨을 구했습니다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그러나 정작 그들의 관심사는 자신의 이익이나 영광이 아닌 그들을 구원하려 목숨을 내려 놓으신 </a:t>
            </a:r>
            <a:r>
              <a:rPr lang="ko-KR" altLang="en-US" sz="2000" b="1" dirty="0" err="1"/>
              <a:t>예수님이었습니다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5164210" y="4061771"/>
            <a:ext cx="70277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2</a:t>
            </a:r>
            <a:r>
              <a:rPr lang="ko-KR" altLang="en-US" sz="2000" b="1" dirty="0"/>
              <a:t>세기와 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세기의 크리스천들은 자신을 비운 남을 위한 사랑을 실천했습니다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두 번의 전염병</a:t>
            </a:r>
            <a:r>
              <a:rPr lang="en-US" altLang="ko-KR" sz="2000" b="1" dirty="0"/>
              <a:t>(Pandemic)</a:t>
            </a:r>
            <a:r>
              <a:rPr lang="ko-KR" altLang="en-US" sz="2000" b="1" dirty="0"/>
              <a:t>이 </a:t>
            </a:r>
            <a:r>
              <a:rPr lang="en-US" altLang="ko-KR" sz="2000" b="1" dirty="0"/>
              <a:t>160</a:t>
            </a:r>
            <a:r>
              <a:rPr lang="ko-KR" altLang="en-US" sz="2000" b="1" dirty="0"/>
              <a:t>년과 </a:t>
            </a:r>
            <a:r>
              <a:rPr lang="en-US" altLang="ko-KR" sz="2000" b="1" dirty="0"/>
              <a:t>265</a:t>
            </a:r>
            <a:r>
              <a:rPr lang="ko-KR" altLang="en-US" sz="2000" b="1" dirty="0"/>
              <a:t>년에 지구를 휩쓸었을 때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크리스천들은 자신의 생명의 위협을 무릅쓰고 아픈 사람들을 돌보며 헌신했습니다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5164453" y="3079585"/>
            <a:ext cx="7018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각자가 자신이 속한 편의 특성을 그대로 따라하고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우리가 하나님의 편이라면 다른 사람들을 사랑함으로 그 특성이 나타나게 될 것입니다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요일 </a:t>
            </a:r>
            <a:r>
              <a:rPr lang="en-US" altLang="ko-KR" sz="2000" b="1" dirty="0"/>
              <a:t>4:20-21).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584068" y="1166842"/>
            <a:ext cx="980178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ko-KR" altLang="en-US" sz="3200" b="1" dirty="0">
                <a:latin typeface="Constantia" panose="02030602050306030303" pitchFamily="18" charset="0"/>
              </a:rPr>
              <a:t>하나님의 은혜의 보물</a:t>
            </a:r>
            <a:r>
              <a:rPr lang="en-US" altLang="ko-KR" sz="3200" b="1" dirty="0">
                <a:latin typeface="Constantia" panose="02030602050306030303" pitchFamily="18" charset="0"/>
              </a:rPr>
              <a:t>, </a:t>
            </a:r>
            <a:r>
              <a:rPr lang="ko-KR" altLang="en-US" sz="3200" b="1" dirty="0">
                <a:latin typeface="Constantia" panose="02030602050306030303" pitchFamily="18" charset="0"/>
              </a:rPr>
              <a:t>셀 수 없는 예수님의 엄청난 선물들을 세상에 나누어 주는 산 증인이 되는 것은 누구에게나 큰 특권입니다</a:t>
            </a:r>
            <a:r>
              <a:rPr lang="en-US" altLang="ko-KR" sz="3200" b="1" dirty="0">
                <a:latin typeface="Constantia" panose="02030602050306030303" pitchFamily="18" charset="0"/>
              </a:rPr>
              <a:t>. </a:t>
            </a:r>
            <a:r>
              <a:rPr lang="ko-KR" altLang="en-US" sz="3200" b="1" dirty="0">
                <a:latin typeface="Constantia" panose="02030602050306030303" pitchFamily="18" charset="0"/>
              </a:rPr>
              <a:t>예수님께서 그분의 정신과 품성을 세상에 보여줄 사람보다 원하시는 것은 아무것도 없습니다</a:t>
            </a:r>
            <a:r>
              <a:rPr lang="en-US" altLang="ko-KR" sz="3200" b="1" dirty="0">
                <a:latin typeface="Constantia" panose="02030602050306030303" pitchFamily="18" charset="0"/>
              </a:rPr>
              <a:t>. </a:t>
            </a:r>
            <a:r>
              <a:rPr lang="ko-KR" altLang="en-US" sz="3200" b="1" dirty="0">
                <a:latin typeface="Constantia" panose="02030602050306030303" pitchFamily="18" charset="0"/>
              </a:rPr>
              <a:t>또한 이 세상이 구세주의 사랑을 삶으로 보여줄 사람보다 더 필요한 것도 없습니다</a:t>
            </a:r>
            <a:r>
              <a:rPr lang="en-US" altLang="ko-KR" sz="3200" b="1" dirty="0">
                <a:latin typeface="Constantia" panose="02030602050306030303" pitchFamily="18" charset="0"/>
              </a:rPr>
              <a:t>. </a:t>
            </a:r>
            <a:r>
              <a:rPr lang="ko-KR" altLang="en-US" sz="3200" b="1" dirty="0">
                <a:latin typeface="Constantia" panose="02030602050306030303" pitchFamily="18" charset="0"/>
              </a:rPr>
              <a:t>온 하늘은 사람들의 마음에 기쁨과 축복의 거룩한 기름을 나누어 줄 사람을 기다리고 있습니다</a:t>
            </a:r>
            <a:r>
              <a:rPr lang="en-US" altLang="ko-KR" sz="3200" b="1" dirty="0">
                <a:latin typeface="Constantia" panose="02030602050306030303" pitchFamily="18" charset="0"/>
              </a:rPr>
              <a:t>.</a:t>
            </a:r>
            <a:r>
              <a:rPr lang="en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3124674" y="6139893"/>
            <a:ext cx="5942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-US" sz="1600" b="1" dirty="0"/>
              <a:t> (</a:t>
            </a:r>
            <a:r>
              <a:rPr lang="ko-KR" altLang="en-US" sz="1600" b="1" dirty="0"/>
              <a:t>하나님의 놀라운 은혜</a:t>
            </a:r>
            <a:r>
              <a:rPr lang="en-US" sz="1600" b="1" dirty="0"/>
              <a:t>- </a:t>
            </a:r>
            <a:r>
              <a:rPr lang="ko-KR" altLang="en-US" sz="1600" b="1" dirty="0"/>
              <a:t>셀 수 없는 풍성하심</a:t>
            </a:r>
            <a:r>
              <a:rPr lang="en-US" sz="1600" b="1" dirty="0"/>
              <a:t>, 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6</a:t>
            </a:r>
            <a:r>
              <a:rPr lang="ko-KR" altLang="en-US" sz="1600" b="1" dirty="0"/>
              <a:t>월 </a:t>
            </a:r>
            <a:r>
              <a:rPr lang="en-US" sz="1600" b="1" dirty="0"/>
              <a:t>28</a:t>
            </a:r>
            <a:r>
              <a:rPr lang="ko-KR" altLang="en-US" sz="1600" b="1" dirty="0"/>
              <a:t>일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10" y="311825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보라 주 여호와께서 장차 강한 자로 임하실 것이요 친히 그의 팔로 다스리실 것이라 보라 상급이 그에게 있고 보응이 그의 앞에 있으며</a:t>
            </a:r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” 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b="1" dirty="0">
                <a:solidFill>
                  <a:srgbClr val="166588"/>
                </a:solidFill>
                <a:latin typeface="Comic Sans MS" panose="030F0702030302020204" pitchFamily="66" charset="0"/>
              </a:rPr>
              <a:t>사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 41:10)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674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예루살렘의 멸망에서 배우는 교훈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하나님의 사랑을 거절함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하나님께서 그분의 백성들을 돌보심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첫 크리스천들로부터 배우는 교훈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핍박 받는 중에 믿음을 지킴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도움이 필요한 사람들을 위한 봉사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사랑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우리의 정체성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11" y="210325"/>
            <a:ext cx="668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서기 </a:t>
            </a:r>
            <a:r>
              <a:rPr lang="en-US" altLang="ko-KR" sz="2000" b="1" dirty="0"/>
              <a:t>70</a:t>
            </a:r>
            <a:r>
              <a:rPr lang="ko-KR" altLang="en-US" sz="2000" b="1" dirty="0"/>
              <a:t>년은 이스라엘이 한 국가로서 막을 내린 해였습니다 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로마가 예루살렘과 그 성전을 무너뜨렸지만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주변의 다른 강대국들도 이 전쟁에 참여했습니다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10" y="1918485"/>
            <a:ext cx="66876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반면에 하나님께서는 그분을 거절한 결과가 얼마나 끔찍할 것인지를 계속 경고하시면서 그들이 받게 될 형벌을 지연시키셨고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동시에 진리의 횃불을 들고 하나님 사랑의 기별로 세상을 밝힐 백성 즉 교회를 준비하셨습니다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221070"/>
            <a:ext cx="6687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한편으로는 사탄이 이스라엘 사람들을 선동하여 메시아를 거절하고 그 나라를 멸망시킬 권리를 주장했고</a:t>
            </a:r>
            <a:r>
              <a:rPr lang="en-US" altLang="ko-KR" sz="2000" b="1" dirty="0"/>
              <a:t>,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644170"/>
            <a:ext cx="59869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예루살렘의 멸망에서 배우는 교훈</a:t>
            </a:r>
            <a:endParaRPr lang="en" sz="48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하나님의 사랑을 거절함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241964" y="587659"/>
            <a:ext cx="8907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예루살렘아 예루살렘아 선지자들을 죽이고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네게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파송된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자들을 돌로 치는 자여 암탉이 그 새끼를 날개 아래에 모음 같이 내가 네 자녀를 모으려 한 일이 몇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번이더냐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그러나 너희가 원하지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아니하였도다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마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23:37)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624477" y="1519320"/>
            <a:ext cx="856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예수님은 예루살렘이 보이는 곳에 오셔서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우셨습니다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눅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19:41-44).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그분은 사람들이 하나님의 사랑을 완고하게 거절할 때 당할 끔찍한 일들을 알고 계셨습니다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23:37).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3251389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68111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역사를 살펴보면 서기 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년에 유대인들이 로마의 학대에 맞서 반란을 일으켰다는 것을 알게 됩니다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많은 유대인들이 여러 파벌들을 만들어 자기들끼리 싸우는 중에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로마군인들은 그 도시를 포위했습니다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서기 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년에 모든 것이 끝났습니다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타이터스장군은</a:t>
            </a: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예루살렘과 성전을 파괴했고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백만 명의 유대인들이 죽었습니다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663645" y="2526033"/>
            <a:ext cx="8485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예수님은 이 비참한 일들이 충분히 막을 수 있는 것들이었기 때문에 </a:t>
            </a:r>
            <a:r>
              <a:rPr lang="ko-KR" altLang="en-US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우셨습니다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하나님은 우리를 너무나 사랑하셔서 아무도 죽는 것을 원치 않으시고 모든 사람이 영원히 살기를 원하시기 때문입니다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요 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5:39-40, </a:t>
            </a: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겔 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18:31-32).</a:t>
            </a:r>
            <a:endParaRPr lang="en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2698" y="5093311"/>
            <a:ext cx="67696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그러나 역사에는 사탄이 어떻게 유대인들을 선동해서 반역하게 했고 그가 로마인들을 움직여 보복하도록 했는지 나와있지 않습니다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예루살렘의 멸망은 마귀가 직접 지휘한 작전이었습니다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이스라엘은 생명을 주시는 분을 떠나서 멸망과 죽음만을 추구하는 원수의 손아귀에 놓이게 되었습니다</a:t>
            </a:r>
            <a:r>
              <a:rPr lang="en-US" altLang="ko-KR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하나님께서 그분의 백성들을 돌보심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179293" y="645476"/>
            <a:ext cx="1164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두려워하지 말라 내가 너와 함께 함이라 놀라지 말라 나는 네 하나님이 됨이라 내가 너를 굳세게 하리라 참으로 너를 도와 주리라 참으로 나의 의로운 오른손으로 너를 붙들리라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사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4" y="1291807"/>
            <a:ext cx="8233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사랑이 충만하신 하나님은 파멸을 피해 도망가려는 모든 사람들에게 기회를 주셨습니다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하나님은 예루살렘이 군대에 포위되는 것을 빨리 도망가라는 표시로 정해 주셨습니다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눅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21:20).</a:t>
            </a:r>
            <a:endParaRPr lang="en" sz="2000" b="1" dirty="0"/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3" y="3123432"/>
            <a:ext cx="8233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예수님의 말씀을 믿은 모든 사람들은 예루살렘성의 포위가 풀리자마자 즉시 성을 떠나 도망갔습니다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2" y="4719366"/>
            <a:ext cx="6191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가장 어려운 때에도 그분의 자녀들을 보호하실 수 있고 보호하려 하십니다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46:1; </a:t>
            </a:r>
            <a:r>
              <a:rPr lang="ko-KR" altLang="en-US" sz="2000" b="1" dirty="0"/>
              <a:t>사 </a:t>
            </a:r>
            <a:r>
              <a:rPr lang="en-US" altLang="ko-KR" sz="2000" b="1" dirty="0"/>
              <a:t>41:10). </a:t>
            </a:r>
            <a:r>
              <a:rPr lang="ko-KR" altLang="en-US" sz="2000" b="1" dirty="0"/>
              <a:t>그러나 많은 사람들이 하나님께 대한 신앙고백 때문에 목숨을 잃었습니다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히 </a:t>
            </a:r>
            <a:r>
              <a:rPr lang="en-US" altLang="ko-KR" sz="2000" b="1" dirty="0"/>
              <a:t>11:35-38).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771667"/>
            <a:ext cx="63045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몇 달 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네로는 반란을 진압하기 위해 </a:t>
            </a:r>
            <a:r>
              <a:rPr lang="ko-KR" altLang="en-US" sz="2000" b="1" dirty="0" err="1"/>
              <a:t>베스파시아누스장군을</a:t>
            </a:r>
            <a:r>
              <a:rPr lang="ko-KR" altLang="en-US" sz="2000" b="1" dirty="0"/>
              <a:t> 보냈고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그들은 멈추지 않고 </a:t>
            </a:r>
            <a:r>
              <a:rPr lang="en-US" altLang="ko-KR" sz="2000" b="1" dirty="0"/>
              <a:t>67</a:t>
            </a:r>
            <a:r>
              <a:rPr lang="ko-KR" altLang="en-US" sz="2000" b="1" dirty="0"/>
              <a:t>년부터 </a:t>
            </a:r>
            <a:r>
              <a:rPr lang="en-US" altLang="ko-KR" sz="2000" b="1" dirty="0"/>
              <a:t>70</a:t>
            </a:r>
            <a:r>
              <a:rPr lang="ko-KR" altLang="en-US" sz="2000" b="1" dirty="0"/>
              <a:t>년까지 예루살렘 성을 포위 공격했습니다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5" y="2254581"/>
            <a:ext cx="82331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 err="1"/>
              <a:t>가이우스</a:t>
            </a:r>
            <a:r>
              <a:rPr lang="ko-KR" altLang="en-US" b="1" dirty="0"/>
              <a:t> </a:t>
            </a:r>
            <a:r>
              <a:rPr lang="ko-KR" altLang="en-US" b="1" dirty="0" err="1"/>
              <a:t>케스티우스</a:t>
            </a:r>
            <a:r>
              <a:rPr lang="ko-KR" altLang="en-US" b="1" dirty="0"/>
              <a:t> </a:t>
            </a:r>
            <a:r>
              <a:rPr lang="ko-KR" altLang="en-US" b="1" dirty="0" err="1"/>
              <a:t>갈루스</a:t>
            </a:r>
            <a:r>
              <a:rPr lang="en-US" altLang="ko-KR" b="1" dirty="0"/>
              <a:t> </a:t>
            </a:r>
            <a:r>
              <a:rPr lang="ko-KR" altLang="en-US" b="1" dirty="0"/>
              <a:t>장군은 서기 </a:t>
            </a:r>
            <a:r>
              <a:rPr lang="en-US" altLang="ko-KR" b="1" dirty="0"/>
              <a:t>66</a:t>
            </a:r>
            <a:r>
              <a:rPr lang="ko-KR" altLang="en-US" b="1" dirty="0"/>
              <a:t>년에 이 예언을 </a:t>
            </a:r>
            <a:r>
              <a:rPr lang="ko-KR" altLang="en-US" b="1" dirty="0" err="1"/>
              <a:t>성취시켯습니다</a:t>
            </a:r>
            <a:r>
              <a:rPr lang="en-US" altLang="ko-KR" b="1" dirty="0"/>
              <a:t>. </a:t>
            </a:r>
            <a:r>
              <a:rPr lang="ko-KR" altLang="en-US" b="1" dirty="0"/>
              <a:t>그는 예루살렘성의 포위를 풀고 후퇴했고</a:t>
            </a:r>
            <a:r>
              <a:rPr lang="en-US" altLang="ko-KR" b="1" dirty="0"/>
              <a:t>, </a:t>
            </a:r>
            <a:r>
              <a:rPr lang="ko-KR" altLang="en-US" b="1" dirty="0"/>
              <a:t>유대 열심당 지도자 </a:t>
            </a:r>
            <a:r>
              <a:rPr lang="ko-KR" altLang="en-US" b="1" dirty="0" err="1"/>
              <a:t>엘르아자르</a:t>
            </a:r>
            <a:r>
              <a:rPr lang="ko-KR" altLang="en-US" b="1" dirty="0"/>
              <a:t> 벤 시몬</a:t>
            </a:r>
            <a:r>
              <a:rPr lang="en-US" altLang="ko-KR" b="1" dirty="0"/>
              <a:t>(</a:t>
            </a:r>
            <a:r>
              <a:rPr lang="en-US" b="1" dirty="0"/>
              <a:t>Eleazar ben Simon)</a:t>
            </a:r>
            <a:r>
              <a:rPr lang="ko-KR" altLang="en-US" b="1" dirty="0"/>
              <a:t>은 로마인들을 추격하여 </a:t>
            </a:r>
            <a:r>
              <a:rPr lang="ko-KR" altLang="en-US" b="1" dirty="0" err="1"/>
              <a:t>패배시켰습니다</a:t>
            </a:r>
            <a:r>
              <a:rPr lang="en-US" altLang="ko-KR" b="1" dirty="0"/>
              <a:t>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70702" y="6042805"/>
            <a:ext cx="6321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왜 어떤 사람들은 하나님의 보호를 받고 또 다른 사람들은 버림받은 것처럼 보일까요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566026" y="749383"/>
            <a:ext cx="1105994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ko-KR" altLang="en-US" sz="2800" b="1" dirty="0">
                <a:latin typeface="Constantia" panose="02030602050306030303" pitchFamily="18" charset="0"/>
              </a:rPr>
              <a:t>많은 믿음이 약한 사람들은 악한자들이 의로운 사람들을 핍박하도록 허락하시는 이해하기 힘든 하나님의 섭리를 경험하고는 크게 당혹해 합니다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심지어 어떤 사람들은 하나님께서 가장 못난 사람들은 번영하게 놔두시고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그들이 가장 선하고 순수한 사람들을 잔인하게 짓밟아 고난과 괴로움을 당하게 허락하시는 것을 보고 더이상 하나님을 신뢰하지 못하고 떠나려 합니다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그들은 공의와 자비의 하나님</a:t>
            </a:r>
            <a:r>
              <a:rPr lang="en-US" altLang="ko-KR" sz="2800" b="1" dirty="0">
                <a:latin typeface="Constantia" panose="02030602050306030303" pitchFamily="18" charset="0"/>
              </a:rPr>
              <a:t>,</a:t>
            </a:r>
            <a:r>
              <a:rPr lang="ko-KR" altLang="en-US" sz="2800" b="1" dirty="0">
                <a:latin typeface="Constantia" panose="02030602050306030303" pitchFamily="18" charset="0"/>
              </a:rPr>
              <a:t> 무한한 능력을 가지신 하나님이 어떻게 이런 불의와 억압을 그냥 보고 계시는가</a:t>
            </a:r>
            <a:r>
              <a:rPr lang="en-US" altLang="ko-KR" sz="2800" b="1" dirty="0">
                <a:latin typeface="Constantia" panose="02030602050306030303" pitchFamily="18" charset="0"/>
              </a:rPr>
              <a:t>?</a:t>
            </a:r>
            <a:r>
              <a:rPr lang="ko-KR" altLang="en-US" sz="2800" b="1" dirty="0" err="1">
                <a:latin typeface="Constantia" panose="02030602050306030303" pitchFamily="18" charset="0"/>
              </a:rPr>
              <a:t>라고</a:t>
            </a:r>
            <a:r>
              <a:rPr lang="ko-KR" altLang="en-US" sz="2800" b="1" dirty="0">
                <a:latin typeface="Constantia" panose="02030602050306030303" pitchFamily="18" charset="0"/>
              </a:rPr>
              <a:t> 묻습니다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</a:t>
            </a:r>
            <a:r>
              <a:rPr lang="ko-KR" altLang="en-US" sz="2800" b="1" dirty="0">
                <a:latin typeface="Constantia" panose="02030602050306030303" pitchFamily="18" charset="0"/>
              </a:rPr>
              <a:t> 이 질문은 우리와 아무 상관이 없는 것입니다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하나님은 이미 우리에게 그분의 큰 사랑에 대한 충분한 증거들을 보여 주셨습니다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우리가 하나님의 섭리를 이해할 수 없다고 해서 그분의 선하심을 의심해서는 안 됩니다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 err="1"/>
              <a:t>대쟁투</a:t>
            </a:r>
            <a:r>
              <a:rPr lang="ko-KR" altLang="en-US" sz="1600" b="1" dirty="0"/>
              <a:t> </a:t>
            </a:r>
            <a:r>
              <a:rPr lang="en" sz="1600" b="1" dirty="0"/>
              <a:t> 47)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5" y="2551837"/>
            <a:ext cx="68085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첫 크리스천들로부터 배우는 교훈</a:t>
            </a:r>
            <a:endParaRPr lang="en" sz="54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핍박 받는 중에 믿음을 지킴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04250" y="780098"/>
            <a:ext cx="8860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사울이 교회를 </a:t>
            </a:r>
            <a:r>
              <a:rPr lang="ko-KR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잔멸할새</a:t>
            </a:r>
            <a:r>
              <a:rPr lang="ko-KR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각 집에 들어가 남녀를 </a:t>
            </a:r>
            <a:r>
              <a:rPr lang="ko-KR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끌어다가</a:t>
            </a:r>
            <a:r>
              <a:rPr lang="ko-KR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옥에 </a:t>
            </a:r>
            <a:r>
              <a:rPr lang="ko-KR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넘기니라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행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 시작은 무척 고무적이었습니다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하루에 수천 명이 크리스천으로 개종했고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2:41; 4:4)</a:t>
            </a:r>
            <a:r>
              <a:rPr lang="ko-KR" altLang="en-US" sz="2000" b="1" dirty="0"/>
              <a:t> 믿는 사람들은 강한 능력으로 설교했습니다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4:31; 5:42).</a:t>
            </a:r>
            <a:endParaRPr lang="en" sz="2000" b="1" dirty="0"/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39720" y="4271956"/>
            <a:ext cx="85879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사울의 박해를 피해 제자들은 뿔뿔이 흩어졌습니다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8:1). </a:t>
            </a:r>
            <a:r>
              <a:rPr lang="ko-KR" altLang="en-US" sz="2000" b="1" dirty="0"/>
              <a:t>그러나 그 빛이 꺼지기는 커녕 믿는 사람들의 신실함으로 온 세상을 더욱 찬란하게 비추었습니다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8:4, 11:19-21, 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15:19, 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1:1). 23).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2702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그러나 원수들은 쉬지 않고 공격했습니다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먼저 위협하고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4:17-18); </a:t>
            </a:r>
            <a:r>
              <a:rPr lang="ko-KR" altLang="en-US" sz="2000" b="1" dirty="0"/>
              <a:t>형벌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5:40)</a:t>
            </a:r>
            <a:r>
              <a:rPr lang="ko-KR" altLang="en-US" sz="2000" b="1" dirty="0"/>
              <a:t>을 내리고</a:t>
            </a:r>
            <a:r>
              <a:rPr lang="en-US" altLang="ko-KR" sz="2000" b="1" dirty="0"/>
              <a:t>; </a:t>
            </a:r>
            <a:r>
              <a:rPr lang="ko-KR" altLang="en-US" sz="2000" b="1" dirty="0"/>
              <a:t>마지막으로는 사형을 집행했습니다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7:59).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400" y="5350720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교회에게 사명과 그 사명을 수행할 능력도 주셨습니다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1:8). </a:t>
            </a:r>
            <a:r>
              <a:rPr lang="ko-KR" altLang="en-US" sz="2000" b="1" dirty="0"/>
              <a:t>보이는 세력이든 보이지 않는 영적 세력이라도 복음이 전진하는 것을 막을 수 없었습니다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16:18). “</a:t>
            </a:r>
            <a:r>
              <a:rPr lang="ko-KR" altLang="en-US" sz="2000" b="1" dirty="0"/>
              <a:t>하나님이 우리를 위하시면 누가 우리를 대적하리요</a:t>
            </a:r>
            <a:r>
              <a:rPr lang="en-US" altLang="ko-KR" sz="2000" b="1" dirty="0"/>
              <a:t>!” 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8:31)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7945</TotalTime>
  <Words>1078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131</cp:revision>
  <dcterms:created xsi:type="dcterms:W3CDTF">2024-03-30T09:19:10Z</dcterms:created>
  <dcterms:modified xsi:type="dcterms:W3CDTF">2024-04-12T06:07:54Z</dcterms:modified>
</cp:coreProperties>
</file>