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5" r:id="rId3"/>
    <p:sldId id="278" r:id="rId4"/>
    <p:sldId id="257" r:id="rId5"/>
    <p:sldId id="258" r:id="rId6"/>
    <p:sldId id="259" r:id="rId7"/>
    <p:sldId id="260" r:id="rId8"/>
    <p:sldId id="276" r:id="rId9"/>
    <p:sldId id="262" r:id="rId10"/>
    <p:sldId id="263" r:id="rId11"/>
    <p:sldId id="274" r:id="rId12"/>
    <p:sldId id="277" r:id="rId13"/>
    <p:sldId id="271" r:id="rId14"/>
    <p:sldId id="272" r:id="rId15"/>
  </p:sldIdLst>
  <p:sldSz cx="12192000" cy="6858000"/>
  <p:notesSz cx="6858000" cy="9144000"/>
  <p:embeddedFontLst>
    <p:embeddedFont>
      <p:font typeface="Gayathri Thin" panose="020B0604020202020204" charset="0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D5"/>
    <a:srgbClr val="E18B61"/>
    <a:srgbClr val="889FB8"/>
    <a:srgbClr val="99A0A7"/>
    <a:srgbClr val="A0DDE0"/>
    <a:srgbClr val="73CDD1"/>
    <a:srgbClr val="474062"/>
    <a:srgbClr val="5C537E"/>
    <a:srgbClr val="FF2D82"/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8" y="14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B7CA8-529F-44B7-914D-1B87AC336B9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AFCEE-77AA-43A3-B1CE-268EBBAB9D0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09/04/2024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30567" y="623100"/>
            <a:ext cx="7892716" cy="3438294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7290"/>
              </a:avLst>
            </a:prstTxWarp>
            <a:spAutoFit/>
          </a:bodyPr>
          <a:lstStyle/>
          <a:p>
            <a:pPr algn="ctr"/>
            <a:r>
              <a:rPr lang="en-GB" sz="7200" b="1" dirty="0">
                <a:ln w="254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Gayathri Thin" panose="00000403000000000000" charset="0"/>
                <a:cs typeface="Gayathri Thin" panose="00000403000000000000" charset="0"/>
              </a:rPr>
              <a:t>ഇരുട്ടിൽ വെളിച്ചം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602608" y="6447415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>
                <a:solidFill>
                  <a:srgbClr val="D8DBCF"/>
                </a:solidFill>
              </a:rPr>
              <a:t>Lesson 3 for April 20,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84760" y="1604823"/>
            <a:ext cx="10609444" cy="50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sz="2600" b="1" dirty="0">
                <a:latin typeface="Gayathri Thin" panose="00000403000000000000" charset="0"/>
                <a:cs typeface="Gayathri Thin" panose="00000403000000000000" charset="0"/>
              </a:rPr>
              <a:t>“ആത്മീയ അന്ധകാരം ഭൂമിയെയും  ജനങ്ങളെയും മൂടിയിരിക്കുന്നു. തിരുവെഴുത്തുകളുടെ വ്യാഖ്യാനത്തിൽ പല സഭകളിലും സംശയവും വിശ്വാസവഞ്ചനയും ഉണ്ട്. തിരുവെഴുത്തുകളുടെ സത്യത്തെയും  പലരും ചോദ്യം ചെയ്യുന്നു. മാനുഷിക യുക്തിയും മനുഷ്യ ഹൃദയത്തിൻറെ ഭാവനകളും ദൈവവചനത്തിൻറെ പ്രചോദനത്തെ ദുർബലപ്പെടുത്തുന്നു […]</a:t>
            </a:r>
          </a:p>
          <a:p>
            <a:pPr>
              <a:spcBef>
                <a:spcPts val="600"/>
              </a:spcBef>
            </a:pPr>
            <a:endParaRPr sz="2600" b="1" dirty="0"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600"/>
              </a:spcBef>
            </a:pPr>
            <a:r>
              <a:rPr sz="2600" b="1" dirty="0">
                <a:latin typeface="Gayathri Thin" panose="00000403000000000000" charset="0"/>
                <a:cs typeface="Gayathri Thin" panose="00000403000000000000" charset="0"/>
              </a:rPr>
              <a:t>ഈ വിശുദ്ധ ഗ്രന്ഥം സാത്താൻ്റെ ആക്രമണങ്ങളെ ചെറുത്തുനിന്നു, അവൻ ദുഷ്ട മനുഷ്യരുമായി ചേർന്ന് ദൈവിക സ്വഭാവമുള്ള എല്ലാം മേഘങ്ങളിലും ഇരുട്ടിലും ആവരണം ചെയ്തു. എന്നാൽ കർത്താവ് ഈ വിശുദ്ധ ഗ്രന്ഥത്തെ തൻറെ അത്ഭുതശക്തിയാൽ അതിൻറെ ഇന്നത്തെ രൂപത്തിൽ സംരക്ഷിച്ചിരിക്കുന്നു-മനുഷ്യകുടുംബത്തിന് സ്വർഗത്തിലേക്കുള്ള വഴി കാണിച്ചുകൊടുക്കുന്നതിനുള്ള ഒരു ചാർട്ട് അല്ലെങ്കിൽ ഗൈഡ്ബുക്ക് ആണിത്.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35413" y="58368"/>
            <a:ext cx="1088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EGW (Selected Messages, volume 1, page 17)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6998" y="2921168"/>
            <a:ext cx="9298004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6600">
                  <a:solidFill>
                    <a:srgbClr val="132960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13296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മനസ്സിനു വേണ്ടിയുള്ള പോരാട്ടം.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1558" y="442425"/>
            <a:ext cx="10126494" cy="645160"/>
          </a:xfrm>
          <a:prstGeom prst="rect">
            <a:avLst/>
          </a:prstGeom>
          <a:solidFill>
            <a:srgbClr val="889FB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“ദൈവപ്രതിമയായ ക്രിസ്തുവിന്റെ തേജസ്സുള്ള സുവിശേഷത്തിന്റെ പ്രകാശനം ശോഭിക്കാതിരിപ്പാൻ ഈ ലോകത്തിന്റെ ദൈവം അവിശ്വാസികളുടെ മനസ്സു കുരുടാക്കി. ”  (2 കൊരിന്ത്യർ  4:4 )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1365" y="1274555"/>
            <a:ext cx="893685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ഒരു സ്പാനിഷ് പഴഞ്ചൊല്ല് പറയുന്നു: “കാണാൻ ആഗ്രഹിക്കാത്തവനേക്കാൾ മോശമായ അന്ധനില്ല.” അതായത്, കാണാൻ ആഗ്രഹിക്കാത്തത് കാണാൻ ഒരാളെ ബോധ്യപ്പെടുത്തുന്നത് ഉപയോഗശൂന്യമാണ്. "ഈ ലോകത്തിൻ്റെ ദൈവം" അന്ധരാക്കിയവരുടെ കാര്യവും അങ്ങനെയാണ് (2കൊ . 4:4).</a:t>
            </a:r>
          </a:p>
        </p:txBody>
      </p:sp>
      <p:pic>
        <p:nvPicPr>
          <p:cNvPr id="5" name="Imagen 4" descr="Imagen que contiene hombre, roca, comida, grande&#10;&#10;Descripción generada automáticamente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9182911" y="1342696"/>
            <a:ext cx="2847724" cy="22941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Persona en el agua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 t="1190" b="6773"/>
          <a:stretch>
            <a:fillRect/>
          </a:stretch>
        </p:blipFill>
        <p:spPr>
          <a:xfrm>
            <a:off x="154497" y="3981733"/>
            <a:ext cx="3027142" cy="2786136"/>
          </a:xfrm>
          <a:prstGeom prst="round2DiagRect">
            <a:avLst>
              <a:gd name="adj1" fmla="val 16667"/>
              <a:gd name="adj2" fmla="val 16830"/>
            </a:avLst>
          </a:prstGeom>
          <a:ln w="381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3431836" y="3970039"/>
            <a:ext cx="5419556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എന്നാൽ ആരും ഈ അവസ്ഥയിൽ തുടരേണ്ടതില്ല. മനസ്സ് ആത്മീയ അന്ധകാരത്തിലായിരിക്കുമ്പോൾ, അതിൽ പ്രകാശിക്കാൻ കഴിയുന്ന ഒരു വെളിച്ചമുണ്ട്: "വെളിച്ചം [യേശു] ഇരുട്ടിൽ പ്രകാശിക്കുന്നു, ഇരുട്ട് അതിനെ ജയിച്ചില്ല" (യോഹന്നാൻ 1:5).</a:t>
            </a:r>
          </a:p>
        </p:txBody>
      </p:sp>
      <p:pic>
        <p:nvPicPr>
          <p:cNvPr id="11" name="Imagen 10" descr="Un dibujo de una mujer sentada en una silla&#10;&#10;Descripción generada automáticamente con confianza baja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8978629" y="3890791"/>
            <a:ext cx="3058874" cy="2786135"/>
          </a:xfrm>
          <a:prstGeom prst="round2DiagRect">
            <a:avLst>
              <a:gd name="adj1" fmla="val 0"/>
              <a:gd name="adj2" fmla="val 15013"/>
            </a:avLst>
          </a:prstGeom>
          <a:ln w="38100" cap="sq">
            <a:solidFill>
              <a:srgbClr val="E18B6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54497" y="2622297"/>
            <a:ext cx="894372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നഷ്ടപ്പെട്ടവരുടെ അറിവില്ലായ്മ, അറിയാനുള്ള ശേഷി ഇല്ലാത്തതുകൊണ്ടല്ല  അവർ അറിയാൻ ആഗ്രഹിക്കാത്തത് കൊണ്ടാണ്.  പ്രധാനമായത് എന്താണെന്ന് ചിന്തിക്കുന്നതിൽ നിന്ന് അവരെ തടയുന്ന പല കാര്യങ്ങളും, പിശാച് അവരുടെ മനസ്സിൽ കൊണ്ടുവന്നിരിക്കുന്നു.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31836" y="5625557"/>
            <a:ext cx="532832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ഈ വെളിച്ചം സ്വീകരിക്കുന്ന നമുക്ക് ശത്രുവിൻ്റെ പ്രവൃത്തിയെ അസാധുവാക്കാനും ഇരുട്ടിൽ  യേശുവിൻ്റെ വെളിച്ചം പ്രകാശിപ്പിക്കാനും കഴിയും.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9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82324" y="1313497"/>
            <a:ext cx="9588251" cy="423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sz="2400" b="1" dirty="0">
                <a:latin typeface="Gayathri Thin" panose="00000403000000000000" charset="0"/>
                <a:cs typeface="Gayathri Thin" panose="00000403000000000000" charset="0"/>
              </a:rPr>
              <a:t>“സ്വർഗത്തിലേക്കുള്ള വഴിയിലൂടെ സഞ്ചരിക്കുന്ന എല്ലാവർക്കും സുരക്ഷിതമായ ഒരു വഴികാട്ടി ആവശ്യമാണ്. നാം മനുഷ്യ ജ്ഞാനത്തിൽ നടക്കരുത്. നാം ജീവിതയാത്രയിൽ സഞ്ചരിക്കുമ്പോൾ ക്രിസ്തു നമ്മോട് സംസാരിക്കുന്ന ശബ്ദം കേൾക്കുന്നത് നമ്മുടെ പദവിയാണ്, അവൻറെ വാക്കുകൾ എപ്പോഴും ജ്ഞാനത്തിൻറെ വാക്കുകളാണ്. ...</a:t>
            </a:r>
          </a:p>
          <a:p>
            <a:pPr>
              <a:spcBef>
                <a:spcPts val="600"/>
              </a:spcBef>
            </a:pPr>
            <a:r>
              <a:rPr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ക്രിസ്തുവിനെ അടുത്ത് പിന്തുടരുകയും അവൻറെ ജ്ഞാനത്തിൽ നടക്കുകയും അവൻറെ സത്യം ആചരിക്കുകയും ചെയ്യുന്നതാണ് നമ്മുടെ ഏക സുരക്ഷിതത്വം. സാത്താൻറെ പ്രവർത്തനം നമുക്ക് എല്ലായ്‌പ്പോഴും പെട്ടെന്ന് കണ്ടുപിടിക്കാൻ കഴിയില്ല; അവൻ എവിടെ കെണി വെക്കുന്നു എന്ന് ഞങ്ങൾക്കറിയില്ല. എന്നാൽ ശത്രുവിൻറെ സൂക്ഷ്മമായ കലകൾ യേശു മനസ്സിലാക്കുന്നു, നമ്മുടെ കാലുകളെ സുരക്ഷിതമായ പാതയിൽ നിലനിർത്താൻ അവനു കഴിയും.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05304" y="6472708"/>
            <a:ext cx="408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E6E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(Our High Calling, January 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F8E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Hombre parado en un cuerpo de agua&#10;&#10;Descripción generada automáticament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-2" b="-2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38386" y="159264"/>
            <a:ext cx="4471416" cy="63696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“അതിന്നു യേശു അവരോടു: ഇനി കുറെകാലം മാത്രം വെളിച്ചം നിങ്ങളുടെ ഇടയിൽ ഇരിക്കും; ഇരുൾ നിങ്ങളെ പിടിക്കാതിരിപ്പാൻ നിങ്ങൾക്കു വെളിച്ചം ഉള്ളേടത്തോളം നടന്നുകൊൾവിൻ. ഇരുളിൽ നടക്കുന്നവൻ താൻ എവിടെ പോകുന്നു എന്നു അറിയുന്നില്ലല്ലോ”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E9721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(യോഹന്നാൻ  12:35, 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7E9721"/>
              </a:solidFill>
              <a:effectLst/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5945" y="3347670"/>
            <a:ext cx="11860109" cy="342460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338048" y="3429000"/>
            <a:ext cx="5611007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176653"/>
                </a:solidFill>
                <a:latin typeface="Gayathri Thin" panose="00000403000000000000" charset="0"/>
                <a:cs typeface="Gayathri Thin" panose="00000403000000000000" charset="0"/>
              </a:rPr>
              <a:t>സത്യത്തിനായുള്ള പോരാട്ടം: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സത്യവും മിഥ്യയും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സഭയുടെ വിട്ടുവീഴ്ച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solidFill>
                  <a:srgbClr val="791974"/>
                </a:solidFill>
                <a:latin typeface="Gayathri Thin" panose="00000403000000000000" charset="0"/>
                <a:cs typeface="Gayathri Thin" panose="00000403000000000000" charset="0"/>
              </a:rPr>
              <a:t>ദൈവവചനത്തിനായുള്ള യുദ്ധം::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ബൈബിളിലെ സുരക്ഷ.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മാനുഷിക യുക്തി.</a:t>
            </a:r>
          </a:p>
          <a:p>
            <a:pPr lvl="1">
              <a:spcBef>
                <a:spcPts val="600"/>
              </a:spcBef>
            </a:pPr>
            <a:r>
              <a:rPr lang="en-GB" sz="2400" b="1" dirty="0">
                <a:solidFill>
                  <a:srgbClr val="713518"/>
                </a:solidFill>
                <a:latin typeface="Gayathri Thin" panose="00000403000000000000" charset="0"/>
                <a:cs typeface="Gayathri Thin" panose="00000403000000000000" charset="0"/>
              </a:rPr>
              <a:t>മനസ്സിനു വേണ്ടിയുള്ള പോരാട്ടം..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45110" y="135890"/>
            <a:ext cx="622363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 യുദ്ധം യുദ്ധത്തിലൂടെ വിജയിക്കുകയോ തോൽക്കുകയോ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പീഡനത്തിൻറെ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യുദ്ധത്തിൽ സാത്താൻ പരാജയപ്പെട്ടപ്പോൾ അവൻ ഒരു പുതിയ പദ്ധതി ആവിഷ്കരിച്ചു: വിട്ടുവീഴ്ച. സത്യത്തിൻറെയും നുണകളുടെയും മിശ്രിതം ദശലക്ഷക്കണക്കിന് ആളുകളെ വ്യഭിചാരവും നിർജീവവുമായ സത്യം സ്വീകരിക്കാൻ വലിച്ചിഴച്ചു..</a:t>
            </a:r>
          </a:p>
        </p:txBody>
      </p:sp>
      <p:pic>
        <p:nvPicPr>
          <p:cNvPr id="5" name="Imagen 4" descr="Imagen que contiene Texto&#10;&#10;Descripción generada automáticamente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68176" y="135791"/>
            <a:ext cx="3505601" cy="31380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0100698" y="135791"/>
            <a:ext cx="1905000" cy="313806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Dibujo de una persona&#10;&#10;Descripción generada automáticamente con confianza media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2805953" y="3477125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hombre, edificio, sostener&#10;&#10;Descripción generada automáticamente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242945" y="3477124"/>
            <a:ext cx="2495482" cy="319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Imagen que contiene verde, luz, iluminado, oscuro&#10;&#10;Descripción generada automáticamente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6481" y="5658457"/>
            <a:ext cx="408641" cy="406142"/>
          </a:xfrm>
          <a:prstGeom prst="rect">
            <a:avLst/>
          </a:prstGeom>
        </p:spPr>
      </p:pic>
      <p:pic>
        <p:nvPicPr>
          <p:cNvPr id="19" name="Imagen 18" descr="Imagen que contiene firmar, naranja, oscuro, luz&#10;&#10;Descripción generada automáticamente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96481" y="4376928"/>
            <a:ext cx="408641" cy="406142"/>
          </a:xfrm>
          <a:prstGeom prst="rect">
            <a:avLst/>
          </a:prstGeom>
        </p:spPr>
      </p:pic>
      <p:pic>
        <p:nvPicPr>
          <p:cNvPr id="20" name="Imagen 19" descr="Forma, Flecha&#10;&#10;Descripción generada automáticamente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96481" y="5204466"/>
            <a:ext cx="408641" cy="406142"/>
          </a:xfrm>
          <a:prstGeom prst="rect">
            <a:avLst/>
          </a:prstGeom>
        </p:spPr>
      </p:pic>
      <p:pic>
        <p:nvPicPr>
          <p:cNvPr id="22" name="Imagen 21" descr="Forma, Flecha&#10;&#10;Descripción generada automáticamente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96481" y="3898282"/>
            <a:ext cx="408641" cy="406142"/>
          </a:xfrm>
          <a:prstGeom prst="rect">
            <a:avLst/>
          </a:prstGeom>
        </p:spPr>
      </p:pic>
      <p:pic>
        <p:nvPicPr>
          <p:cNvPr id="24" name="Imagen 23" descr="Imagen que contiene tabla, oscuro, naranja, luz&#10;&#10;Descripción generada automáticamente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5992636" y="6023744"/>
            <a:ext cx="334165" cy="482347"/>
          </a:xfrm>
          <a:prstGeom prst="rect">
            <a:avLst/>
          </a:prstGeom>
        </p:spPr>
      </p:pic>
      <p:pic>
        <p:nvPicPr>
          <p:cNvPr id="27" name="Imagen 26" descr="Imagen que contiene tabla, verde, monitor, oscuro&#10;&#10;Descripción generada automáticamente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6200000">
            <a:off x="5911310" y="3417522"/>
            <a:ext cx="334165" cy="482347"/>
          </a:xfrm>
          <a:prstGeom prst="rect">
            <a:avLst/>
          </a:prstGeom>
        </p:spPr>
      </p:pic>
      <p:pic>
        <p:nvPicPr>
          <p:cNvPr id="30" name="Imagen 29" descr="Imagen que contiene morado, oscuro, gato, tabla&#10;&#10;Descripción generada automáticamente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6200000">
            <a:off x="5988145" y="4708943"/>
            <a:ext cx="334165" cy="4823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477" y="2413982"/>
            <a:ext cx="5898776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3672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 യുദ്ധത്തിൽ നമ്മുടെ ഏക സംരക്ഷണം സത്യവും ജീവനും അവൻറെ വിശുദ്ധ വചനവുമായ യേശുവിനോട് ചേർന്നുനിൽക്കുക എന്നതാണ്.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46998" y="2921168"/>
            <a:ext cx="929800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6600">
                  <a:solidFill>
                    <a:srgbClr val="862256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862256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സത്യത്തിനായുള്ള പോരാട്ടം: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0" y="0"/>
            <a:ext cx="12191999" cy="128489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സത്യവും മിഥ്യയും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04135" y="670560"/>
            <a:ext cx="700913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76200">
                    <a:srgbClr val="BC964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“ഞാൻ തന്നേ വഴിയും സത്യവും ജീവനും ആകുന്നു; ഞാൻ മുഖാന്തരമല്ലാതെ ആരും പിതാവിന്റെ അടുക്കൽ എത്തുന്നില്ല. ”   (യോഹന്നാൻ  14:6)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91435" y="1354726"/>
            <a:ext cx="5599257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യേശു സത്യവും അതിനാൽ എല്ലാ സത്യത്തിൻറെയും പിതാവുമാണ് (യോഹന്നാൻ 14:6). എല്ലാം സത്യവും വിശ്വസ്തവും സത്യവും എല്ലാം അവനിൽ നിന്നാണ്. അവൻറെ സത്യം നമ്മിൽ ജീവൻ ഉളവാക്കുന്നു.</a:t>
            </a:r>
          </a:p>
        </p:txBody>
      </p:sp>
      <p:pic>
        <p:nvPicPr>
          <p:cNvPr id="7" name="Imagen 6" descr="Dibujo de una persona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68537" y="881149"/>
            <a:ext cx="2807936" cy="36503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B28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hombre, frente, parado, oscuro&#10;&#10;Descripción generada automáticamente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077498" y="947019"/>
            <a:ext cx="2897753" cy="3197617"/>
          </a:xfrm>
          <a:prstGeom prst="snip2DiagRect">
            <a:avLst>
              <a:gd name="adj1" fmla="val 1618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83A27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pájaro, parado, grupo&#10;&#10;Descripción generada automáticamente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57278" y="4667248"/>
            <a:ext cx="2911443" cy="209519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n 12" descr="Un grupo de personas sentadas en una cama&#10;&#10;Descripción generada automáticamente con confianza media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8909126" y="4267297"/>
            <a:ext cx="3056964" cy="245623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3187155" y="5214972"/>
            <a:ext cx="5721971" cy="163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അതുകൊണ്ട്, ബൈബിളിനെ മറച്ചുവെച്ചോ വളച്ചൊടിച്ചോ നശിപ്പിക്കാൻ പിശാച് പ്രവർത്തിച്ചിട്ടുണ്ട്. മധ്യകാലഘട്ടത്തിൽ ("ഇരുണ്ട യുഗം" എന്നും അറിയപ്പെടുന്നു) റോമൻ സഭയിലൂടെ അദ്ദേഹം അത് നേടിയെടുത്തു (പൂർണമായും അല്ലെങ്കിലും).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87155" y="4108008"/>
            <a:ext cx="559925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ശത്രുവുമായുള്ള ഏറ്റുമുട്ടലിൽ, എല്ലാ സത്യത്തിൻറെയും ഉറവിടമായി യേശു ബൈബിളിനെ ഉപയോഗിച്ചു: "ഇങ്ങനെ എഴുതിയിരിക്കുന്നു" (മത്താ. 4:4; 21:13).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187155" y="2693267"/>
            <a:ext cx="5599257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നേരെമറിച്ച്, സാത്താൻ നുണകളുടെ പിതാവാണ് (യോഹ. 8:44). എല്ലാ വഞ്ചനയും എല്ലാ ദ്രോഹപരമായ അസത്യവും സത്യവും അവനിൽ നിന്നാണ്. അവന്റെ  നുണകൾ നമ്മിൽ മരണത്തെ ഉളവാക്കുന്നു.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231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52315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solidFill>
                  <a:srgbClr val="A400A4"/>
                </a:solidFill>
                <a:latin typeface="Gayathri Thin" panose="00000403000000000000" charset="0"/>
                <a:cs typeface="Gayathri Thin" panose="00000403000000000000" charset="0"/>
              </a:rPr>
              <a:t>സഭയുടെ വിട്ടുവീഴ്ച.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8970" y="732790"/>
            <a:ext cx="1029843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sz="1600" b="1" dirty="0">
                <a:solidFill>
                  <a:schemeClr val="accent3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“ഞാൻ പോയ ശേഷം ആട്ടിൻ കൂട്ടത്തെ ആദരിക്കാത്ത കൊടിയ ചെന്നായ്ക്കൾ നിങ്ങളുടെ ഇടയിൽ കടക്കും എന്നു ഞാൻ അറിയുന്നു.ശിഷ്യന്മാരെ തങ്ങളുടെ പിന്നാലെ വലിച്ചുകളവാനായി വിപരീതോപദേശം പ്രസ്താവിക്കുന്ന പുരുഷന്മാർ നിങ്ങളുടെ ഇടയിൽ നിന്നും എഴുന്നേല്ക്കും. ” (പ്രവർത്തികൾ 20:29-30).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8611" y="1533854"/>
            <a:ext cx="754652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എഫെസ്സിലെ മൂപ്പന്മാരോട് വിടപറയുമ്പോൾ, ഭാവിയിൽ അവർ അഭിമുഖീകരിക്കുന്ന ബാഹ്യവും ആന്തരികവുമായ പ്രശ്‌നങ്ങളെക്കുറിച്ച് പൗലോസ് തൻ്റെ ഉത്കണ്ഠ പ്രകടിപ്പിച്ചു (പ്രവൃത്തികൾ 20:29-30).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76241" y="2549517"/>
            <a:ext cx="75280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b="1">
                <a:solidFill>
                  <a:srgbClr val="FFFF00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കൊള്ളയടിക്കുന്ന ചെന്നായ്ക്കൾ</a:t>
            </a:r>
            <a:r>
              <a:rPr lang="en-US" altLang="en-GB" sz="2000" b="1">
                <a:solidFill>
                  <a:srgbClr val="FFFF00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  <a:r>
              <a:rPr lang="en-GB" sz="2000" b="1"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2000" b="1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64 മുതൽ 311 വരെ (സെർഡിക്ക എഡിക്ട് ഓഫ് ടോളറൻസ്‌ ), റോമാ സാമ്രാജ്യത്തിൽ നിന്ന് സഭയ്ക്ക് കഠിനമായ പീഡനങ്ങൾ നേരിടേണ്ടിവന്നു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>
                <a:solidFill>
                  <a:srgbClr val="FFFF00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ജാതീയ മനുഷ്യർ</a:t>
            </a:r>
            <a:r>
              <a:rPr lang="en-US" altLang="en-GB" sz="2000" b="1" dirty="0">
                <a:solidFill>
                  <a:srgbClr val="FFFF00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  <a:r>
              <a:rPr lang="en-GB" sz="2000" b="1" dirty="0">
                <a:solidFill>
                  <a:srgbClr val="FFFF00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നാലാം നൂറ്റാണ്ട് മുതൽ, പരിവർത്തനം ചെയ്യപ്പെടാത്ത മനുഷ്യർ അവരുടെ പുറജാതീയതയെ സത്യവുമായി കലർത്തി സഭയിലേക്ക് കൊണ്ടുവന്നു.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36340" y="4406243"/>
            <a:ext cx="3523824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സത്യത്തെ ദുഷിപ്പിക്കാനും വിഗ്രഹാരാധനയും ഞായറാഴ്ച ആചരണവും സഭയിൽ അവതരിപ്പിക്കാനും സാത്താൻ തൻറെ തന്ത്രം ഉപയോഗിച്ചു.</a:t>
            </a:r>
          </a:p>
        </p:txBody>
      </p:sp>
      <p:pic>
        <p:nvPicPr>
          <p:cNvPr id="10" name="Imagen 9" descr="Un animal color cafe con un perro&#10;&#10;Descripción generada automáticamente con confianza media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7820048" y="1605977"/>
            <a:ext cx="4274679" cy="204571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812418" y="3694790"/>
            <a:ext cx="4282309" cy="2323391"/>
            <a:chOff x="7715138" y="3947718"/>
            <a:chExt cx="4282309" cy="232339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750" y="3947718"/>
              <a:ext cx="1741697" cy="232339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5138" y="3947718"/>
              <a:ext cx="1116039" cy="2323391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831177" y="4096997"/>
              <a:ext cx="1424573" cy="1938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dirty="0">
                  <a:latin typeface="Gayathri Thin" panose="00000403000000000000" charset="0"/>
                  <a:cs typeface="Gayathri Thin" panose="00000403000000000000" charset="0"/>
                </a:rPr>
                <a:t>റോമിലെ കാപ്പിറ്റോലിൻ കുന്നിലുള്ള റോമൻ ദേവനായ ജൂപ്പിറ്ററിൻറെ പ്രതിമ പുനരുപയോഗിക്കുകയും വിശുദ്ധ പത്രോസിൻറെ പ്രതിമയാക്കി മാറ്റുകയും ചെയ്തു.</a:t>
              </a:r>
            </a:p>
          </p:txBody>
        </p:sp>
      </p:grpSp>
      <p:pic>
        <p:nvPicPr>
          <p:cNvPr id="27" name="Imagen 26" descr="Moneda de metal con letras&#10;&#10;Descripción generada automáticamente con confianza baja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2229" y="4460311"/>
            <a:ext cx="1679969" cy="1682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Logotipo&#10;&#10;Descripción generada automáticament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47" y="4460311"/>
            <a:ext cx="1739800" cy="1673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CuadroTexto 30"/>
          <p:cNvSpPr txBox="1"/>
          <p:nvPr/>
        </p:nvSpPr>
        <p:spPr>
          <a:xfrm>
            <a:off x="0" y="6144218"/>
            <a:ext cx="1219200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>
                  <a:glow rad="127000">
                    <a:srgbClr val="3A57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പൗലോസ് പ്രവചിച്ചതുപോലെ, ഈ തെറ്റുകൾ അംഗീകരിക്കപ്പെട്ടു, സത്യം അറിയാൻ ആഗ്രഹിക്കാത്തവരുടെ ഇടയിൽ അവസാനം വരെ നിലനിൽക്കും (2 തെസ. 2:7-12). ശബത്തുമായുള്ള ഒത്തുതീർപ്പിൻ്റെ അടിസ്ഥാനത്തിലായിരിക്കും അന്തിമ പോരാട്ടം.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uiExpand="1" build="p"/>
      <p:bldP spid="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56623" y="2459504"/>
            <a:ext cx="9278754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6600">
                  <a:solidFill>
                    <a:srgbClr val="5E2F0C"/>
                  </a:solidFill>
                  <a:prstDash val="solid"/>
                </a:ln>
                <a:solidFill>
                  <a:srgbClr val="FFFFFF"/>
                </a:solidFill>
                <a:effectLst>
                  <a:outerShdw dist="50800" dir="2700000" algn="tl" rotWithShape="0">
                    <a:srgbClr val="5E2F0C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ദൈവവചനത്തിനായുള്ള യുദ്ധം: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4864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50800">
                    <a:schemeClr val="accent5">
                      <a:lumMod val="75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ബൈബിളിലെ സുരക്ഷ.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0565" y="638810"/>
            <a:ext cx="944689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chemeClr val="accent5">
                    <a:lumMod val="75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 സത്യത്താൽ അവരെ വിശുദ്ധീകരിക്കേണമേ, നിന്റെ വചനം സത്യം ആകുന്നു. ” (യോഹന്നാൻ  17:17)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43593" y="927550"/>
            <a:ext cx="724904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sz="2000" b="1" dirty="0">
                <a:latin typeface="Gayathri Thin" panose="00000403000000000000" charset="0"/>
                <a:cs typeface="Gayathri Thin" panose="00000403000000000000" charset="0"/>
              </a:rPr>
              <a:t>ബൈബിൾ ദൈവഹിതത്തിൻറെ അപ്രമാദിത്തമായ വെളിപ്പാടാണ്. അത് മനുഷ്യരാശിയുടെ രക്ഷയ്ക്കുള്ള സ്വർഗ്ഗത്തിൻറെ പദ്ധതി അവതരിപ്പിക്കുന്നു.</a:t>
            </a:r>
          </a:p>
        </p:txBody>
      </p:sp>
      <p:pic>
        <p:nvPicPr>
          <p:cNvPr id="8" name="Imagen 7" descr="Imagen que contiene persona, hombre, montar a caballo, sostener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393" y="3881594"/>
            <a:ext cx="2732829" cy="2815348"/>
          </a:xfrm>
          <a:prstGeom prst="rect">
            <a:avLst/>
          </a:prstGeom>
          <a:ln w="57150" cap="rnd">
            <a:solidFill>
              <a:srgbClr val="FF2D8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interior, persona, hombre, tabla&#10;&#10;Descripción generada automáticament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222" y="1085995"/>
            <a:ext cx="4630810" cy="37418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CuadroTexto 11"/>
          <p:cNvSpPr txBox="1"/>
          <p:nvPr/>
        </p:nvSpPr>
        <p:spPr>
          <a:xfrm>
            <a:off x="197222" y="4903690"/>
            <a:ext cx="5128532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Gayathri Thin" panose="00000403000000000000" charset="0"/>
                <a:cs typeface="Gayathri Thin" panose="00000403000000000000" charset="0"/>
              </a:rPr>
              <a:t>നാം അതിൻറെ ഒരു ഭാഗം നിരസിച്ചാൽ (ഉദാഹരണത്തിന്, ഉല്പത്തി 1-ൻറെയും 2-ൻറെയും സൃഷ്ടിവിവരണം), അത് പഠിപ്പിക്കുന്ന ഏതെങ്കിലും ഉപദേശങ്ങൾ നാം നിരസിച്ചേക്കാം. പിന്നെ... ബൈബിളിൻറെ ബാക്കി ഭാഗങ്ങളിൽ വിശ്വസിക്കാൻ നമുക്ക് എന്ത് സുരക്ഷിതത്വമാണുള്ളത്?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06741" y="3719971"/>
            <a:ext cx="3518289" cy="922020"/>
          </a:xfrm>
          <a:custGeom>
            <a:avLst/>
            <a:gdLst>
              <a:gd name="connsiteX0" fmla="*/ 0 w 3518289"/>
              <a:gd name="connsiteY0" fmla="*/ 0 h 984885"/>
              <a:gd name="connsiteX1" fmla="*/ 586382 w 3518289"/>
              <a:gd name="connsiteY1" fmla="*/ 0 h 984885"/>
              <a:gd name="connsiteX2" fmla="*/ 1102397 w 3518289"/>
              <a:gd name="connsiteY2" fmla="*/ 0 h 984885"/>
              <a:gd name="connsiteX3" fmla="*/ 1618413 w 3518289"/>
              <a:gd name="connsiteY3" fmla="*/ 0 h 984885"/>
              <a:gd name="connsiteX4" fmla="*/ 2204794 w 3518289"/>
              <a:gd name="connsiteY4" fmla="*/ 0 h 984885"/>
              <a:gd name="connsiteX5" fmla="*/ 2755993 w 3518289"/>
              <a:gd name="connsiteY5" fmla="*/ 0 h 984885"/>
              <a:gd name="connsiteX6" fmla="*/ 3518289 w 3518289"/>
              <a:gd name="connsiteY6" fmla="*/ 0 h 984885"/>
              <a:gd name="connsiteX7" fmla="*/ 3518289 w 3518289"/>
              <a:gd name="connsiteY7" fmla="*/ 472745 h 984885"/>
              <a:gd name="connsiteX8" fmla="*/ 3518289 w 3518289"/>
              <a:gd name="connsiteY8" fmla="*/ 984885 h 984885"/>
              <a:gd name="connsiteX9" fmla="*/ 2931908 w 3518289"/>
              <a:gd name="connsiteY9" fmla="*/ 984885 h 984885"/>
              <a:gd name="connsiteX10" fmla="*/ 2380709 w 3518289"/>
              <a:gd name="connsiteY10" fmla="*/ 984885 h 984885"/>
              <a:gd name="connsiteX11" fmla="*/ 1723962 w 3518289"/>
              <a:gd name="connsiteY11" fmla="*/ 984885 h 984885"/>
              <a:gd name="connsiteX12" fmla="*/ 1207946 w 3518289"/>
              <a:gd name="connsiteY12" fmla="*/ 984885 h 984885"/>
              <a:gd name="connsiteX13" fmla="*/ 691930 w 3518289"/>
              <a:gd name="connsiteY13" fmla="*/ 984885 h 984885"/>
              <a:gd name="connsiteX14" fmla="*/ 0 w 3518289"/>
              <a:gd name="connsiteY14" fmla="*/ 984885 h 984885"/>
              <a:gd name="connsiteX15" fmla="*/ 0 w 3518289"/>
              <a:gd name="connsiteY15" fmla="*/ 482594 h 984885"/>
              <a:gd name="connsiteX16" fmla="*/ 0 w 3518289"/>
              <a:gd name="connsiteY16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18289" h="984885" fill="none" extrusionOk="0">
                <a:moveTo>
                  <a:pt x="0" y="0"/>
                </a:moveTo>
                <a:cubicBezTo>
                  <a:pt x="148574" y="-53081"/>
                  <a:pt x="449523" y="29451"/>
                  <a:pt x="586382" y="0"/>
                </a:cubicBezTo>
                <a:cubicBezTo>
                  <a:pt x="723241" y="-29451"/>
                  <a:pt x="908955" y="20731"/>
                  <a:pt x="1102397" y="0"/>
                </a:cubicBezTo>
                <a:cubicBezTo>
                  <a:pt x="1295839" y="-20731"/>
                  <a:pt x="1439968" y="38336"/>
                  <a:pt x="1618413" y="0"/>
                </a:cubicBezTo>
                <a:cubicBezTo>
                  <a:pt x="1796858" y="-38336"/>
                  <a:pt x="1916946" y="58285"/>
                  <a:pt x="2204794" y="0"/>
                </a:cubicBezTo>
                <a:cubicBezTo>
                  <a:pt x="2492642" y="-58285"/>
                  <a:pt x="2498354" y="56894"/>
                  <a:pt x="2755993" y="0"/>
                </a:cubicBezTo>
                <a:cubicBezTo>
                  <a:pt x="3013632" y="-56894"/>
                  <a:pt x="3167306" y="37462"/>
                  <a:pt x="3518289" y="0"/>
                </a:cubicBezTo>
                <a:cubicBezTo>
                  <a:pt x="3572360" y="203539"/>
                  <a:pt x="3482893" y="370610"/>
                  <a:pt x="3518289" y="472745"/>
                </a:cubicBezTo>
                <a:cubicBezTo>
                  <a:pt x="3553685" y="574880"/>
                  <a:pt x="3504682" y="804852"/>
                  <a:pt x="3518289" y="984885"/>
                </a:cubicBezTo>
                <a:cubicBezTo>
                  <a:pt x="3246028" y="1037904"/>
                  <a:pt x="3112951" y="937747"/>
                  <a:pt x="2931908" y="984885"/>
                </a:cubicBezTo>
                <a:cubicBezTo>
                  <a:pt x="2750865" y="1032023"/>
                  <a:pt x="2617154" y="983775"/>
                  <a:pt x="2380709" y="984885"/>
                </a:cubicBezTo>
                <a:cubicBezTo>
                  <a:pt x="2144264" y="985995"/>
                  <a:pt x="1936205" y="906412"/>
                  <a:pt x="1723962" y="984885"/>
                </a:cubicBezTo>
                <a:cubicBezTo>
                  <a:pt x="1511719" y="1063358"/>
                  <a:pt x="1402813" y="946463"/>
                  <a:pt x="1207946" y="984885"/>
                </a:cubicBezTo>
                <a:cubicBezTo>
                  <a:pt x="1013079" y="1023307"/>
                  <a:pt x="853529" y="943153"/>
                  <a:pt x="691930" y="984885"/>
                </a:cubicBezTo>
                <a:cubicBezTo>
                  <a:pt x="530331" y="1026617"/>
                  <a:pt x="193860" y="970185"/>
                  <a:pt x="0" y="984885"/>
                </a:cubicBezTo>
                <a:cubicBezTo>
                  <a:pt x="-41761" y="863177"/>
                  <a:pt x="9096" y="604264"/>
                  <a:pt x="0" y="482594"/>
                </a:cubicBezTo>
                <a:cubicBezTo>
                  <a:pt x="-9096" y="360924"/>
                  <a:pt x="36513" y="195102"/>
                  <a:pt x="0" y="0"/>
                </a:cubicBezTo>
                <a:close/>
              </a:path>
              <a:path w="3518289" h="984885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55866" y="126934"/>
                  <a:pt x="3490065" y="278974"/>
                  <a:pt x="3518289" y="472745"/>
                </a:cubicBezTo>
                <a:cubicBezTo>
                  <a:pt x="3546513" y="666517"/>
                  <a:pt x="3471446" y="879809"/>
                  <a:pt x="3518289" y="984885"/>
                </a:cubicBezTo>
                <a:cubicBezTo>
                  <a:pt x="3269020" y="1028769"/>
                  <a:pt x="3177404" y="972452"/>
                  <a:pt x="3002273" y="984885"/>
                </a:cubicBezTo>
                <a:cubicBezTo>
                  <a:pt x="2827142" y="997318"/>
                  <a:pt x="2635706" y="982990"/>
                  <a:pt x="2345526" y="984885"/>
                </a:cubicBezTo>
                <a:cubicBezTo>
                  <a:pt x="2055346" y="986780"/>
                  <a:pt x="1907072" y="951305"/>
                  <a:pt x="1688779" y="984885"/>
                </a:cubicBezTo>
                <a:cubicBezTo>
                  <a:pt x="1470486" y="1018465"/>
                  <a:pt x="1299668" y="923260"/>
                  <a:pt x="1067214" y="984885"/>
                </a:cubicBezTo>
                <a:cubicBezTo>
                  <a:pt x="834760" y="1046510"/>
                  <a:pt x="803347" y="962117"/>
                  <a:pt x="551199" y="984885"/>
                </a:cubicBezTo>
                <a:cubicBezTo>
                  <a:pt x="299051" y="1007653"/>
                  <a:pt x="133357" y="936588"/>
                  <a:pt x="0" y="984885"/>
                </a:cubicBezTo>
                <a:cubicBezTo>
                  <a:pt x="-28877" y="820550"/>
                  <a:pt x="24348" y="737342"/>
                  <a:pt x="0" y="521989"/>
                </a:cubicBezTo>
                <a:cubicBezTo>
                  <a:pt x="-24348" y="306636"/>
                  <a:pt x="12969" y="202797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b="1" dirty="0">
                <a:solidFill>
                  <a:schemeClr val="accent6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 നിന്റെ വചനം എന്റെ കാലിന്നു ദീപവും എന്റെ പാതെക്കു പ്രകാശവും ആകുന്നു.”  (സങ്കീർത്തനം  119:105 )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406741" y="4932637"/>
            <a:ext cx="3518289" cy="1476375"/>
          </a:xfrm>
          <a:custGeom>
            <a:avLst/>
            <a:gdLst>
              <a:gd name="connsiteX0" fmla="*/ 0 w 3518289"/>
              <a:gd name="connsiteY0" fmla="*/ 0 h 1600438"/>
              <a:gd name="connsiteX1" fmla="*/ 480833 w 3518289"/>
              <a:gd name="connsiteY1" fmla="*/ 0 h 1600438"/>
              <a:gd name="connsiteX2" fmla="*/ 1067214 w 3518289"/>
              <a:gd name="connsiteY2" fmla="*/ 0 h 1600438"/>
              <a:gd name="connsiteX3" fmla="*/ 1618413 w 3518289"/>
              <a:gd name="connsiteY3" fmla="*/ 0 h 1600438"/>
              <a:gd name="connsiteX4" fmla="*/ 2099246 w 3518289"/>
              <a:gd name="connsiteY4" fmla="*/ 0 h 1600438"/>
              <a:gd name="connsiteX5" fmla="*/ 2615261 w 3518289"/>
              <a:gd name="connsiteY5" fmla="*/ 0 h 1600438"/>
              <a:gd name="connsiteX6" fmla="*/ 3518289 w 3518289"/>
              <a:gd name="connsiteY6" fmla="*/ 0 h 1600438"/>
              <a:gd name="connsiteX7" fmla="*/ 3518289 w 3518289"/>
              <a:gd name="connsiteY7" fmla="*/ 549484 h 1600438"/>
              <a:gd name="connsiteX8" fmla="*/ 3518289 w 3518289"/>
              <a:gd name="connsiteY8" fmla="*/ 1066959 h 1600438"/>
              <a:gd name="connsiteX9" fmla="*/ 3518289 w 3518289"/>
              <a:gd name="connsiteY9" fmla="*/ 1600438 h 1600438"/>
              <a:gd name="connsiteX10" fmla="*/ 2896725 w 3518289"/>
              <a:gd name="connsiteY10" fmla="*/ 1600438 h 1600438"/>
              <a:gd name="connsiteX11" fmla="*/ 2380709 w 3518289"/>
              <a:gd name="connsiteY11" fmla="*/ 1600438 h 1600438"/>
              <a:gd name="connsiteX12" fmla="*/ 1899876 w 3518289"/>
              <a:gd name="connsiteY12" fmla="*/ 1600438 h 1600438"/>
              <a:gd name="connsiteX13" fmla="*/ 1278312 w 3518289"/>
              <a:gd name="connsiteY13" fmla="*/ 1600438 h 1600438"/>
              <a:gd name="connsiteX14" fmla="*/ 691930 w 3518289"/>
              <a:gd name="connsiteY14" fmla="*/ 1600438 h 1600438"/>
              <a:gd name="connsiteX15" fmla="*/ 0 w 3518289"/>
              <a:gd name="connsiteY15" fmla="*/ 1600438 h 1600438"/>
              <a:gd name="connsiteX16" fmla="*/ 0 w 3518289"/>
              <a:gd name="connsiteY16" fmla="*/ 1050954 h 1600438"/>
              <a:gd name="connsiteX17" fmla="*/ 0 w 3518289"/>
              <a:gd name="connsiteY17" fmla="*/ 549484 h 1600438"/>
              <a:gd name="connsiteX18" fmla="*/ 0 w 3518289"/>
              <a:gd name="connsiteY18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18289" h="1600438" fill="none" extrusionOk="0">
                <a:moveTo>
                  <a:pt x="0" y="0"/>
                </a:moveTo>
                <a:cubicBezTo>
                  <a:pt x="111924" y="-42615"/>
                  <a:pt x="311995" y="13317"/>
                  <a:pt x="480833" y="0"/>
                </a:cubicBezTo>
                <a:cubicBezTo>
                  <a:pt x="649671" y="-13317"/>
                  <a:pt x="779366" y="58285"/>
                  <a:pt x="1067214" y="0"/>
                </a:cubicBezTo>
                <a:cubicBezTo>
                  <a:pt x="1355062" y="-58285"/>
                  <a:pt x="1360774" y="56894"/>
                  <a:pt x="1618413" y="0"/>
                </a:cubicBezTo>
                <a:cubicBezTo>
                  <a:pt x="1876052" y="-56894"/>
                  <a:pt x="1909617" y="23094"/>
                  <a:pt x="2099246" y="0"/>
                </a:cubicBezTo>
                <a:cubicBezTo>
                  <a:pt x="2288875" y="-23094"/>
                  <a:pt x="2466553" y="19489"/>
                  <a:pt x="2615261" y="0"/>
                </a:cubicBezTo>
                <a:cubicBezTo>
                  <a:pt x="2763970" y="-19489"/>
                  <a:pt x="3165797" y="80140"/>
                  <a:pt x="3518289" y="0"/>
                </a:cubicBezTo>
                <a:cubicBezTo>
                  <a:pt x="3563386" y="168402"/>
                  <a:pt x="3466751" y="355433"/>
                  <a:pt x="3518289" y="549484"/>
                </a:cubicBezTo>
                <a:cubicBezTo>
                  <a:pt x="3569827" y="743535"/>
                  <a:pt x="3495928" y="909344"/>
                  <a:pt x="3518289" y="1066959"/>
                </a:cubicBezTo>
                <a:cubicBezTo>
                  <a:pt x="3540650" y="1224574"/>
                  <a:pt x="3510185" y="1409044"/>
                  <a:pt x="3518289" y="1600438"/>
                </a:cubicBezTo>
                <a:cubicBezTo>
                  <a:pt x="3300650" y="1674009"/>
                  <a:pt x="3110359" y="1526797"/>
                  <a:pt x="2896725" y="1600438"/>
                </a:cubicBezTo>
                <a:cubicBezTo>
                  <a:pt x="2683091" y="1674079"/>
                  <a:pt x="2542308" y="1558706"/>
                  <a:pt x="2380709" y="1600438"/>
                </a:cubicBezTo>
                <a:cubicBezTo>
                  <a:pt x="2219110" y="1642170"/>
                  <a:pt x="2027003" y="1578206"/>
                  <a:pt x="1899876" y="1600438"/>
                </a:cubicBezTo>
                <a:cubicBezTo>
                  <a:pt x="1772749" y="1622670"/>
                  <a:pt x="1581906" y="1530911"/>
                  <a:pt x="1278312" y="1600438"/>
                </a:cubicBezTo>
                <a:cubicBezTo>
                  <a:pt x="974718" y="1669965"/>
                  <a:pt x="945855" y="1594442"/>
                  <a:pt x="691930" y="1600438"/>
                </a:cubicBezTo>
                <a:cubicBezTo>
                  <a:pt x="438005" y="1606434"/>
                  <a:pt x="213738" y="1594153"/>
                  <a:pt x="0" y="1600438"/>
                </a:cubicBezTo>
                <a:cubicBezTo>
                  <a:pt x="-27577" y="1367021"/>
                  <a:pt x="10987" y="1239619"/>
                  <a:pt x="0" y="1050954"/>
                </a:cubicBezTo>
                <a:cubicBezTo>
                  <a:pt x="-10987" y="862289"/>
                  <a:pt x="7701" y="761103"/>
                  <a:pt x="0" y="549484"/>
                </a:cubicBezTo>
                <a:cubicBezTo>
                  <a:pt x="-7701" y="337865"/>
                  <a:pt x="47464" y="273147"/>
                  <a:pt x="0" y="0"/>
                </a:cubicBezTo>
                <a:close/>
              </a:path>
              <a:path w="3518289" h="1600438" stroke="0" extrusionOk="0">
                <a:moveTo>
                  <a:pt x="0" y="0"/>
                </a:moveTo>
                <a:cubicBezTo>
                  <a:pt x="124248" y="-60896"/>
                  <a:pt x="360331" y="29688"/>
                  <a:pt x="516016" y="0"/>
                </a:cubicBezTo>
                <a:cubicBezTo>
                  <a:pt x="671701" y="-29688"/>
                  <a:pt x="850804" y="32662"/>
                  <a:pt x="1172763" y="0"/>
                </a:cubicBezTo>
                <a:cubicBezTo>
                  <a:pt x="1494722" y="-32662"/>
                  <a:pt x="1506049" y="9965"/>
                  <a:pt x="1653596" y="0"/>
                </a:cubicBezTo>
                <a:cubicBezTo>
                  <a:pt x="1801143" y="-9965"/>
                  <a:pt x="2127028" y="30781"/>
                  <a:pt x="2275160" y="0"/>
                </a:cubicBezTo>
                <a:cubicBezTo>
                  <a:pt x="2423292" y="-30781"/>
                  <a:pt x="2698433" y="35436"/>
                  <a:pt x="2861542" y="0"/>
                </a:cubicBezTo>
                <a:cubicBezTo>
                  <a:pt x="3024651" y="-35436"/>
                  <a:pt x="3373553" y="26306"/>
                  <a:pt x="3518289" y="0"/>
                </a:cubicBezTo>
                <a:cubicBezTo>
                  <a:pt x="3565832" y="125431"/>
                  <a:pt x="3490319" y="253604"/>
                  <a:pt x="3518289" y="501471"/>
                </a:cubicBezTo>
                <a:cubicBezTo>
                  <a:pt x="3546259" y="749338"/>
                  <a:pt x="3463453" y="799132"/>
                  <a:pt x="3518289" y="1034950"/>
                </a:cubicBezTo>
                <a:cubicBezTo>
                  <a:pt x="3573125" y="1270768"/>
                  <a:pt x="3518045" y="1326133"/>
                  <a:pt x="3518289" y="1600438"/>
                </a:cubicBezTo>
                <a:cubicBezTo>
                  <a:pt x="3355023" y="1623317"/>
                  <a:pt x="3202065" y="1560467"/>
                  <a:pt x="3037456" y="1600438"/>
                </a:cubicBezTo>
                <a:cubicBezTo>
                  <a:pt x="2872847" y="1640409"/>
                  <a:pt x="2599002" y="1566858"/>
                  <a:pt x="2380709" y="1600438"/>
                </a:cubicBezTo>
                <a:cubicBezTo>
                  <a:pt x="2162416" y="1634018"/>
                  <a:pt x="1987808" y="1534264"/>
                  <a:pt x="1759145" y="1600438"/>
                </a:cubicBezTo>
                <a:cubicBezTo>
                  <a:pt x="1530482" y="1666612"/>
                  <a:pt x="1347236" y="1580606"/>
                  <a:pt x="1243129" y="1600438"/>
                </a:cubicBezTo>
                <a:cubicBezTo>
                  <a:pt x="1139022" y="1620270"/>
                  <a:pt x="887646" y="1536793"/>
                  <a:pt x="586381" y="1600438"/>
                </a:cubicBezTo>
                <a:cubicBezTo>
                  <a:pt x="285116" y="1664083"/>
                  <a:pt x="281014" y="1599855"/>
                  <a:pt x="0" y="1600438"/>
                </a:cubicBezTo>
                <a:cubicBezTo>
                  <a:pt x="-16246" y="1366137"/>
                  <a:pt x="45317" y="1309343"/>
                  <a:pt x="0" y="1082963"/>
                </a:cubicBezTo>
                <a:cubicBezTo>
                  <a:pt x="-45317" y="856584"/>
                  <a:pt x="10247" y="682102"/>
                  <a:pt x="0" y="549484"/>
                </a:cubicBezTo>
                <a:cubicBezTo>
                  <a:pt x="-10247" y="416866"/>
                  <a:pt x="63973" y="22220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“നിന്റെ വചനങ്ങളുടെ വികാശനം പ്രകാശപ്രദം ആകുന്നു; അതു അല്പബുദ്ധികളെ ബുദ്ധിമാന്മാരാക്കുന്നു.”  (സങ്കീർത്തനം. 119:130 )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943592" y="2705123"/>
            <a:ext cx="7163699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അതിൽ പിശാചിൻറെ തന്ത്രവും  കാണാം; സൃഷ്ടി; യേശുവിൻറെ ജനനം, ജീവിതം, മരണം, പുനരുത്ഥാനം, മദ്ധ്യസ്ഥം; പാപമോചനം; രണ്ടാം വരവ്; പുതിയ ഭൂമിയിലെ നിത്യജീവൻ...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942957" y="1768786"/>
            <a:ext cx="716369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അതിനാൽ, നമ്മുടെ സുരക്ഷിതത്വം ബൈബിളിലും അതിലെ ഓരോ പുസ്തകങ്ങളിലും അധ്യായങ്ങളിലും വാക്യങ്ങളിലും അടങ്ങിയിരിക്കുന്നു. (2തിമോ. 3:16).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 bldLvl="0" animBg="1"/>
      <p:bldP spid="2" grpId="0" bldLvl="0" animBg="1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36197" y="-29184"/>
            <a:ext cx="7763814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400" b="1" dirty="0">
                <a:solidFill>
                  <a:schemeClr val="accent4"/>
                </a:solidFill>
                <a:latin typeface="Gayathri Thin" panose="00000403000000000000" charset="0"/>
                <a:cs typeface="Gayathri Thin" panose="00000403000000000000" charset="0"/>
              </a:rPr>
              <a:t>മാനുഷിക യുക്തി.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27442" y="605822"/>
            <a:ext cx="6781322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0DD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“ചിലപ്പോൾ ഒരു വഴി മനുഷ്യന്നു ചൊവ്വായി തോന്നുന്നു. അതിന്റെ അവസാനമോ മരണവഴികൾ അത്രേ. ” സാദൃശ്യവാക്യം  16:25)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03428" y="1313648"/>
            <a:ext cx="568804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ബൈബിളിനെ പ്രചോദിപ്പിച്ചത് ദൈവമാണെങ്കിൽ ആർക്കാണ് അതിനെ വ്യാഖ്യാനിക്കാൻ കഴിയുക (2 പത്രോസ് 1:20; യോഹന്നാൻ 14:26)?</a:t>
            </a:r>
          </a:p>
        </p:txBody>
      </p:sp>
      <p:pic>
        <p:nvPicPr>
          <p:cNvPr id="4" name="Imagen 3" descr="Imagen que contiene agua, tabla&#10;&#10;Descripción generada automáticamente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400010" y="102691"/>
            <a:ext cx="1683457" cy="1453735"/>
          </a:xfrm>
          <a:prstGeom prst="rect">
            <a:avLst/>
          </a:prstGeom>
          <a:ln w="38100" cap="sq">
            <a:solidFill>
              <a:srgbClr val="A0DDE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ventana, hombre, tabla, mujer&#10;&#10;Descripción generada automá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39" y="1203168"/>
            <a:ext cx="4360856" cy="5586738"/>
          </a:xfrm>
          <a:prstGeom prst="roundRect">
            <a:avLst>
              <a:gd name="adj" fmla="val 643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0DDE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4603430" y="3774333"/>
            <a:ext cx="758857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18-ാം നൂറ്റാണ്ട് മുതൽ ബൈബിളിൻ്റെ ഒരു "അക്കാദമിക്" വ്യാഖ്യാനം നിർദ്ദേശിച്ചിട്ടുള്ള ഉയർന്ന വിമർശനമാണ് മാനുഷിക യുക്തിയുടെ ഒരു ഉദാഹരണം.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03429" y="2328289"/>
            <a:ext cx="758857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ആത്മാവില്ലാത്ത വ്യക്തി ദൈവാത്മാവിൽ നിന്ന് വരുന്ന കാര്യങ്ങൾ സ്വീകരിക്കുന്നില്ല, എന്നാൽ അവയെ വിഡ്ഢിത്തമായി കണക്കാക്കുന്നു, അവ ആത്മാവിലൂടെ അല്ലാതെ വിവേചിച്ചറിയപ്പെടുന്നതിനാൽ അവയെ മനസ്സിലാക്കാൻ കഴിയില്ല (1കൊ . 2:14).</a:t>
            </a:r>
          </a:p>
        </p:txBody>
      </p:sp>
      <p:pic>
        <p:nvPicPr>
          <p:cNvPr id="14" name="Imagen 13" descr="Un dibujo de un grupo de personas en una montaña&#10;&#10;Descripción generada automáticamente con confianza baja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134039" y="102691"/>
            <a:ext cx="2502158" cy="100626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CuadroTexto 10"/>
          <p:cNvSpPr txBox="1"/>
          <p:nvPr/>
        </p:nvSpPr>
        <p:spPr>
          <a:xfrm>
            <a:off x="4603430" y="5000231"/>
            <a:ext cx="7588570" cy="139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അതിന്റെ പ്രധാന അടിസ്ഥാനം അത്ഭുതങ്ങളെയും പ്രവചനങ്ങളെയും തള്ളിക്കളയുക എന്നതാണ്.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7406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 സംശയവുമില്ലാതെ, ശത്രു ശരിയെന്നു തോന്നുന്ന പാതകൾ രൂപപ്പെടുത്തുന്നു, പക്ഷേ അവരുടെ അവസാനം മരണമാണ് (സദൃ. 16:25).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905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Aptos Display</vt:lpstr>
      <vt:lpstr>Arial</vt:lpstr>
      <vt:lpstr>Aptos</vt:lpstr>
      <vt:lpstr>Gayathri Thin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108</cp:revision>
  <dcterms:created xsi:type="dcterms:W3CDTF">2024-03-31T16:03:00Z</dcterms:created>
  <dcterms:modified xsi:type="dcterms:W3CDTF">2024-04-09T17:50:09Z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5F72ED3BF85740678263C73C549E9664_13</vt:lpwstr>
  </property>
  <property fmtid="{D5CDD505-2E9C-101B-9397-08002B2CF9AE}" pid="3" name="KSOProductBuildVer">
    <vt:lpwstr>1033-12.2.0.13489</vt:lpwstr>
  </property>
</Properties>
</file>