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5" r:id="rId3"/>
    <p:sldId id="270" r:id="rId4"/>
    <p:sldId id="257" r:id="rId5"/>
    <p:sldId id="258" r:id="rId6"/>
    <p:sldId id="259" r:id="rId7"/>
    <p:sldId id="260" r:id="rId8"/>
    <p:sldId id="276" r:id="rId9"/>
    <p:sldId id="262" r:id="rId10"/>
    <p:sldId id="263" r:id="rId11"/>
    <p:sldId id="274" r:id="rId12"/>
    <p:sldId id="277" r:id="rId13"/>
    <p:sldId id="271" r:id="rId14"/>
    <p:sldId id="272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D5"/>
    <a:srgbClr val="E18B61"/>
    <a:srgbClr val="889FB8"/>
    <a:srgbClr val="99A0A7"/>
    <a:srgbClr val="A0DDE0"/>
    <a:srgbClr val="73CDD1"/>
    <a:srgbClr val="474062"/>
    <a:srgbClr val="5C537E"/>
    <a:srgbClr val="FF2D82"/>
    <a:srgbClr val="F2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84" y="14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A4875-3509-4BD2-1283-82D27DF4E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FF61C5-B525-29F5-22A8-36CEA36C4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47233-5F94-AFB2-95AB-7C459B12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7660D-A579-6F22-2D2D-5E46BA9D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BF3EA-4BB7-DE2E-C204-41E485E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CF4F8-50BE-AD5E-942F-CD19BD9C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9A7E9E-E77F-0C08-3E70-F258FDB4D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CB7A9-25CC-71B2-B9AF-FE890E1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56C2B-8A08-F0FE-4A57-A8768D54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FB862-053A-B816-FF53-12FDCF67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5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6650D8-FEB3-B2E0-A590-87BDF1B0F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9E184A-8D68-4AB6-530E-19F2A77F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5F93E-FF3F-73A2-04A5-DC1BB0F4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DEFCB-E941-6715-79E1-2313419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C0A85-62B3-98CC-A894-73EDE97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4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3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6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5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8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0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02D1-98AC-907E-DB67-81D02DDB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7DBC6-6127-54C6-5A1D-106A0C49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A1E45-0F13-5D8E-104F-73A56785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5B6D7-9228-B9D2-65BF-F59493BF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795A6-9936-8A4A-7437-DEFC8348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1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E5F51-9F05-17AC-220C-4A91FAB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AE5D7A-3CA5-5C7A-F7E0-42064D15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3AF69-973E-7058-1E1B-10DE9A21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F33F7-852D-A6CB-24FE-9C7FEA5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3162C-4C0B-2482-88B7-DB52B496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C481E-9019-B80B-7F80-0886A81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21D96-B4A8-4F22-6785-16836A97A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21BD8-1CF2-E04E-FCB8-D5D655DB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87FC19-DE6A-E03F-6C7C-3862D6F3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30F905-9B60-BA4A-2FAD-EB0DA078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579DC-30D5-CC44-9DB7-DE8E399C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1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5EA8-360A-3720-EA8C-96A04685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DFECC-49D6-E4C3-96E8-CD2AC6FD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F34A63-F946-6304-3349-CCD4854D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8C1A0A-A038-54AC-9805-F1985846D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370B3-7576-9224-3957-17DF71F41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62E755-4B53-354D-CE3A-F5FF8777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53014-052F-B0F3-2E19-0105D8EB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874040-5DBD-6F97-3653-0DC2024D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38088-AFD6-6406-E6E6-70678F5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0DF3F4-3DD2-B949-778E-217F396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6E3D5A-183F-081E-8A81-720EA5B3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0C4C70-890E-6B64-AC2F-6401097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1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BF016B-0BCF-DA07-CBBE-733012FD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362595-A6C0-C5C0-3D43-246479BE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2F8EF4-83E7-1782-8E41-27AFE4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92D27-420A-7038-E8FB-F3A5D109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58E3D-4263-849D-38C4-6C247A4A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A75DA-F451-0DB1-B1D3-F4FBA59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B6A437-8EE1-BF5B-96DD-AC7F9D8C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5B2752-3C9E-A160-75ED-71FF9ED8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CD5066-D290-1CAA-E3C9-D4E8C3A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5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BCA-865E-29E7-68A0-E83AF5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F3C2CD-3FCA-662A-E837-8A83070B1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FA65AC-2B34-DEFF-7363-D643E740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60E6B-1196-786B-B993-CF193C9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1625B5-4CAC-BCC9-CD3B-2CE86F9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8DF28-1991-1E55-5771-4DC99E74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3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337231-0C0F-8765-07C7-48D3A73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1BF194-C620-E49D-C801-2ECBA229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0D5E7-8BE0-F98C-3C72-BA4B3196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A03FD-F10C-51DC-A13D-55EA4A57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E19F6-8C13-DEF6-9A4D-2C8EA5E1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99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5138B80-96FB-BEFA-D2B7-BF74EEA1E75F}"/>
              </a:ext>
            </a:extLst>
          </p:cNvPr>
          <p:cNvSpPr txBox="1"/>
          <p:nvPr/>
        </p:nvSpPr>
        <p:spPr>
          <a:xfrm>
            <a:off x="2149642" y="517690"/>
            <a:ext cx="7892716" cy="3438294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7290"/>
              </a:avLst>
            </a:prstTxWarp>
            <a:spAutoFit/>
          </a:bodyPr>
          <a:lstStyle/>
          <a:p>
            <a:pPr algn="ctr"/>
            <a:r>
              <a:rPr lang="es-ES" sz="72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  LUZ  BRILHA</a:t>
            </a:r>
          </a:p>
          <a:p>
            <a:pPr algn="ctr"/>
            <a:r>
              <a:rPr lang="es-ES" sz="72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NA</a:t>
            </a:r>
            <a:br>
              <a:rPr lang="es-ES" sz="72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es-ES" sz="72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E</a:t>
            </a:r>
            <a:r>
              <a:rPr lang="es-ES" sz="7200" b="1" spc="600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SCURIDÃO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258DF7-4841-EEAF-4B52-78106B53AFEA}"/>
              </a:ext>
            </a:extLst>
          </p:cNvPr>
          <p:cNvSpPr txBox="1"/>
          <p:nvPr/>
        </p:nvSpPr>
        <p:spPr>
          <a:xfrm>
            <a:off x="9142243" y="6447415"/>
            <a:ext cx="2961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>
                <a:solidFill>
                  <a:srgbClr val="D8DBCF"/>
                </a:solidFill>
              </a:rPr>
              <a:t>Lição 3 para 20 de abril de 2024</a:t>
            </a:r>
            <a:endParaRPr lang="es-ES" sz="1600" b="1" dirty="0">
              <a:solidFill>
                <a:srgbClr val="D8DB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1384760" y="1604823"/>
            <a:ext cx="10609444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600" b="1" dirty="0">
                <a:latin typeface="Constantia" panose="02030602050306030303" pitchFamily="18" charset="0"/>
              </a:rPr>
              <a:t>“</a:t>
            </a:r>
            <a:r>
              <a:rPr lang="pt-BR" sz="2600" b="1" dirty="0">
                <a:latin typeface="Constantia" panose="02030602050306030303" pitchFamily="18" charset="0"/>
              </a:rPr>
              <a:t>As trevas espirituais cobriram a terra e as densas trevas cobriram as pessoas. Há ceticismo e incredulidade em muitas igrejas em relação à interpretação das Escrituras. Muitos, muitos, questionam a veracidade e a verdade das Escrituras. O raciocínio humano e a imaginação do coração humano estão minando a inspiração da Palavra de Deus.
Este Livro Sagrado resistiu aos ataques de Satanás, que se uniu aos ímpios para envolver tudo o que é divino em caráter com nuvens e trevas. Mas o Senhor preservou este Livro Sagrado em sua forma atual por Seu próprio poder milagroso, como um mapa ou curso para a família humana apontar o caminho para o céu</a:t>
            </a:r>
            <a:r>
              <a:rPr lang="es-ES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1235413" y="58368"/>
            <a:ext cx="10885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E. G. W. (Testemunhos seletos, vol. 1, pg. 17)</a:t>
            </a:r>
          </a:p>
        </p:txBody>
      </p:sp>
    </p:spTree>
    <p:extLst>
      <p:ext uri="{BB962C8B-B14F-4D97-AF65-F5344CB8AC3E}">
        <p14:creationId xmlns:p14="http://schemas.microsoft.com/office/powerpoint/2010/main" val="32028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BATALHA PELA MENTE</a:t>
            </a:r>
          </a:p>
        </p:txBody>
      </p:sp>
    </p:spTree>
    <p:extLst>
      <p:ext uri="{BB962C8B-B14F-4D97-AF65-F5344CB8AC3E}">
        <p14:creationId xmlns:p14="http://schemas.microsoft.com/office/powerpoint/2010/main" val="39872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3A1A4B-D33D-DA61-9C6D-E6CF22BFC4F9}"/>
              </a:ext>
            </a:extLst>
          </p:cNvPr>
          <p:cNvSpPr txBox="1"/>
          <p:nvPr/>
        </p:nvSpPr>
        <p:spPr>
          <a:xfrm>
            <a:off x="301558" y="442425"/>
            <a:ext cx="10126494" cy="646331"/>
          </a:xfrm>
          <a:prstGeom prst="rect">
            <a:avLst/>
          </a:prstGeom>
          <a:solidFill>
            <a:srgbClr val="889FB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deus deste século cegou as mentes desses incrédulos, para que eles não vejam a luz do glorioso evangelho de Cristo, que é a imagem de Deus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 Corintios 4:4 </a:t>
            </a:r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NVI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CE2429-13E7-8830-A05C-9623E1D98697}"/>
              </a:ext>
            </a:extLst>
          </p:cNvPr>
          <p:cNvSpPr txBox="1"/>
          <p:nvPr/>
        </p:nvSpPr>
        <p:spPr>
          <a:xfrm>
            <a:off x="161365" y="1274555"/>
            <a:ext cx="8943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Diz um ditado espanhol: "Não há cego pior do que aquele que não quer ver". Em outras palavras, é inútil convencer alguém a ver o que não quer ver. Assim é com aqueles a quem "o deus deste mundo" cegou (2 Coríntios 4:4).</a:t>
            </a:r>
            <a:endParaRPr lang="es-ES" sz="2000" b="1" dirty="0"/>
          </a:p>
        </p:txBody>
      </p:sp>
      <p:pic>
        <p:nvPicPr>
          <p:cNvPr id="5" name="Imagen 4" descr="Imagen que contiene hombre, roca, comida, grande&#10;&#10;Descripción generada automáticamente">
            <a:extLst>
              <a:ext uri="{FF2B5EF4-FFF2-40B4-BE49-F238E27FC236}">
                <a16:creationId xmlns:a16="http://schemas.microsoft.com/office/drawing/2014/main" id="{79703241-4C15-D672-B25C-071C1D50C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911" y="1342696"/>
            <a:ext cx="2847724" cy="2294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 en el agua&#10;&#10;Descripción generada automáticamente con confianza media">
            <a:extLst>
              <a:ext uri="{FF2B5EF4-FFF2-40B4-BE49-F238E27FC236}">
                <a16:creationId xmlns:a16="http://schemas.microsoft.com/office/drawing/2014/main" id="{6575DDB2-588D-DE72-86D7-B59503C7E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97" y="3646717"/>
            <a:ext cx="3121152" cy="3121152"/>
          </a:xfrm>
          <a:prstGeom prst="round2DiagRect">
            <a:avLst>
              <a:gd name="adj1" fmla="val 16667"/>
              <a:gd name="adj2" fmla="val 1683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6C5F2D-B01E-4559-10A4-CBAB167AE0E0}"/>
              </a:ext>
            </a:extLst>
          </p:cNvPr>
          <p:cNvSpPr txBox="1"/>
          <p:nvPr/>
        </p:nvSpPr>
        <p:spPr>
          <a:xfrm>
            <a:off x="3431836" y="3740051"/>
            <a:ext cx="53283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Mas ninguém precisa ficar nesse estado. Quando a mente está em trevas espirituais, há uma luz que pode e quer brilhar nela: "A luz [Jesus] brilha nas trevas, e as trevas não prevaleceram contra ela" (</a:t>
            </a:r>
            <a:r>
              <a:rPr lang="pt-BR" sz="2000" b="1" dirty="0" err="1"/>
              <a:t>Jo</a:t>
            </a:r>
            <a:r>
              <a:rPr lang="es-ES" sz="2000" b="1" dirty="0"/>
              <a:t>. 1:5).</a:t>
            </a:r>
          </a:p>
        </p:txBody>
      </p:sp>
      <p:pic>
        <p:nvPicPr>
          <p:cNvPr id="11" name="Imagen 10" descr="Un dibujo de una mujer sentada en una silla&#10;&#10;Descripción generada automáticamente con confianza baja">
            <a:extLst>
              <a:ext uri="{FF2B5EF4-FFF2-40B4-BE49-F238E27FC236}">
                <a16:creationId xmlns:a16="http://schemas.microsoft.com/office/drawing/2014/main" id="{156093E2-A08D-6EA9-62C3-F93461B7D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8629" y="3890791"/>
            <a:ext cx="3058874" cy="2786135"/>
          </a:xfrm>
          <a:prstGeom prst="round2DiagRect">
            <a:avLst>
              <a:gd name="adj1" fmla="val 0"/>
              <a:gd name="adj2" fmla="val 15013"/>
            </a:avLst>
          </a:prstGeom>
          <a:ln w="38100" cap="sq">
            <a:solidFill>
              <a:srgbClr val="E18B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900FD6-144B-AAD3-682C-B5CF20B12726}"/>
              </a:ext>
            </a:extLst>
          </p:cNvPr>
          <p:cNvSpPr txBox="1"/>
          <p:nvPr/>
        </p:nvSpPr>
        <p:spPr>
          <a:xfrm>
            <a:off x="161365" y="2290218"/>
            <a:ext cx="89437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falta de conhecimento por parte de quem se perde não é porque não tem capacidade de saber. É porque eles não querem saber. O diabo ocupou suas mentes com muitas coisas que os impedem de pensar sobre o que é verdadeiramente importante: sua salvação</a:t>
            </a:r>
            <a:r>
              <a:rPr lang="es-ES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D689E5-BAD2-829A-817A-172F1FD280AD}"/>
              </a:ext>
            </a:extLst>
          </p:cNvPr>
          <p:cNvSpPr txBox="1"/>
          <p:nvPr/>
        </p:nvSpPr>
        <p:spPr>
          <a:xfrm>
            <a:off x="3431836" y="5468204"/>
            <a:ext cx="5328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Aqueles de nós que aceitam essa luz podem desfazer a obra do inimigo e fazer a luz de Jesus brilhar através das trevas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8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2157633" y="1128370"/>
            <a:ext cx="9826844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pt-BR" sz="2400" b="1" dirty="0">
                <a:latin typeface="Constantia" panose="02030602050306030303" pitchFamily="18" charset="0"/>
              </a:rPr>
              <a:t>Todos aqueles que viajam no caminho para o céu precisam de um guia seguro. Não devemos andar na sabedoria humana. É nosso privilégio ouvir a voz de Cristo falando conosco enquanto fazemos a jornada, e Suas palavras são sempre palavras de sabedoria</a:t>
            </a:r>
            <a:r>
              <a:rPr lang="es-ES" sz="2400" b="1" dirty="0">
                <a:latin typeface="Constantia" panose="02030602050306030303" pitchFamily="18" charset="0"/>
              </a:rPr>
              <a:t>. ...</a:t>
            </a:r>
          </a:p>
          <a:p>
            <a:pPr>
              <a:spcBef>
                <a:spcPts val="600"/>
              </a:spcBef>
            </a:pPr>
            <a:r>
              <a:rPr lang="pt-BR" sz="2400" b="1" dirty="0">
                <a:latin typeface="Constantia" panose="02030602050306030303" pitchFamily="18" charset="0"/>
              </a:rPr>
              <a:t>Satanás está trabalhando com grande diligência para provocar a ruína das almas dos homens</a:t>
            </a:r>
            <a:r>
              <a:rPr lang="es-ES" sz="2400" b="1" dirty="0">
                <a:latin typeface="Constantia" panose="02030602050306030303" pitchFamily="18" charset="0"/>
              </a:rPr>
              <a:t>. […] </a:t>
            </a:r>
            <a:r>
              <a:rPr lang="pt-BR" sz="2400" b="1" dirty="0">
                <a:latin typeface="Constantia" panose="02030602050306030303" pitchFamily="18" charset="0"/>
              </a:rPr>
              <a:t>Nossa única segurança é permanecer perto de Cristo, andando em sua sabedoria e praticando sua verdade. Nem sempre podemos detectar rapidamente a obra satânica; Não sabemos onde ele coloca suas armadilhas. Mas Jesus entende as artes sutis do inimigo, e Ele pode manter nossos pés no caminho seguro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8647632" y="6472708"/>
            <a:ext cx="354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G. W. (Nossa alta vocação, 10 de Janeiro)</a:t>
            </a:r>
          </a:p>
        </p:txBody>
      </p:sp>
    </p:spTree>
    <p:extLst>
      <p:ext uri="{BB962C8B-B14F-4D97-AF65-F5344CB8AC3E}">
        <p14:creationId xmlns:p14="http://schemas.microsoft.com/office/powerpoint/2010/main" val="42899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F8E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Hombre parado en un cuerpo de agua&#10;&#10;Descripción generada automáticamente">
            <a:extLst>
              <a:ext uri="{FF2B5EF4-FFF2-40B4-BE49-F238E27FC236}">
                <a16:creationId xmlns:a16="http://schemas.microsoft.com/office/drawing/2014/main" id="{04AC55FD-EBB1-5257-911E-B63F6C5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4FBBD9-1307-23C2-928F-1E09A92CE77F}"/>
              </a:ext>
            </a:extLst>
          </p:cNvPr>
          <p:cNvSpPr txBox="1"/>
          <p:nvPr/>
        </p:nvSpPr>
        <p:spPr>
          <a:xfrm>
            <a:off x="238386" y="428176"/>
            <a:ext cx="4471416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pt-BR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Então Jesus lhes disse: 'Por pouco tempo a luz estará entre vós. Caminhai enquanto tendes luz, para não vos surpreenderdes com as trevas; porque quem anda nas trevas não sabe para onde vai'".
(João 12:35)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E972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7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2637E14-3CCA-6DF1-2DB4-4DE1837478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945" y="3347670"/>
            <a:ext cx="11860109" cy="342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C1003A-54FD-9525-365D-091D0AB7A469}"/>
              </a:ext>
            </a:extLst>
          </p:cNvPr>
          <p:cNvSpPr txBox="1"/>
          <p:nvPr/>
        </p:nvSpPr>
        <p:spPr>
          <a:xfrm>
            <a:off x="6338048" y="3429000"/>
            <a:ext cx="56110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solidFill>
                  <a:srgbClr val="176653"/>
                </a:solidFill>
              </a:rPr>
              <a:t>Batalha pela Verdade:</a:t>
            </a:r>
          </a:p>
          <a:p>
            <a:pPr>
              <a:spcBef>
                <a:spcPts val="600"/>
              </a:spcBef>
            </a:pPr>
            <a:r>
              <a:rPr lang="pt-BR" sz="2400" b="1" dirty="0"/>
              <a:t>	A verdade versus a mentira.</a:t>
            </a:r>
          </a:p>
          <a:p>
            <a:pPr>
              <a:spcBef>
                <a:spcPts val="600"/>
              </a:spcBef>
            </a:pPr>
            <a:r>
              <a:rPr lang="pt-BR" sz="2400" b="1" dirty="0"/>
              <a:t>	A transigência da Igreja.</a:t>
            </a:r>
          </a:p>
          <a:p>
            <a:pPr>
              <a:spcBef>
                <a:spcPts val="1200"/>
              </a:spcBef>
            </a:pPr>
            <a:r>
              <a:rPr lang="pt-BR" sz="2400" b="1" dirty="0">
                <a:solidFill>
                  <a:srgbClr val="791974"/>
                </a:solidFill>
              </a:rPr>
              <a:t>Batalha pela Palavra de Deus:</a:t>
            </a:r>
          </a:p>
          <a:p>
            <a:pPr>
              <a:spcBef>
                <a:spcPts val="600"/>
              </a:spcBef>
            </a:pPr>
            <a:r>
              <a:rPr lang="pt-BR" sz="2400" b="1" dirty="0"/>
              <a:t>	Segurança na Bíblia.</a:t>
            </a:r>
          </a:p>
          <a:p>
            <a:pPr>
              <a:spcBef>
                <a:spcPts val="600"/>
              </a:spcBef>
            </a:pPr>
            <a:r>
              <a:rPr lang="pt-BR" sz="2400" b="1" dirty="0"/>
              <a:t>	O raciocínio humano.</a:t>
            </a:r>
          </a:p>
          <a:p>
            <a:pPr>
              <a:spcBef>
                <a:spcPts val="1200"/>
              </a:spcBef>
            </a:pPr>
            <a:r>
              <a:rPr lang="pt-BR" sz="2400" b="1" dirty="0">
                <a:solidFill>
                  <a:srgbClr val="713518"/>
                </a:solidFill>
              </a:rPr>
              <a:t>Batalha pela Mente.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157353-2A0A-7DAD-CA8D-0BC55B81B87C}"/>
              </a:ext>
            </a:extLst>
          </p:cNvPr>
          <p:cNvSpPr txBox="1"/>
          <p:nvPr/>
        </p:nvSpPr>
        <p:spPr>
          <a:xfrm>
            <a:off x="245258" y="300681"/>
            <a:ext cx="609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guerra é vencida ou perdida batalha por batalha.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83672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6B4F27E9-EF4E-1B1A-F6DD-6823C674E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176" y="135791"/>
            <a:ext cx="3505601" cy="31380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524656-23A6-59BF-834E-1096A5DAFE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698" y="135791"/>
            <a:ext cx="1905000" cy="31380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D03C0B6-5C3C-07F0-C623-C7D742FAC3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953" y="3477125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hombre, edificio, sostener&#10;&#10;Descripción generada automáticamente">
            <a:extLst>
              <a:ext uri="{FF2B5EF4-FFF2-40B4-BE49-F238E27FC236}">
                <a16:creationId xmlns:a16="http://schemas.microsoft.com/office/drawing/2014/main" id="{31F6CC88-2391-3630-21B1-C087954D25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45" y="3477124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n que contiene verde, luz, iluminado, oscuro&#10;&#10;Descripción generada automáticamente">
            <a:extLst>
              <a:ext uri="{FF2B5EF4-FFF2-40B4-BE49-F238E27FC236}">
                <a16:creationId xmlns:a16="http://schemas.microsoft.com/office/drawing/2014/main" id="{E01FFE65-DDF6-FD26-26FA-0FCAF24408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5738114"/>
            <a:ext cx="408641" cy="406142"/>
          </a:xfrm>
          <a:prstGeom prst="rect">
            <a:avLst/>
          </a:prstGeom>
        </p:spPr>
      </p:pic>
      <p:pic>
        <p:nvPicPr>
          <p:cNvPr id="19" name="Imagen 18" descr="Imagen que contiene firmar, naranja, oscuro, luz&#10;&#10;Descripción generada automáticamente">
            <a:extLst>
              <a:ext uri="{FF2B5EF4-FFF2-40B4-BE49-F238E27FC236}">
                <a16:creationId xmlns:a16="http://schemas.microsoft.com/office/drawing/2014/main" id="{F85BA111-318C-BDEA-A7E7-B4829A0F77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4334397"/>
            <a:ext cx="408641" cy="406142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3D8B2582-2C91-AF69-4CC8-B3B748EB04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5283987"/>
            <a:ext cx="408641" cy="406142"/>
          </a:xfrm>
          <a:prstGeom prst="rect">
            <a:avLst/>
          </a:prstGeom>
        </p:spPr>
      </p:pic>
      <p:pic>
        <p:nvPicPr>
          <p:cNvPr id="22" name="Imagen 21" descr="Forma, Flecha&#10;&#10;Descripción generada automáticamente">
            <a:extLst>
              <a:ext uri="{FF2B5EF4-FFF2-40B4-BE49-F238E27FC236}">
                <a16:creationId xmlns:a16="http://schemas.microsoft.com/office/drawing/2014/main" id="{A0D122BD-91BE-D5C9-906C-D0E5D684B1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3894738"/>
            <a:ext cx="408641" cy="406142"/>
          </a:xfrm>
          <a:prstGeom prst="rect">
            <a:avLst/>
          </a:prstGeom>
        </p:spPr>
      </p:pic>
      <p:pic>
        <p:nvPicPr>
          <p:cNvPr id="24" name="Imagen 23" descr="Imagen que contiene tabla, oscuro, naranja, luz&#10;&#10;Descripción generada automáticamente">
            <a:extLst>
              <a:ext uri="{FF2B5EF4-FFF2-40B4-BE49-F238E27FC236}">
                <a16:creationId xmlns:a16="http://schemas.microsoft.com/office/drawing/2014/main" id="{365F6D1E-58AC-DBCF-D4E4-BB05FE0AEC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6221970"/>
            <a:ext cx="334165" cy="482347"/>
          </a:xfrm>
          <a:prstGeom prst="rect">
            <a:avLst/>
          </a:prstGeom>
        </p:spPr>
      </p:pic>
      <p:pic>
        <p:nvPicPr>
          <p:cNvPr id="27" name="Imagen 26" descr="Imagen que contiene tabla, verde, monitor, oscuro&#10;&#10;Descripción generada automáticamente">
            <a:extLst>
              <a:ext uri="{FF2B5EF4-FFF2-40B4-BE49-F238E27FC236}">
                <a16:creationId xmlns:a16="http://schemas.microsoft.com/office/drawing/2014/main" id="{7F3D6A42-82A3-641D-8536-8050CD7E56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3417522"/>
            <a:ext cx="334165" cy="482347"/>
          </a:xfrm>
          <a:prstGeom prst="rect">
            <a:avLst/>
          </a:prstGeom>
        </p:spPr>
      </p:pic>
      <p:pic>
        <p:nvPicPr>
          <p:cNvPr id="30" name="Imagen 29" descr="Imagen que contiene morado, oscuro, gato, tabla&#10;&#10;Descripción generada automáticamente">
            <a:extLst>
              <a:ext uri="{FF2B5EF4-FFF2-40B4-BE49-F238E27FC236}">
                <a16:creationId xmlns:a16="http://schemas.microsoft.com/office/drawing/2014/main" id="{7B3B5EDF-34EE-4BFC-8886-520D2C6A13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4818798"/>
            <a:ext cx="334165" cy="4823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CF85A6-8BFA-0EC6-AF8A-F2F18F56120A}"/>
              </a:ext>
            </a:extLst>
          </p:cNvPr>
          <p:cNvSpPr txBox="1"/>
          <p:nvPr/>
        </p:nvSpPr>
        <p:spPr>
          <a:xfrm>
            <a:off x="243572" y="2151727"/>
            <a:ext cx="5898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 única salvaguarda nesta batalha é nos apegarmos a Jesus, que é a Verdade e a Vida, e à Sua Santa Palavra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75E2F6-5CEF-A2F8-13FA-B0B6E74023C3}"/>
              </a:ext>
            </a:extLst>
          </p:cNvPr>
          <p:cNvSpPr txBox="1"/>
          <p:nvPr/>
        </p:nvSpPr>
        <p:spPr>
          <a:xfrm>
            <a:off x="242945" y="760751"/>
            <a:ext cx="5898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Satanás perdeu a batalha da perseguição, ele elaborou um novo plano: a transigência.</a:t>
            </a:r>
            <a:br>
              <a:rPr lang="pt-B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mistura de verdade e mentira levou milhões a abraçar uma verdade adulterada e sem vida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BATALHA PELA VERDADE</a:t>
            </a:r>
          </a:p>
        </p:txBody>
      </p:sp>
    </p:spTree>
    <p:extLst>
      <p:ext uri="{BB962C8B-B14F-4D97-AF65-F5344CB8AC3E}">
        <p14:creationId xmlns:p14="http://schemas.microsoft.com/office/powerpoint/2010/main" val="23270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CEE907F-1DCC-689C-BF88-7B5789E033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1999" cy="12848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EF6546-3C17-3C80-56D6-D3343C52FF7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VERDADE vs. A MENTIRA</a:t>
            </a:r>
            <a:endParaRPr lang="es-ES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35D7BC-0F40-ECFE-067A-E0F17E539E4C}"/>
              </a:ext>
            </a:extLst>
          </p:cNvPr>
          <p:cNvSpPr txBox="1"/>
          <p:nvPr/>
        </p:nvSpPr>
        <p:spPr>
          <a:xfrm>
            <a:off x="2893103" y="638565"/>
            <a:ext cx="6170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Jesus lhe disse: "Eu sou o caminho, a verdade e a vida; ninguém vem ao Pai senão por mim" </a:t>
            </a:r>
            <a:r>
              <a:rPr lang="pt-BR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(João</a:t>
            </a:r>
            <a:r>
              <a:rPr lang="es-ES" sz="11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14:6)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76200">
                  <a:srgbClr val="BC964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25BF3B-EB49-01B9-8D0D-475247A14A20}"/>
              </a:ext>
            </a:extLst>
          </p:cNvPr>
          <p:cNvSpPr txBox="1"/>
          <p:nvPr/>
        </p:nvSpPr>
        <p:spPr>
          <a:xfrm>
            <a:off x="3191435" y="1278526"/>
            <a:ext cx="5599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Jesus é a Verdade e, portanto, o Pai de toda a verdade (</a:t>
            </a:r>
            <a:r>
              <a:rPr lang="pt-BR" sz="2000" b="1" dirty="0" err="1"/>
              <a:t>Jo</a:t>
            </a:r>
            <a:r>
              <a:rPr lang="pt-BR" sz="2000" b="1" dirty="0"/>
              <a:t>. 14:6). Tudo o que é certo, tudo o que é confiável, tudo o que é verdadeiro, procede Dele. E Sua verdade produz vida em nós</a:t>
            </a:r>
            <a:r>
              <a:rPr lang="es-ES" sz="2000" b="1" dirty="0"/>
              <a:t>.</a:t>
            </a:r>
          </a:p>
        </p:txBody>
      </p:sp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4D98785-1634-8DE7-946A-6636430010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36" y="761225"/>
            <a:ext cx="2900185" cy="3770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B2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hombre, frente, parado, oscuro&#10;&#10;Descripción generada automáticamente">
            <a:extLst>
              <a:ext uri="{FF2B5EF4-FFF2-40B4-BE49-F238E27FC236}">
                <a16:creationId xmlns:a16="http://schemas.microsoft.com/office/drawing/2014/main" id="{8FA19D2C-7BBF-958D-0053-AEB89392DE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761225"/>
            <a:ext cx="3066125" cy="3383412"/>
          </a:xfrm>
          <a:prstGeom prst="snip2DiagRect">
            <a:avLst>
              <a:gd name="adj1" fmla="val 161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83A2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pájaro, parado, grupo&#10;&#10;Descripción generada automáticamente">
            <a:extLst>
              <a:ext uri="{FF2B5EF4-FFF2-40B4-BE49-F238E27FC236}">
                <a16:creationId xmlns:a16="http://schemas.microsoft.com/office/drawing/2014/main" id="{699D0C1B-4C9A-7F4F-FC48-7E1C8773A5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78" y="4667248"/>
            <a:ext cx="2911443" cy="20951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A5054436-C0A4-BE34-7BEA-507D9B036F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4267297"/>
            <a:ext cx="3056964" cy="24562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7B7061-6E29-A592-03A9-C9B537E740B2}"/>
              </a:ext>
            </a:extLst>
          </p:cNvPr>
          <p:cNvSpPr txBox="1"/>
          <p:nvPr/>
        </p:nvSpPr>
        <p:spPr>
          <a:xfrm>
            <a:off x="3187155" y="5140022"/>
            <a:ext cx="56035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Portanto, o diabo fez de tudo para destruir a Bíblia, seja escondendo-a ou distorcendo-a. E conseguiu isso (embora não completamente) através da Igreja Romana, durante a Idade Média (também chamada de "Idade das Trevas").</a:t>
            </a:r>
            <a:endParaRPr lang="es-ES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A86A6E-CC72-AA65-536B-269FE440D1CE}"/>
              </a:ext>
            </a:extLst>
          </p:cNvPr>
          <p:cNvSpPr txBox="1"/>
          <p:nvPr/>
        </p:nvSpPr>
        <p:spPr>
          <a:xfrm>
            <a:off x="3187155" y="4082882"/>
            <a:ext cx="55992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 seus confrontos com o inimigo, Jesus usou a Bíblia como fonte de toda a verdade: "Está escrito“ </a:t>
            </a:r>
            <a:r>
              <a:rPr lang="es-ES" sz="2000" b="1" dirty="0"/>
              <a:t>(Mt. 4:4; 21:13).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E0159F-7B61-8D32-F128-0D187544D4F3}"/>
              </a:ext>
            </a:extLst>
          </p:cNvPr>
          <p:cNvSpPr txBox="1"/>
          <p:nvPr/>
        </p:nvSpPr>
        <p:spPr>
          <a:xfrm>
            <a:off x="3187155" y="2648120"/>
            <a:ext cx="55992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Pelo contrário, Satanás é o pai da mentira (João 8:44). Todo engano, toda sutileza maliciosa, toda verdade adulterada, procede dele. E suas mentiras produzem morte em nós.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6799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3914277E-3006-3274-62B0-BB3F97F952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231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2CBBABD-4800-FCE9-3E96-49B3CB929E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231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424EC4B-600F-ACCA-46B9-7BAEC273DC5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rgbClr val="A400A4"/>
                </a:solidFill>
              </a:rPr>
              <a:t>A TRANSIGÊNCIA DA IGREJA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F5ED6-6EE5-A9C9-C153-7DF1253220A7}"/>
              </a:ext>
            </a:extLst>
          </p:cNvPr>
          <p:cNvSpPr txBox="1"/>
          <p:nvPr/>
        </p:nvSpPr>
        <p:spPr>
          <a:xfrm>
            <a:off x="1156447" y="610524"/>
            <a:ext cx="987910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Pois sei que depois da minha partida virão lobos vorazes entre vós, e não pouparão o rebanho. E os homens se levantarão de vós mesmos, falando coisas más, para atrair discípulos atrás de si" (Atos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20:29-30)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DA57C5-2DAE-9E5D-3B15-0CE736F08AD4}"/>
              </a:ext>
            </a:extLst>
          </p:cNvPr>
          <p:cNvSpPr txBox="1"/>
          <p:nvPr/>
        </p:nvSpPr>
        <p:spPr>
          <a:xfrm>
            <a:off x="168611" y="1533854"/>
            <a:ext cx="7546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se despedir dos anciãos de Éfeso, Paulo lhes falou de sua preocupação com os problemas externos e internos que eles teriam que enfrentar no futuro (Atos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20:29-30).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0E8139-0B76-EA6C-01D9-24B11D5C08EF}"/>
              </a:ext>
            </a:extLst>
          </p:cNvPr>
          <p:cNvSpPr txBox="1"/>
          <p:nvPr/>
        </p:nvSpPr>
        <p:spPr>
          <a:xfrm>
            <a:off x="176241" y="2579497"/>
            <a:ext cx="75280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Lobos vorazes</a:t>
            </a: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64 a 311 (édito de tolerância de </a:t>
            </a:r>
            <a:r>
              <a:rPr lang="pt-BR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Sérdica</a:t>
            </a: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a Igreja sofreu feroz perseguição do Império Romano.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Homens perversos</a:t>
            </a: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partir do século IV, foram introduzidos na Igreja homens não convertidos que misturaram seu paganismo com a verdade.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CD7523-66F5-FEB3-7B65-4BE925E2AA55}"/>
              </a:ext>
            </a:extLst>
          </p:cNvPr>
          <p:cNvSpPr txBox="1"/>
          <p:nvPr/>
        </p:nvSpPr>
        <p:spPr>
          <a:xfrm>
            <a:off x="4036340" y="4406243"/>
            <a:ext cx="3523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 usou sua estratégia "interna" para corromper a verdade e introduzir a idolatria e a observância dominical na Igreja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" name="Imagen 9" descr="Un animal color cafe con un perro&#10;&#10;Descripción generada automáticamente con confianza media">
            <a:extLst>
              <a:ext uri="{FF2B5EF4-FFF2-40B4-BE49-F238E27FC236}">
                <a16:creationId xmlns:a16="http://schemas.microsoft.com/office/drawing/2014/main" id="{F77E692A-2757-E7B2-BF22-C93A637DA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048" y="1605977"/>
            <a:ext cx="4274679" cy="204571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C153D7E-4E56-D25D-E619-FC7936B5CDAE}"/>
              </a:ext>
            </a:extLst>
          </p:cNvPr>
          <p:cNvGrpSpPr/>
          <p:nvPr/>
        </p:nvGrpSpPr>
        <p:grpSpPr>
          <a:xfrm>
            <a:off x="7812418" y="3694790"/>
            <a:ext cx="4282309" cy="2323391"/>
            <a:chOff x="7715138" y="3947718"/>
            <a:chExt cx="4282309" cy="232339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8989CF-95A5-E8FA-49CC-E2B7478E6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5750" y="3947718"/>
              <a:ext cx="1741697" cy="232339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846CBDA-EEB5-E5CB-2FF5-5D6688D7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5138" y="3947718"/>
              <a:ext cx="1116039" cy="2323391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C11971A-ACD7-CDA1-9AAF-88394321EE49}"/>
                </a:ext>
              </a:extLst>
            </p:cNvPr>
            <p:cNvSpPr txBox="1"/>
            <p:nvPr/>
          </p:nvSpPr>
          <p:spPr>
            <a:xfrm>
              <a:off x="8831177" y="3986028"/>
              <a:ext cx="1424573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/>
                <a:t>A estátua do deus romano Júpiter no Monte Capitolino, em Roma, foi reaproveitada e transformada em estátua de São Pedro</a:t>
              </a:r>
              <a:endParaRPr lang="es-ES" sz="1400" b="1" dirty="0"/>
            </a:p>
          </p:txBody>
        </p:sp>
      </p:grpSp>
      <p:pic>
        <p:nvPicPr>
          <p:cNvPr id="27" name="Imagen 26" descr="Moneda de metal con letras&#10;&#10;Descripción generada automáticamente con confianza baja">
            <a:extLst>
              <a:ext uri="{FF2B5EF4-FFF2-40B4-BE49-F238E27FC236}">
                <a16:creationId xmlns:a16="http://schemas.microsoft.com/office/drawing/2014/main" id="{27478AEF-73E4-DD8A-EDFF-40CA78EE0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229" y="4460311"/>
            <a:ext cx="1679969" cy="1682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CFB1248-0596-AAA8-5C77-E236C4920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47" y="4460311"/>
            <a:ext cx="1739800" cy="1673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04F1208-4AAF-33A9-568F-D178CA39CA0B}"/>
              </a:ext>
            </a:extLst>
          </p:cNvPr>
          <p:cNvSpPr txBox="1"/>
          <p:nvPr/>
        </p:nvSpPr>
        <p:spPr>
          <a:xfrm>
            <a:off x="0" y="614421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Paulo profetizou, esses erros foram aceitos e permanecerão até o fim entre aqueles que não querem conhecer a verdade (2 Tess. 2:7-12). A batalha final será baseada no compromisso com o sábado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56623" y="2459504"/>
            <a:ext cx="92787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BATALHA PELA PALAVRA DE DEUS</a:t>
            </a:r>
            <a:endParaRPr lang="es-ES" sz="6000" b="1" dirty="0">
              <a:ln w="6600">
                <a:solidFill>
                  <a:srgbClr val="5E2F0C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5E2F0C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3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362730-4EC0-0B73-62D7-CE9E84A03580}"/>
              </a:ext>
            </a:extLst>
          </p:cNvPr>
          <p:cNvSpPr txBox="1"/>
          <p:nvPr/>
        </p:nvSpPr>
        <p:spPr>
          <a:xfrm>
            <a:off x="0" y="-486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chemeClr val="accent5">
                      <a:lumMod val="75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SEGURANÇA NA BÍBLIA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7A000E-1BF8-12E2-E540-35B12EC1BDC5}"/>
              </a:ext>
            </a:extLst>
          </p:cNvPr>
          <p:cNvSpPr txBox="1"/>
          <p:nvPr/>
        </p:nvSpPr>
        <p:spPr>
          <a:xfrm>
            <a:off x="2034987" y="638565"/>
            <a:ext cx="812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Santifica-os na verdade; a tua palavra é a verdade" (João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B2B3A2-14F9-E210-8322-F54E11D9755C}"/>
              </a:ext>
            </a:extLst>
          </p:cNvPr>
          <p:cNvSpPr txBox="1"/>
          <p:nvPr/>
        </p:nvSpPr>
        <p:spPr>
          <a:xfrm>
            <a:off x="4942958" y="1060900"/>
            <a:ext cx="724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Bíblia é a revelação infalível da vontade de Deus. Apresenta o plano celestial para a salvação da humanidade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Imagen que contiene persona, hombre, montar a caballo, sostener&#10;&#10;Descripción generada automáticamente">
            <a:extLst>
              <a:ext uri="{FF2B5EF4-FFF2-40B4-BE49-F238E27FC236}">
                <a16:creationId xmlns:a16="http://schemas.microsoft.com/office/drawing/2014/main" id="{A6E4EBBD-6361-C448-09FE-714A2D1A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393" y="3881594"/>
            <a:ext cx="2732829" cy="2815348"/>
          </a:xfrm>
          <a:prstGeom prst="rect">
            <a:avLst/>
          </a:prstGeom>
          <a:ln w="57150" cap="rnd">
            <a:solidFill>
              <a:srgbClr val="FF2D8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interior, persona, hombre, tabla&#10;&#10;Descripción generada automáticamente">
            <a:extLst>
              <a:ext uri="{FF2B5EF4-FFF2-40B4-BE49-F238E27FC236}">
                <a16:creationId xmlns:a16="http://schemas.microsoft.com/office/drawing/2014/main" id="{C89B0FB7-3174-B6EB-A430-50F69147A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2" y="1085995"/>
            <a:ext cx="4630810" cy="374185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6EC1E-BC78-6CD0-ED63-05E78621464A}"/>
              </a:ext>
            </a:extLst>
          </p:cNvPr>
          <p:cNvSpPr txBox="1"/>
          <p:nvPr/>
        </p:nvSpPr>
        <p:spPr>
          <a:xfrm>
            <a:off x="197222" y="4903690"/>
            <a:ext cx="51285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Se rejeitarmos parte dela (por exemplo, o relato de Gênesis 1 e 2 da Criação), podemos vir a rejeitar qualquer uma das doutrinas que ela ensina. E então, que confiança poderíamos ter para confiar no resto da Bíblia?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3AFA8C-7AA1-5A3B-4734-7AD105324A56}"/>
              </a:ext>
            </a:extLst>
          </p:cNvPr>
          <p:cNvSpPr txBox="1"/>
          <p:nvPr/>
        </p:nvSpPr>
        <p:spPr>
          <a:xfrm>
            <a:off x="8406741" y="4000833"/>
            <a:ext cx="3518289" cy="1292662"/>
          </a:xfrm>
          <a:custGeom>
            <a:avLst/>
            <a:gdLst>
              <a:gd name="connsiteX0" fmla="*/ 0 w 3518289"/>
              <a:gd name="connsiteY0" fmla="*/ 0 h 1292662"/>
              <a:gd name="connsiteX1" fmla="*/ 480833 w 3518289"/>
              <a:gd name="connsiteY1" fmla="*/ 0 h 1292662"/>
              <a:gd name="connsiteX2" fmla="*/ 1067214 w 3518289"/>
              <a:gd name="connsiteY2" fmla="*/ 0 h 1292662"/>
              <a:gd name="connsiteX3" fmla="*/ 1618413 w 3518289"/>
              <a:gd name="connsiteY3" fmla="*/ 0 h 1292662"/>
              <a:gd name="connsiteX4" fmla="*/ 2099246 w 3518289"/>
              <a:gd name="connsiteY4" fmla="*/ 0 h 1292662"/>
              <a:gd name="connsiteX5" fmla="*/ 2615261 w 3518289"/>
              <a:gd name="connsiteY5" fmla="*/ 0 h 1292662"/>
              <a:gd name="connsiteX6" fmla="*/ 3518289 w 3518289"/>
              <a:gd name="connsiteY6" fmla="*/ 0 h 1292662"/>
              <a:gd name="connsiteX7" fmla="*/ 3518289 w 3518289"/>
              <a:gd name="connsiteY7" fmla="*/ 443814 h 1292662"/>
              <a:gd name="connsiteX8" fmla="*/ 3518289 w 3518289"/>
              <a:gd name="connsiteY8" fmla="*/ 861775 h 1292662"/>
              <a:gd name="connsiteX9" fmla="*/ 3518289 w 3518289"/>
              <a:gd name="connsiteY9" fmla="*/ 1292662 h 1292662"/>
              <a:gd name="connsiteX10" fmla="*/ 2896725 w 3518289"/>
              <a:gd name="connsiteY10" fmla="*/ 1292662 h 1292662"/>
              <a:gd name="connsiteX11" fmla="*/ 2380709 w 3518289"/>
              <a:gd name="connsiteY11" fmla="*/ 1292662 h 1292662"/>
              <a:gd name="connsiteX12" fmla="*/ 1899876 w 3518289"/>
              <a:gd name="connsiteY12" fmla="*/ 1292662 h 1292662"/>
              <a:gd name="connsiteX13" fmla="*/ 1278312 w 3518289"/>
              <a:gd name="connsiteY13" fmla="*/ 1292662 h 1292662"/>
              <a:gd name="connsiteX14" fmla="*/ 691930 w 3518289"/>
              <a:gd name="connsiteY14" fmla="*/ 1292662 h 1292662"/>
              <a:gd name="connsiteX15" fmla="*/ 0 w 3518289"/>
              <a:gd name="connsiteY15" fmla="*/ 1292662 h 1292662"/>
              <a:gd name="connsiteX16" fmla="*/ 0 w 3518289"/>
              <a:gd name="connsiteY16" fmla="*/ 848848 h 1292662"/>
              <a:gd name="connsiteX17" fmla="*/ 0 w 3518289"/>
              <a:gd name="connsiteY17" fmla="*/ 443814 h 1292662"/>
              <a:gd name="connsiteX18" fmla="*/ 0 w 3518289"/>
              <a:gd name="connsiteY18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8289" h="1292662" fill="none" extrusionOk="0">
                <a:moveTo>
                  <a:pt x="0" y="0"/>
                </a:moveTo>
                <a:cubicBezTo>
                  <a:pt x="111924" y="-42615"/>
                  <a:pt x="311995" y="13317"/>
                  <a:pt x="480833" y="0"/>
                </a:cubicBezTo>
                <a:cubicBezTo>
                  <a:pt x="649671" y="-13317"/>
                  <a:pt x="779366" y="58285"/>
                  <a:pt x="1067214" y="0"/>
                </a:cubicBezTo>
                <a:cubicBezTo>
                  <a:pt x="1355062" y="-58285"/>
                  <a:pt x="1360774" y="56894"/>
                  <a:pt x="1618413" y="0"/>
                </a:cubicBezTo>
                <a:cubicBezTo>
                  <a:pt x="1876052" y="-56894"/>
                  <a:pt x="1909617" y="23094"/>
                  <a:pt x="2099246" y="0"/>
                </a:cubicBezTo>
                <a:cubicBezTo>
                  <a:pt x="2288875" y="-23094"/>
                  <a:pt x="2466553" y="19489"/>
                  <a:pt x="2615261" y="0"/>
                </a:cubicBezTo>
                <a:cubicBezTo>
                  <a:pt x="2763970" y="-19489"/>
                  <a:pt x="3165797" y="80140"/>
                  <a:pt x="3518289" y="0"/>
                </a:cubicBezTo>
                <a:cubicBezTo>
                  <a:pt x="3565922" y="130586"/>
                  <a:pt x="3476895" y="234331"/>
                  <a:pt x="3518289" y="443814"/>
                </a:cubicBezTo>
                <a:cubicBezTo>
                  <a:pt x="3559683" y="653297"/>
                  <a:pt x="3472054" y="711371"/>
                  <a:pt x="3518289" y="861775"/>
                </a:cubicBezTo>
                <a:cubicBezTo>
                  <a:pt x="3564524" y="1012179"/>
                  <a:pt x="3505710" y="1158275"/>
                  <a:pt x="3518289" y="1292662"/>
                </a:cubicBezTo>
                <a:cubicBezTo>
                  <a:pt x="3300650" y="1366233"/>
                  <a:pt x="3110359" y="1219021"/>
                  <a:pt x="2896725" y="1292662"/>
                </a:cubicBezTo>
                <a:cubicBezTo>
                  <a:pt x="2683091" y="1366303"/>
                  <a:pt x="2542308" y="1250930"/>
                  <a:pt x="2380709" y="1292662"/>
                </a:cubicBezTo>
                <a:cubicBezTo>
                  <a:pt x="2219110" y="1334394"/>
                  <a:pt x="2027003" y="1270430"/>
                  <a:pt x="1899876" y="1292662"/>
                </a:cubicBezTo>
                <a:cubicBezTo>
                  <a:pt x="1772749" y="1314894"/>
                  <a:pt x="1581906" y="1223135"/>
                  <a:pt x="1278312" y="1292662"/>
                </a:cubicBezTo>
                <a:cubicBezTo>
                  <a:pt x="974718" y="1362189"/>
                  <a:pt x="945855" y="1286666"/>
                  <a:pt x="691930" y="1292662"/>
                </a:cubicBezTo>
                <a:cubicBezTo>
                  <a:pt x="438005" y="1298658"/>
                  <a:pt x="213738" y="1286377"/>
                  <a:pt x="0" y="1292662"/>
                </a:cubicBezTo>
                <a:cubicBezTo>
                  <a:pt x="-12360" y="1140415"/>
                  <a:pt x="23668" y="943374"/>
                  <a:pt x="0" y="848848"/>
                </a:cubicBezTo>
                <a:cubicBezTo>
                  <a:pt x="-23668" y="754322"/>
                  <a:pt x="14721" y="628837"/>
                  <a:pt x="0" y="443814"/>
                </a:cubicBezTo>
                <a:cubicBezTo>
                  <a:pt x="-14721" y="258791"/>
                  <a:pt x="27175" y="109975"/>
                  <a:pt x="0" y="0"/>
                </a:cubicBezTo>
                <a:close/>
              </a:path>
              <a:path w="3518289" h="1292662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34397" y="190585"/>
                  <a:pt x="3486586" y="272188"/>
                  <a:pt x="3518289" y="405034"/>
                </a:cubicBezTo>
                <a:cubicBezTo>
                  <a:pt x="3549992" y="537880"/>
                  <a:pt x="3493266" y="640457"/>
                  <a:pt x="3518289" y="835921"/>
                </a:cubicBezTo>
                <a:cubicBezTo>
                  <a:pt x="3543312" y="1031385"/>
                  <a:pt x="3493949" y="1100050"/>
                  <a:pt x="3518289" y="1292662"/>
                </a:cubicBezTo>
                <a:cubicBezTo>
                  <a:pt x="3355023" y="1315541"/>
                  <a:pt x="3202065" y="1252691"/>
                  <a:pt x="3037456" y="1292662"/>
                </a:cubicBezTo>
                <a:cubicBezTo>
                  <a:pt x="2872847" y="1332633"/>
                  <a:pt x="2599002" y="1259082"/>
                  <a:pt x="2380709" y="1292662"/>
                </a:cubicBezTo>
                <a:cubicBezTo>
                  <a:pt x="2162416" y="1326242"/>
                  <a:pt x="1987808" y="1226488"/>
                  <a:pt x="1759145" y="1292662"/>
                </a:cubicBezTo>
                <a:cubicBezTo>
                  <a:pt x="1530482" y="1358836"/>
                  <a:pt x="1347236" y="1272830"/>
                  <a:pt x="1243129" y="1292662"/>
                </a:cubicBezTo>
                <a:cubicBezTo>
                  <a:pt x="1139022" y="1312494"/>
                  <a:pt x="887646" y="1229017"/>
                  <a:pt x="586381" y="1292662"/>
                </a:cubicBezTo>
                <a:cubicBezTo>
                  <a:pt x="285116" y="1356307"/>
                  <a:pt x="281014" y="1292079"/>
                  <a:pt x="0" y="1292662"/>
                </a:cubicBezTo>
                <a:cubicBezTo>
                  <a:pt x="-6369" y="1114799"/>
                  <a:pt x="11902" y="1016969"/>
                  <a:pt x="0" y="874701"/>
                </a:cubicBezTo>
                <a:cubicBezTo>
                  <a:pt x="-11902" y="732433"/>
                  <a:pt x="39269" y="564347"/>
                  <a:pt x="0" y="443814"/>
                </a:cubicBezTo>
                <a:cubicBezTo>
                  <a:pt x="-39269" y="323281"/>
                  <a:pt x="25932" y="106599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A tua palavra é uma lâmpada para os meus pés; É uma luz no meu caminho.“</a:t>
            </a:r>
            <a:b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(Sal. 119:105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</a:rPr>
              <a:t>NVI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847F1A-9664-1EE0-078D-A262FB477A80}"/>
              </a:ext>
            </a:extLst>
          </p:cNvPr>
          <p:cNvSpPr txBox="1"/>
          <p:nvPr/>
        </p:nvSpPr>
        <p:spPr>
          <a:xfrm>
            <a:off x="8406741" y="5257652"/>
            <a:ext cx="3518289" cy="1292662"/>
          </a:xfrm>
          <a:custGeom>
            <a:avLst/>
            <a:gdLst>
              <a:gd name="connsiteX0" fmla="*/ 0 w 3518289"/>
              <a:gd name="connsiteY0" fmla="*/ 0 h 1292662"/>
              <a:gd name="connsiteX1" fmla="*/ 480833 w 3518289"/>
              <a:gd name="connsiteY1" fmla="*/ 0 h 1292662"/>
              <a:gd name="connsiteX2" fmla="*/ 1067214 w 3518289"/>
              <a:gd name="connsiteY2" fmla="*/ 0 h 1292662"/>
              <a:gd name="connsiteX3" fmla="*/ 1618413 w 3518289"/>
              <a:gd name="connsiteY3" fmla="*/ 0 h 1292662"/>
              <a:gd name="connsiteX4" fmla="*/ 2099246 w 3518289"/>
              <a:gd name="connsiteY4" fmla="*/ 0 h 1292662"/>
              <a:gd name="connsiteX5" fmla="*/ 2615261 w 3518289"/>
              <a:gd name="connsiteY5" fmla="*/ 0 h 1292662"/>
              <a:gd name="connsiteX6" fmla="*/ 3518289 w 3518289"/>
              <a:gd name="connsiteY6" fmla="*/ 0 h 1292662"/>
              <a:gd name="connsiteX7" fmla="*/ 3518289 w 3518289"/>
              <a:gd name="connsiteY7" fmla="*/ 443814 h 1292662"/>
              <a:gd name="connsiteX8" fmla="*/ 3518289 w 3518289"/>
              <a:gd name="connsiteY8" fmla="*/ 861775 h 1292662"/>
              <a:gd name="connsiteX9" fmla="*/ 3518289 w 3518289"/>
              <a:gd name="connsiteY9" fmla="*/ 1292662 h 1292662"/>
              <a:gd name="connsiteX10" fmla="*/ 2896725 w 3518289"/>
              <a:gd name="connsiteY10" fmla="*/ 1292662 h 1292662"/>
              <a:gd name="connsiteX11" fmla="*/ 2380709 w 3518289"/>
              <a:gd name="connsiteY11" fmla="*/ 1292662 h 1292662"/>
              <a:gd name="connsiteX12" fmla="*/ 1899876 w 3518289"/>
              <a:gd name="connsiteY12" fmla="*/ 1292662 h 1292662"/>
              <a:gd name="connsiteX13" fmla="*/ 1278312 w 3518289"/>
              <a:gd name="connsiteY13" fmla="*/ 1292662 h 1292662"/>
              <a:gd name="connsiteX14" fmla="*/ 691930 w 3518289"/>
              <a:gd name="connsiteY14" fmla="*/ 1292662 h 1292662"/>
              <a:gd name="connsiteX15" fmla="*/ 0 w 3518289"/>
              <a:gd name="connsiteY15" fmla="*/ 1292662 h 1292662"/>
              <a:gd name="connsiteX16" fmla="*/ 0 w 3518289"/>
              <a:gd name="connsiteY16" fmla="*/ 848848 h 1292662"/>
              <a:gd name="connsiteX17" fmla="*/ 0 w 3518289"/>
              <a:gd name="connsiteY17" fmla="*/ 443814 h 1292662"/>
              <a:gd name="connsiteX18" fmla="*/ 0 w 3518289"/>
              <a:gd name="connsiteY18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8289" h="1292662" fill="none" extrusionOk="0">
                <a:moveTo>
                  <a:pt x="0" y="0"/>
                </a:moveTo>
                <a:cubicBezTo>
                  <a:pt x="111924" y="-42615"/>
                  <a:pt x="311995" y="13317"/>
                  <a:pt x="480833" y="0"/>
                </a:cubicBezTo>
                <a:cubicBezTo>
                  <a:pt x="649671" y="-13317"/>
                  <a:pt x="779366" y="58285"/>
                  <a:pt x="1067214" y="0"/>
                </a:cubicBezTo>
                <a:cubicBezTo>
                  <a:pt x="1355062" y="-58285"/>
                  <a:pt x="1360774" y="56894"/>
                  <a:pt x="1618413" y="0"/>
                </a:cubicBezTo>
                <a:cubicBezTo>
                  <a:pt x="1876052" y="-56894"/>
                  <a:pt x="1909617" y="23094"/>
                  <a:pt x="2099246" y="0"/>
                </a:cubicBezTo>
                <a:cubicBezTo>
                  <a:pt x="2288875" y="-23094"/>
                  <a:pt x="2466553" y="19489"/>
                  <a:pt x="2615261" y="0"/>
                </a:cubicBezTo>
                <a:cubicBezTo>
                  <a:pt x="2763970" y="-19489"/>
                  <a:pt x="3165797" y="80140"/>
                  <a:pt x="3518289" y="0"/>
                </a:cubicBezTo>
                <a:cubicBezTo>
                  <a:pt x="3565922" y="130586"/>
                  <a:pt x="3476895" y="234331"/>
                  <a:pt x="3518289" y="443814"/>
                </a:cubicBezTo>
                <a:cubicBezTo>
                  <a:pt x="3559683" y="653297"/>
                  <a:pt x="3472054" y="711371"/>
                  <a:pt x="3518289" y="861775"/>
                </a:cubicBezTo>
                <a:cubicBezTo>
                  <a:pt x="3564524" y="1012179"/>
                  <a:pt x="3505710" y="1158275"/>
                  <a:pt x="3518289" y="1292662"/>
                </a:cubicBezTo>
                <a:cubicBezTo>
                  <a:pt x="3300650" y="1366233"/>
                  <a:pt x="3110359" y="1219021"/>
                  <a:pt x="2896725" y="1292662"/>
                </a:cubicBezTo>
                <a:cubicBezTo>
                  <a:pt x="2683091" y="1366303"/>
                  <a:pt x="2542308" y="1250930"/>
                  <a:pt x="2380709" y="1292662"/>
                </a:cubicBezTo>
                <a:cubicBezTo>
                  <a:pt x="2219110" y="1334394"/>
                  <a:pt x="2027003" y="1270430"/>
                  <a:pt x="1899876" y="1292662"/>
                </a:cubicBezTo>
                <a:cubicBezTo>
                  <a:pt x="1772749" y="1314894"/>
                  <a:pt x="1581906" y="1223135"/>
                  <a:pt x="1278312" y="1292662"/>
                </a:cubicBezTo>
                <a:cubicBezTo>
                  <a:pt x="974718" y="1362189"/>
                  <a:pt x="945855" y="1286666"/>
                  <a:pt x="691930" y="1292662"/>
                </a:cubicBezTo>
                <a:cubicBezTo>
                  <a:pt x="438005" y="1298658"/>
                  <a:pt x="213738" y="1286377"/>
                  <a:pt x="0" y="1292662"/>
                </a:cubicBezTo>
                <a:cubicBezTo>
                  <a:pt x="-12360" y="1140415"/>
                  <a:pt x="23668" y="943374"/>
                  <a:pt x="0" y="848848"/>
                </a:cubicBezTo>
                <a:cubicBezTo>
                  <a:pt x="-23668" y="754322"/>
                  <a:pt x="14721" y="628837"/>
                  <a:pt x="0" y="443814"/>
                </a:cubicBezTo>
                <a:cubicBezTo>
                  <a:pt x="-14721" y="258791"/>
                  <a:pt x="27175" y="109975"/>
                  <a:pt x="0" y="0"/>
                </a:cubicBezTo>
                <a:close/>
              </a:path>
              <a:path w="3518289" h="1292662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34397" y="190585"/>
                  <a:pt x="3486586" y="272188"/>
                  <a:pt x="3518289" y="405034"/>
                </a:cubicBezTo>
                <a:cubicBezTo>
                  <a:pt x="3549992" y="537880"/>
                  <a:pt x="3493266" y="640457"/>
                  <a:pt x="3518289" y="835921"/>
                </a:cubicBezTo>
                <a:cubicBezTo>
                  <a:pt x="3543312" y="1031385"/>
                  <a:pt x="3493949" y="1100050"/>
                  <a:pt x="3518289" y="1292662"/>
                </a:cubicBezTo>
                <a:cubicBezTo>
                  <a:pt x="3355023" y="1315541"/>
                  <a:pt x="3202065" y="1252691"/>
                  <a:pt x="3037456" y="1292662"/>
                </a:cubicBezTo>
                <a:cubicBezTo>
                  <a:pt x="2872847" y="1332633"/>
                  <a:pt x="2599002" y="1259082"/>
                  <a:pt x="2380709" y="1292662"/>
                </a:cubicBezTo>
                <a:cubicBezTo>
                  <a:pt x="2162416" y="1326242"/>
                  <a:pt x="1987808" y="1226488"/>
                  <a:pt x="1759145" y="1292662"/>
                </a:cubicBezTo>
                <a:cubicBezTo>
                  <a:pt x="1530482" y="1358836"/>
                  <a:pt x="1347236" y="1272830"/>
                  <a:pt x="1243129" y="1292662"/>
                </a:cubicBezTo>
                <a:cubicBezTo>
                  <a:pt x="1139022" y="1312494"/>
                  <a:pt x="887646" y="1229017"/>
                  <a:pt x="586381" y="1292662"/>
                </a:cubicBezTo>
                <a:cubicBezTo>
                  <a:pt x="285116" y="1356307"/>
                  <a:pt x="281014" y="1292079"/>
                  <a:pt x="0" y="1292662"/>
                </a:cubicBezTo>
                <a:cubicBezTo>
                  <a:pt x="-6369" y="1114799"/>
                  <a:pt x="11902" y="1016969"/>
                  <a:pt x="0" y="874701"/>
                </a:cubicBezTo>
                <a:cubicBezTo>
                  <a:pt x="-11902" y="732433"/>
                  <a:pt x="39269" y="564347"/>
                  <a:pt x="0" y="443814"/>
                </a:cubicBezTo>
                <a:cubicBezTo>
                  <a:pt x="-39269" y="323281"/>
                  <a:pt x="25932" y="106599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 explicação de suas palavras ilumina, instrui as pessoas simples."</a:t>
            </a:r>
            <a:b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(Sal. 119:130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</a:rPr>
              <a:t>NVI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8C1833-F17A-048E-F421-11B314694990}"/>
              </a:ext>
            </a:extLst>
          </p:cNvPr>
          <p:cNvSpPr txBox="1"/>
          <p:nvPr/>
        </p:nvSpPr>
        <p:spPr>
          <a:xfrm>
            <a:off x="4942957" y="2461283"/>
            <a:ext cx="71636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Nela encontramos a estratégia do diabo; A criação; o nascimento, vida, morte, ressurreição e a intercessão de Jesus; o perdão dos pecados; a Segunda Vinda; A vida eterna na nova terra</a:t>
            </a:r>
            <a:r>
              <a:rPr lang="es-ES" sz="2000" b="1" dirty="0"/>
              <a:t>…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63709B-479B-2B63-17AF-E769000B8EB2}"/>
              </a:ext>
            </a:extLst>
          </p:cNvPr>
          <p:cNvSpPr txBox="1"/>
          <p:nvPr/>
        </p:nvSpPr>
        <p:spPr>
          <a:xfrm>
            <a:off x="4942957" y="1768786"/>
            <a:ext cx="7163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Portanto, nossa segurança é encontrada apenas na Bíblia e em cada um de seus livros, capítulos e versículos</a:t>
            </a:r>
            <a:r>
              <a:rPr lang="es-ES" sz="2000" b="1" dirty="0"/>
              <a:t> (2Tim. 3:16).</a:t>
            </a:r>
          </a:p>
        </p:txBody>
      </p:sp>
    </p:spTree>
    <p:extLst>
      <p:ext uri="{BB962C8B-B14F-4D97-AF65-F5344CB8AC3E}">
        <p14:creationId xmlns:p14="http://schemas.microsoft.com/office/powerpoint/2010/main" val="1075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animBg="1"/>
      <p:bldP spid="2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34462C-0DB1-FD10-12D7-B398A35A4B1C}"/>
              </a:ext>
            </a:extLst>
          </p:cNvPr>
          <p:cNvSpPr txBox="1"/>
          <p:nvPr/>
        </p:nvSpPr>
        <p:spPr>
          <a:xfrm>
            <a:off x="2636197" y="-29184"/>
            <a:ext cx="776381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</a:rPr>
              <a:t>O RACIOCÍNIO HUMANO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3F635-42E0-9EBB-C928-9E0F7F354158}"/>
              </a:ext>
            </a:extLst>
          </p:cNvPr>
          <p:cNvSpPr txBox="1"/>
          <p:nvPr/>
        </p:nvSpPr>
        <p:spPr>
          <a:xfrm>
            <a:off x="3127442" y="605822"/>
            <a:ext cx="6781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Há um caminho que parece direito para o homem, mas seu fim é o caminho da morte</a:t>
            </a:r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(Proverbios 16:25)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D8E9C4-F44F-540B-79A8-4E236040BDF8}"/>
              </a:ext>
            </a:extLst>
          </p:cNvPr>
          <p:cNvSpPr txBox="1"/>
          <p:nvPr/>
        </p:nvSpPr>
        <p:spPr>
          <a:xfrm>
            <a:off x="4603428" y="1313648"/>
            <a:ext cx="568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Deus é quem inspirou a Bíblia, quem pode interpretá-la (2 Pedro 1:20; </a:t>
            </a:r>
            <a:r>
              <a:rPr lang="pt-BR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14:26)?</a:t>
            </a:r>
          </a:p>
        </p:txBody>
      </p:sp>
      <p:pic>
        <p:nvPicPr>
          <p:cNvPr id="4" name="Imagen 3" descr="Imagen que contiene agua, tabla&#10;&#10;Descripción generada automáticamente">
            <a:extLst>
              <a:ext uri="{FF2B5EF4-FFF2-40B4-BE49-F238E27FC236}">
                <a16:creationId xmlns:a16="http://schemas.microsoft.com/office/drawing/2014/main" id="{45E61A15-D2CF-1137-4F72-E39636B92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0010" y="102691"/>
            <a:ext cx="1683457" cy="1453735"/>
          </a:xfrm>
          <a:prstGeom prst="rect">
            <a:avLst/>
          </a:prstGeom>
          <a:ln w="38100" cap="sq">
            <a:solidFill>
              <a:srgbClr val="A0DDE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B098FEC5-81E3-011E-CCAC-956AD3355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9" y="1203168"/>
            <a:ext cx="4360856" cy="5586738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0DDE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55BE58-2921-B0C1-872B-62B9BC670421}"/>
              </a:ext>
            </a:extLst>
          </p:cNvPr>
          <p:cNvSpPr txBox="1"/>
          <p:nvPr/>
        </p:nvSpPr>
        <p:spPr>
          <a:xfrm>
            <a:off x="4603429" y="3816770"/>
            <a:ext cx="7588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exemplo do raciocínio humano é a alta crítica que, desde o século XVIII, propõe uma interpretação "acadêmica" da Bíblia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937DA4-EBAB-1E46-B1F7-F56F6CA72A26}"/>
              </a:ext>
            </a:extLst>
          </p:cNvPr>
          <p:cNvSpPr txBox="1"/>
          <p:nvPr/>
        </p:nvSpPr>
        <p:spPr>
          <a:xfrm>
            <a:off x="4603429" y="2163504"/>
            <a:ext cx="75885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a ajuda do Espírito Santo, nenhum ser humano é capaz de interpretar a Bíblia corretamente, porque "quem não tem o Espírito não aceita o que procede do Espírito de Deus, pois para ele é loucura. Ele não consegue entender, porque tem que ser discernido espiritualmente."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(1Co. 2:14 </a:t>
            </a:r>
            <a:r>
              <a:rPr lang="es-ES" sz="16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pic>
        <p:nvPicPr>
          <p:cNvPr id="14" name="Imagen 13" descr="Un dibujo de un grupo de personas en una montaña&#10;&#10;Descripción generada automáticamente con confianza baja">
            <a:extLst>
              <a:ext uri="{FF2B5EF4-FFF2-40B4-BE49-F238E27FC236}">
                <a16:creationId xmlns:a16="http://schemas.microsoft.com/office/drawing/2014/main" id="{AC70E91D-9D5C-1E27-E41F-26D0D8E61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39" y="102691"/>
            <a:ext cx="2502158" cy="10062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B30672-D355-E2DF-D3F3-7EF510DD4130}"/>
              </a:ext>
            </a:extLst>
          </p:cNvPr>
          <p:cNvSpPr txBox="1"/>
          <p:nvPr/>
        </p:nvSpPr>
        <p:spPr>
          <a:xfrm>
            <a:off x="4603427" y="6080053"/>
            <a:ext cx="7588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certeza, o inimigo inventa caminhos que parecem retos, mas seu fim é a morte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(Pr. 16:25).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46D20C-B581-4F9C-1054-00B2F69F2C90}"/>
              </a:ext>
            </a:extLst>
          </p:cNvPr>
          <p:cNvSpPr txBox="1"/>
          <p:nvPr/>
        </p:nvSpPr>
        <p:spPr>
          <a:xfrm>
            <a:off x="4603426" y="4689593"/>
            <a:ext cx="75885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abordagem básica é a negação de milagres e a impossibilidade de prever o futuro. Sob essa abordagem, que benefício podemos obter da palavra de Deus se negarmos seu poder ou sua capacidade de conhecer o futuro que nos espera?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4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1449</Words>
  <Application>Microsoft Office PowerPoint</Application>
  <PresentationFormat>Panorámica</PresentationFormat>
  <Paragraphs>56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72</cp:revision>
  <dcterms:created xsi:type="dcterms:W3CDTF">2024-03-31T16:03:06Z</dcterms:created>
  <dcterms:modified xsi:type="dcterms:W3CDTF">2024-04-04T06:13:41Z</dcterms:modified>
</cp:coreProperties>
</file>