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64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1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4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3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5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1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8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9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1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37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1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839706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hr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SVETLOST</a:t>
            </a:r>
            <a:br>
              <a:rPr lang="hr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hr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SIJA</a:t>
            </a:r>
          </a:p>
          <a:p>
            <a:pPr algn="ctr"/>
            <a:r>
              <a:rPr lang="hr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U </a:t>
            </a:r>
            <a:r>
              <a:rPr lang="hr" sz="7200" b="1" spc="600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TAMI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625580" y="6447415"/>
            <a:ext cx="247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" sz="1600" b="1" dirty="0">
                <a:solidFill>
                  <a:srgbClr val="D8DBCF"/>
                </a:solidFill>
              </a:rPr>
              <a:t>3. pouka za 20. april 2024.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235413" y="1474194"/>
            <a:ext cx="10609444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sr-Latn-RS" sz="3000" b="1" dirty="0">
                <a:latin typeface="Constantia" panose="02030602050306030303" pitchFamily="18" charset="0"/>
              </a:rPr>
              <a:t>„Duhovni mrak prekrio je Zemlju, a tama narode. U mnogim crkvama postoji skepticizam i neverstvo u tumačenju Svetoga pisma. Veoma mnogo njih dovodi u pitanje verodostojnost i istinitost Svetoga pisma. Ljudsko razmišljanje i mašta ljudskog srca potkopavaju nadahnuće Reči Božije…</a:t>
            </a:r>
          </a:p>
          <a:p>
            <a:pPr>
              <a:lnSpc>
                <a:spcPts val="3400"/>
              </a:lnSpc>
              <a:spcBef>
                <a:spcPts val="600"/>
              </a:spcBef>
            </a:pPr>
            <a:r>
              <a:rPr lang="sr-Latn-RS" sz="3000" b="1" dirty="0">
                <a:latin typeface="Constantia" panose="02030602050306030303" pitchFamily="18" charset="0"/>
              </a:rPr>
              <a:t>Ova Sveta knjiga izdržala je napade sotone, koji se udružio sa zlim ljudima kako bi sve što je božanskog karaktera obavio u oblake i tamu. Ali Gospod je svojom čudesnom moći sačuvao ovu Svetu knjigu u njenom sadašnjem obliku – mapu ili vodič za ljudsku porodicu kako bi im pokazao put do Neba.“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" sz="1400" b="1" dirty="0"/>
              <a:t>Elen Vajt, Odabrane poruke, tom 1, stranica 17.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BITKA ZA UM</a:t>
            </a: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646331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Bog ovoga doba </a:t>
            </a:r>
            <a:r>
              <a:rPr lang="sr-Latn-R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zaslijepio</a:t>
            </a:r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 umove </a:t>
            </a:r>
            <a:r>
              <a:rPr lang="sr-Latn-R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nevjernika</a:t>
            </a:r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tako da ne mogu </a:t>
            </a:r>
            <a:r>
              <a:rPr lang="sr-Latn-R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vidjeti</a:t>
            </a:r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r-Latn-R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svjetlo</a:t>
            </a:r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evanđelja koje pokazuje slavu </a:t>
            </a:r>
            <a:r>
              <a:rPr lang="sr-Latn-R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Krista</a:t>
            </a:r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koji je slika Božja ” </a:t>
            </a:r>
            <a:r>
              <a:rPr lang="sr-Latn-R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(2. Korinćanima 4:4 </a:t>
            </a:r>
            <a:r>
              <a:rPr lang="sr-Latn-R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 </a:t>
            </a:r>
            <a:r>
              <a:rPr lang="sr-Latn-R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sr-Latn-R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15644" y="1274555"/>
            <a:ext cx="9138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Španska izreka kaže: „Nema goreg slepca od onoga koji ne želi da vidi.“ Odnosno, beskorisno je uveravati nekoga da vidi ono što ne želi da vidi. Tako je i s onima koje je „bog ovoga sveta“ zaslepio (2.Kor. 4,4).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386221" y="3786307"/>
            <a:ext cx="54195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Ali niko ne mora ostati u ovakvom stanju. Kada je um u duhovnoj tami, postoji svetlo koje može i hoće sjati u njemu: „Svetlost (Isus) svetli u tami i tama ga ne obuze“ (Ivan 1,5).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1122" y="2339757"/>
            <a:ext cx="89437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Nedostatak znanja kod onih koji su izgubljeni nije zato što nemaju sposobnost da znaju. To je zato što </a:t>
            </a:r>
            <a:r>
              <a:rPr lang="sr-Latn-RS" sz="2200" b="1" i="1" dirty="0"/>
              <a:t>ne žele </a:t>
            </a:r>
            <a:r>
              <a:rPr lang="sr-Latn-RS" sz="2200" b="1" dirty="0"/>
              <a:t>znati. Đavo je zaokupio njihov um mnogim stvarima koje ih sprečavaju da razmišljaju o onome što je zaista važno: o svom spasenju.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386221" y="5568930"/>
            <a:ext cx="53283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Oni od nas koji prihvataju ovo svetlo mogu poništiti delo neprijatelja i učiniti da Isusovo svetlo zasja kroz tamu.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955753" y="974482"/>
            <a:ext cx="10108728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800" b="1" dirty="0">
                <a:latin typeface="Constantia" panose="02030602050306030303" pitchFamily="18" charset="0"/>
              </a:rPr>
              <a:t>„Svi koji putuju putem prema Nebu trebaju sigurnog vodiča. Ne smemo hoditi u ljudskoj mudrosti. Naša je prednost da slušamo Hristov glas koji nam govori dok putujemo životnim putovanjem, a Njegove su reči uvek reči mudrosti...</a:t>
            </a:r>
          </a:p>
          <a:p>
            <a:pPr>
              <a:spcBef>
                <a:spcPts val="600"/>
              </a:spcBef>
            </a:pPr>
            <a:r>
              <a:rPr lang="sr-Latn-RS" sz="2800" b="1" dirty="0">
                <a:latin typeface="Constantia" panose="02030602050306030303" pitchFamily="18" charset="0"/>
              </a:rPr>
              <a:t>Naša jedina sigurnost leži u tome da sledimo Hrista i da mu budemo veoma blizu, hodeći u Njegovoj mudrosti i praktikovanju Njegove istine. Ne možemo uvek lako otkriti sotonino delovanje. Ne znamo gde postavlja svoje zamke. Ali Isus razume suptilne veštine neprijatelja i On može držati naše noge na sigurnim stazama.“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639168" y="6472708"/>
            <a:ext cx="355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Elen Vajt, Naše uzviišeno zvanje, 10. januar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89841"/>
            <a:ext cx="4471416" cy="73866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Isus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reče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Još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 malo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vremena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svetlost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vama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idite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dok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svetlost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imate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 vas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tama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obuzme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a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ide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zna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kuda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ide.“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(Jovan 12,35)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400" b="1" dirty="0">
                <a:solidFill>
                  <a:srgbClr val="176653"/>
                </a:solidFill>
              </a:rPr>
              <a:t>Bitka za istinu:</a:t>
            </a:r>
          </a:p>
          <a:p>
            <a:pPr lvl="1">
              <a:spcBef>
                <a:spcPts val="600"/>
              </a:spcBef>
            </a:pPr>
            <a:r>
              <a:rPr lang="hr" sz="2400" b="1" dirty="0"/>
              <a:t>Istina protiv laži.</a:t>
            </a:r>
          </a:p>
          <a:p>
            <a:pPr lvl="1">
              <a:spcBef>
                <a:spcPts val="600"/>
              </a:spcBef>
            </a:pPr>
            <a:r>
              <a:rPr lang="hr" sz="2400" b="1" dirty="0"/>
              <a:t>Kompromis crkve.</a:t>
            </a:r>
          </a:p>
          <a:p>
            <a:pPr>
              <a:spcBef>
                <a:spcPts val="1200"/>
              </a:spcBef>
            </a:pPr>
            <a:r>
              <a:rPr lang="hr" sz="2400" b="1" dirty="0">
                <a:solidFill>
                  <a:srgbClr val="791974"/>
                </a:solidFill>
              </a:rPr>
              <a:t>Bitka za Reč Božiju:</a:t>
            </a:r>
          </a:p>
          <a:p>
            <a:pPr lvl="1">
              <a:spcBef>
                <a:spcPts val="600"/>
              </a:spcBef>
            </a:pPr>
            <a:r>
              <a:rPr lang="hr" sz="2400" b="1" dirty="0"/>
              <a:t>Sigurnost u Bibliji.</a:t>
            </a:r>
          </a:p>
          <a:p>
            <a:pPr lvl="1">
              <a:spcBef>
                <a:spcPts val="600"/>
              </a:spcBef>
            </a:pPr>
            <a:r>
              <a:rPr lang="hr" sz="2400" b="1" dirty="0"/>
              <a:t>Ljudsko razmišljanje.</a:t>
            </a:r>
          </a:p>
          <a:p>
            <a:pPr>
              <a:spcBef>
                <a:spcPts val="1200"/>
              </a:spcBef>
            </a:pPr>
            <a:r>
              <a:rPr lang="hr" sz="2400" b="1" dirty="0">
                <a:solidFill>
                  <a:srgbClr val="713518"/>
                </a:solidFill>
              </a:rPr>
              <a:t>Bitka za um.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 se dobija ili gubi od bitke do bitke.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2" y="2151727"/>
            <a:ext cx="58987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Naša jedina zaštita u ovoj borbi je prionuti uz Isusa koji je Istina i Život i Njegovu svetu Reč.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682095"/>
            <a:ext cx="58987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Kada je sotona izgubio bitku progonstva, smislio je novi plan: kompromis. Mešavina istine i laži odvukla je milione da prihvate krivotvorenu, beživotnu istinu.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BITKA ZA ISTINU</a:t>
            </a: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ISTINA PROTIV LAŽI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„Isus odgovori: Ja sam put i istina i život. Niko ne dolazi k Ocu osim kroz mene.“ </a:t>
            </a:r>
            <a:r>
              <a:rPr lang="sr-Latn-R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(Jovan 14,6)</a:t>
            </a:r>
            <a:endParaRPr lang="sr-Latn-R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5599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Isus je Istina i time otac svake istine (Jovan 14,6). Sva istina, sve pouzdano, sve što je istinito, dolazi od Njega. A Njegova istina proizvodi život u nama.</a:t>
            </a:r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5" y="5091749"/>
            <a:ext cx="56035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Zato je đavo radio na tome da uništi Bibliju, bilo sakrivajući je ili iskrivljujući je. I to je postigao (iako ne u potpunosti) kroz Rimsku crkvu, tokom srednjeg veka (zvanog i „mračni vek“).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108008"/>
            <a:ext cx="55992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 svojim sukobima s </a:t>
            </a:r>
            <a:r>
              <a:rPr lang="sr-Latn-RS" sz="2200" b="1" dirty="0" err="1"/>
              <a:t>neprijateljem</a:t>
            </a:r>
            <a:r>
              <a:rPr lang="sr-Latn-RS" sz="2200" b="1" dirty="0"/>
              <a:t> Isus je koristio Bibliju kao izvor svake istine: „Pisano je“ (</a:t>
            </a:r>
            <a:r>
              <a:rPr lang="sr-Latn-RS" sz="2200" b="1" dirty="0" err="1"/>
              <a:t>Mt</a:t>
            </a:r>
            <a:r>
              <a:rPr lang="sr-Latn-RS" sz="2200" b="1" dirty="0"/>
              <a:t> 4,4; 21,13).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87155" y="2693267"/>
            <a:ext cx="55992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Nasuprot Njemu, sotona je otac laži (</a:t>
            </a:r>
            <a:r>
              <a:rPr lang="sr-Latn-RS" sz="2200" b="1" dirty="0" err="1"/>
              <a:t>Jn</a:t>
            </a:r>
            <a:r>
              <a:rPr lang="sr-Latn-RS" sz="2200" b="1" dirty="0"/>
              <a:t>. 8,44). Sve prevare, sve zlonamerne suptilnosti, sve krivotvorene istine, dolaze od njega. A njegove laži proizvode smrt u nama.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" sz="4400" b="1" dirty="0">
                <a:ln/>
                <a:solidFill>
                  <a:srgbClr val="A400A4"/>
                </a:solidFill>
              </a:rPr>
              <a:t>KOMPROMIS CRKVE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„Jer ja ovo znam da će po odlasku mom ući među vas teški vuci koji neće štedeti stada; I između vas samih postaće ljudi koji će govoriti izvrnutu nauku da odvraćaju učenike za sobom.” </a:t>
            </a:r>
            <a:r>
              <a:rPr lang="sr-Latn-R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(D</a:t>
            </a:r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ela</a:t>
            </a:r>
            <a:r>
              <a:rPr lang="sr-Latn-R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20,29-30).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Opraštajući se od </a:t>
            </a:r>
            <a:r>
              <a:rPr lang="sr-Latn-RS" sz="22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efeskih</a:t>
            </a: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starešina, Pavle je izrazio svoju zabrinutost zbog spoljašnjih i unutrašnjih problema s kojima će se Crkva suočiti u budućnosti ( Dela20,29-30).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r-Latn-RS" sz="22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Grabežljivi vukovi </a:t>
            </a: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Od 64. do 313. godine (Milanski edikt tolerancije) Crkva je trpela žestoke progone od strane Rimskog Carstva.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22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Pokvareni ljudi</a:t>
            </a: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Počevši od 4. veka, u Crkvu su ušli </a:t>
            </a:r>
            <a:r>
              <a:rPr lang="sr-Latn-RS" sz="22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neobraćeni</a:t>
            </a: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ljudi koji su pomešali paganstvo s istinom.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36340" y="4406243"/>
            <a:ext cx="36787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Sotona je koristio svoju „unutrašnju“ strategiju da iskvari istinu i uvede idolopoklonstvo i svetkovanje nedelje u Crkvu.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588858"/>
            <a:ext cx="4282309" cy="2554545"/>
            <a:chOff x="7715138" y="3841786"/>
            <a:chExt cx="4282309" cy="255454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3209" y="3841786"/>
              <a:ext cx="142457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sr-Latn-RS" sz="1600" b="1" dirty="0"/>
                <a:t>Kip rimskog boga Jupitera na brdu Kapitol u Rimu ponovno je upotrebljen i pretvoren u kip svetog Petra</a:t>
              </a:r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što je Pavle prorekao, te su zablude prihvaćene i ostaće do kraja među onima koji ne žele da znaju istinu (2. Solunjanima 2,7-12). Konačna bitka će se temeljiti na kompromisu po pitanju subote.</a:t>
            </a:r>
            <a:endParaRPr lang="sr-Latn-RS" sz="220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BITKA ZA REČ BOŽIJU</a:t>
            </a: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SIGURNOST U BIBLIJI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2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„Posveti ih istinom; Tvoja je Reč istina.” </a:t>
            </a:r>
            <a:r>
              <a:rPr lang="hr" sz="1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(Jovan 17,17)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3782238" y="1060900"/>
            <a:ext cx="8409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400" b="1" dirty="0"/>
              <a:t>Biblija je nepogrešivo otkrivenje Božije volje. Predstavlja nebeski plan za spasenje čovečanstva 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1" r="4961"/>
          <a:stretch/>
        </p:blipFill>
        <p:spPr>
          <a:xfrm>
            <a:off x="197222" y="1085996"/>
            <a:ext cx="3403391" cy="305244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98236" y="4388618"/>
            <a:ext cx="51285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400" b="1" dirty="0"/>
              <a:t>Ako odbacimo deo toga (na primer, izveštaj o stvaranju u Postanju 1 i 2), mogli bismo odbaciti bilo koje učenje koju Biblija podučava. I onda... kakvu sigurnost možemo imati da verujemo ostatku Biblije?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19971"/>
            <a:ext cx="3518289" cy="1107996"/>
          </a:xfrm>
          <a:custGeom>
            <a:avLst/>
            <a:gdLst>
              <a:gd name="connsiteX0" fmla="*/ 0 w 3518289"/>
              <a:gd name="connsiteY0" fmla="*/ 0 h 1107996"/>
              <a:gd name="connsiteX1" fmla="*/ 586382 w 3518289"/>
              <a:gd name="connsiteY1" fmla="*/ 0 h 1107996"/>
              <a:gd name="connsiteX2" fmla="*/ 1102397 w 3518289"/>
              <a:gd name="connsiteY2" fmla="*/ 0 h 1107996"/>
              <a:gd name="connsiteX3" fmla="*/ 1618413 w 3518289"/>
              <a:gd name="connsiteY3" fmla="*/ 0 h 1107996"/>
              <a:gd name="connsiteX4" fmla="*/ 2204794 w 3518289"/>
              <a:gd name="connsiteY4" fmla="*/ 0 h 1107996"/>
              <a:gd name="connsiteX5" fmla="*/ 2755993 w 3518289"/>
              <a:gd name="connsiteY5" fmla="*/ 0 h 1107996"/>
              <a:gd name="connsiteX6" fmla="*/ 3518289 w 3518289"/>
              <a:gd name="connsiteY6" fmla="*/ 0 h 1107996"/>
              <a:gd name="connsiteX7" fmla="*/ 3518289 w 3518289"/>
              <a:gd name="connsiteY7" fmla="*/ 531838 h 1107996"/>
              <a:gd name="connsiteX8" fmla="*/ 3518289 w 3518289"/>
              <a:gd name="connsiteY8" fmla="*/ 1107996 h 1107996"/>
              <a:gd name="connsiteX9" fmla="*/ 2931908 w 3518289"/>
              <a:gd name="connsiteY9" fmla="*/ 1107996 h 1107996"/>
              <a:gd name="connsiteX10" fmla="*/ 2380709 w 3518289"/>
              <a:gd name="connsiteY10" fmla="*/ 1107996 h 1107996"/>
              <a:gd name="connsiteX11" fmla="*/ 1723962 w 3518289"/>
              <a:gd name="connsiteY11" fmla="*/ 1107996 h 1107996"/>
              <a:gd name="connsiteX12" fmla="*/ 1207946 w 3518289"/>
              <a:gd name="connsiteY12" fmla="*/ 1107996 h 1107996"/>
              <a:gd name="connsiteX13" fmla="*/ 691930 w 3518289"/>
              <a:gd name="connsiteY13" fmla="*/ 1107996 h 1107996"/>
              <a:gd name="connsiteX14" fmla="*/ 0 w 3518289"/>
              <a:gd name="connsiteY14" fmla="*/ 1107996 h 1107996"/>
              <a:gd name="connsiteX15" fmla="*/ 0 w 3518289"/>
              <a:gd name="connsiteY15" fmla="*/ 542918 h 1107996"/>
              <a:gd name="connsiteX16" fmla="*/ 0 w 3518289"/>
              <a:gd name="connsiteY16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8289" h="1107996" fill="none" extrusionOk="0">
                <a:moveTo>
                  <a:pt x="0" y="0"/>
                </a:moveTo>
                <a:cubicBezTo>
                  <a:pt x="148574" y="-53081"/>
                  <a:pt x="449523" y="29451"/>
                  <a:pt x="586382" y="0"/>
                </a:cubicBezTo>
                <a:cubicBezTo>
                  <a:pt x="723241" y="-29451"/>
                  <a:pt x="908955" y="20731"/>
                  <a:pt x="1102397" y="0"/>
                </a:cubicBezTo>
                <a:cubicBezTo>
                  <a:pt x="1295839" y="-20731"/>
                  <a:pt x="1439968" y="38336"/>
                  <a:pt x="1618413" y="0"/>
                </a:cubicBezTo>
                <a:cubicBezTo>
                  <a:pt x="1796858" y="-38336"/>
                  <a:pt x="1916946" y="58285"/>
                  <a:pt x="2204794" y="0"/>
                </a:cubicBezTo>
                <a:cubicBezTo>
                  <a:pt x="2492642" y="-58285"/>
                  <a:pt x="2498354" y="56894"/>
                  <a:pt x="2755993" y="0"/>
                </a:cubicBezTo>
                <a:cubicBezTo>
                  <a:pt x="3013632" y="-56894"/>
                  <a:pt x="3167306" y="37462"/>
                  <a:pt x="3518289" y="0"/>
                </a:cubicBezTo>
                <a:cubicBezTo>
                  <a:pt x="3543141" y="163908"/>
                  <a:pt x="3517835" y="383016"/>
                  <a:pt x="3518289" y="531838"/>
                </a:cubicBezTo>
                <a:cubicBezTo>
                  <a:pt x="3518743" y="680660"/>
                  <a:pt x="3468676" y="972395"/>
                  <a:pt x="3518289" y="1107996"/>
                </a:cubicBezTo>
                <a:cubicBezTo>
                  <a:pt x="3246028" y="1161015"/>
                  <a:pt x="3112951" y="1060858"/>
                  <a:pt x="2931908" y="1107996"/>
                </a:cubicBezTo>
                <a:cubicBezTo>
                  <a:pt x="2750865" y="1155134"/>
                  <a:pt x="2617154" y="1106886"/>
                  <a:pt x="2380709" y="1107996"/>
                </a:cubicBezTo>
                <a:cubicBezTo>
                  <a:pt x="2144264" y="1109106"/>
                  <a:pt x="1936205" y="1029523"/>
                  <a:pt x="1723962" y="1107996"/>
                </a:cubicBezTo>
                <a:cubicBezTo>
                  <a:pt x="1511719" y="1186469"/>
                  <a:pt x="1402813" y="1069574"/>
                  <a:pt x="1207946" y="1107996"/>
                </a:cubicBezTo>
                <a:cubicBezTo>
                  <a:pt x="1013079" y="1146418"/>
                  <a:pt x="853529" y="1066264"/>
                  <a:pt x="691930" y="1107996"/>
                </a:cubicBezTo>
                <a:cubicBezTo>
                  <a:pt x="530331" y="1149728"/>
                  <a:pt x="193860" y="1093296"/>
                  <a:pt x="0" y="1107996"/>
                </a:cubicBezTo>
                <a:cubicBezTo>
                  <a:pt x="-34293" y="936582"/>
                  <a:pt x="15960" y="754024"/>
                  <a:pt x="0" y="542918"/>
                </a:cubicBezTo>
                <a:cubicBezTo>
                  <a:pt x="-15960" y="331812"/>
                  <a:pt x="38050" y="133368"/>
                  <a:pt x="0" y="0"/>
                </a:cubicBezTo>
                <a:close/>
              </a:path>
              <a:path w="3518289" h="1107996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48299" y="194546"/>
                  <a:pt x="3489563" y="364625"/>
                  <a:pt x="3518289" y="531838"/>
                </a:cubicBezTo>
                <a:cubicBezTo>
                  <a:pt x="3547015" y="699051"/>
                  <a:pt x="3464626" y="874490"/>
                  <a:pt x="3518289" y="1107996"/>
                </a:cubicBezTo>
                <a:cubicBezTo>
                  <a:pt x="3269020" y="1151880"/>
                  <a:pt x="3177404" y="1095563"/>
                  <a:pt x="3002273" y="1107996"/>
                </a:cubicBezTo>
                <a:cubicBezTo>
                  <a:pt x="2827142" y="1120429"/>
                  <a:pt x="2635706" y="1106101"/>
                  <a:pt x="2345526" y="1107996"/>
                </a:cubicBezTo>
                <a:cubicBezTo>
                  <a:pt x="2055346" y="1109891"/>
                  <a:pt x="1907072" y="1074416"/>
                  <a:pt x="1688779" y="1107996"/>
                </a:cubicBezTo>
                <a:cubicBezTo>
                  <a:pt x="1470486" y="1141576"/>
                  <a:pt x="1299668" y="1046371"/>
                  <a:pt x="1067214" y="1107996"/>
                </a:cubicBezTo>
                <a:cubicBezTo>
                  <a:pt x="834760" y="1169621"/>
                  <a:pt x="803347" y="1085228"/>
                  <a:pt x="551199" y="1107996"/>
                </a:cubicBezTo>
                <a:cubicBezTo>
                  <a:pt x="299051" y="1130764"/>
                  <a:pt x="133357" y="1059699"/>
                  <a:pt x="0" y="1107996"/>
                </a:cubicBezTo>
                <a:cubicBezTo>
                  <a:pt x="-42764" y="998405"/>
                  <a:pt x="59065" y="691615"/>
                  <a:pt x="0" y="587238"/>
                </a:cubicBezTo>
                <a:cubicBezTo>
                  <a:pt x="-59065" y="482861"/>
                  <a:pt x="58456" y="25478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sr-Latn-RS" sz="2200" b="1" dirty="0">
                <a:solidFill>
                  <a:schemeClr val="accent6">
                    <a:lumMod val="50000"/>
                  </a:schemeClr>
                </a:solidFill>
              </a:rPr>
              <a:t>„Reč je tvoja svetiljka nozi mojoj, svetlost stazi mojoj.“ (</a:t>
            </a:r>
            <a:r>
              <a:rPr lang="sr-Latn-RS" sz="2200" b="1" dirty="0" err="1">
                <a:solidFill>
                  <a:schemeClr val="accent6">
                    <a:lumMod val="50000"/>
                  </a:schemeClr>
                </a:solidFill>
              </a:rPr>
              <a:t>Ps</a:t>
            </a:r>
            <a:r>
              <a:rPr lang="sr-Latn-RS" sz="2200" b="1" dirty="0">
                <a:solidFill>
                  <a:schemeClr val="accent6">
                    <a:lumMod val="50000"/>
                  </a:schemeClr>
                </a:solidFill>
              </a:rPr>
              <a:t>. 119,105 )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4932637"/>
            <a:ext cx="3518289" cy="1508105"/>
          </a:xfrm>
          <a:custGeom>
            <a:avLst/>
            <a:gdLst>
              <a:gd name="connsiteX0" fmla="*/ 0 w 3518289"/>
              <a:gd name="connsiteY0" fmla="*/ 0 h 1508105"/>
              <a:gd name="connsiteX1" fmla="*/ 480833 w 3518289"/>
              <a:gd name="connsiteY1" fmla="*/ 0 h 1508105"/>
              <a:gd name="connsiteX2" fmla="*/ 1067214 w 3518289"/>
              <a:gd name="connsiteY2" fmla="*/ 0 h 1508105"/>
              <a:gd name="connsiteX3" fmla="*/ 1618413 w 3518289"/>
              <a:gd name="connsiteY3" fmla="*/ 0 h 1508105"/>
              <a:gd name="connsiteX4" fmla="*/ 2099246 w 3518289"/>
              <a:gd name="connsiteY4" fmla="*/ 0 h 1508105"/>
              <a:gd name="connsiteX5" fmla="*/ 2615261 w 3518289"/>
              <a:gd name="connsiteY5" fmla="*/ 0 h 1508105"/>
              <a:gd name="connsiteX6" fmla="*/ 3518289 w 3518289"/>
              <a:gd name="connsiteY6" fmla="*/ 0 h 1508105"/>
              <a:gd name="connsiteX7" fmla="*/ 3518289 w 3518289"/>
              <a:gd name="connsiteY7" fmla="*/ 517783 h 1508105"/>
              <a:gd name="connsiteX8" fmla="*/ 3518289 w 3518289"/>
              <a:gd name="connsiteY8" fmla="*/ 1005403 h 1508105"/>
              <a:gd name="connsiteX9" fmla="*/ 3518289 w 3518289"/>
              <a:gd name="connsiteY9" fmla="*/ 1508105 h 1508105"/>
              <a:gd name="connsiteX10" fmla="*/ 2896725 w 3518289"/>
              <a:gd name="connsiteY10" fmla="*/ 1508105 h 1508105"/>
              <a:gd name="connsiteX11" fmla="*/ 2380709 w 3518289"/>
              <a:gd name="connsiteY11" fmla="*/ 1508105 h 1508105"/>
              <a:gd name="connsiteX12" fmla="*/ 1899876 w 3518289"/>
              <a:gd name="connsiteY12" fmla="*/ 1508105 h 1508105"/>
              <a:gd name="connsiteX13" fmla="*/ 1278312 w 3518289"/>
              <a:gd name="connsiteY13" fmla="*/ 1508105 h 1508105"/>
              <a:gd name="connsiteX14" fmla="*/ 691930 w 3518289"/>
              <a:gd name="connsiteY14" fmla="*/ 1508105 h 1508105"/>
              <a:gd name="connsiteX15" fmla="*/ 0 w 3518289"/>
              <a:gd name="connsiteY15" fmla="*/ 1508105 h 1508105"/>
              <a:gd name="connsiteX16" fmla="*/ 0 w 3518289"/>
              <a:gd name="connsiteY16" fmla="*/ 990322 h 1508105"/>
              <a:gd name="connsiteX17" fmla="*/ 0 w 3518289"/>
              <a:gd name="connsiteY17" fmla="*/ 517783 h 1508105"/>
              <a:gd name="connsiteX18" fmla="*/ 0 w 3518289"/>
              <a:gd name="connsiteY18" fmla="*/ 0 h 15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508105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21541" y="170543"/>
                  <a:pt x="3468019" y="319311"/>
                  <a:pt x="3518289" y="517783"/>
                </a:cubicBezTo>
                <a:cubicBezTo>
                  <a:pt x="3568559" y="716255"/>
                  <a:pt x="3488750" y="883904"/>
                  <a:pt x="3518289" y="1005403"/>
                </a:cubicBezTo>
                <a:cubicBezTo>
                  <a:pt x="3547828" y="1126902"/>
                  <a:pt x="3490144" y="1359771"/>
                  <a:pt x="3518289" y="1508105"/>
                </a:cubicBezTo>
                <a:cubicBezTo>
                  <a:pt x="3300650" y="1581676"/>
                  <a:pt x="3110359" y="1434464"/>
                  <a:pt x="2896725" y="1508105"/>
                </a:cubicBezTo>
                <a:cubicBezTo>
                  <a:pt x="2683091" y="1581746"/>
                  <a:pt x="2542308" y="1466373"/>
                  <a:pt x="2380709" y="1508105"/>
                </a:cubicBezTo>
                <a:cubicBezTo>
                  <a:pt x="2219110" y="1549837"/>
                  <a:pt x="2027003" y="1485873"/>
                  <a:pt x="1899876" y="1508105"/>
                </a:cubicBezTo>
                <a:cubicBezTo>
                  <a:pt x="1772749" y="1530337"/>
                  <a:pt x="1581906" y="1438578"/>
                  <a:pt x="1278312" y="1508105"/>
                </a:cubicBezTo>
                <a:cubicBezTo>
                  <a:pt x="974718" y="1577632"/>
                  <a:pt x="945855" y="1502109"/>
                  <a:pt x="691930" y="1508105"/>
                </a:cubicBezTo>
                <a:cubicBezTo>
                  <a:pt x="438005" y="1514101"/>
                  <a:pt x="213738" y="1501820"/>
                  <a:pt x="0" y="1508105"/>
                </a:cubicBezTo>
                <a:cubicBezTo>
                  <a:pt x="-3484" y="1338855"/>
                  <a:pt x="14791" y="1230500"/>
                  <a:pt x="0" y="990322"/>
                </a:cubicBezTo>
                <a:cubicBezTo>
                  <a:pt x="-14791" y="750144"/>
                  <a:pt x="895" y="646625"/>
                  <a:pt x="0" y="517783"/>
                </a:cubicBezTo>
                <a:cubicBezTo>
                  <a:pt x="-895" y="388941"/>
                  <a:pt x="546" y="255100"/>
                  <a:pt x="0" y="0"/>
                </a:cubicBezTo>
                <a:close/>
              </a:path>
              <a:path w="3518289" h="1508105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27726" y="104032"/>
                  <a:pt x="3471890" y="246534"/>
                  <a:pt x="3518289" y="472540"/>
                </a:cubicBezTo>
                <a:cubicBezTo>
                  <a:pt x="3564688" y="698546"/>
                  <a:pt x="3492277" y="749595"/>
                  <a:pt x="3518289" y="975241"/>
                </a:cubicBezTo>
                <a:cubicBezTo>
                  <a:pt x="3544301" y="1200887"/>
                  <a:pt x="3509363" y="1372380"/>
                  <a:pt x="3518289" y="1508105"/>
                </a:cubicBezTo>
                <a:cubicBezTo>
                  <a:pt x="3355023" y="1530984"/>
                  <a:pt x="3202065" y="1468134"/>
                  <a:pt x="3037456" y="1508105"/>
                </a:cubicBezTo>
                <a:cubicBezTo>
                  <a:pt x="2872847" y="1548076"/>
                  <a:pt x="2599002" y="1474525"/>
                  <a:pt x="2380709" y="1508105"/>
                </a:cubicBezTo>
                <a:cubicBezTo>
                  <a:pt x="2162416" y="1541685"/>
                  <a:pt x="1987808" y="1441931"/>
                  <a:pt x="1759145" y="1508105"/>
                </a:cubicBezTo>
                <a:cubicBezTo>
                  <a:pt x="1530482" y="1574279"/>
                  <a:pt x="1347236" y="1488273"/>
                  <a:pt x="1243129" y="1508105"/>
                </a:cubicBezTo>
                <a:cubicBezTo>
                  <a:pt x="1139022" y="1527937"/>
                  <a:pt x="887646" y="1444460"/>
                  <a:pt x="586381" y="1508105"/>
                </a:cubicBezTo>
                <a:cubicBezTo>
                  <a:pt x="285116" y="1571750"/>
                  <a:pt x="281014" y="1507522"/>
                  <a:pt x="0" y="1508105"/>
                </a:cubicBezTo>
                <a:cubicBezTo>
                  <a:pt x="-22390" y="1291525"/>
                  <a:pt x="21061" y="1255947"/>
                  <a:pt x="0" y="1020484"/>
                </a:cubicBezTo>
                <a:cubicBezTo>
                  <a:pt x="-21061" y="785021"/>
                  <a:pt x="6746" y="714587"/>
                  <a:pt x="0" y="517783"/>
                </a:cubicBezTo>
                <a:cubicBezTo>
                  <a:pt x="-6746" y="320979"/>
                  <a:pt x="25932" y="14311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hr" sz="2400" b="1" dirty="0">
                <a:solidFill>
                  <a:schemeClr val="accent1">
                    <a:lumMod val="50000"/>
                  </a:schemeClr>
                </a:solidFill>
              </a:rPr>
              <a:t>„Razmatranje tvojih reči daje svetlo; daje razum prostim.</a:t>
            </a:r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b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" sz="2000" b="1" dirty="0">
                <a:solidFill>
                  <a:schemeClr val="accent1">
                    <a:lumMod val="50000"/>
                  </a:schemeClr>
                </a:solidFill>
              </a:rPr>
              <a:t>(Ps. 119,130)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3785260" y="2507645"/>
            <a:ext cx="8321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895350" algn="l"/>
              </a:tabLst>
            </a:pPr>
            <a:r>
              <a:rPr lang="sr-Latn-RS" sz="2400" b="1" dirty="0"/>
              <a:t>U njoj nalazimo sve važne teme: planove đavola, stvaranje, rođenje, život, smrt, vaskrsenje i Isusovo posredovanje, oproštenje greha, Isusov povratak, večni život na Novoj Zemlji...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3785262" y="1768786"/>
            <a:ext cx="8321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400" b="1" dirty="0"/>
              <a:t>Zato se naša sigurnost nalazi samo u Bibliji, u svakoj njenoj knjizi, poglavlju i stihu (2. Tim 3,16).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Latn-RS" sz="4400" b="1" dirty="0">
                <a:ln/>
                <a:solidFill>
                  <a:schemeClr val="accent4"/>
                </a:solidFill>
              </a:rPr>
              <a:t>LJUDSKO RAZMIŠLJANJE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4711958" y="605822"/>
            <a:ext cx="5196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„Postoji put koji se čini ispravnim,</a:t>
            </a:r>
          </a:p>
          <a:p>
            <a:pPr algn="ctr"/>
            <a:r>
              <a:rPr lang="sr-Latn-RS" sz="20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 na kraju vodi u smrt.“ </a:t>
            </a:r>
            <a:r>
              <a:rPr lang="sr-Latn-RS" sz="16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(Priče 16,25)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362701"/>
            <a:ext cx="5688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je Bog taj koji je nadahnuo Bibliju, ko je može protumačiti (2. </a:t>
            </a:r>
            <a:r>
              <a:rPr lang="sr-Latn-RS" sz="22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</a:t>
            </a: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1,20; Jovan 14,26)?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665371"/>
            <a:ext cx="7588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ljudskog razmišljanja su viša i niža kritika koje je od 18. stoleća predlagalo „akademsko“ tumačenje Biblije.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8" y="2175481"/>
            <a:ext cx="75574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 bez Duha ne prihvata ono što dolazi od Božijeg Duha, već to smatra ludošću i ne može ništa pravilno razumeti jer se Biblija može razumeti samo Duhom (1. Kor 2,14).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15872" y="5968041"/>
            <a:ext cx="75885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sumnje, neprijatelj smišlja puteve koji nam se čine ispravnim, ali njihov je kraj smrt (Priče 16,25).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15871" y="4478152"/>
            <a:ext cx="75885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Njihov temeljni pristup je poricanje čuda i nemogućnost predviđanja budućnosti. Prema ovom pristupu, kakvu korist možemo izvući iz Božije Reči ako poričemo njenu moć ili sposobnost da saznamo budućnost koja nas čeka?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1238</Words>
  <Application>Microsoft Office PowerPoint</Application>
  <PresentationFormat>Panorámica</PresentationFormat>
  <Paragraphs>59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107</cp:revision>
  <dcterms:created xsi:type="dcterms:W3CDTF">2024-03-31T16:03:06Z</dcterms:created>
  <dcterms:modified xsi:type="dcterms:W3CDTF">2024-04-05T15:07:14Z</dcterms:modified>
</cp:coreProperties>
</file>