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6"/>
  </p:notesMasterIdLst>
  <p:sldIdLst>
    <p:sldId id="430" r:id="rId6"/>
    <p:sldId id="389" r:id="rId7"/>
    <p:sldId id="437" r:id="rId8"/>
    <p:sldId id="278" r:id="rId9"/>
    <p:sldId id="257" r:id="rId10"/>
    <p:sldId id="258" r:id="rId11"/>
    <p:sldId id="259" r:id="rId12"/>
    <p:sldId id="260" r:id="rId13"/>
    <p:sldId id="276" r:id="rId14"/>
    <p:sldId id="262" r:id="rId15"/>
    <p:sldId id="263" r:id="rId16"/>
    <p:sldId id="274" r:id="rId17"/>
    <p:sldId id="277" r:id="rId18"/>
    <p:sldId id="271" r:id="rId19"/>
    <p:sldId id="272" r:id="rId20"/>
    <p:sldId id="445" r:id="rId21"/>
    <p:sldId id="443" r:id="rId22"/>
    <p:sldId id="444" r:id="rId23"/>
    <p:sldId id="442" r:id="rId24"/>
    <p:sldId id="436" r:id="rId25"/>
  </p:sldIdLst>
  <p:sldSz cx="12192000" cy="6858000"/>
  <p:notesSz cx="6858000" cy="9144000"/>
  <p:embeddedFontLst>
    <p:embeddedFont>
      <p:font typeface="Arial Narrow" panose="020B0606020202030204" pitchFamily="34" charset="0"/>
      <p:regular r:id="rId27"/>
      <p:bold r:id="rId28"/>
      <p:italic r:id="rId29"/>
      <p:boldItalic r:id="rId30"/>
    </p:embeddedFont>
    <p:embeddedFont>
      <p:font typeface="Bodoni MT Poster Compressed" panose="02070706080601050204" pitchFamily="18" charset="0"/>
      <p:regular r:id="rId31"/>
    </p:embeddedFont>
    <p:embeddedFont>
      <p:font typeface="Britannic Bold" panose="020B0903060703020204" pitchFamily="34" charset="0"/>
      <p:regular r:id="rId32"/>
    </p:embeddedFont>
    <p:embeddedFont>
      <p:font typeface="Comic Sans MS" panose="030F0702030302020204" pitchFamily="66"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Gill Sans MT Ext Condensed Bold" panose="020B0902020104020203" pitchFamily="34" charset="0"/>
      <p:regular r:id="rId41"/>
    </p:embeddedFont>
    <p:embeddedFont>
      <p:font typeface="Impact" panose="020B0806030902050204" pitchFamily="34" charset="0"/>
      <p:regular r:id="rId42"/>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78" y="33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43283-D933-4FF8-8F62-E9CCC8E75896}"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660AE-7885-48FA-A61A-E6514CF19BC6}" type="slidenum">
              <a:rPr lang="en-US" smtClean="0"/>
              <a:t>‹Nº›</a:t>
            </a:fld>
            <a:endParaRPr lang="en-US"/>
          </a:p>
        </p:txBody>
      </p:sp>
    </p:spTree>
    <p:extLst>
      <p:ext uri="{BB962C8B-B14F-4D97-AF65-F5344CB8AC3E}">
        <p14:creationId xmlns:p14="http://schemas.microsoft.com/office/powerpoint/2010/main" val="278374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D60068-03EE-4651-9045-8B2B15A273BF}"/>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C27BD1-6339-4FF9-8F9F-B63EBA6AA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9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22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36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80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F0451C-FE00-48BE-BCEB-17F6D797D7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30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5B2AB0-CB9E-5755-1B4B-2D6C92BB46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69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3646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0916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6419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8742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1035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7752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0711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018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79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9811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037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32443067"/>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82058013"/>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7181072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23628440"/>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5375128"/>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24242164"/>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6928298"/>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9581571"/>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25827802"/>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7389380"/>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91731852"/>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02921147"/>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90905042"/>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pPr>
                <a:defRPr/>
              </a:pPr>
              <a:t>‹Nº›</a:t>
            </a:fld>
            <a:endParaRPr lang="en-US" dirty="0"/>
          </a:p>
        </p:txBody>
      </p:sp>
    </p:spTree>
    <p:extLst>
      <p:ext uri="{BB962C8B-B14F-4D97-AF65-F5344CB8AC3E}">
        <p14:creationId xmlns:p14="http://schemas.microsoft.com/office/powerpoint/2010/main" val="69670953"/>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pPr>
                <a:defRPr/>
              </a:pPr>
              <a:t>‹Nº›</a:t>
            </a:fld>
            <a:endParaRPr lang="en-US" dirty="0"/>
          </a:p>
        </p:txBody>
      </p:sp>
    </p:spTree>
    <p:extLst>
      <p:ext uri="{BB962C8B-B14F-4D97-AF65-F5344CB8AC3E}">
        <p14:creationId xmlns:p14="http://schemas.microsoft.com/office/powerpoint/2010/main" val="985129104"/>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pPr>
                <a:defRPr/>
              </a:pPr>
              <a:t>‹Nº›</a:t>
            </a:fld>
            <a:endParaRPr lang="en-US" dirty="0"/>
          </a:p>
        </p:txBody>
      </p:sp>
    </p:spTree>
    <p:extLst>
      <p:ext uri="{BB962C8B-B14F-4D97-AF65-F5344CB8AC3E}">
        <p14:creationId xmlns:p14="http://schemas.microsoft.com/office/powerpoint/2010/main" val="3949622887"/>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pPr>
                <a:defRPr/>
              </a:pPr>
              <a:t>‹Nº›</a:t>
            </a:fld>
            <a:endParaRPr lang="en-US" dirty="0"/>
          </a:p>
        </p:txBody>
      </p:sp>
    </p:spTree>
    <p:extLst>
      <p:ext uri="{BB962C8B-B14F-4D97-AF65-F5344CB8AC3E}">
        <p14:creationId xmlns:p14="http://schemas.microsoft.com/office/powerpoint/2010/main" val="4268740677"/>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pPr>
                <a:defRPr/>
              </a:pPr>
              <a:t>‹Nº›</a:t>
            </a:fld>
            <a:endParaRPr lang="en-US" dirty="0"/>
          </a:p>
        </p:txBody>
      </p:sp>
    </p:spTree>
    <p:extLst>
      <p:ext uri="{BB962C8B-B14F-4D97-AF65-F5344CB8AC3E}">
        <p14:creationId xmlns:p14="http://schemas.microsoft.com/office/powerpoint/2010/main" val="1165162749"/>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pPr>
                <a:defRPr/>
              </a:pPr>
              <a:t>‹Nº›</a:t>
            </a:fld>
            <a:endParaRPr lang="en-US" dirty="0"/>
          </a:p>
        </p:txBody>
      </p:sp>
    </p:spTree>
    <p:extLst>
      <p:ext uri="{BB962C8B-B14F-4D97-AF65-F5344CB8AC3E}">
        <p14:creationId xmlns:p14="http://schemas.microsoft.com/office/powerpoint/2010/main" val="2286779318"/>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pPr>
                <a:defRPr/>
              </a:pPr>
              <a:t>‹Nº›</a:t>
            </a:fld>
            <a:endParaRPr lang="en-US" dirty="0"/>
          </a:p>
        </p:txBody>
      </p:sp>
    </p:spTree>
    <p:extLst>
      <p:ext uri="{BB962C8B-B14F-4D97-AF65-F5344CB8AC3E}">
        <p14:creationId xmlns:p14="http://schemas.microsoft.com/office/powerpoint/2010/main" val="107223859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pPr>
                <a:defRPr/>
              </a:pPr>
              <a:t>‹Nº›</a:t>
            </a:fld>
            <a:endParaRPr lang="en-US" dirty="0"/>
          </a:p>
        </p:txBody>
      </p:sp>
    </p:spTree>
    <p:extLst>
      <p:ext uri="{BB962C8B-B14F-4D97-AF65-F5344CB8AC3E}">
        <p14:creationId xmlns:p14="http://schemas.microsoft.com/office/powerpoint/2010/main" val="2622061806"/>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pPr>
                <a:defRPr/>
              </a:pPr>
              <a:t>‹Nº›</a:t>
            </a:fld>
            <a:endParaRPr lang="en-US" dirty="0"/>
          </a:p>
        </p:txBody>
      </p:sp>
    </p:spTree>
    <p:extLst>
      <p:ext uri="{BB962C8B-B14F-4D97-AF65-F5344CB8AC3E}">
        <p14:creationId xmlns:p14="http://schemas.microsoft.com/office/powerpoint/2010/main" val="1238957151"/>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pPr>
                <a:defRPr/>
              </a:pPr>
              <a:t>‹Nº›</a:t>
            </a:fld>
            <a:endParaRPr lang="en-US" dirty="0"/>
          </a:p>
        </p:txBody>
      </p:sp>
    </p:spTree>
    <p:extLst>
      <p:ext uri="{BB962C8B-B14F-4D97-AF65-F5344CB8AC3E}">
        <p14:creationId xmlns:p14="http://schemas.microsoft.com/office/powerpoint/2010/main" val="646735542"/>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pPr>
                <a:defRPr/>
              </a:pPr>
              <a:t>‹Nº›</a:t>
            </a:fld>
            <a:endParaRPr lang="en-US" dirty="0"/>
          </a:p>
        </p:txBody>
      </p:sp>
    </p:spTree>
    <p:extLst>
      <p:ext uri="{BB962C8B-B14F-4D97-AF65-F5344CB8AC3E}">
        <p14:creationId xmlns:p14="http://schemas.microsoft.com/office/powerpoint/2010/main" val="2541667976"/>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pPr>
                <a:defRPr/>
              </a:pPr>
              <a:t>‹Nº›</a:t>
            </a:fld>
            <a:endParaRPr lang="en-US" dirty="0"/>
          </a:p>
        </p:txBody>
      </p:sp>
    </p:spTree>
    <p:extLst>
      <p:ext uri="{BB962C8B-B14F-4D97-AF65-F5344CB8AC3E}">
        <p14:creationId xmlns:p14="http://schemas.microsoft.com/office/powerpoint/2010/main" val="73568353"/>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pPr>
                <a:defRPr/>
              </a:pPr>
              <a:t>‹Nº›</a:t>
            </a:fld>
            <a:endParaRPr lang="en-US" dirty="0"/>
          </a:p>
        </p:txBody>
      </p:sp>
    </p:spTree>
    <p:extLst>
      <p:ext uri="{BB962C8B-B14F-4D97-AF65-F5344CB8AC3E}">
        <p14:creationId xmlns:p14="http://schemas.microsoft.com/office/powerpoint/2010/main" val="1865944046"/>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3334528"/>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5016299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83573927"/>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45566004"/>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96871756"/>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49812411"/>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01683867"/>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74146913"/>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01673993"/>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56119137"/>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8553714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9805220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7423063"/>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29/04/2024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29/04/2024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680135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135008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B4A480E-7100-4ACB-B397-32B634C39ACF}" type="slidenum">
              <a:rPr lang="en-US"/>
              <a:pPr>
                <a:defRPr/>
              </a:pPr>
              <a:t>‹Nº›</a:t>
            </a:fld>
            <a:endParaRPr lang="en-US" dirty="0"/>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800" dirty="0">
              <a:cs typeface="+mn-cs"/>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a:defRPr/>
            </a:pPr>
            <a:endParaRPr lang="en-US" sz="1800" dirty="0">
              <a:cs typeface="+mn-cs"/>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endParaRPr lang="en-US" sz="1800" dirty="0"/>
          </a:p>
        </p:txBody>
      </p:sp>
    </p:spTree>
    <p:extLst>
      <p:ext uri="{BB962C8B-B14F-4D97-AF65-F5344CB8AC3E}">
        <p14:creationId xmlns:p14="http://schemas.microsoft.com/office/powerpoint/2010/main" val="2171923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3354263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9.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 y="-76200"/>
            <a:ext cx="119307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BIBLIJSKA DOKTRINA</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VELIKA BORBA</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5"/>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44208" y="6366933"/>
            <a:ext cx="1178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err="1">
                <a:ln>
                  <a:noFill/>
                </a:ln>
                <a:solidFill>
                  <a:srgbClr val="DDDDDD"/>
                </a:solidFill>
                <a:effectLst/>
                <a:uLnTx/>
                <a:uFillTx/>
                <a:latin typeface="Arial Narrow" panose="020B0606020202030204" pitchFamily="34" charset="0"/>
                <a:ea typeface="+mn-ea"/>
                <a:cs typeface="Arial" charset="0"/>
              </a:rPr>
              <a:t>tromesečje</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2024</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Prezentacija biblijske pouke</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13</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april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202</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4.</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3" y="-76200"/>
            <a:ext cx="9143999" cy="1107996"/>
          </a:xfrm>
          <a:prstGeom prst="rect">
            <a:avLst/>
          </a:prstGeom>
          <a:noFill/>
        </p:spPr>
        <p:txBody>
          <a:bodyPr wrap="square" lIns="91440" tIns="45720" rIns="91440" bIns="4572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2F234BCE-41C3-9D60-F072-8E824B786AB9}"/>
              </a:ext>
            </a:extLst>
          </p:cNvPr>
          <p:cNvPicPr>
            <a:picLocks noChangeAspect="1"/>
          </p:cNvPicPr>
          <p:nvPr/>
        </p:nvPicPr>
        <p:blipFill>
          <a:blip r:embed="rId3"/>
          <a:stretch>
            <a:fillRect/>
          </a:stretch>
        </p:blipFill>
        <p:spPr>
          <a:xfrm>
            <a:off x="0" y="1031797"/>
            <a:ext cx="12288644" cy="5118318"/>
          </a:xfrm>
          <a:prstGeom prst="rect">
            <a:avLst/>
          </a:prstGeom>
        </p:spPr>
      </p:pic>
    </p:spTree>
    <p:extLst>
      <p:ext uri="{BB962C8B-B14F-4D97-AF65-F5344CB8AC3E}">
        <p14:creationId xmlns:p14="http://schemas.microsoft.com/office/powerpoint/2010/main" val="3253128630"/>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hr"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SIGURNOST U BIBLIJI</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2034987" y="638565"/>
            <a:ext cx="8122024" cy="400110"/>
          </a:xfrm>
          <a:prstGeom prst="rect">
            <a:avLst/>
          </a:prstGeom>
          <a:noFill/>
        </p:spPr>
        <p:txBody>
          <a:bodyPr wrap="square">
            <a:spAutoFit/>
          </a:bodyPr>
          <a:lstStyle/>
          <a:p>
            <a:pPr algn="ctr"/>
            <a:r>
              <a:rPr lang="hr" sz="2000" b="1" dirty="0">
                <a:solidFill>
                  <a:schemeClr val="accent5">
                    <a:lumMod val="75000"/>
                  </a:schemeClr>
                </a:solidFill>
                <a:latin typeface="Comic Sans MS" panose="030F0702030302020204" pitchFamily="66" charset="0"/>
              </a:rPr>
              <a:t>”Posveti ih istinom svojom, reč je tvoja istina.” </a:t>
            </a:r>
            <a:r>
              <a:rPr lang="hr" sz="1600" b="1" dirty="0">
                <a:solidFill>
                  <a:schemeClr val="accent5">
                    <a:lumMod val="75000"/>
                  </a:schemeClr>
                </a:solidFill>
                <a:latin typeface="Comic Sans MS" panose="030F0702030302020204" pitchFamily="66" charset="0"/>
              </a:rPr>
              <a:t>(Jovan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3782238" y="1060900"/>
            <a:ext cx="8409761" cy="830997"/>
          </a:xfrm>
          <a:prstGeom prst="rect">
            <a:avLst/>
          </a:prstGeom>
          <a:noFill/>
        </p:spPr>
        <p:txBody>
          <a:bodyPr wrap="square" rtlCol="0">
            <a:spAutoFit/>
          </a:bodyPr>
          <a:lstStyle/>
          <a:p>
            <a:pPr>
              <a:spcBef>
                <a:spcPts val="600"/>
              </a:spcBef>
            </a:pPr>
            <a:r>
              <a:rPr lang="sr-Latn-RS" sz="2400" b="1" dirty="0"/>
              <a:t>Biblija je nepogrešivo otkrivenje Božije volje. Predstavlja nebeski plan za spasenje čovečanstva .</a:t>
            </a: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839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61" r="4961"/>
          <a:stretch/>
        </p:blipFill>
        <p:spPr>
          <a:xfrm>
            <a:off x="197222" y="1085996"/>
            <a:ext cx="3403391" cy="3052444"/>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98236" y="4388618"/>
            <a:ext cx="5128532" cy="2308324"/>
          </a:xfrm>
          <a:prstGeom prst="rect">
            <a:avLst/>
          </a:prstGeom>
          <a:noFill/>
        </p:spPr>
        <p:txBody>
          <a:bodyPr wrap="square">
            <a:spAutoFit/>
          </a:bodyPr>
          <a:lstStyle/>
          <a:p>
            <a:pPr>
              <a:spcBef>
                <a:spcPts val="600"/>
              </a:spcBef>
            </a:pPr>
            <a:r>
              <a:rPr lang="sr-Latn-RS" sz="2400" b="1" dirty="0"/>
              <a:t>Ako odbacimo deo toga (na primer, izveštaj o stvaranju u Postanju 1 i 2), mogli bismo odbaciti bilo koje učenje koju Biblija podučava. I onda... kakvu sigurnost možemo imati da verujemo ostatku Biblije?</a:t>
            </a: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1" y="3719971"/>
            <a:ext cx="3518289" cy="1107996"/>
          </a:xfrm>
          <a:custGeom>
            <a:avLst/>
            <a:gdLst>
              <a:gd name="connsiteX0" fmla="*/ 0 w 3518289"/>
              <a:gd name="connsiteY0" fmla="*/ 0 h 1107996"/>
              <a:gd name="connsiteX1" fmla="*/ 586382 w 3518289"/>
              <a:gd name="connsiteY1" fmla="*/ 0 h 1107996"/>
              <a:gd name="connsiteX2" fmla="*/ 1102397 w 3518289"/>
              <a:gd name="connsiteY2" fmla="*/ 0 h 1107996"/>
              <a:gd name="connsiteX3" fmla="*/ 1618413 w 3518289"/>
              <a:gd name="connsiteY3" fmla="*/ 0 h 1107996"/>
              <a:gd name="connsiteX4" fmla="*/ 2204794 w 3518289"/>
              <a:gd name="connsiteY4" fmla="*/ 0 h 1107996"/>
              <a:gd name="connsiteX5" fmla="*/ 2755993 w 3518289"/>
              <a:gd name="connsiteY5" fmla="*/ 0 h 1107996"/>
              <a:gd name="connsiteX6" fmla="*/ 3518289 w 3518289"/>
              <a:gd name="connsiteY6" fmla="*/ 0 h 1107996"/>
              <a:gd name="connsiteX7" fmla="*/ 3518289 w 3518289"/>
              <a:gd name="connsiteY7" fmla="*/ 531838 h 1107996"/>
              <a:gd name="connsiteX8" fmla="*/ 3518289 w 3518289"/>
              <a:gd name="connsiteY8" fmla="*/ 1107996 h 1107996"/>
              <a:gd name="connsiteX9" fmla="*/ 2931908 w 3518289"/>
              <a:gd name="connsiteY9" fmla="*/ 1107996 h 1107996"/>
              <a:gd name="connsiteX10" fmla="*/ 2380709 w 3518289"/>
              <a:gd name="connsiteY10" fmla="*/ 1107996 h 1107996"/>
              <a:gd name="connsiteX11" fmla="*/ 1723962 w 3518289"/>
              <a:gd name="connsiteY11" fmla="*/ 1107996 h 1107996"/>
              <a:gd name="connsiteX12" fmla="*/ 1207946 w 3518289"/>
              <a:gd name="connsiteY12" fmla="*/ 1107996 h 1107996"/>
              <a:gd name="connsiteX13" fmla="*/ 691930 w 3518289"/>
              <a:gd name="connsiteY13" fmla="*/ 1107996 h 1107996"/>
              <a:gd name="connsiteX14" fmla="*/ 0 w 3518289"/>
              <a:gd name="connsiteY14" fmla="*/ 1107996 h 1107996"/>
              <a:gd name="connsiteX15" fmla="*/ 0 w 3518289"/>
              <a:gd name="connsiteY15" fmla="*/ 542918 h 1107996"/>
              <a:gd name="connsiteX16" fmla="*/ 0 w 3518289"/>
              <a:gd name="connsiteY16"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1107996" fill="none" extrusionOk="0">
                <a:moveTo>
                  <a:pt x="0" y="0"/>
                </a:moveTo>
                <a:cubicBezTo>
                  <a:pt x="148574" y="-53081"/>
                  <a:pt x="449523" y="29451"/>
                  <a:pt x="586382" y="0"/>
                </a:cubicBezTo>
                <a:cubicBezTo>
                  <a:pt x="723241" y="-29451"/>
                  <a:pt x="908955" y="20731"/>
                  <a:pt x="1102397" y="0"/>
                </a:cubicBezTo>
                <a:cubicBezTo>
                  <a:pt x="1295839" y="-20731"/>
                  <a:pt x="1439968" y="38336"/>
                  <a:pt x="1618413" y="0"/>
                </a:cubicBezTo>
                <a:cubicBezTo>
                  <a:pt x="1796858" y="-38336"/>
                  <a:pt x="1916946" y="58285"/>
                  <a:pt x="2204794" y="0"/>
                </a:cubicBezTo>
                <a:cubicBezTo>
                  <a:pt x="2492642" y="-58285"/>
                  <a:pt x="2498354" y="56894"/>
                  <a:pt x="2755993" y="0"/>
                </a:cubicBezTo>
                <a:cubicBezTo>
                  <a:pt x="3013632" y="-56894"/>
                  <a:pt x="3167306" y="37462"/>
                  <a:pt x="3518289" y="0"/>
                </a:cubicBezTo>
                <a:cubicBezTo>
                  <a:pt x="3543141" y="163908"/>
                  <a:pt x="3517835" y="383016"/>
                  <a:pt x="3518289" y="531838"/>
                </a:cubicBezTo>
                <a:cubicBezTo>
                  <a:pt x="3518743" y="680660"/>
                  <a:pt x="3468676" y="972395"/>
                  <a:pt x="3518289" y="1107996"/>
                </a:cubicBezTo>
                <a:cubicBezTo>
                  <a:pt x="3246028" y="1161015"/>
                  <a:pt x="3112951" y="1060858"/>
                  <a:pt x="2931908" y="1107996"/>
                </a:cubicBezTo>
                <a:cubicBezTo>
                  <a:pt x="2750865" y="1155134"/>
                  <a:pt x="2617154" y="1106886"/>
                  <a:pt x="2380709" y="1107996"/>
                </a:cubicBezTo>
                <a:cubicBezTo>
                  <a:pt x="2144264" y="1109106"/>
                  <a:pt x="1936205" y="1029523"/>
                  <a:pt x="1723962" y="1107996"/>
                </a:cubicBezTo>
                <a:cubicBezTo>
                  <a:pt x="1511719" y="1186469"/>
                  <a:pt x="1402813" y="1069574"/>
                  <a:pt x="1207946" y="1107996"/>
                </a:cubicBezTo>
                <a:cubicBezTo>
                  <a:pt x="1013079" y="1146418"/>
                  <a:pt x="853529" y="1066264"/>
                  <a:pt x="691930" y="1107996"/>
                </a:cubicBezTo>
                <a:cubicBezTo>
                  <a:pt x="530331" y="1149728"/>
                  <a:pt x="193860" y="1093296"/>
                  <a:pt x="0" y="1107996"/>
                </a:cubicBezTo>
                <a:cubicBezTo>
                  <a:pt x="-34293" y="936582"/>
                  <a:pt x="15960" y="754024"/>
                  <a:pt x="0" y="542918"/>
                </a:cubicBezTo>
                <a:cubicBezTo>
                  <a:pt x="-15960" y="331812"/>
                  <a:pt x="38050" y="133368"/>
                  <a:pt x="0" y="0"/>
                </a:cubicBezTo>
                <a:close/>
              </a:path>
              <a:path w="3518289" h="1107996"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48299" y="194546"/>
                  <a:pt x="3489563" y="364625"/>
                  <a:pt x="3518289" y="531838"/>
                </a:cubicBezTo>
                <a:cubicBezTo>
                  <a:pt x="3547015" y="699051"/>
                  <a:pt x="3464626" y="874490"/>
                  <a:pt x="3518289" y="1107996"/>
                </a:cubicBezTo>
                <a:cubicBezTo>
                  <a:pt x="3269020" y="1151880"/>
                  <a:pt x="3177404" y="1095563"/>
                  <a:pt x="3002273" y="1107996"/>
                </a:cubicBezTo>
                <a:cubicBezTo>
                  <a:pt x="2827142" y="1120429"/>
                  <a:pt x="2635706" y="1106101"/>
                  <a:pt x="2345526" y="1107996"/>
                </a:cubicBezTo>
                <a:cubicBezTo>
                  <a:pt x="2055346" y="1109891"/>
                  <a:pt x="1907072" y="1074416"/>
                  <a:pt x="1688779" y="1107996"/>
                </a:cubicBezTo>
                <a:cubicBezTo>
                  <a:pt x="1470486" y="1141576"/>
                  <a:pt x="1299668" y="1046371"/>
                  <a:pt x="1067214" y="1107996"/>
                </a:cubicBezTo>
                <a:cubicBezTo>
                  <a:pt x="834760" y="1169621"/>
                  <a:pt x="803347" y="1085228"/>
                  <a:pt x="551199" y="1107996"/>
                </a:cubicBezTo>
                <a:cubicBezTo>
                  <a:pt x="299051" y="1130764"/>
                  <a:pt x="133357" y="1059699"/>
                  <a:pt x="0" y="1107996"/>
                </a:cubicBezTo>
                <a:cubicBezTo>
                  <a:pt x="-42764" y="998405"/>
                  <a:pt x="59065" y="691615"/>
                  <a:pt x="0" y="587238"/>
                </a:cubicBezTo>
                <a:cubicBezTo>
                  <a:pt x="-59065" y="482861"/>
                  <a:pt x="58456" y="254789"/>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sr-Latn-RS" sz="2200" b="1" dirty="0">
                <a:solidFill>
                  <a:schemeClr val="accent6">
                    <a:lumMod val="50000"/>
                  </a:schemeClr>
                </a:solidFill>
              </a:rPr>
              <a:t>„Reč je tvoja svetiljka nozi mojoj, svetlo stazi mojoj.“ (</a:t>
            </a:r>
            <a:r>
              <a:rPr lang="sr-Latn-RS" sz="2200" b="1" dirty="0" err="1">
                <a:solidFill>
                  <a:schemeClr val="accent6">
                    <a:lumMod val="50000"/>
                  </a:schemeClr>
                </a:solidFill>
              </a:rPr>
              <a:t>Ps</a:t>
            </a:r>
            <a:r>
              <a:rPr lang="sr-Latn-RS" sz="2200" b="1" dirty="0">
                <a:solidFill>
                  <a:schemeClr val="accent6">
                    <a:lumMod val="50000"/>
                  </a:schemeClr>
                </a:solidFill>
              </a:rPr>
              <a:t>. 119,105 NJKV )</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4932637"/>
            <a:ext cx="3518289" cy="1508105"/>
          </a:xfrm>
          <a:custGeom>
            <a:avLst/>
            <a:gdLst>
              <a:gd name="connsiteX0" fmla="*/ 0 w 3518289"/>
              <a:gd name="connsiteY0" fmla="*/ 0 h 1508105"/>
              <a:gd name="connsiteX1" fmla="*/ 480833 w 3518289"/>
              <a:gd name="connsiteY1" fmla="*/ 0 h 1508105"/>
              <a:gd name="connsiteX2" fmla="*/ 1067214 w 3518289"/>
              <a:gd name="connsiteY2" fmla="*/ 0 h 1508105"/>
              <a:gd name="connsiteX3" fmla="*/ 1618413 w 3518289"/>
              <a:gd name="connsiteY3" fmla="*/ 0 h 1508105"/>
              <a:gd name="connsiteX4" fmla="*/ 2099246 w 3518289"/>
              <a:gd name="connsiteY4" fmla="*/ 0 h 1508105"/>
              <a:gd name="connsiteX5" fmla="*/ 2615261 w 3518289"/>
              <a:gd name="connsiteY5" fmla="*/ 0 h 1508105"/>
              <a:gd name="connsiteX6" fmla="*/ 3518289 w 3518289"/>
              <a:gd name="connsiteY6" fmla="*/ 0 h 1508105"/>
              <a:gd name="connsiteX7" fmla="*/ 3518289 w 3518289"/>
              <a:gd name="connsiteY7" fmla="*/ 517783 h 1508105"/>
              <a:gd name="connsiteX8" fmla="*/ 3518289 w 3518289"/>
              <a:gd name="connsiteY8" fmla="*/ 1005403 h 1508105"/>
              <a:gd name="connsiteX9" fmla="*/ 3518289 w 3518289"/>
              <a:gd name="connsiteY9" fmla="*/ 1508105 h 1508105"/>
              <a:gd name="connsiteX10" fmla="*/ 2896725 w 3518289"/>
              <a:gd name="connsiteY10" fmla="*/ 1508105 h 1508105"/>
              <a:gd name="connsiteX11" fmla="*/ 2380709 w 3518289"/>
              <a:gd name="connsiteY11" fmla="*/ 1508105 h 1508105"/>
              <a:gd name="connsiteX12" fmla="*/ 1899876 w 3518289"/>
              <a:gd name="connsiteY12" fmla="*/ 1508105 h 1508105"/>
              <a:gd name="connsiteX13" fmla="*/ 1278312 w 3518289"/>
              <a:gd name="connsiteY13" fmla="*/ 1508105 h 1508105"/>
              <a:gd name="connsiteX14" fmla="*/ 691930 w 3518289"/>
              <a:gd name="connsiteY14" fmla="*/ 1508105 h 1508105"/>
              <a:gd name="connsiteX15" fmla="*/ 0 w 3518289"/>
              <a:gd name="connsiteY15" fmla="*/ 1508105 h 1508105"/>
              <a:gd name="connsiteX16" fmla="*/ 0 w 3518289"/>
              <a:gd name="connsiteY16" fmla="*/ 990322 h 1508105"/>
              <a:gd name="connsiteX17" fmla="*/ 0 w 3518289"/>
              <a:gd name="connsiteY17" fmla="*/ 517783 h 1508105"/>
              <a:gd name="connsiteX18" fmla="*/ 0 w 3518289"/>
              <a:gd name="connsiteY18" fmla="*/ 0 h 150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508105"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21541" y="170543"/>
                  <a:pt x="3468019" y="319311"/>
                  <a:pt x="3518289" y="517783"/>
                </a:cubicBezTo>
                <a:cubicBezTo>
                  <a:pt x="3568559" y="716255"/>
                  <a:pt x="3488750" y="883904"/>
                  <a:pt x="3518289" y="1005403"/>
                </a:cubicBezTo>
                <a:cubicBezTo>
                  <a:pt x="3547828" y="1126902"/>
                  <a:pt x="3490144" y="1359771"/>
                  <a:pt x="3518289" y="1508105"/>
                </a:cubicBezTo>
                <a:cubicBezTo>
                  <a:pt x="3300650" y="1581676"/>
                  <a:pt x="3110359" y="1434464"/>
                  <a:pt x="2896725" y="1508105"/>
                </a:cubicBezTo>
                <a:cubicBezTo>
                  <a:pt x="2683091" y="1581746"/>
                  <a:pt x="2542308" y="1466373"/>
                  <a:pt x="2380709" y="1508105"/>
                </a:cubicBezTo>
                <a:cubicBezTo>
                  <a:pt x="2219110" y="1549837"/>
                  <a:pt x="2027003" y="1485873"/>
                  <a:pt x="1899876" y="1508105"/>
                </a:cubicBezTo>
                <a:cubicBezTo>
                  <a:pt x="1772749" y="1530337"/>
                  <a:pt x="1581906" y="1438578"/>
                  <a:pt x="1278312" y="1508105"/>
                </a:cubicBezTo>
                <a:cubicBezTo>
                  <a:pt x="974718" y="1577632"/>
                  <a:pt x="945855" y="1502109"/>
                  <a:pt x="691930" y="1508105"/>
                </a:cubicBezTo>
                <a:cubicBezTo>
                  <a:pt x="438005" y="1514101"/>
                  <a:pt x="213738" y="1501820"/>
                  <a:pt x="0" y="1508105"/>
                </a:cubicBezTo>
                <a:cubicBezTo>
                  <a:pt x="-3484" y="1338855"/>
                  <a:pt x="14791" y="1230500"/>
                  <a:pt x="0" y="990322"/>
                </a:cubicBezTo>
                <a:cubicBezTo>
                  <a:pt x="-14791" y="750144"/>
                  <a:pt x="895" y="646625"/>
                  <a:pt x="0" y="517783"/>
                </a:cubicBezTo>
                <a:cubicBezTo>
                  <a:pt x="-895" y="388941"/>
                  <a:pt x="546" y="255100"/>
                  <a:pt x="0" y="0"/>
                </a:cubicBezTo>
                <a:close/>
              </a:path>
              <a:path w="3518289" h="1508105"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27726" y="104032"/>
                  <a:pt x="3471890" y="246534"/>
                  <a:pt x="3518289" y="472540"/>
                </a:cubicBezTo>
                <a:cubicBezTo>
                  <a:pt x="3564688" y="698546"/>
                  <a:pt x="3492277" y="749595"/>
                  <a:pt x="3518289" y="975241"/>
                </a:cubicBezTo>
                <a:cubicBezTo>
                  <a:pt x="3544301" y="1200887"/>
                  <a:pt x="3509363" y="1372380"/>
                  <a:pt x="3518289" y="1508105"/>
                </a:cubicBezTo>
                <a:cubicBezTo>
                  <a:pt x="3355023" y="1530984"/>
                  <a:pt x="3202065" y="1468134"/>
                  <a:pt x="3037456" y="1508105"/>
                </a:cubicBezTo>
                <a:cubicBezTo>
                  <a:pt x="2872847" y="1548076"/>
                  <a:pt x="2599002" y="1474525"/>
                  <a:pt x="2380709" y="1508105"/>
                </a:cubicBezTo>
                <a:cubicBezTo>
                  <a:pt x="2162416" y="1541685"/>
                  <a:pt x="1987808" y="1441931"/>
                  <a:pt x="1759145" y="1508105"/>
                </a:cubicBezTo>
                <a:cubicBezTo>
                  <a:pt x="1530482" y="1574279"/>
                  <a:pt x="1347236" y="1488273"/>
                  <a:pt x="1243129" y="1508105"/>
                </a:cubicBezTo>
                <a:cubicBezTo>
                  <a:pt x="1139022" y="1527937"/>
                  <a:pt x="887646" y="1444460"/>
                  <a:pt x="586381" y="1508105"/>
                </a:cubicBezTo>
                <a:cubicBezTo>
                  <a:pt x="285116" y="1571750"/>
                  <a:pt x="281014" y="1507522"/>
                  <a:pt x="0" y="1508105"/>
                </a:cubicBezTo>
                <a:cubicBezTo>
                  <a:pt x="-22390" y="1291525"/>
                  <a:pt x="21061" y="1255947"/>
                  <a:pt x="0" y="1020484"/>
                </a:cubicBezTo>
                <a:cubicBezTo>
                  <a:pt x="-21061" y="785021"/>
                  <a:pt x="6746" y="714587"/>
                  <a:pt x="0" y="517783"/>
                </a:cubicBezTo>
                <a:cubicBezTo>
                  <a:pt x="-6746" y="320979"/>
                  <a:pt x="25932" y="143111"/>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hr" sz="2400" b="1" dirty="0">
                <a:solidFill>
                  <a:schemeClr val="accent1">
                    <a:lumMod val="50000"/>
                  </a:schemeClr>
                </a:solidFill>
              </a:rPr>
              <a:t>”Pristup  rečima tvojim prosvetljuje, daje razum prostima.</a:t>
            </a:r>
            <a:r>
              <a:rPr lang="sr-Latn-RS" sz="2400" b="1" dirty="0">
                <a:solidFill>
                  <a:schemeClr val="accent1">
                    <a:lumMod val="50000"/>
                  </a:schemeClr>
                </a:solidFill>
              </a:rPr>
              <a:t>“</a:t>
            </a:r>
            <a:br>
              <a:rPr lang="es-ES" sz="2400" b="1" dirty="0">
                <a:solidFill>
                  <a:schemeClr val="accent1">
                    <a:lumMod val="50000"/>
                  </a:schemeClr>
                </a:solidFill>
              </a:rPr>
            </a:br>
            <a:r>
              <a:rPr lang="hr" sz="2000" b="1" dirty="0">
                <a:solidFill>
                  <a:schemeClr val="accent1">
                    <a:lumMod val="50000"/>
                  </a:schemeClr>
                </a:solidFill>
              </a:rPr>
              <a:t>(Ps. 119,130 NJKV)</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3785260" y="2507645"/>
            <a:ext cx="8321395" cy="1569660"/>
          </a:xfrm>
          <a:prstGeom prst="rect">
            <a:avLst/>
          </a:prstGeom>
          <a:noFill/>
        </p:spPr>
        <p:txBody>
          <a:bodyPr wrap="square">
            <a:spAutoFit/>
          </a:bodyPr>
          <a:lstStyle/>
          <a:p>
            <a:pPr>
              <a:spcBef>
                <a:spcPts val="600"/>
              </a:spcBef>
              <a:tabLst>
                <a:tab pos="895350" algn="l"/>
              </a:tabLst>
            </a:pPr>
            <a:r>
              <a:rPr lang="sr-Latn-RS" sz="2400" b="1" dirty="0"/>
              <a:t>U njoj nalazimo sve važne teme: planove đavola, stvaranje, rođenje, život, smrt, vaskrsenje i Isusovo posredovanje, oproštenje greha, Isusov povratak, večni život na Novoj Zemlji...</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3785262" y="1768786"/>
            <a:ext cx="8321394" cy="830997"/>
          </a:xfrm>
          <a:prstGeom prst="rect">
            <a:avLst/>
          </a:prstGeom>
          <a:noFill/>
        </p:spPr>
        <p:txBody>
          <a:bodyPr wrap="square">
            <a:spAutoFit/>
          </a:bodyPr>
          <a:lstStyle/>
          <a:p>
            <a:pPr>
              <a:spcBef>
                <a:spcPts val="600"/>
              </a:spcBef>
            </a:pPr>
            <a:r>
              <a:rPr lang="sr-Latn-RS" sz="2400" b="1" dirty="0"/>
              <a:t>Zato se naša sigurnost nalazi samo u Bibliji, u svakoj njenoj knjizi, poglavlju i stihu (2. Tim 3,16).</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sr-Latn-RS" sz="4400" b="1" dirty="0">
                <a:ln/>
                <a:solidFill>
                  <a:schemeClr val="accent4"/>
                </a:solidFill>
              </a:rPr>
              <a:t>LJUDSKO RAZMIŠLJANJE</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4711958" y="605822"/>
            <a:ext cx="5196805" cy="707886"/>
          </a:xfrm>
          <a:prstGeom prst="rect">
            <a:avLst/>
          </a:prstGeom>
          <a:noFill/>
        </p:spPr>
        <p:txBody>
          <a:bodyPr wrap="square">
            <a:spAutoFit/>
          </a:bodyPr>
          <a:lstStyle/>
          <a:p>
            <a:pPr algn="ctr"/>
            <a:r>
              <a:rPr lang="sr-Latn-RS" sz="2000" b="1" dirty="0">
                <a:solidFill>
                  <a:srgbClr val="A0DDE0"/>
                </a:solidFill>
                <a:effectLst>
                  <a:outerShdw blurRad="38100" dist="38100" dir="2700000" algn="tl">
                    <a:srgbClr val="000000">
                      <a:alpha val="43137"/>
                    </a:srgbClr>
                  </a:outerShdw>
                </a:effectLst>
                <a:latin typeface="Comic Sans MS" panose="030F0702030302020204" pitchFamily="66" charset="0"/>
              </a:rPr>
              <a:t>“Neki se put čini čoveku prav,</a:t>
            </a:r>
          </a:p>
          <a:p>
            <a:pPr algn="ctr"/>
            <a:r>
              <a:rPr lang="sr-Latn-RS" sz="2000" b="1" dirty="0">
                <a:solidFill>
                  <a:srgbClr val="A0DDE0"/>
                </a:solidFill>
                <a:effectLst>
                  <a:outerShdw blurRad="38100" dist="38100" dir="2700000" algn="tl">
                    <a:srgbClr val="000000">
                      <a:alpha val="43137"/>
                    </a:srgbClr>
                  </a:outerShdw>
                </a:effectLst>
                <a:latin typeface="Comic Sans MS" panose="030F0702030302020204" pitchFamily="66" charset="0"/>
              </a:rPr>
              <a:t>a kraj mu je put k smrti.“ </a:t>
            </a:r>
            <a:r>
              <a:rPr lang="sr-Latn-RS" sz="1600" b="1" dirty="0">
                <a:solidFill>
                  <a:srgbClr val="A0DDE0"/>
                </a:solidFill>
                <a:effectLst>
                  <a:outerShdw blurRad="38100" dist="38100" dir="2700000" algn="tl">
                    <a:srgbClr val="000000">
                      <a:alpha val="43137"/>
                    </a:srgbClr>
                  </a:outerShdw>
                </a:effectLst>
                <a:latin typeface="Comic Sans MS" panose="030F0702030302020204" pitchFamily="66" charset="0"/>
              </a:rPr>
              <a:t>(Priče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603428" y="1313708"/>
            <a:ext cx="5796581" cy="769441"/>
          </a:xfrm>
          <a:prstGeom prst="rect">
            <a:avLst/>
          </a:prstGeom>
          <a:noFill/>
        </p:spPr>
        <p:txBody>
          <a:bodyPr wrap="square" rtlCol="0">
            <a:spAutoFit/>
          </a:bodyPr>
          <a:lstStyle/>
          <a:p>
            <a:pPr>
              <a:spcBef>
                <a:spcPts val="600"/>
              </a:spcBef>
            </a:pPr>
            <a:r>
              <a:rPr lang="sr-Latn-RS" sz="2200" b="1" dirty="0">
                <a:solidFill>
                  <a:schemeClr val="bg1"/>
                </a:solidFill>
                <a:effectLst>
                  <a:glow rad="127000">
                    <a:srgbClr val="474062"/>
                  </a:glow>
                  <a:outerShdw blurRad="38100" dist="38100" dir="2700000" algn="tl">
                    <a:srgbClr val="000000">
                      <a:alpha val="43137"/>
                    </a:srgbClr>
                  </a:outerShdw>
                </a:effectLst>
              </a:rPr>
              <a:t>Ako je Bog taj koji je nadahnuo Bibliju, ko je može protumačiti (2. Pet. 1,20; Jovan 14,25)? </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03168"/>
            <a:ext cx="4360856" cy="5586738"/>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603430" y="3665371"/>
            <a:ext cx="7588570" cy="769441"/>
          </a:xfrm>
          <a:prstGeom prst="rect">
            <a:avLst/>
          </a:prstGeom>
          <a:noFill/>
        </p:spPr>
        <p:txBody>
          <a:bodyPr wrap="square">
            <a:spAutoFit/>
          </a:bodyPr>
          <a:lstStyle/>
          <a:p>
            <a:pPr>
              <a:spcBef>
                <a:spcPts val="600"/>
              </a:spcBef>
            </a:pPr>
            <a:r>
              <a:rPr lang="sr-Latn-RS" sz="2200" b="1" dirty="0">
                <a:solidFill>
                  <a:schemeClr val="bg1"/>
                </a:solidFill>
                <a:effectLst>
                  <a:glow rad="127000">
                    <a:srgbClr val="474062"/>
                  </a:glow>
                  <a:outerShdw blurRad="38100" dist="38100" dir="2700000" algn="tl">
                    <a:srgbClr val="000000">
                      <a:alpha val="43137"/>
                    </a:srgbClr>
                  </a:outerShdw>
                </a:effectLst>
              </a:rPr>
              <a:t>Primer ljudskog razmišljanja su viša i niža kritika koja od 18. stoleća predlaže “akademsko“ tumačenje Biblije.</a:t>
            </a: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603428" y="2175481"/>
            <a:ext cx="7557470" cy="1446550"/>
          </a:xfrm>
          <a:prstGeom prst="rect">
            <a:avLst/>
          </a:prstGeom>
          <a:noFill/>
        </p:spPr>
        <p:txBody>
          <a:bodyPr wrap="square">
            <a:spAutoFit/>
          </a:bodyPr>
          <a:lstStyle/>
          <a:p>
            <a:pPr>
              <a:spcBef>
                <a:spcPts val="600"/>
              </a:spcBef>
            </a:pPr>
            <a:r>
              <a:rPr lang="sr-Latn-RS" sz="2200" b="1" dirty="0">
                <a:solidFill>
                  <a:schemeClr val="bg1"/>
                </a:solidFill>
                <a:effectLst>
                  <a:glow rad="127000">
                    <a:srgbClr val="474062"/>
                  </a:glow>
                  <a:outerShdw blurRad="38100" dist="38100" dir="2700000" algn="tl">
                    <a:srgbClr val="000000">
                      <a:alpha val="43137"/>
                    </a:srgbClr>
                  </a:outerShdw>
                </a:effectLst>
              </a:rPr>
              <a:t>Osoba bez Duha ne prihvata ono što dolazi od Božjeg Duha, već to smatra ludošću i ne može ništa pravilno razumeti jer se Biblija može razumeti samo Duhom               (1. Kor 2,14).</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615872" y="5968041"/>
            <a:ext cx="7588569" cy="769441"/>
          </a:xfrm>
          <a:prstGeom prst="rect">
            <a:avLst/>
          </a:prstGeom>
          <a:noFill/>
        </p:spPr>
        <p:txBody>
          <a:bodyPr wrap="square">
            <a:spAutoFit/>
          </a:bodyPr>
          <a:lstStyle/>
          <a:p>
            <a:pPr>
              <a:spcBef>
                <a:spcPts val="600"/>
              </a:spcBef>
            </a:pPr>
            <a:r>
              <a:rPr lang="sr-Latn-RS" sz="2200" b="1" dirty="0">
                <a:solidFill>
                  <a:schemeClr val="bg1"/>
                </a:solidFill>
                <a:effectLst>
                  <a:glow rad="127000">
                    <a:srgbClr val="474062"/>
                  </a:glow>
                  <a:outerShdw blurRad="38100" dist="38100" dir="2700000" algn="tl">
                    <a:srgbClr val="000000">
                      <a:alpha val="43137"/>
                    </a:srgbClr>
                  </a:outerShdw>
                </a:effectLst>
              </a:rPr>
              <a:t>Bez sumnje, neprijatelj smišlja puteve koji nam se čine ispravnim, ali njihov je kraj smrt (Priče 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615871" y="4478152"/>
            <a:ext cx="7588570" cy="1446550"/>
          </a:xfrm>
          <a:prstGeom prst="rect">
            <a:avLst/>
          </a:prstGeom>
          <a:noFill/>
        </p:spPr>
        <p:txBody>
          <a:bodyPr wrap="square">
            <a:spAutoFit/>
          </a:bodyPr>
          <a:lstStyle/>
          <a:p>
            <a:pPr>
              <a:spcBef>
                <a:spcPts val="600"/>
              </a:spcBef>
            </a:pPr>
            <a:r>
              <a:rPr lang="sr-Latn-RS" sz="2200" b="1" dirty="0">
                <a:solidFill>
                  <a:schemeClr val="bg1"/>
                </a:solidFill>
                <a:effectLst>
                  <a:glow rad="127000">
                    <a:srgbClr val="474062"/>
                  </a:glow>
                  <a:outerShdw blurRad="38100" dist="38100" dir="2700000" algn="tl">
                    <a:srgbClr val="000000">
                      <a:alpha val="43137"/>
                    </a:srgbClr>
                  </a:outerShdw>
                </a:effectLst>
              </a:rPr>
              <a:t>Njihov temeljni pristup je poricanje čuda i nemogućnost predviđanja budućnosti. Prema ovom pristupu, kakvu korist možemo izvući iz Reči Božje ako poričemo njenu moć ili sposobnost da saznamo budućnost koja nas čeka?</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235413" y="1474194"/>
            <a:ext cx="10609444" cy="5401479"/>
          </a:xfrm>
          <a:prstGeom prst="rect">
            <a:avLst/>
          </a:prstGeom>
          <a:noFill/>
        </p:spPr>
        <p:txBody>
          <a:bodyPr wrap="square">
            <a:spAutoFit/>
          </a:bodyPr>
          <a:lstStyle/>
          <a:p>
            <a:pPr algn="just">
              <a:lnSpc>
                <a:spcPts val="3400"/>
              </a:lnSpc>
              <a:spcBef>
                <a:spcPts val="600"/>
              </a:spcBef>
            </a:pPr>
            <a:r>
              <a:rPr lang="sr-Latn-RS" sz="3000" b="1" dirty="0">
                <a:latin typeface="Constantia" panose="02030602050306030303" pitchFamily="18" charset="0"/>
              </a:rPr>
              <a:t>“Duhovni mrak prekrio je Zemlju, a tama narode. U mnogim crkvama postoji skepticizam i neverstvo u tumačenju Svetoga pisma. Veoma mnogo njih dovodi u pitanje verodostojnost i istinitost Svetoga pisma. Ljudsko razmišljanje i mašta ljudskog srca potkopavaju nadahnu- će Reči Božje…</a:t>
            </a:r>
          </a:p>
          <a:p>
            <a:pPr algn="just">
              <a:lnSpc>
                <a:spcPts val="3400"/>
              </a:lnSpc>
              <a:spcBef>
                <a:spcPts val="600"/>
              </a:spcBef>
            </a:pPr>
            <a:r>
              <a:rPr lang="sr-Latn-RS" sz="3000" b="1" dirty="0">
                <a:latin typeface="Constantia" panose="02030602050306030303" pitchFamily="18" charset="0"/>
              </a:rPr>
              <a:t>Ova Sveta knjiga izdržala je napade sotone, koji se udružio sa zlim ljudima kako bi sve što je božanskog karaktera obavio oblacima tame. Ali Gospod je svojom čudesnom moći sačuvao ovu Svetu knjigu u njenom sadašnjem obliku – mapu ili vodič za ljudsku porodicu kako bi im pokazao put do Neba.“</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hr" sz="1400" b="1" dirty="0"/>
              <a:t>Elen G. Vajt, </a:t>
            </a:r>
            <a:r>
              <a:rPr lang="hr" sz="1400" i="1" dirty="0"/>
              <a:t>Odabrane poruke</a:t>
            </a:r>
            <a:r>
              <a:rPr lang="hr" sz="1400" b="1" dirty="0"/>
              <a:t>, vol. 1</a:t>
            </a:r>
            <a:r>
              <a:rPr lang="hr" sz="1400" b="1"/>
              <a:t>, str. </a:t>
            </a:r>
            <a:r>
              <a:rPr lang="hr" sz="1400" b="1" dirty="0"/>
              <a:t>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hr" sz="6000" b="1" dirty="0">
                <a:ln w="6600">
                  <a:solidFill>
                    <a:srgbClr val="132960"/>
                  </a:solidFill>
                  <a:prstDash val="solid"/>
                </a:ln>
                <a:solidFill>
                  <a:srgbClr val="FFFFFF"/>
                </a:solidFill>
                <a:effectLst>
                  <a:outerShdw dist="50800" dir="2700000" algn="tl" rotWithShape="0">
                    <a:srgbClr val="132960"/>
                  </a:outerShdw>
                </a:effectLst>
              </a:rPr>
              <a:t>BITKA ZA UM</a:t>
            </a: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301558" y="442425"/>
            <a:ext cx="10126494" cy="646331"/>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sr-Latn-RS" b="1" dirty="0">
                <a:solidFill>
                  <a:schemeClr val="bg1"/>
                </a:solidFill>
                <a:effectLst>
                  <a:outerShdw blurRad="38100" dist="38100" dir="2700000" algn="tl">
                    <a:srgbClr val="000000">
                      <a:alpha val="43137"/>
                    </a:srgbClr>
                  </a:outerShdw>
                </a:effectLst>
                <a:latin typeface="Comic Sans MS" panose="030F0702030302020204" pitchFamily="66" charset="0"/>
              </a:rPr>
              <a:t>“ U kojima Bog ovoga oslepi razume nevernika, da im ne zasvetli videlo evanđelja slave Hristove, koji je obličje Boga koji se ne vidi.” </a:t>
            </a:r>
            <a:r>
              <a:rPr lang="sr-Latn-RS" sz="1400" b="1" dirty="0">
                <a:solidFill>
                  <a:schemeClr val="bg1"/>
                </a:solidFill>
                <a:effectLst>
                  <a:outerShdw blurRad="38100" dist="38100" dir="2700000" algn="tl">
                    <a:srgbClr val="000000">
                      <a:alpha val="43137"/>
                    </a:srgbClr>
                  </a:outerShdw>
                </a:effectLst>
                <a:latin typeface="Comic Sans MS" panose="030F0702030302020204" pitchFamily="66" charset="0"/>
              </a:rPr>
              <a:t>(2. </a:t>
            </a:r>
            <a:r>
              <a:rPr lang="sr-Latn-RS" sz="1400" b="1" dirty="0" err="1">
                <a:solidFill>
                  <a:schemeClr val="bg1"/>
                </a:solidFill>
                <a:effectLst>
                  <a:outerShdw blurRad="38100" dist="38100" dir="2700000" algn="tl">
                    <a:srgbClr val="000000">
                      <a:alpha val="43137"/>
                    </a:srgbClr>
                  </a:outerShdw>
                </a:effectLst>
                <a:latin typeface="Comic Sans MS" panose="030F0702030302020204" pitchFamily="66" charset="0"/>
              </a:rPr>
              <a:t>Korinćanima</a:t>
            </a:r>
            <a:r>
              <a:rPr lang="sr-Latn-RS" sz="1400" b="1" dirty="0">
                <a:solidFill>
                  <a:schemeClr val="bg1"/>
                </a:solidFill>
                <a:effectLst>
                  <a:outerShdw blurRad="38100" dist="38100" dir="2700000" algn="tl">
                    <a:srgbClr val="000000">
                      <a:alpha val="43137"/>
                    </a:srgbClr>
                  </a:outerShdw>
                </a:effectLst>
                <a:latin typeface="Comic Sans MS" panose="030F0702030302020204" pitchFamily="66" charset="0"/>
              </a:rPr>
              <a:t> 4,4)</a:t>
            </a:r>
            <a:endParaRPr lang="sr-Latn-R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15644" y="1274555"/>
            <a:ext cx="9138083" cy="1107996"/>
          </a:xfrm>
          <a:prstGeom prst="rect">
            <a:avLst/>
          </a:prstGeom>
          <a:noFill/>
        </p:spPr>
        <p:txBody>
          <a:bodyPr wrap="square" rtlCol="0">
            <a:spAutoFit/>
          </a:bodyPr>
          <a:lstStyle/>
          <a:p>
            <a:pPr>
              <a:spcBef>
                <a:spcPts val="600"/>
              </a:spcBef>
            </a:pPr>
            <a:r>
              <a:rPr lang="sr-Latn-RS" sz="2200" b="1" dirty="0"/>
              <a:t>Španska izreka kaže: „Nema goreg slepca od onoga koji ne želi da vidi.“ Odnosno, beskorisno je uveravati nekoga da vidi ono što ne želi da vidi. Tako je i s onima koje je „bog ovoga sveta“ zaslepio (2.Kor.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81733"/>
            <a:ext cx="3027142" cy="2786136"/>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386221" y="3786307"/>
            <a:ext cx="5419556" cy="1785104"/>
          </a:xfrm>
          <a:prstGeom prst="rect">
            <a:avLst/>
          </a:prstGeom>
          <a:noFill/>
        </p:spPr>
        <p:txBody>
          <a:bodyPr wrap="square">
            <a:spAutoFit/>
          </a:bodyPr>
          <a:lstStyle/>
          <a:p>
            <a:pPr>
              <a:spcBef>
                <a:spcPts val="600"/>
              </a:spcBef>
            </a:pPr>
            <a:r>
              <a:rPr lang="sr-Latn-RS" sz="2200" b="1" dirty="0"/>
              <a:t>Ali niko ne mora ostati u ovakvom stanju. Kada je um u duhovnoj tami, postoji svetlo koje može i želi da sjati u njemu: “I videlo (Isus) se svetli u tami i tama ga ne obuze“ (Jovan 1,5).</a:t>
            </a: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51122" y="2339757"/>
            <a:ext cx="8943724" cy="1446550"/>
          </a:xfrm>
          <a:prstGeom prst="rect">
            <a:avLst/>
          </a:prstGeom>
          <a:noFill/>
        </p:spPr>
        <p:txBody>
          <a:bodyPr wrap="square">
            <a:spAutoFit/>
          </a:bodyPr>
          <a:lstStyle/>
          <a:p>
            <a:pPr>
              <a:spcBef>
                <a:spcPts val="600"/>
              </a:spcBef>
            </a:pPr>
            <a:r>
              <a:rPr lang="sr-Latn-RS" sz="2200" b="1" dirty="0"/>
              <a:t>Nedostatak znanja kod onih koji su izgubljeni nije zato što nemaju sposobnost da znaju. To je zato što </a:t>
            </a:r>
            <a:r>
              <a:rPr lang="sr-Latn-RS" sz="2200" b="1" i="1" dirty="0"/>
              <a:t>ne žele da </a:t>
            </a:r>
            <a:r>
              <a:rPr lang="sr-Latn-RS" sz="2200" b="1" dirty="0"/>
              <a:t>znaju. Đavo je zaokupio njihov um mnogim stvarima koje ih sprečavaju da razmišljaju o onome što je zaista važno: o svom spasenju.</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3386221" y="5568930"/>
            <a:ext cx="5328326" cy="1107996"/>
          </a:xfrm>
          <a:prstGeom prst="rect">
            <a:avLst/>
          </a:prstGeom>
          <a:noFill/>
        </p:spPr>
        <p:txBody>
          <a:bodyPr wrap="square">
            <a:spAutoFit/>
          </a:bodyPr>
          <a:lstStyle/>
          <a:p>
            <a:pPr>
              <a:spcBef>
                <a:spcPts val="600"/>
              </a:spcBef>
            </a:pPr>
            <a:r>
              <a:rPr lang="sr-Latn-RS" sz="2200" b="1" dirty="0"/>
              <a:t>Oni od nas koji prihvataju ovo svetlo mogu poništiti delo neprijatelja i učiniti da Isusovo svetlo zasja kroz tamu.</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955753" y="974482"/>
            <a:ext cx="10108728" cy="4909036"/>
          </a:xfrm>
          <a:prstGeom prst="rect">
            <a:avLst/>
          </a:prstGeom>
          <a:noFill/>
        </p:spPr>
        <p:txBody>
          <a:bodyPr wrap="square">
            <a:spAutoFit/>
          </a:bodyPr>
          <a:lstStyle/>
          <a:p>
            <a:pPr>
              <a:spcBef>
                <a:spcPts val="600"/>
              </a:spcBef>
            </a:pPr>
            <a:r>
              <a:rPr lang="sr-Latn-RS" sz="2800" b="1" dirty="0">
                <a:latin typeface="Constantia" panose="02030602050306030303" pitchFamily="18" charset="0"/>
              </a:rPr>
              <a:t>„Svi koji putuju putem prema Nebu trebaju sigurnog vodiča. Ne smemo hoditi u ljudskoj mudrosti. Naša je prednost da slušamo Hristov glas koji nam govori dok putujemo životnim putovanjem, a Njegove su reči uvek reči mudrosti...</a:t>
            </a:r>
          </a:p>
          <a:p>
            <a:pPr>
              <a:spcBef>
                <a:spcPts val="600"/>
              </a:spcBef>
            </a:pPr>
            <a:r>
              <a:rPr lang="sr-Latn-RS" sz="2800" b="1" dirty="0">
                <a:latin typeface="Constantia" panose="02030602050306030303" pitchFamily="18" charset="0"/>
              </a:rPr>
              <a:t>Naša jedina sigurnost leži u tome da sledimo Hrista i da mu budemo veoma blizu, hodeći u Njegovoj mudrosti i praktikovanju Njegove istine. Ne možemo uvek lako otkriti sotonino delovanje. Ne znamo gde postavlja svoje zamke. Ali Isus razume suptilne veštine neprijatelja i On može držati naše noge na sigurnim stazama.“</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274453" y="6472708"/>
            <a:ext cx="3917547" cy="307777"/>
          </a:xfrm>
          <a:prstGeom prst="rect">
            <a:avLst/>
          </a:prstGeom>
          <a:noFill/>
        </p:spPr>
        <p:txBody>
          <a:bodyPr wrap="none" rtlCol="0">
            <a:spAutoFit/>
          </a:bodyPr>
          <a:lstStyle/>
          <a:p>
            <a:pPr algn="r"/>
            <a:r>
              <a:rPr lang="hr" sz="1400" b="1" dirty="0">
                <a:solidFill>
                  <a:srgbClr val="E6E7D5"/>
                </a:solidFill>
                <a:effectLst>
                  <a:outerShdw blurRad="38100" dist="38100" dir="2700000" algn="tl">
                    <a:srgbClr val="000000">
                      <a:alpha val="43137"/>
                    </a:srgbClr>
                  </a:outerShdw>
                </a:effectLst>
              </a:rPr>
              <a:t>Elen  G. Vajt, </a:t>
            </a:r>
            <a:r>
              <a:rPr lang="hr" sz="1400" i="1" dirty="0">
                <a:solidFill>
                  <a:srgbClr val="E6E7D5"/>
                </a:solidFill>
                <a:effectLst>
                  <a:outerShdw blurRad="38100" dist="38100" dir="2700000" algn="tl">
                    <a:srgbClr val="000000">
                      <a:alpha val="43137"/>
                    </a:srgbClr>
                  </a:outerShdw>
                </a:effectLst>
              </a:rPr>
              <a:t>Naše uzviišeno zvanje</a:t>
            </a:r>
            <a:r>
              <a:rPr lang="hr" sz="1400" b="1" dirty="0">
                <a:solidFill>
                  <a:srgbClr val="E6E7D5"/>
                </a:solidFill>
                <a:effectLst>
                  <a:outerShdw blurRad="38100" dist="38100" dir="2700000" algn="tl">
                    <a:srgbClr val="000000">
                      <a:alpha val="43137"/>
                    </a:srgbClr>
                  </a:outerShdw>
                </a:effectLst>
              </a:rPr>
              <a:t>, 10. januar</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91353" y="3860138"/>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3"/>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0" y="3429000"/>
            <a:ext cx="12072395" cy="341632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Biblija opisuje veliki sukob kao borbu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izmeðu</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dviju potpuno suprotnih sila,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kao što su svjetlo i tama ili istina i laž. Svakako, zlo teži kompromisu s istinom jer je takav kompromis jedina mogućnost da zlo opstane. Strana zla nastoji opstati po svaku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cenu</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kako bi uništila ono </a:t>
            </a:r>
            <a:r>
              <a:rPr lang="hr-HR" sz="2400" b="1" dirty="0">
                <a:solidFill>
                  <a:srgbClr val="FFFFFF"/>
                </a:solidFill>
                <a:latin typeface="Arial"/>
                <a:cs typeface="Arial" charset="0"/>
              </a:rPr>
              <a:t>š</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to je dobro ili što pripada Bogu. Zato </a:t>
            </a:r>
            <a:r>
              <a:rPr lang="hr-HR" sz="2400" b="1" dirty="0">
                <a:solidFill>
                  <a:srgbClr val="FFFFFF"/>
                </a:solidFill>
                <a:latin typeface="Arial"/>
                <a:cs typeface="Arial" charset="0"/>
              </a:rPr>
              <a:t>đ</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avo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neprestano nastoji namamiti Crkvu na kompromis. Nažalost, Crkva je pristala na kompromis, kao I praroditelji </a:t>
            </a:r>
            <a:r>
              <a:rPr lang="hr-HR" sz="2400" b="1" dirty="0">
                <a:solidFill>
                  <a:srgbClr val="FFFFFF"/>
                </a:solidFill>
                <a:latin typeface="Arial"/>
                <a:cs typeface="Arial" charset="0"/>
              </a:rPr>
              <a:t>č</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ovečanstva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Posledice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ovih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kompro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-misa vide se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osećaju</a:t>
            </a:r>
            <a:r>
              <a:rPr lang="hr-HR" sz="2400" b="1" dirty="0">
                <a:solidFill>
                  <a:srgbClr val="FFFFFF"/>
                </a:solidFill>
                <a:latin typeface="Arial"/>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do danas. Ipak, Bog koji je Izvor istine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svetla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nikada neće pristati na kompromis.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Poverenje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u Boga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vernost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istini, kao što je otkriveno u Isusu, zaštiti</a:t>
            </a:r>
            <a:r>
              <a:rPr lang="hr-HR" sz="2400" b="1" dirty="0">
                <a:solidFill>
                  <a:srgbClr val="FFFFFF"/>
                </a:solidFill>
                <a:latin typeface="Arial"/>
                <a:cs typeface="Arial" charset="0"/>
              </a:rPr>
              <a:t>ć</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e Crkvu od kompromisa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sprečiti</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da postanemo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plen</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lang="hr-HR" sz="2400" b="1" dirty="0">
                <a:solidFill>
                  <a:srgbClr val="FFFFFF"/>
                </a:solidFill>
                <a:latin typeface="Arial"/>
                <a:cs typeface="Arial" charset="0"/>
              </a:rPr>
              <a:t>đ</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avla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3091120924"/>
      </p:ext>
    </p:extLst>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a:t>PRIMENA</a:t>
            </a:r>
            <a:endParaRPr lang="en-US" dirty="0"/>
          </a:p>
        </p:txBody>
      </p:sp>
      <p:sp>
        <p:nvSpPr>
          <p:cNvPr id="16387" name="Rectangle 3"/>
          <p:cNvSpPr>
            <a:spLocks noGrp="1" noChangeArrowheads="1"/>
          </p:cNvSpPr>
          <p:nvPr>
            <p:ph type="body" idx="1"/>
          </p:nvPr>
        </p:nvSpPr>
        <p:spPr>
          <a:xfrm>
            <a:off x="2666997" y="1676403"/>
            <a:ext cx="9525003"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a:t>
            </a:r>
            <a:r>
              <a:rPr lang="hr-HR" sz="2800" dirty="0" err="1">
                <a:solidFill>
                  <a:srgbClr val="FFFF99"/>
                </a:solidFill>
              </a:rPr>
              <a:t>Svetlost</a:t>
            </a:r>
            <a:r>
              <a:rPr lang="hr-HR" sz="2800" dirty="0">
                <a:solidFill>
                  <a:srgbClr val="FFFF99"/>
                </a:solidFill>
              </a:rPr>
              <a:t> sija u tami</a:t>
            </a:r>
            <a:r>
              <a:rPr lang="sr-Latn-RS" sz="2800" dirty="0">
                <a:solidFill>
                  <a:srgbClr val="FFFF99"/>
                </a:solidFill>
              </a:rPr>
              <a:t>“</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3"/>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8"/>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2" y="3886202"/>
            <a:ext cx="7533532"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prihvatim Sveto pismo kao autoritativno, nepogrešivo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veran</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čitavom Pismu a to znači da držim i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zapovesti</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Božje i imam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svedočanstvo</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Isusa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Hrista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2"/>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5"/>
            <a:ext cx="9075365" cy="1015663"/>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CC66"/>
                </a:solidFill>
                <a:effectLst/>
                <a:uLnTx/>
                <a:uFillTx/>
                <a:latin typeface="Arial"/>
                <a:ea typeface="+mn-ea"/>
                <a:cs typeface="Arial" charset="0"/>
              </a:rPr>
              <a:t>Razumevši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a:t>
            </a:r>
            <a:r>
              <a:rPr kumimoji="0" lang="hr-HR" sz="2000" b="1" i="0" u="none" strike="noStrike" kern="1200" cap="none" spc="0" normalizeH="0" baseline="0" noProof="0">
                <a:ln>
                  <a:noFill/>
                </a:ln>
                <a:solidFill>
                  <a:srgbClr val="FFCC66"/>
                </a:solidFill>
                <a:effectLst/>
                <a:uLnTx/>
                <a:uFillTx/>
                <a:latin typeface="Arial"/>
                <a:ea typeface="+mn-ea"/>
                <a:cs typeface="Arial" charset="0"/>
              </a:rPr>
              <a:t>se podsetim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naloga</a:t>
            </a:r>
            <a:r>
              <a:rPr kumimoji="0" lang="hr-HR" sz="2000" b="1" i="0" u="none" strike="noStrike" kern="1200" cap="none" spc="0" normalizeH="0" baseline="0" noProof="0">
                <a:ln>
                  <a:noFill/>
                </a:ln>
                <a:solidFill>
                  <a:srgbClr val="FFCC66"/>
                </a:solidFill>
                <a:effectLst/>
                <a:uLnTx/>
                <a:uFillTx/>
                <a:latin typeface="Arial"/>
                <a:ea typeface="+mn-ea"/>
                <a:cs typeface="Arial" charset="0"/>
              </a:rPr>
              <a:t>: ”Utolite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i znajte da sam ja Bog” (Ps.46,10), da shvatim da je Biblija </a:t>
            </a:r>
            <a:r>
              <a:rPr kumimoji="0" lang="hr-HR" sz="2000" b="1" i="0" u="none" strike="noStrike" kern="1200" cap="none" spc="0" normalizeH="0" baseline="0" noProof="0">
                <a:ln>
                  <a:noFill/>
                </a:ln>
                <a:solidFill>
                  <a:srgbClr val="FFCC66"/>
                </a:solidFill>
                <a:effectLst/>
                <a:uLnTx/>
                <a:uFillTx/>
                <a:latin typeface="Arial"/>
                <a:ea typeface="+mn-ea"/>
                <a:cs typeface="Arial" charset="0"/>
              </a:rPr>
              <a:t>još uvek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48525863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903976"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2"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55" marR="0" lvl="0" indent="-396855" algn="l" defTabSz="914354"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6757269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96332" y="76200"/>
            <a:ext cx="6347669"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24103" y="1549065"/>
            <a:ext cx="9555663" cy="1069975"/>
          </a:xfrm>
        </p:spPr>
        <p:txBody>
          <a:bodyPr/>
          <a:lstStyle/>
          <a:p>
            <a:pPr eaLnBrk="1" hangingPunct="1">
              <a:buFontTx/>
              <a:buNone/>
            </a:pPr>
            <a:r>
              <a:rPr lang="en-US" sz="2800" b="0" dirty="0"/>
              <a:t>   </a:t>
            </a:r>
            <a:r>
              <a:rPr lang="hr-HR" sz="2800" dirty="0">
                <a:solidFill>
                  <a:srgbClr val="FFFF99"/>
                </a:solidFill>
              </a:rPr>
              <a:t>Kako pouku: ”</a:t>
            </a:r>
            <a:r>
              <a:rPr lang="hr-HR" sz="2800" dirty="0" err="1">
                <a:solidFill>
                  <a:srgbClr val="FFFF99"/>
                </a:solidFill>
              </a:rPr>
              <a:t>Svetlost</a:t>
            </a:r>
            <a:r>
              <a:rPr lang="hr-HR" sz="2800" dirty="0">
                <a:solidFill>
                  <a:srgbClr val="FFFF99"/>
                </a:solidFill>
              </a:rPr>
              <a:t> sija u tami”, možemo da koristimo iduće sedmice? </a:t>
            </a:r>
          </a:p>
          <a:p>
            <a:pPr eaLnBrk="1" hangingPunct="1">
              <a:buFontTx/>
              <a:buNone/>
            </a:pPr>
            <a:r>
              <a:rPr lang="en-US" sz="2400" dirty="0">
                <a:solidFill>
                  <a:srgbClr val="FFFF99"/>
                </a:solidFill>
              </a:rPr>
              <a:t> </a:t>
            </a:r>
          </a:p>
        </p:txBody>
      </p:sp>
      <p:sp>
        <p:nvSpPr>
          <p:cNvPr id="22532" name="Rectangle 4"/>
          <p:cNvSpPr>
            <a:spLocks noChangeArrowheads="1"/>
          </p:cNvSpPr>
          <p:nvPr/>
        </p:nvSpPr>
        <p:spPr bwMode="auto">
          <a:xfrm>
            <a:off x="312234" y="2409945"/>
            <a:ext cx="11879766" cy="4067767"/>
          </a:xfrm>
          <a:prstGeom prst="rect">
            <a:avLst/>
          </a:prstGeom>
          <a:noFill/>
          <a:ln>
            <a:noFill/>
          </a:ln>
        </p:spPr>
        <p:txBody>
          <a:bodyPr/>
          <a:lstStyle/>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kumimoji="0" lang="hr-HR" sz="2000" b="1" i="0" u="none" strike="noStrike" kern="1200" cap="none" spc="0" normalizeH="0" baseline="0" noProof="0" dirty="0" err="1">
                <a:ln>
                  <a:noFill/>
                </a:ln>
                <a:solidFill>
                  <a:srgbClr val="FF9900"/>
                </a:solidFill>
                <a:effectLst/>
                <a:uLnTx/>
                <a:uFillTx/>
                <a:latin typeface="Arial"/>
                <a:ea typeface="+mn-ea"/>
                <a:cs typeface="Arial" charset="0"/>
              </a:rPr>
              <a:t>skupini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1. Usporedi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Jovan14,6 s Jovan 8,44.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Koja se suprotnost uočava između Isusovog </a:t>
            </a:r>
            <a:r>
              <a:rPr lang="sr-Latn-RS" sz="1467" b="1" noProof="0" dirty="0">
                <a:solidFill>
                  <a:srgbClr val="FFFFFF"/>
                </a:solidFill>
                <a:latin typeface="Arial"/>
                <a:cs typeface="Arial" charset="0"/>
              </a:rPr>
              <a:t>i</a:t>
            </a:r>
            <a:r>
              <a:rPr lang="sr-Latn-RS" sz="1467" b="1" dirty="0">
                <a:solidFill>
                  <a:srgbClr val="FFFFFF"/>
                </a:solidFill>
                <a:latin typeface="Arial"/>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sotoninog karaktera u </a:t>
            </a:r>
            <a:r>
              <a:rPr lang="sr-Latn-RS" sz="1467" b="1" dirty="0">
                <a:solidFill>
                  <a:srgbClr val="FFFFFF"/>
                </a:solidFill>
                <a:latin typeface="Arial"/>
                <a:cs typeface="Arial" charset="0"/>
              </a:rPr>
              <a:t>t</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im stihovima?</a:t>
            </a:r>
            <a:endParaRPr kumimoji="0" lang="sr-Latn-RS"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2. Pročitaj</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r>
              <a:rPr lang="hr-HR" sz="1600" i="1" dirty="0" err="1">
                <a:solidFill>
                  <a:srgbClr val="FFFFFF"/>
                </a:solidFill>
                <a:latin typeface="Arial"/>
                <a:cs typeface="Arial" charset="0"/>
              </a:rPr>
              <a:t>Prič</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e 23,23; Jovan17,17; 8,3.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Koje su sličnosti o istini u tim tekstovima? Koja je njihova glavna poruka?</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 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Dela</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20,27-32.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Koje je upozorenja dao Pavle crkvenim vođama iz </a:t>
            </a:r>
            <a:r>
              <a:rPr kumimoji="0" lang="hr-HR" sz="1600" b="1" i="0" u="none" strike="noStrike" kern="1200" cap="none" spc="0" normalizeH="0" baseline="0" noProof="0" dirty="0" err="1">
                <a:ln>
                  <a:noFill/>
                </a:ln>
                <a:solidFill>
                  <a:srgbClr val="FFFFFF"/>
                </a:solidFill>
                <a:effectLst/>
                <a:uLnTx/>
                <a:uFillTx/>
                <a:latin typeface="Arial"/>
                <a:ea typeface="+mn-ea"/>
                <a:cs typeface="Arial" charset="0"/>
              </a:rPr>
              <a:t>Efesa</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o dolazećem otpadu? </a:t>
            </a: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2. Sol. 2,7-12.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Pavle opisuje dolazeći otpad? Po čemu se mogao prepoznati?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5.</a:t>
            </a:r>
            <a:r>
              <a:rPr kumimoji="0" lang="hr-HR" sz="2133"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Pročitaj </a:t>
            </a:r>
            <a:r>
              <a:rPr lang="hr-HR" sz="1600" i="1" dirty="0" err="1">
                <a:solidFill>
                  <a:srgbClr val="FFFFFF"/>
                </a:solidFill>
                <a:latin typeface="Arial"/>
                <a:cs typeface="Arial" charset="0"/>
              </a:rPr>
              <a:t>Jo</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van 17,15-17;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Dela</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20,32. </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Kako se prema  Isusu i </a:t>
            </a:r>
            <a:r>
              <a:rPr kumimoji="0" lang="hr-HR"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ap</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Pavlu možemo sačuvati od </a:t>
            </a:r>
            <a:r>
              <a:rPr lang="hr-HR" b="1" dirty="0">
                <a:solidFill>
                  <a:srgbClr val="FFFFFF"/>
                </a:solidFill>
                <a:latin typeface="Calibri" panose="020F0502020204030204" pitchFamily="34" charset="0"/>
                <a:cs typeface="Calibri" panose="020F0502020204030204" pitchFamily="34" charset="0"/>
              </a:rPr>
              <a:t>s</a:t>
            </a:r>
            <a:r>
              <a:rPr kumimoji="0" lang="hr-HR"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otoninih</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obmana?</a:t>
            </a:r>
            <a:endParaRPr kumimoji="0" lang="hr-HR" sz="2133"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6. Pročitaj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Ps</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119,105.116.130.133.160.</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Kakvo značenje </a:t>
            </a:r>
            <a:r>
              <a:rPr kumimoji="0" lang="sr-Latn-RS" sz="1467" b="1" i="0" u="none" strike="noStrike" kern="1200" cap="none" spc="0" normalizeH="0" baseline="0" noProof="0" dirty="0" err="1">
                <a:ln>
                  <a:noFill/>
                </a:ln>
                <a:solidFill>
                  <a:srgbClr val="FFFFFF"/>
                </a:solidFill>
                <a:effectLst/>
                <a:uLnTx/>
                <a:uFillTx/>
                <a:latin typeface="Arial"/>
                <a:ea typeface="+mn-ea"/>
                <a:cs typeface="Arial" charset="0"/>
              </a:rPr>
              <a:t>psalmista</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pripisuje Božjoj reči u planu spasenja?</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7. Pročitaj </a:t>
            </a:r>
            <a:r>
              <a:rPr lang="sr-Latn-RS" sz="1600" i="1" dirty="0" err="1">
                <a:solidFill>
                  <a:srgbClr val="FFFFFF"/>
                </a:solidFill>
                <a:latin typeface="Arial"/>
                <a:cs typeface="Arial" charset="0"/>
              </a:rPr>
              <a:t>Prič</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e 16,25; Sud. 21,25; Isa. 53,6.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Šta nam ovi </a:t>
            </a:r>
            <a:r>
              <a:rPr lang="sr-Latn-RS" sz="1600" b="1" dirty="0" err="1">
                <a:solidFill>
                  <a:srgbClr val="FFFFFF"/>
                </a:solidFill>
                <a:latin typeface="Arial"/>
                <a:cs typeface="Arial" charset="0"/>
              </a:rPr>
              <a:t>tekstov</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i otkrivaju o sotoninoj strategiji obmane?</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8. Pročitaj </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2. Kor. 4,3-6.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Šta znači izraz “ u kojima bog </a:t>
            </a:r>
            <a:r>
              <a:rPr lang="sr-Latn-RS" sz="1600" b="1" dirty="0">
                <a:solidFill>
                  <a:srgbClr val="FFFFFF"/>
                </a:solidFill>
                <a:latin typeface="Arial"/>
                <a:cs typeface="Arial" charset="0"/>
              </a:rPr>
              <a:t>svet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a </a:t>
            </a:r>
            <a:r>
              <a:rPr kumimoji="0" lang="sr-Latn-RS" sz="1600" b="1" i="0" u="none" strike="noStrike" kern="1200" cap="none" spc="0" normalizeH="0" baseline="0" noProof="0" dirty="0" err="1">
                <a:ln>
                  <a:noFill/>
                </a:ln>
                <a:solidFill>
                  <a:srgbClr val="FFFFFF"/>
                </a:solidFill>
                <a:effectLst/>
                <a:uLnTx/>
                <a:uFillTx/>
                <a:latin typeface="Arial"/>
                <a:ea typeface="+mn-ea"/>
                <a:cs typeface="Arial" charset="0"/>
              </a:rPr>
              <a:t>ovogaa</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oslepi razume</a:t>
            </a:r>
            <a:r>
              <a:rPr kumimoji="0" lang="sr-Latn-RS" sz="1600" b="1" i="0" u="none" strike="noStrike" kern="1200" cap="none" spc="0" normalizeH="0" noProof="0" dirty="0">
                <a:ln>
                  <a:noFill/>
                </a:ln>
                <a:solidFill>
                  <a:srgbClr val="FFFFFF"/>
                </a:solidFill>
                <a:effectLst/>
                <a:uLnTx/>
                <a:uFillTx/>
                <a:latin typeface="Arial"/>
                <a:ea typeface="+mn-ea"/>
                <a:cs typeface="Arial" charset="0"/>
              </a:rPr>
              <a:t> nevernika</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(st. 4)?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600" i="1" dirty="0" err="1">
                <a:solidFill>
                  <a:srgbClr val="FFFFFF"/>
                </a:solidFill>
                <a:latin typeface="Arial"/>
                <a:cs typeface="Arial" charset="0"/>
              </a:rPr>
              <a:t>Jo</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van 1,4.5.9.14.</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Kako ovi </a:t>
            </a:r>
            <a:r>
              <a:rPr lang="sr-Latn-RS" sz="1600" b="1" dirty="0" err="1">
                <a:solidFill>
                  <a:srgbClr val="FFFFFF"/>
                </a:solidFill>
                <a:latin typeface="Arial"/>
                <a:cs typeface="Arial" charset="0"/>
              </a:rPr>
              <a:t>tekstov</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i opisuju Isusa?  Zapazite posebno 14. </a:t>
            </a:r>
            <a:r>
              <a:rPr lang="sr-Latn-RS" sz="1600" b="1" dirty="0">
                <a:solidFill>
                  <a:srgbClr val="FFFFFF"/>
                </a:solidFill>
                <a:latin typeface="Arial"/>
                <a:cs typeface="Arial" charset="0"/>
              </a:rPr>
              <a:t>stih</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sr-Latn-R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9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1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3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9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1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0"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45920" y="1384664"/>
            <a:ext cx="970283"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519188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1" y="129695"/>
            <a:ext cx="9144000"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2613" y="1933573"/>
            <a:ext cx="688715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lang="sr-Latn-RS" sz="4267" dirty="0">
                <a:solidFill>
                  <a:srgbClr val="FFFF99"/>
                </a:solidFill>
                <a:latin typeface="Impact" pitchFamily="34" charset="0"/>
              </a:rPr>
              <a:t>Jovan</a:t>
            </a:r>
            <a:r>
              <a:rPr kumimoji="0" lang="sr-Latn-RS" sz="4267"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267" b="0" i="0" u="none" strike="noStrike" kern="1200" cap="none" spc="0" normalizeH="0" baseline="0" noProof="0" dirty="0">
                <a:ln>
                  <a:noFill/>
                </a:ln>
                <a:solidFill>
                  <a:srgbClr val="FFFF99"/>
                </a:solidFill>
                <a:effectLst/>
                <a:uLnTx/>
                <a:uFillTx/>
                <a:latin typeface="Impact" pitchFamily="34" charset="0"/>
                <a:ea typeface="+mn-ea"/>
                <a:cs typeface="Arial" charset="0"/>
              </a:rPr>
              <a:t>12</a:t>
            </a:r>
            <a:r>
              <a:rPr kumimoji="0" lang="sr-Latn-RS" sz="4267"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lang="hr-HR" sz="4267" noProof="0" dirty="0">
                <a:solidFill>
                  <a:srgbClr val="FFFF99"/>
                </a:solidFill>
                <a:latin typeface="Impact" pitchFamily="34" charset="0"/>
              </a:rPr>
              <a:t>3</a:t>
            </a:r>
            <a:r>
              <a:rPr lang="hr-HR" sz="4267" dirty="0">
                <a:solidFill>
                  <a:srgbClr val="FFFF99"/>
                </a:solidFill>
                <a:latin typeface="Impact" pitchFamily="34" charset="0"/>
              </a:rPr>
              <a:t>5</a:t>
            </a:r>
            <a:r>
              <a:rPr kumimoji="0" lang="hr-HR" sz="4267"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kumimoji="0" lang="en-US" sz="4267" b="0" i="0" u="none" strike="noStrike" kern="1200" cap="none" spc="0" normalizeH="0" baseline="0" noProof="0" dirty="0">
                <a:ln>
                  <a:noFill/>
                </a:ln>
                <a:solidFill>
                  <a:srgbClr val="FFFF99"/>
                </a:solidFill>
                <a:effectLst/>
                <a:uLnTx/>
                <a:uFillTx/>
                <a:latin typeface="Impact" pitchFamily="34" charset="0"/>
                <a:ea typeface="+mn-ea"/>
                <a:cs typeface="Arial" charset="0"/>
              </a:rPr>
              <a:t> </a:t>
            </a:r>
            <a:endParaRPr kumimoji="0" lang="en-US" sz="4800" b="0" i="1"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332612" y="2789949"/>
            <a:ext cx="6887155" cy="2598139"/>
          </a:xfrm>
        </p:spPr>
        <p:txBody>
          <a:bodyPr/>
          <a:lstStyle/>
          <a:p>
            <a:pPr marL="0" indent="0">
              <a:buNone/>
            </a:pPr>
            <a:r>
              <a:rPr lang="hr-HR" sz="4000" baseline="30000" dirty="0"/>
              <a:t>”A Isus im reče: još je malo vremena </a:t>
            </a:r>
            <a:r>
              <a:rPr lang="hr-HR" sz="4000" baseline="30000" dirty="0" err="1"/>
              <a:t>videlo</a:t>
            </a:r>
            <a:r>
              <a:rPr lang="hr-HR" sz="4000" baseline="30000" dirty="0"/>
              <a:t> s vama; hodite dok </a:t>
            </a:r>
            <a:r>
              <a:rPr lang="hr-HR" sz="4000" baseline="30000" dirty="0" err="1"/>
              <a:t>videlo</a:t>
            </a:r>
            <a:r>
              <a:rPr lang="hr-HR" sz="4000" baseline="30000" dirty="0"/>
              <a:t> imate da vas tama ne obuzme; jer </a:t>
            </a:r>
            <a:r>
              <a:rPr lang="hr-HR" sz="4000" baseline="30000" dirty="0" err="1"/>
              <a:t>ko</a:t>
            </a:r>
            <a:r>
              <a:rPr lang="hr-HR" sz="4000" baseline="30000" dirty="0"/>
              <a:t> hodi po tami ne zna kuda ide.</a:t>
            </a:r>
            <a:r>
              <a:rPr lang="sr-Latn-RS" sz="4000" baseline="30000" dirty="0"/>
              <a:t>“ </a:t>
            </a:r>
            <a:r>
              <a:rPr lang="en-US" sz="4000" baseline="30000" dirty="0"/>
              <a:t>       </a:t>
            </a:r>
            <a:r>
              <a:rPr lang="hr-HR" sz="3600" baseline="30000" dirty="0"/>
              <a:t>                                                                                                                                                                                                                                                                                                                                                                                                                                                                                                                                                                                                                                                                                                                                                       </a:t>
            </a:r>
            <a:endParaRPr lang="en-US" baseline="30000" dirty="0"/>
          </a:p>
          <a:p>
            <a:pPr marL="0" indent="0">
              <a:buNone/>
            </a:pPr>
            <a:r>
              <a:rPr lang="hr-HR" baseline="30000" dirty="0"/>
              <a:t>  </a:t>
            </a:r>
            <a:r>
              <a:rPr lang="en-US" baseline="30000" dirty="0"/>
              <a:t>           </a:t>
            </a:r>
          </a:p>
        </p:txBody>
      </p:sp>
      <p:pic>
        <p:nvPicPr>
          <p:cNvPr id="2" name="Slika 1">
            <a:extLst>
              <a:ext uri="{FF2B5EF4-FFF2-40B4-BE49-F238E27FC236}">
                <a16:creationId xmlns:a16="http://schemas.microsoft.com/office/drawing/2014/main" id="{3F14A8B4-5DBB-4876-93DE-88AF10D8FAEC}"/>
              </a:ext>
            </a:extLst>
          </p:cNvPr>
          <p:cNvPicPr>
            <a:picLocks noChangeAspect="1"/>
          </p:cNvPicPr>
          <p:nvPr/>
        </p:nvPicPr>
        <p:blipFill>
          <a:blip r:embed="rId3"/>
          <a:stretch>
            <a:fillRect/>
          </a:stretch>
        </p:blipFill>
        <p:spPr>
          <a:xfrm>
            <a:off x="1181102" y="2"/>
            <a:ext cx="2146300" cy="1856895"/>
          </a:xfrm>
          <a:prstGeom prst="rect">
            <a:avLst/>
          </a:prstGeom>
        </p:spPr>
      </p:pic>
      <p:pic>
        <p:nvPicPr>
          <p:cNvPr id="4" name="Picture 3">
            <a:extLst>
              <a:ext uri="{FF2B5EF4-FFF2-40B4-BE49-F238E27FC236}">
                <a16:creationId xmlns:a16="http://schemas.microsoft.com/office/drawing/2014/main" id="{5D947258-647A-7080-2A36-5F872884D900}"/>
              </a:ext>
            </a:extLst>
          </p:cNvPr>
          <p:cNvPicPr>
            <a:picLocks noChangeAspect="1"/>
          </p:cNvPicPr>
          <p:nvPr/>
        </p:nvPicPr>
        <p:blipFill>
          <a:blip r:embed="rId4"/>
          <a:stretch>
            <a:fillRect/>
          </a:stretch>
        </p:blipFill>
        <p:spPr>
          <a:xfrm>
            <a:off x="8219767" y="142283"/>
            <a:ext cx="4059319" cy="6923535"/>
          </a:xfrm>
          <a:prstGeom prst="rect">
            <a:avLst/>
          </a:prstGeom>
        </p:spPr>
      </p:pic>
    </p:spTree>
    <p:extLst>
      <p:ext uri="{BB962C8B-B14F-4D97-AF65-F5344CB8AC3E}">
        <p14:creationId xmlns:p14="http://schemas.microsoft.com/office/powerpoint/2010/main" val="220415095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a:t>
            </a:r>
            <a:r>
              <a:rPr lang="en-US" dirty="0">
                <a:solidFill>
                  <a:srgbClr val="FFFF99"/>
                </a:solidFill>
              </a:rPr>
              <a:t> </a:t>
            </a:r>
            <a:r>
              <a:rPr lang="hr-HR" dirty="0">
                <a:solidFill>
                  <a:srgbClr val="FFFF99"/>
                </a:solidFill>
              </a:rPr>
              <a:t>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2"/>
            <a:ext cx="436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836545" y="3505197"/>
            <a:ext cx="2967422" cy="2926993"/>
            <a:chOff x="273" y="2249"/>
            <a:chExt cx="942" cy="1789"/>
          </a:xfrm>
        </p:grpSpPr>
        <p:sp>
          <p:nvSpPr>
            <p:cNvPr id="19484" name="Rectangle 5"/>
            <p:cNvSpPr>
              <a:spLocks noChangeArrowheads="1"/>
            </p:cNvSpPr>
            <p:nvPr/>
          </p:nvSpPr>
          <p:spPr bwMode="auto">
            <a:xfrm>
              <a:off x="275" y="2249"/>
              <a:ext cx="940"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73" y="2602"/>
              <a:ext cx="940"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Novo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tromesečje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počinjemo novim proučavanjem teme koja prožima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celu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Bibliju od Postanja do Otkrivenja, a naslov joj je: VELIKI SUKOB! Sukob je počeo na Nebu sa Luciferovom po- bunom protiv Boga. S</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redište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sukoba je </a:t>
              </a:r>
              <a:r>
                <a:rPr kumimoji="0" lang="hr-HR" sz="1200" b="1" i="0" u="none" strike="noStrike" kern="1200" cap="none" spc="0" normalizeH="0" baseline="0" noProof="0" dirty="0">
                  <a:ln>
                    <a:noFill/>
                  </a:ln>
                  <a:solidFill>
                    <a:srgbClr val="C00000"/>
                  </a:solidFill>
                  <a:effectLst/>
                  <a:uLnTx/>
                  <a:uFillTx/>
                  <a:latin typeface="Arial" charset="0"/>
                  <a:ea typeface="+mn-ea"/>
                  <a:cs typeface="Arial" charset="0"/>
                </a:rPr>
                <a:t>pitanje Božje ljubavi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li je Bog stvarno pun ljubavi ili je apsolutista I diktator? Ova tema prati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svetsku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isto-riju sveta po proroštvu Biblije od stvaranja pa do naših dana, i dalje do završnih događaja u velikom sukobu.</a:t>
              </a:r>
              <a:endParaRPr kumimoji="0" lang="hr-HR"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67399" y="4046159"/>
            <a:ext cx="1696438" cy="2375677"/>
            <a:chOff x="2592" y="2256"/>
            <a:chExt cx="1051" cy="30907630"/>
          </a:xfrm>
        </p:grpSpPr>
        <p:sp>
          <p:nvSpPr>
            <p:cNvPr id="19482" name="Rectangle 8"/>
            <p:cNvSpPr>
              <a:spLocks noChangeArrowheads="1"/>
            </p:cNvSpPr>
            <p:nvPr/>
          </p:nvSpPr>
          <p:spPr bwMode="auto">
            <a:xfrm>
              <a:off x="2592" y="2256"/>
              <a:ext cx="100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688" y="72574"/>
              <a:ext cx="955" cy="308373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Šta ljudi oko vas misle o postojanju sukoba između dobra i zla u sve- tu i društvu?</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Ako je Bog znao da će se Lucifer pobuniti, zašto mu je </a:t>
              </a:r>
              <a:r>
                <a:rPr kumimoji="0" lang="hr-HR" sz="12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rPr>
                <a:t>uopšte</a:t>
              </a: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dao moć izbora? Zašto ga jednostavno nije odmah uništio?</a:t>
              </a:r>
            </a:p>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hr-HR" sz="1333"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endParaRPr kumimoji="0" lang="hr-HR"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grpSp>
      <p:grpSp>
        <p:nvGrpSpPr>
          <p:cNvPr id="62" name="Group 10"/>
          <p:cNvGrpSpPr>
            <a:grpSpLocks/>
          </p:cNvGrpSpPr>
          <p:nvPr/>
        </p:nvGrpSpPr>
        <p:grpSpPr bwMode="auto">
          <a:xfrm>
            <a:off x="3810000" y="3576639"/>
            <a:ext cx="2209800" cy="2855551"/>
            <a:chOff x="1248" y="2437"/>
            <a:chExt cx="1392" cy="1553"/>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7" y="2713"/>
              <a:ext cx="1363" cy="127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1. Božja priroda je ljubav,</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tako da su i sva Njegova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dela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puna ljubavi, premda ta činjenica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uvek</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oči-</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 ograničenim ljudskim  bićima, pa čak ni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anðelima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2. Dubinu, visinu, dužinu I širinu Božje ljubavi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najjas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-nije sagledavamo na krstu koji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celom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univerzumu sve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doči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Bog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odgovo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ran za pojavu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greha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1067"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612375" y="3482900"/>
            <a:ext cx="3776986" cy="2938659"/>
            <a:chOff x="3591" y="2256"/>
            <a:chExt cx="1753" cy="1886"/>
          </a:xfrm>
        </p:grpSpPr>
        <p:sp>
          <p:nvSpPr>
            <p:cNvPr id="19478" name="Rectangle 14"/>
            <p:cNvSpPr>
              <a:spLocks noChangeArrowheads="1"/>
            </p:cNvSpPr>
            <p:nvPr/>
          </p:nvSpPr>
          <p:spPr bwMode="auto">
            <a:xfrm>
              <a:off x="3600" y="2256"/>
              <a:ext cx="172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1" y="2626"/>
              <a:ext cx="1753" cy="151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Želim naučiti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verovati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Bogu i Njegovoj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 onda kada mi nije sve jasno! Moja</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nada u večni život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ne temelji se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vešto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izmišljenim pričama. Njen je temelj, u koji čvrsto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verujem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pouzdano Božje obećanje o savršenom svetu bez bola i smrti. Crkvu adventista sedmog dana podigao je Bog kako bi nastavila zidati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temeljma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koje su postavili reformatori, kako bi obnovila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bibliske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istine koje su vjekovima bile izgubljene. Naše je glavno poslanje objavljivanje poruka trojice anđela iz Otkrivenja 14,6-12, što je Božja konačna opomena svijetu kome dolazi skori kraj.  </a:t>
              </a:r>
            </a:p>
          </p:txBody>
        </p:sp>
      </p:grpSp>
      <p:grpSp>
        <p:nvGrpSpPr>
          <p:cNvPr id="68" name="Group 16"/>
          <p:cNvGrpSpPr>
            <a:grpSpLocks/>
          </p:cNvGrpSpPr>
          <p:nvPr/>
        </p:nvGrpSpPr>
        <p:grpSpPr bwMode="auto">
          <a:xfrm>
            <a:off x="837113" y="3505208"/>
            <a:ext cx="3128877" cy="533402"/>
            <a:chOff x="240" y="1824"/>
            <a:chExt cx="1008"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88" y="1824"/>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810000" y="3505200"/>
            <a:ext cx="2209800" cy="533400"/>
            <a:chOff x="1200" y="1824"/>
            <a:chExt cx="1392" cy="336"/>
          </a:xfrm>
        </p:grpSpPr>
        <p:sp>
          <p:nvSpPr>
            <p:cNvPr id="19474" name="Rectangle 20"/>
            <p:cNvSpPr>
              <a:spLocks noChangeArrowheads="1"/>
            </p:cNvSpPr>
            <p:nvPr/>
          </p:nvSpPr>
          <p:spPr bwMode="auto">
            <a:xfrm>
              <a:off x="1200" y="1824"/>
              <a:ext cx="1392"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2" y="3505197"/>
            <a:ext cx="1577490" cy="533400"/>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570168" y="3505202"/>
            <a:ext cx="3839514" cy="542179"/>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6" y="3290503"/>
            <a:ext cx="3839513" cy="276999"/>
          </a:xfrm>
          <a:prstGeom prst="rect">
            <a:avLst/>
          </a:prstGeom>
        </p:spPr>
        <p:txBody>
          <a:bodyPr wrap="non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70"/>
            <a:ext cx="4572000" cy="461665"/>
          </a:xfrm>
          <a:prstGeom prst="rect">
            <a:avLst/>
          </a:prstGeom>
        </p:spPr>
        <p:txBody>
          <a:bodyPr>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38798451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1524000" y="4186690"/>
            <a:ext cx="9452509" cy="25502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2" y="121026"/>
            <a:ext cx="9247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Bo</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ž</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je </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ljubavi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300942" y="3750198"/>
            <a:ext cx="11537490" cy="3296208"/>
          </a:xfrm>
          <a:prstGeom prst="rect">
            <a:avLst/>
          </a:prstGeom>
          <a:noFill/>
        </p:spPr>
        <p:txBody>
          <a:bodyPr wrap="square" rtlCol="0">
            <a:spAutoFit/>
          </a:bodyPr>
          <a:lstStyle/>
          <a:p>
            <a:pPr lvl="0" algn="ctr" defTabSz="914354" fontAlgn="base">
              <a:spcBef>
                <a:spcPct val="0"/>
              </a:spcBef>
              <a:spcAft>
                <a:spcPct val="0"/>
              </a:spcAft>
              <a:defRPr/>
            </a:pPr>
            <a:r>
              <a:rPr lang="hr-HR" sz="2000" b="1" dirty="0">
                <a:solidFill>
                  <a:srgbClr val="FFFFFF"/>
                </a:solidFill>
                <a:cs typeface="Arial" charset="0"/>
              </a:rPr>
              <a:t>Ove sedmice proučavamo kako apostolska i </a:t>
            </a:r>
            <a:r>
              <a:rPr lang="hr-HR" sz="2000" b="1" dirty="0" err="1">
                <a:solidFill>
                  <a:srgbClr val="FFFFFF"/>
                </a:solidFill>
                <a:cs typeface="Arial" charset="0"/>
              </a:rPr>
              <a:t>postapostolska</a:t>
            </a:r>
            <a:r>
              <a:rPr lang="hr-HR" sz="2000" b="1" dirty="0">
                <a:solidFill>
                  <a:srgbClr val="FFFFFF"/>
                </a:solidFill>
                <a:cs typeface="Arial" charset="0"/>
              </a:rPr>
              <a:t> Crkva ulaze u Veliku borbu </a:t>
            </a:r>
            <a:r>
              <a:rPr lang="hr-HR" sz="2000" b="1" dirty="0" err="1">
                <a:solidFill>
                  <a:srgbClr val="FFFFFF"/>
                </a:solidFill>
                <a:cs typeface="Arial" charset="0"/>
              </a:rPr>
              <a:t>izmeðu</a:t>
            </a:r>
            <a:r>
              <a:rPr lang="hr-HR" sz="2000" b="1" dirty="0">
                <a:solidFill>
                  <a:srgbClr val="FFFFFF"/>
                </a:solidFill>
                <a:cs typeface="Arial" charset="0"/>
              </a:rPr>
              <a:t> Boga i sotone. Nakon što ju je </a:t>
            </a:r>
            <a:r>
              <a:rPr lang="hr-HR" sz="2000" b="1" dirty="0" err="1">
                <a:solidFill>
                  <a:srgbClr val="FFFFFF"/>
                </a:solidFill>
                <a:cs typeface="Arial" charset="0"/>
              </a:rPr>
              <a:t>Hristos</a:t>
            </a:r>
            <a:r>
              <a:rPr lang="hr-HR" sz="2000" b="1" dirty="0">
                <a:solidFill>
                  <a:srgbClr val="FFFFFF"/>
                </a:solidFill>
                <a:cs typeface="Arial" charset="0"/>
              </a:rPr>
              <a:t> osnovao, Crkva je ušla u veliki sukob na</a:t>
            </a:r>
          </a:p>
          <a:p>
            <a:pPr lvl="0" algn="ctr" defTabSz="914354" fontAlgn="base">
              <a:spcBef>
                <a:spcPct val="0"/>
              </a:spcBef>
              <a:spcAft>
                <a:spcPct val="0"/>
              </a:spcAft>
              <a:defRPr/>
            </a:pPr>
            <a:r>
              <a:rPr lang="hr-HR" sz="2000" b="1" dirty="0">
                <a:solidFill>
                  <a:srgbClr val="FFFFFF"/>
                </a:solidFill>
                <a:cs typeface="Arial" charset="0"/>
              </a:rPr>
              <a:t>Njegovoj strani. Međutim, Crkva će se uskoro suočiti sa istim iskušenjem kao Adam i Eva: </a:t>
            </a:r>
            <a:r>
              <a:rPr lang="hr-HR" sz="2000" b="1" dirty="0" err="1">
                <a:solidFill>
                  <a:srgbClr val="FFFFFF"/>
                </a:solidFill>
                <a:cs typeface="Arial" charset="0"/>
              </a:rPr>
              <a:t>posumnjaće</a:t>
            </a:r>
            <a:r>
              <a:rPr lang="hr-HR" sz="2000" b="1" dirty="0">
                <a:solidFill>
                  <a:srgbClr val="FFFFFF"/>
                </a:solidFill>
                <a:cs typeface="Arial" charset="0"/>
              </a:rPr>
              <a:t> u </a:t>
            </a:r>
            <a:r>
              <a:rPr lang="hr-HR" sz="2000" b="1" dirty="0" err="1">
                <a:solidFill>
                  <a:srgbClr val="FFFFFF"/>
                </a:solidFill>
                <a:cs typeface="Arial" charset="0"/>
              </a:rPr>
              <a:t>Reč</a:t>
            </a:r>
            <a:r>
              <a:rPr lang="hr-HR" sz="2000" b="1" dirty="0">
                <a:solidFill>
                  <a:srgbClr val="FFFFFF"/>
                </a:solidFill>
                <a:cs typeface="Arial" charset="0"/>
              </a:rPr>
              <a:t> </a:t>
            </a:r>
            <a:r>
              <a:rPr lang="hr-HR" sz="2000" b="1" dirty="0" err="1">
                <a:solidFill>
                  <a:srgbClr val="FFFFFF"/>
                </a:solidFill>
                <a:cs typeface="Arial" charset="0"/>
              </a:rPr>
              <a:t>Hristovu</a:t>
            </a:r>
            <a:r>
              <a:rPr lang="hr-HR" sz="2000" b="1" dirty="0">
                <a:solidFill>
                  <a:srgbClr val="FFFFFF"/>
                </a:solidFill>
                <a:cs typeface="Arial" charset="0"/>
              </a:rPr>
              <a:t> i učiniti kompromis između Njegovih izričitih </a:t>
            </a:r>
            <a:r>
              <a:rPr lang="hr-HR" sz="2000" b="1" dirty="0" err="1">
                <a:solidFill>
                  <a:srgbClr val="FFFFFF"/>
                </a:solidFill>
                <a:cs typeface="Arial" charset="0"/>
              </a:rPr>
              <a:t>zapovesti</a:t>
            </a:r>
            <a:r>
              <a:rPr lang="hr-HR" sz="2000" b="1" dirty="0">
                <a:solidFill>
                  <a:srgbClr val="FFFFFF"/>
                </a:solidFill>
                <a:cs typeface="Arial" charset="0"/>
              </a:rPr>
              <a:t> i </a:t>
            </a:r>
            <a:r>
              <a:rPr lang="hr-HR" sz="2000" b="1" dirty="0" err="1">
                <a:solidFill>
                  <a:srgbClr val="FFFFFF"/>
                </a:solidFill>
                <a:cs typeface="Arial" charset="0"/>
              </a:rPr>
              <a:t>sotoninih</a:t>
            </a:r>
            <a:r>
              <a:rPr lang="hr-HR" sz="2000" b="1" dirty="0">
                <a:solidFill>
                  <a:srgbClr val="FFFFFF"/>
                </a:solidFill>
                <a:cs typeface="Arial" charset="0"/>
              </a:rPr>
              <a:t> </a:t>
            </a:r>
            <a:r>
              <a:rPr lang="hr-HR" sz="2000" b="1" dirty="0" err="1">
                <a:solidFill>
                  <a:srgbClr val="FFFFFF"/>
                </a:solidFill>
                <a:cs typeface="Arial" charset="0"/>
              </a:rPr>
              <a:t>obmqnjujućih</a:t>
            </a:r>
            <a:r>
              <a:rPr lang="hr-HR" sz="2000" b="1" dirty="0">
                <a:solidFill>
                  <a:srgbClr val="FFFFFF"/>
                </a:solidFill>
                <a:cs typeface="Arial" charset="0"/>
              </a:rPr>
              <a:t> učenja. Pouka za ovu sedmicu naglašava da Velika borba uključuje </a:t>
            </a:r>
            <a:r>
              <a:rPr lang="hr-HR" sz="2000" b="1" dirty="0" err="1">
                <a:solidFill>
                  <a:srgbClr val="FFFFFF"/>
                </a:solidFill>
                <a:cs typeface="Arial" charset="0"/>
              </a:rPr>
              <a:t>dve</a:t>
            </a:r>
            <a:r>
              <a:rPr lang="hr-HR" sz="2000" b="1" dirty="0">
                <a:solidFill>
                  <a:srgbClr val="FFFFFF"/>
                </a:solidFill>
                <a:cs typeface="Arial" charset="0"/>
              </a:rPr>
              <a:t> nejednake i nepomirljive strane. Ove strane su nejednake s obzirom na to </a:t>
            </a:r>
            <a:r>
              <a:rPr lang="hr-HR" sz="2000" b="1" dirty="0" err="1">
                <a:solidFill>
                  <a:srgbClr val="FFFFFF"/>
                </a:solidFill>
                <a:cs typeface="Arial" charset="0"/>
              </a:rPr>
              <a:t>ko</a:t>
            </a:r>
            <a:r>
              <a:rPr lang="hr-HR" sz="2000" b="1" dirty="0">
                <a:solidFill>
                  <a:srgbClr val="FFFFFF"/>
                </a:solidFill>
                <a:cs typeface="Arial" charset="0"/>
              </a:rPr>
              <a:t> je Bog, a </a:t>
            </a:r>
            <a:r>
              <a:rPr lang="hr-HR" sz="2000" b="1" dirty="0" err="1">
                <a:solidFill>
                  <a:srgbClr val="FFFFFF"/>
                </a:solidFill>
                <a:cs typeface="Arial" charset="0"/>
              </a:rPr>
              <a:t>ko</a:t>
            </a:r>
            <a:r>
              <a:rPr lang="hr-HR" sz="2000" b="1" dirty="0">
                <a:solidFill>
                  <a:srgbClr val="FFFFFF"/>
                </a:solidFill>
                <a:cs typeface="Arial" charset="0"/>
              </a:rPr>
              <a:t> je đavo. Dok je Bog </a:t>
            </a:r>
            <a:r>
              <a:rPr lang="hr-HR" sz="2000" b="1" dirty="0" err="1">
                <a:solidFill>
                  <a:srgbClr val="FFFFFF"/>
                </a:solidFill>
                <a:cs typeface="Arial" charset="0"/>
              </a:rPr>
              <a:t>večni</a:t>
            </a:r>
            <a:r>
              <a:rPr lang="hr-HR" sz="2000" b="1" dirty="0">
                <a:solidFill>
                  <a:srgbClr val="FFFFFF"/>
                </a:solidFill>
                <a:cs typeface="Arial" charset="0"/>
              </a:rPr>
              <a:t> Tvorac pun ljubavi i pravedni Car svemira, đavo i zlo imaju početak i, prema tome, </a:t>
            </a:r>
            <a:r>
              <a:rPr lang="hr-HR" sz="2000" b="1" dirty="0" err="1">
                <a:solidFill>
                  <a:srgbClr val="FFFFFF"/>
                </a:solidFill>
                <a:cs typeface="Arial" charset="0"/>
              </a:rPr>
              <a:t>imaće</a:t>
            </a:r>
            <a:r>
              <a:rPr lang="hr-HR" sz="2000" b="1" dirty="0">
                <a:solidFill>
                  <a:srgbClr val="FFFFFF"/>
                </a:solidFill>
                <a:cs typeface="Arial" charset="0"/>
              </a:rPr>
              <a:t> i kraj. Đavo, </a:t>
            </a:r>
            <a:r>
              <a:rPr lang="hr-HR" sz="2000" b="1" dirty="0" err="1">
                <a:solidFill>
                  <a:srgbClr val="FFFFFF"/>
                </a:solidFill>
                <a:cs typeface="Arial" charset="0"/>
              </a:rPr>
              <a:t>greh</a:t>
            </a:r>
            <a:r>
              <a:rPr lang="hr-HR" sz="2000" b="1" dirty="0">
                <a:solidFill>
                  <a:srgbClr val="FFFFFF"/>
                </a:solidFill>
                <a:cs typeface="Arial" charset="0"/>
              </a:rPr>
              <a:t> i zlo su privremena odstupanja koja će, iako utiču na Boga i </a:t>
            </a:r>
            <a:r>
              <a:rPr lang="hr-HR" sz="2000" b="1" dirty="0" err="1">
                <a:solidFill>
                  <a:srgbClr val="FFFFFF"/>
                </a:solidFill>
                <a:cs typeface="Arial" charset="0"/>
              </a:rPr>
              <a:t>ceo</a:t>
            </a:r>
            <a:r>
              <a:rPr lang="hr-HR" sz="2000" b="1" dirty="0">
                <a:solidFill>
                  <a:srgbClr val="FFFFFF"/>
                </a:solidFill>
                <a:cs typeface="Arial" charset="0"/>
              </a:rPr>
              <a:t> svemir, ukloniti naš svemoćni i </a:t>
            </a:r>
            <a:r>
              <a:rPr lang="hr-HR" sz="2000" b="1" dirty="0" err="1">
                <a:solidFill>
                  <a:srgbClr val="FFFFFF"/>
                </a:solidFill>
                <a:cs typeface="Arial" charset="0"/>
              </a:rPr>
              <a:t>svepravedni</a:t>
            </a:r>
            <a:r>
              <a:rPr lang="hr-HR" sz="2000" b="1" dirty="0">
                <a:solidFill>
                  <a:srgbClr val="FFFFFF"/>
                </a:solidFill>
                <a:cs typeface="Arial" charset="0"/>
              </a:rPr>
              <a:t> Bog pun ljubavi. Shodno tome, </a:t>
            </a:r>
            <a:r>
              <a:rPr lang="hr-HR" sz="2000" b="1" dirty="0" err="1">
                <a:solidFill>
                  <a:srgbClr val="FFFFFF"/>
                </a:solidFill>
                <a:cs typeface="Arial" charset="0"/>
              </a:rPr>
              <a:t>dve</a:t>
            </a:r>
            <a:r>
              <a:rPr lang="hr-HR" sz="2000" b="1" dirty="0">
                <a:solidFill>
                  <a:srgbClr val="FFFFFF"/>
                </a:solidFill>
                <a:cs typeface="Arial" charset="0"/>
              </a:rPr>
              <a:t> strane uključene u Veliku borbu, Bog i sotona, jednostavno ne mogu da se pomire.</a:t>
            </a:r>
            <a:endParaRPr kumimoji="0" lang="en-US" sz="18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6447" y="1138340"/>
            <a:ext cx="4454584" cy="273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69325" y="1143941"/>
            <a:ext cx="4527239" cy="27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853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15028" y="89841"/>
            <a:ext cx="4835752" cy="677108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4000" b="1" dirty="0">
                <a:solidFill>
                  <a:srgbClr val="7E9721"/>
                </a:solidFill>
                <a:latin typeface="Comic Sans MS" panose="030F0702030302020204" pitchFamily="66" charset="0"/>
              </a:rPr>
              <a:t>”</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Isus</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im</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lang="hr-HR" sz="4000" b="1" dirty="0">
                <a:solidFill>
                  <a:srgbClr val="7E9721"/>
                </a:solidFill>
                <a:latin typeface="Comic Sans MS" panose="030F0702030302020204" pitchFamily="66" charset="0"/>
              </a:rPr>
              <a:t>odgovori</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Još</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malo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vremena</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je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svetlost</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među</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vama</a:t>
            </a:r>
            <a:r>
              <a:rPr lang="hr-HR" sz="4000" b="1" dirty="0">
                <a:solidFill>
                  <a:srgbClr val="7E9721"/>
                </a:solidFill>
                <a:latin typeface="Comic Sans MS" panose="030F0702030302020204" pitchFamily="66" charset="0"/>
              </a:rPr>
              <a:t>.Hodaj</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te</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dok</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imate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svetlost</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i, da </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vas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tama</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ne</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obuzme</a:t>
            </a:r>
            <a:r>
              <a:rPr lang="hr-HR" sz="4000" b="1" dirty="0">
                <a:solidFill>
                  <a:srgbClr val="7E9721"/>
                </a:solidFill>
                <a:latin typeface="Comic Sans MS" panose="030F0702030302020204" pitchFamily="66" charset="0"/>
              </a:rPr>
              <a:t>.K</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o </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hoda</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po</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tami</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ne</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zna</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kuda</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ide.</a:t>
            </a:r>
            <a:r>
              <a:rPr kumimoji="0" lang="hr-HR"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4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(Jovan 12,35</a:t>
            </a:r>
            <a:r>
              <a:rPr kumimoji="0" lang="hr-HR"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NSP</a:t>
            </a: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hr" sz="2400" b="1" dirty="0">
                <a:solidFill>
                  <a:srgbClr val="176653"/>
                </a:solidFill>
              </a:rPr>
              <a:t>Bitka za istinu:</a:t>
            </a:r>
          </a:p>
          <a:p>
            <a:pPr lvl="1">
              <a:spcBef>
                <a:spcPts val="600"/>
              </a:spcBef>
            </a:pPr>
            <a:r>
              <a:rPr lang="hr" sz="2400" b="1" dirty="0"/>
              <a:t>Istina protiv laži.</a:t>
            </a:r>
          </a:p>
          <a:p>
            <a:pPr lvl="1">
              <a:spcBef>
                <a:spcPts val="600"/>
              </a:spcBef>
            </a:pPr>
            <a:r>
              <a:rPr lang="hr" sz="2400" b="1" dirty="0"/>
              <a:t>Kompromis crkve.</a:t>
            </a:r>
          </a:p>
          <a:p>
            <a:pPr>
              <a:spcBef>
                <a:spcPts val="1200"/>
              </a:spcBef>
            </a:pPr>
            <a:r>
              <a:rPr lang="hr" sz="2400" b="1" dirty="0">
                <a:solidFill>
                  <a:srgbClr val="791974"/>
                </a:solidFill>
              </a:rPr>
              <a:t>Bitka za Reč Božju:</a:t>
            </a:r>
          </a:p>
          <a:p>
            <a:pPr lvl="1">
              <a:spcBef>
                <a:spcPts val="600"/>
              </a:spcBef>
            </a:pPr>
            <a:r>
              <a:rPr lang="hr" sz="2400" b="1" dirty="0"/>
              <a:t>Sigurnost u Bibliji.</a:t>
            </a:r>
          </a:p>
          <a:p>
            <a:pPr lvl="1">
              <a:spcBef>
                <a:spcPts val="600"/>
              </a:spcBef>
            </a:pPr>
            <a:r>
              <a:rPr lang="hr" sz="2400" b="1" dirty="0"/>
              <a:t>Ljudsko razmišljanje.</a:t>
            </a:r>
          </a:p>
          <a:p>
            <a:pPr>
              <a:spcBef>
                <a:spcPts val="1200"/>
              </a:spcBef>
            </a:pPr>
            <a:r>
              <a:rPr lang="hr" sz="2400" b="1" dirty="0">
                <a:solidFill>
                  <a:srgbClr val="713518"/>
                </a:solidFill>
              </a:rPr>
              <a:t>Bitka za um.</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430887"/>
          </a:xfrm>
          <a:prstGeom prst="rect">
            <a:avLst/>
          </a:prstGeom>
          <a:noFill/>
        </p:spPr>
        <p:txBody>
          <a:bodyPr wrap="square" rtlCol="0">
            <a:spAutoFit/>
          </a:bodyPr>
          <a:lstStyle/>
          <a:p>
            <a:pPr>
              <a:spcBef>
                <a:spcPts val="600"/>
              </a:spcBef>
            </a:pPr>
            <a:r>
              <a:rPr lang="hr" sz="2200" b="1" dirty="0">
                <a:solidFill>
                  <a:schemeClr val="bg1"/>
                </a:solidFill>
                <a:effectLst>
                  <a:glow rad="127000">
                    <a:srgbClr val="836729"/>
                  </a:glow>
                  <a:outerShdw blurRad="38100" dist="38100" dir="2700000" algn="tl">
                    <a:srgbClr val="000000">
                      <a:alpha val="43137"/>
                    </a:srgbClr>
                  </a:outerShdw>
                </a:effectLst>
              </a:rPr>
              <a:t>Rat se dobija ili gubi od bitke do bitke.</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3572" y="2151727"/>
            <a:ext cx="5898776" cy="769441"/>
          </a:xfrm>
          <a:prstGeom prst="rect">
            <a:avLst/>
          </a:prstGeom>
          <a:noFill/>
        </p:spPr>
        <p:txBody>
          <a:bodyPr wrap="square">
            <a:spAutoFit/>
          </a:bodyPr>
          <a:lstStyle/>
          <a:p>
            <a:pPr>
              <a:spcBef>
                <a:spcPts val="600"/>
              </a:spcBef>
            </a:pPr>
            <a:r>
              <a:rPr lang="hr" sz="2200" b="1" dirty="0">
                <a:solidFill>
                  <a:schemeClr val="bg1"/>
                </a:solidFill>
                <a:effectLst>
                  <a:glow rad="127000">
                    <a:srgbClr val="836729"/>
                  </a:glow>
                  <a:outerShdw blurRad="38100" dist="38100" dir="2700000" algn="tl">
                    <a:srgbClr val="000000">
                      <a:alpha val="43137"/>
                    </a:srgbClr>
                  </a:outerShdw>
                </a:effectLst>
              </a:rPr>
              <a:t>Naša jedina zaštita u ovoj borbi je prionuti uz Isusa koji je Istina i Život i Njegovu svetu Reč.</a:t>
            </a: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5" y="682095"/>
            <a:ext cx="5898776" cy="1446550"/>
          </a:xfrm>
          <a:prstGeom prst="rect">
            <a:avLst/>
          </a:prstGeom>
          <a:noFill/>
        </p:spPr>
        <p:txBody>
          <a:bodyPr wrap="square">
            <a:spAutoFit/>
          </a:bodyPr>
          <a:lstStyle/>
          <a:p>
            <a:pPr>
              <a:spcBef>
                <a:spcPts val="600"/>
              </a:spcBef>
            </a:pPr>
            <a:r>
              <a:rPr lang="hr" sz="2200" b="1" dirty="0">
                <a:solidFill>
                  <a:schemeClr val="bg1"/>
                </a:solidFill>
                <a:effectLst>
                  <a:glow rad="127000">
                    <a:srgbClr val="836729"/>
                  </a:glow>
                  <a:outerShdw blurRad="38100" dist="38100" dir="2700000" algn="tl">
                    <a:srgbClr val="000000">
                      <a:alpha val="43137"/>
                    </a:srgbClr>
                  </a:outerShdw>
                </a:effectLst>
              </a:rPr>
              <a:t>Kada je sotona izgubio bitku progonstva, smislio je novi plan: kompromis. Mešavina istine i laži odvukla je milione da prihvate krivotvorenu, beživotnu istinu.</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wipe(left)">
                                      <p:cBhvr>
                                        <p:cTn id="56" dur="500"/>
                                        <p:tgtEl>
                                          <p:spTgt spid="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5"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style.rotation</p:attrName>
                                        </p:attrNameLst>
                                      </p:cBhvr>
                                      <p:tavLst>
                                        <p:tav tm="0">
                                          <p:val>
                                            <p:fltVal val="720"/>
                                          </p:val>
                                        </p:tav>
                                        <p:tav tm="100000">
                                          <p:val>
                                            <p:fltVal val="0"/>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 calcmode="lin" valueType="num">
                                      <p:cBhvr>
                                        <p:cTn id="75" dur="500" fill="hold"/>
                                        <p:tgtEl>
                                          <p:spTgt spid="19"/>
                                        </p:tgtEl>
                                        <p:attrNameLst>
                                          <p:attrName>ppt_w</p:attrName>
                                        </p:attrNameLst>
                                      </p:cBhvr>
                                      <p:tavLst>
                                        <p:tav tm="0">
                                          <p:val>
                                            <p:fltVal val="0"/>
                                          </p:val>
                                        </p:tav>
                                        <p:tav tm="100000">
                                          <p:val>
                                            <p:strVal val="#ppt_w"/>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animEffect transition="in" filter="wipe(left)">
                                      <p:cBhvr>
                                        <p:cTn id="78" dur="500"/>
                                        <p:tgtEl>
                                          <p:spTgt spid="2">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p:cTn id="83" dur="500" fill="hold"/>
                                        <p:tgtEl>
                                          <p:spTgt spid="30"/>
                                        </p:tgtEl>
                                        <p:attrNameLst>
                                          <p:attrName>ppt_w</p:attrName>
                                        </p:attrNameLst>
                                      </p:cBhvr>
                                      <p:tavLst>
                                        <p:tav tm="0">
                                          <p:val>
                                            <p:fltVal val="0"/>
                                          </p:val>
                                        </p:tav>
                                        <p:tav tm="100000">
                                          <p:val>
                                            <p:strVal val="#ppt_w"/>
                                          </p:val>
                                        </p:tav>
                                      </p:tavLst>
                                    </p:anim>
                                    <p:anim calcmode="lin" valueType="num">
                                      <p:cBhvr>
                                        <p:cTn id="84" dur="500" fill="hold"/>
                                        <p:tgtEl>
                                          <p:spTgt spid="30"/>
                                        </p:tgtEl>
                                        <p:attrNameLst>
                                          <p:attrName>ppt_h</p:attrName>
                                        </p:attrNameLst>
                                      </p:cBhvr>
                                      <p:tavLst>
                                        <p:tav tm="0">
                                          <p:val>
                                            <p:fltVal val="0"/>
                                          </p:val>
                                        </p:tav>
                                        <p:tav tm="100000">
                                          <p:val>
                                            <p:strVal val="#ppt_h"/>
                                          </p:val>
                                        </p:tav>
                                      </p:tavLst>
                                    </p:anim>
                                    <p:anim calcmode="lin" valueType="num">
                                      <p:cBhvr>
                                        <p:cTn id="85" dur="500" fill="hold"/>
                                        <p:tgtEl>
                                          <p:spTgt spid="30"/>
                                        </p:tgtEl>
                                        <p:attrNameLst>
                                          <p:attrName>style.rotation</p:attrName>
                                        </p:attrNameLst>
                                      </p:cBhvr>
                                      <p:tavLst>
                                        <p:tav tm="0">
                                          <p:val>
                                            <p:fltVal val="90"/>
                                          </p:val>
                                        </p:tav>
                                        <p:tav tm="100000">
                                          <p:val>
                                            <p:fltVal val="0"/>
                                          </p:val>
                                        </p:tav>
                                      </p:tavLst>
                                    </p:anim>
                                    <p:animEffect transition="in" filter="fade">
                                      <p:cBhvr>
                                        <p:cTn id="86" dur="500"/>
                                        <p:tgtEl>
                                          <p:spTgt spid="30"/>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wipe(left)">
                                      <p:cBhvr>
                                        <p:cTn id="89" dur="500"/>
                                        <p:tgtEl>
                                          <p:spTgt spid="2">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anim calcmode="lin" valueType="num">
                                      <p:cBhvr>
                                        <p:cTn id="95" dur="500" fill="hold"/>
                                        <p:tgtEl>
                                          <p:spTgt spid="20"/>
                                        </p:tgtEl>
                                        <p:attrNameLst>
                                          <p:attrName>style.rotation</p:attrName>
                                        </p:attrNameLst>
                                      </p:cBhvr>
                                      <p:tavLst>
                                        <p:tav tm="0">
                                          <p:val>
                                            <p:fltVal val="720"/>
                                          </p:val>
                                        </p:tav>
                                        <p:tav tm="100000">
                                          <p:val>
                                            <p:fltVal val="0"/>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 calcmode="lin" valueType="num">
                                      <p:cBhvr>
                                        <p:cTn id="97" dur="500" fill="hold"/>
                                        <p:tgtEl>
                                          <p:spTgt spid="20"/>
                                        </p:tgtEl>
                                        <p:attrNameLst>
                                          <p:attrName>ppt_w</p:attrName>
                                        </p:attrNameLst>
                                      </p:cBhvr>
                                      <p:tavLst>
                                        <p:tav tm="0">
                                          <p:val>
                                            <p:fltVal val="0"/>
                                          </p:val>
                                        </p:tav>
                                        <p:tav tm="100000">
                                          <p:val>
                                            <p:strVal val="#ppt_w"/>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5" presetClass="entr" presetSubtype="0" fill="hold"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500"/>
                                        <p:tgtEl>
                                          <p:spTgt spid="16"/>
                                        </p:tgtEl>
                                      </p:cBhvr>
                                    </p:animEffect>
                                    <p:anim calcmode="lin" valueType="num">
                                      <p:cBhvr>
                                        <p:cTn id="106" dur="500" fill="hold"/>
                                        <p:tgtEl>
                                          <p:spTgt spid="16"/>
                                        </p:tgtEl>
                                        <p:attrNameLst>
                                          <p:attrName>style.rotation</p:attrName>
                                        </p:attrNameLst>
                                      </p:cBhvr>
                                      <p:tavLst>
                                        <p:tav tm="0">
                                          <p:val>
                                            <p:fltVal val="720"/>
                                          </p:val>
                                        </p:tav>
                                        <p:tav tm="100000">
                                          <p:val>
                                            <p:fltVal val="0"/>
                                          </p:val>
                                        </p:tav>
                                      </p:tavLst>
                                    </p:anim>
                                    <p:anim calcmode="lin" valueType="num">
                                      <p:cBhvr>
                                        <p:cTn id="107" dur="500" fill="hold"/>
                                        <p:tgtEl>
                                          <p:spTgt spid="16"/>
                                        </p:tgtEl>
                                        <p:attrNameLst>
                                          <p:attrName>ppt_h</p:attrName>
                                        </p:attrNameLst>
                                      </p:cBhvr>
                                      <p:tavLst>
                                        <p:tav tm="0">
                                          <p:val>
                                            <p:fltVal val="0"/>
                                          </p:val>
                                        </p:tav>
                                        <p:tav tm="100000">
                                          <p:val>
                                            <p:strVal val="#ppt_h"/>
                                          </p:val>
                                        </p:tav>
                                      </p:tavLst>
                                    </p:anim>
                                    <p:anim calcmode="lin" valueType="num">
                                      <p:cBhvr>
                                        <p:cTn id="108" dur="500" fill="hold"/>
                                        <p:tgtEl>
                                          <p:spTgt spid="16"/>
                                        </p:tgtEl>
                                        <p:attrNameLst>
                                          <p:attrName>ppt_w</p:attrName>
                                        </p:attrNameLst>
                                      </p:cBhvr>
                                      <p:tavLst>
                                        <p:tav tm="0">
                                          <p:val>
                                            <p:fltVal val="0"/>
                                          </p:val>
                                        </p:tav>
                                        <p:tav tm="100000">
                                          <p:val>
                                            <p:strVal val="#ppt_w"/>
                                          </p:val>
                                        </p:tav>
                                      </p:tavLst>
                                    </p:anim>
                                  </p:childTnLst>
                                </p:cTn>
                              </p:par>
                              <p:par>
                                <p:cTn id="109" presetID="22" presetClass="entr" presetSubtype="8" fill="hold" grpId="0" nodeType="withEffect">
                                  <p:stCondLst>
                                    <p:cond delay="0"/>
                                  </p:stCondLst>
                                  <p:childTnLst>
                                    <p:set>
                                      <p:cBhvr>
                                        <p:cTn id="110" dur="1" fill="hold">
                                          <p:stCondLst>
                                            <p:cond delay="0"/>
                                          </p:stCondLst>
                                        </p:cTn>
                                        <p:tgtEl>
                                          <p:spTgt spid="2">
                                            <p:txEl>
                                              <p:pRg st="5" end="5"/>
                                            </p:txEl>
                                          </p:spTgt>
                                        </p:tgtEl>
                                        <p:attrNameLst>
                                          <p:attrName>style.visibility</p:attrName>
                                        </p:attrNameLst>
                                      </p:cBhvr>
                                      <p:to>
                                        <p:strVal val="visible"/>
                                      </p:to>
                                    </p:set>
                                    <p:animEffect transition="in" filter="wipe(left)">
                                      <p:cBhvr>
                                        <p:cTn id="111" dur="500"/>
                                        <p:tgtEl>
                                          <p:spTgt spid="2">
                                            <p:txEl>
                                              <p:pRg st="5" end="5"/>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31" presetClass="entr" presetSubtype="0" fill="hold" nodeType="clickEffect">
                                  <p:stCondLst>
                                    <p:cond delay="0"/>
                                  </p:stCondLst>
                                  <p:childTnLst>
                                    <p:set>
                                      <p:cBhvr>
                                        <p:cTn id="115" dur="1" fill="hold">
                                          <p:stCondLst>
                                            <p:cond delay="0"/>
                                          </p:stCondLst>
                                        </p:cTn>
                                        <p:tgtEl>
                                          <p:spTgt spid="24"/>
                                        </p:tgtEl>
                                        <p:attrNameLst>
                                          <p:attrName>style.visibility</p:attrName>
                                        </p:attrNameLst>
                                      </p:cBhvr>
                                      <p:to>
                                        <p:strVal val="visible"/>
                                      </p:to>
                                    </p:set>
                                    <p:anim calcmode="lin" valueType="num">
                                      <p:cBhvr>
                                        <p:cTn id="116" dur="500" fill="hold"/>
                                        <p:tgtEl>
                                          <p:spTgt spid="24"/>
                                        </p:tgtEl>
                                        <p:attrNameLst>
                                          <p:attrName>ppt_w</p:attrName>
                                        </p:attrNameLst>
                                      </p:cBhvr>
                                      <p:tavLst>
                                        <p:tav tm="0">
                                          <p:val>
                                            <p:fltVal val="0"/>
                                          </p:val>
                                        </p:tav>
                                        <p:tav tm="100000">
                                          <p:val>
                                            <p:strVal val="#ppt_w"/>
                                          </p:val>
                                        </p:tav>
                                      </p:tavLst>
                                    </p:anim>
                                    <p:anim calcmode="lin" valueType="num">
                                      <p:cBhvr>
                                        <p:cTn id="117" dur="500" fill="hold"/>
                                        <p:tgtEl>
                                          <p:spTgt spid="24"/>
                                        </p:tgtEl>
                                        <p:attrNameLst>
                                          <p:attrName>ppt_h</p:attrName>
                                        </p:attrNameLst>
                                      </p:cBhvr>
                                      <p:tavLst>
                                        <p:tav tm="0">
                                          <p:val>
                                            <p:fltVal val="0"/>
                                          </p:val>
                                        </p:tav>
                                        <p:tav tm="100000">
                                          <p:val>
                                            <p:strVal val="#ppt_h"/>
                                          </p:val>
                                        </p:tav>
                                      </p:tavLst>
                                    </p:anim>
                                    <p:anim calcmode="lin" valueType="num">
                                      <p:cBhvr>
                                        <p:cTn id="118" dur="500" fill="hold"/>
                                        <p:tgtEl>
                                          <p:spTgt spid="24"/>
                                        </p:tgtEl>
                                        <p:attrNameLst>
                                          <p:attrName>style.rotation</p:attrName>
                                        </p:attrNameLst>
                                      </p:cBhvr>
                                      <p:tavLst>
                                        <p:tav tm="0">
                                          <p:val>
                                            <p:fltVal val="90"/>
                                          </p:val>
                                        </p:tav>
                                        <p:tav tm="100000">
                                          <p:val>
                                            <p:fltVal val="0"/>
                                          </p:val>
                                        </p:tav>
                                      </p:tavLst>
                                    </p:anim>
                                    <p:animEffect transition="in" filter="fade">
                                      <p:cBhvr>
                                        <p:cTn id="119" dur="500"/>
                                        <p:tgtEl>
                                          <p:spTgt spid="24"/>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2">
                                            <p:txEl>
                                              <p:pRg st="6" end="6"/>
                                            </p:txEl>
                                          </p:spTgt>
                                        </p:tgtEl>
                                        <p:attrNameLst>
                                          <p:attrName>style.visibility</p:attrName>
                                        </p:attrNameLst>
                                      </p:cBhvr>
                                      <p:to>
                                        <p:strVal val="visible"/>
                                      </p:to>
                                    </p:set>
                                    <p:animEffect transition="in" filter="wipe(left)">
                                      <p:cBhvr>
                                        <p:cTn id="1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hr" sz="6000" b="1" dirty="0">
                <a:ln w="6600">
                  <a:solidFill>
                    <a:srgbClr val="862256"/>
                  </a:solidFill>
                  <a:prstDash val="solid"/>
                </a:ln>
                <a:solidFill>
                  <a:srgbClr val="FFFFFF"/>
                </a:solidFill>
                <a:effectLst>
                  <a:outerShdw dist="50800" dir="2700000" algn="tl" rotWithShape="0">
                    <a:srgbClr val="862256"/>
                  </a:outerShdw>
                </a:effectLst>
              </a:rPr>
              <a:t>BITKA ZA ISTINU</a:t>
            </a: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769441"/>
          </a:xfrm>
          <a:prstGeom prst="rect">
            <a:avLst/>
          </a:prstGeom>
          <a:noFill/>
        </p:spPr>
        <p:txBody>
          <a:bodyPr wrap="square">
            <a:spAutoFit/>
          </a:bodyPr>
          <a:lstStyle/>
          <a:p>
            <a:pPr algn="ctr"/>
            <a:r>
              <a:rPr lang="hr"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ISTINA PROTIV LAŽI</a:t>
            </a:r>
          </a:p>
        </p:txBody>
      </p:sp>
      <p:sp>
        <p:nvSpPr>
          <p:cNvPr id="5" name="CuadroTexto 4">
            <a:extLst>
              <a:ext uri="{FF2B5EF4-FFF2-40B4-BE49-F238E27FC236}">
                <a16:creationId xmlns:a16="http://schemas.microsoft.com/office/drawing/2014/main" id="{7535D7BC-0F40-ECFE-067A-E0F17E539E4C}"/>
              </a:ext>
            </a:extLst>
          </p:cNvPr>
          <p:cNvSpPr txBox="1"/>
          <p:nvPr/>
        </p:nvSpPr>
        <p:spPr>
          <a:xfrm>
            <a:off x="2604403" y="670673"/>
            <a:ext cx="6764759" cy="707886"/>
          </a:xfrm>
          <a:prstGeom prst="rect">
            <a:avLst/>
          </a:prstGeom>
          <a:noFill/>
        </p:spPr>
        <p:txBody>
          <a:bodyPr wrap="square">
            <a:spAutoFit/>
          </a:bodyPr>
          <a:lstStyle/>
          <a:p>
            <a:pPr algn="ctr"/>
            <a:r>
              <a:rPr lang="sr-Latn-RS" sz="20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“Isus mu reče: Ja sam put i istina i život; niko neće doći k Ocu do kroza me.“ </a:t>
            </a:r>
            <a:r>
              <a:rPr lang="sr-Latn-RS"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(Jovan 14,6)</a:t>
            </a:r>
            <a:endParaRPr lang="sr-Latn-R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91435" y="1278526"/>
            <a:ext cx="5599257" cy="1446550"/>
          </a:xfrm>
          <a:prstGeom prst="rect">
            <a:avLst/>
          </a:prstGeom>
          <a:noFill/>
        </p:spPr>
        <p:txBody>
          <a:bodyPr wrap="square" rtlCol="0">
            <a:spAutoFit/>
          </a:bodyPr>
          <a:lstStyle/>
          <a:p>
            <a:pPr>
              <a:spcBef>
                <a:spcPts val="600"/>
              </a:spcBef>
            </a:pPr>
            <a:r>
              <a:rPr lang="sr-Latn-RS" sz="2200" b="1" dirty="0"/>
              <a:t>Isus je Istina i time otac svake istine (Jovan 14,6). Sva istina, sve pouzdano, sve što je istinito, dolazi od Njega. A Njegova istina proizvodi život u nama.</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881149"/>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288966" y="947019"/>
            <a:ext cx="2686285"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67248"/>
            <a:ext cx="2911443"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09126" y="4267297"/>
            <a:ext cx="3056964"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3187155" y="5091749"/>
            <a:ext cx="5721971" cy="1446550"/>
          </a:xfrm>
          <a:prstGeom prst="rect">
            <a:avLst/>
          </a:prstGeom>
          <a:noFill/>
        </p:spPr>
        <p:txBody>
          <a:bodyPr wrap="square">
            <a:spAutoFit/>
          </a:bodyPr>
          <a:lstStyle/>
          <a:p>
            <a:pPr>
              <a:spcBef>
                <a:spcPts val="600"/>
              </a:spcBef>
            </a:pPr>
            <a:r>
              <a:rPr lang="sr-Latn-RS" sz="2200" b="1" dirty="0"/>
              <a:t>Zato je đavo radio na tome da uništi Bibliju, bilo sakrivajući je ili </a:t>
            </a:r>
            <a:r>
              <a:rPr lang="sr-Latn-RS" sz="2200" b="1" dirty="0" err="1"/>
              <a:t>iskrivljavajući</a:t>
            </a:r>
            <a:r>
              <a:rPr lang="sr-Latn-RS" sz="2200" b="1" dirty="0"/>
              <a:t> je. I to je postigao (iako ne u potpunosti) kroz Rimsku crkvu, tokom “mračnog“ srednjeg veka.</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187155" y="4108008"/>
            <a:ext cx="5599257" cy="1107996"/>
          </a:xfrm>
          <a:prstGeom prst="rect">
            <a:avLst/>
          </a:prstGeom>
          <a:noFill/>
        </p:spPr>
        <p:txBody>
          <a:bodyPr wrap="square">
            <a:spAutoFit/>
          </a:bodyPr>
          <a:lstStyle/>
          <a:p>
            <a:pPr>
              <a:spcBef>
                <a:spcPts val="600"/>
              </a:spcBef>
            </a:pPr>
            <a:r>
              <a:rPr lang="sr-Latn-RS" sz="2200" b="1" dirty="0"/>
              <a:t>U svojim sukobima s </a:t>
            </a:r>
            <a:r>
              <a:rPr lang="sr-Latn-RS" sz="2200" b="1" dirty="0" err="1"/>
              <a:t>neprijateljem</a:t>
            </a:r>
            <a:r>
              <a:rPr lang="sr-Latn-RS" sz="2200" b="1" dirty="0"/>
              <a:t> Isus je koristio Pismo kao izvor svake istine: „Pisano je“ (Matej 4,4;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3187155" y="2693267"/>
            <a:ext cx="6101811" cy="1446550"/>
          </a:xfrm>
          <a:prstGeom prst="rect">
            <a:avLst/>
          </a:prstGeom>
          <a:noFill/>
        </p:spPr>
        <p:txBody>
          <a:bodyPr wrap="square">
            <a:spAutoFit/>
          </a:bodyPr>
          <a:lstStyle/>
          <a:p>
            <a:pPr>
              <a:spcBef>
                <a:spcPts val="600"/>
              </a:spcBef>
            </a:pPr>
            <a:r>
              <a:rPr lang="sr-Latn-RS" sz="2200" b="1" dirty="0"/>
              <a:t>Nasuprot Njemu, sotona je otac laži (Jovan 8,44). Sve prevare, sve zlonamerne suptilnosti, sve krivotvorene istine, dolaze od njega. A njegove laži proizvode smrt u nama.</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r" sz="4400" b="1" dirty="0">
                <a:ln/>
                <a:solidFill>
                  <a:srgbClr val="A400A4"/>
                </a:solidFill>
              </a:rPr>
              <a:t>KOMPROMIS CRKVE</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1156447" y="610524"/>
            <a:ext cx="9879106" cy="1015663"/>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dirty="0">
                <a:solidFill>
                  <a:schemeClr val="accent3">
                    <a:lumMod val="75000"/>
                  </a:schemeClr>
                </a:solidFill>
                <a:latin typeface="Comic Sans MS" panose="030F0702030302020204" pitchFamily="66" charset="0"/>
              </a:rPr>
              <a:t>„Jer ja ovo znam da će po odlasku mom ući među vas teški vuci koji neće štedeti stada; I između vas samih postaće ljudi koji će govoriti izvrnutu nauku da odvraćaju učenike za sobom.” </a:t>
            </a:r>
            <a:r>
              <a:rPr lang="sr-Latn-RS" sz="1600" b="1" dirty="0">
                <a:solidFill>
                  <a:schemeClr val="accent3">
                    <a:lumMod val="75000"/>
                  </a:schemeClr>
                </a:solidFill>
                <a:latin typeface="Comic Sans MS" panose="030F0702030302020204" pitchFamily="66" charset="0"/>
              </a:rPr>
              <a:t>(D</a:t>
            </a:r>
            <a:r>
              <a:rPr lang="en-US" sz="1600" b="1" dirty="0" err="1">
                <a:solidFill>
                  <a:schemeClr val="accent3">
                    <a:lumMod val="75000"/>
                  </a:schemeClr>
                </a:solidFill>
                <a:latin typeface="Comic Sans MS" panose="030F0702030302020204" pitchFamily="66" charset="0"/>
              </a:rPr>
              <a:t>ela</a:t>
            </a:r>
            <a:r>
              <a:rPr lang="sr-Latn-RS" sz="1600" b="1" dirty="0">
                <a:solidFill>
                  <a:schemeClr val="accent3">
                    <a:lumMod val="75000"/>
                  </a:schemeClr>
                </a:solidFill>
                <a:latin typeface="Comic Sans MS" panose="030F0702030302020204" pitchFamily="66" charset="0"/>
              </a:rPr>
              <a:t>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107996"/>
          </a:xfrm>
          <a:prstGeom prst="rect">
            <a:avLst/>
          </a:prstGeom>
          <a:noFill/>
        </p:spPr>
        <p:txBody>
          <a:bodyPr wrap="square" rtlCol="0">
            <a:spAutoFit/>
          </a:bodyPr>
          <a:lstStyle/>
          <a:p>
            <a:pPr>
              <a:spcBef>
                <a:spcPts val="600"/>
              </a:spcBef>
            </a:pPr>
            <a:r>
              <a:rPr lang="sr-Latn-RS" sz="2200" b="1" dirty="0">
                <a:solidFill>
                  <a:schemeClr val="bg1"/>
                </a:solidFill>
                <a:effectLst>
                  <a:glow rad="127000">
                    <a:srgbClr val="3A5782"/>
                  </a:glow>
                  <a:outerShdw blurRad="38100" dist="38100" dir="2700000" algn="tl">
                    <a:srgbClr val="000000">
                      <a:alpha val="43137"/>
                    </a:srgbClr>
                  </a:outerShdw>
                </a:effectLst>
              </a:rPr>
              <a:t>Opraštajući se od </a:t>
            </a:r>
            <a:r>
              <a:rPr lang="sr-Latn-RS" sz="2200" b="1" dirty="0" err="1">
                <a:solidFill>
                  <a:schemeClr val="bg1"/>
                </a:solidFill>
                <a:effectLst>
                  <a:glow rad="127000">
                    <a:srgbClr val="3A5782"/>
                  </a:glow>
                  <a:outerShdw blurRad="38100" dist="38100" dir="2700000" algn="tl">
                    <a:srgbClr val="000000">
                      <a:alpha val="43137"/>
                    </a:srgbClr>
                  </a:outerShdw>
                </a:effectLst>
              </a:rPr>
              <a:t>efeskih</a:t>
            </a:r>
            <a:r>
              <a:rPr lang="sr-Latn-RS" sz="2200" b="1" dirty="0">
                <a:solidFill>
                  <a:schemeClr val="bg1"/>
                </a:solidFill>
                <a:effectLst>
                  <a:glow rad="127000">
                    <a:srgbClr val="3A5782"/>
                  </a:glow>
                  <a:outerShdw blurRad="38100" dist="38100" dir="2700000" algn="tl">
                    <a:srgbClr val="000000">
                      <a:alpha val="43137"/>
                    </a:srgbClr>
                  </a:outerShdw>
                </a:effectLst>
              </a:rPr>
              <a:t> starešina, Pavle je izrazio svoju zabrinutost zbog spoljašnjih i unutrašnjih problema s kojima će se Crkva suočiti u budućnosti </a:t>
            </a:r>
            <a:r>
              <a:rPr lang="sr-Latn-RS" sz="2200" b="1">
                <a:solidFill>
                  <a:schemeClr val="bg1"/>
                </a:solidFill>
                <a:effectLst>
                  <a:glow rad="127000">
                    <a:srgbClr val="3A5782"/>
                  </a:glow>
                  <a:outerShdw blurRad="38100" dist="38100" dir="2700000" algn="tl">
                    <a:srgbClr val="000000">
                      <a:alpha val="43137"/>
                    </a:srgbClr>
                  </a:outerShdw>
                </a:effectLst>
              </a:rPr>
              <a:t>( Dela 20,29.30</a:t>
            </a:r>
            <a:r>
              <a:rPr lang="sr-Latn-RS" sz="2200" b="1" dirty="0">
                <a:solidFill>
                  <a:schemeClr val="bg1"/>
                </a:solidFill>
                <a:effectLst>
                  <a:glow rad="127000">
                    <a:srgbClr val="3A5782"/>
                  </a:glow>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785104"/>
          </a:xfrm>
          <a:prstGeom prst="rect">
            <a:avLst/>
          </a:prstGeom>
          <a:noFill/>
        </p:spPr>
        <p:txBody>
          <a:bodyPr wrap="square" rtlCol="0">
            <a:spAutoFit/>
          </a:bodyPr>
          <a:lstStyle/>
          <a:p>
            <a:pPr marL="342900" indent="-342900">
              <a:buFont typeface="+mj-lt"/>
              <a:buAutoNum type="arabicPeriod"/>
            </a:pPr>
            <a:r>
              <a:rPr lang="sr-Latn-RS" sz="2200" b="1" dirty="0">
                <a:solidFill>
                  <a:srgbClr val="FFFF99"/>
                </a:solidFill>
                <a:effectLst>
                  <a:glow rad="127000">
                    <a:srgbClr val="3A5782"/>
                  </a:glow>
                  <a:outerShdw blurRad="38100" dist="38100" dir="2700000" algn="tl">
                    <a:srgbClr val="000000">
                      <a:alpha val="43137"/>
                    </a:srgbClr>
                  </a:outerShdw>
                </a:effectLst>
              </a:rPr>
              <a:t>Grabežljivi vukovi </a:t>
            </a:r>
            <a:r>
              <a:rPr lang="sr-Latn-RS" sz="2200" b="1" dirty="0">
                <a:solidFill>
                  <a:schemeClr val="bg1"/>
                </a:solidFill>
                <a:effectLst>
                  <a:glow rad="127000">
                    <a:srgbClr val="3A5782"/>
                  </a:glow>
                  <a:outerShdw blurRad="38100" dist="38100" dir="2700000" algn="tl">
                    <a:srgbClr val="000000">
                      <a:alpha val="43137"/>
                    </a:srgbClr>
                  </a:outerShdw>
                </a:effectLst>
              </a:rPr>
              <a:t>. Od 64. do 313. godine (Milanski edikt tolerancije) Crkva je trpela žestoke progone od strane Rimskog Carstva.</a:t>
            </a:r>
          </a:p>
          <a:p>
            <a:pPr marL="342900" indent="-342900">
              <a:buFont typeface="+mj-lt"/>
              <a:buAutoNum type="arabicPeriod"/>
            </a:pPr>
            <a:r>
              <a:rPr lang="sr-Latn-RS" sz="2200" b="1" dirty="0">
                <a:solidFill>
                  <a:srgbClr val="FFFF99"/>
                </a:solidFill>
                <a:effectLst>
                  <a:glow rad="127000">
                    <a:srgbClr val="3A5782"/>
                  </a:glow>
                  <a:outerShdw blurRad="38100" dist="38100" dir="2700000" algn="tl">
                    <a:srgbClr val="000000">
                      <a:alpha val="43137"/>
                    </a:srgbClr>
                  </a:outerShdw>
                </a:effectLst>
              </a:rPr>
              <a:t>Pokvareni ljudi</a:t>
            </a:r>
            <a:r>
              <a:rPr lang="sr-Latn-RS" sz="2200" b="1" dirty="0">
                <a:solidFill>
                  <a:schemeClr val="bg1"/>
                </a:solidFill>
                <a:effectLst>
                  <a:glow rad="127000">
                    <a:srgbClr val="3A5782"/>
                  </a:glow>
                  <a:outerShdw blurRad="38100" dist="38100" dir="2700000" algn="tl">
                    <a:srgbClr val="000000">
                      <a:alpha val="43137"/>
                    </a:srgbClr>
                  </a:outerShdw>
                </a:effectLst>
              </a:rPr>
              <a:t>. Počevši od 4. veka, u Crkvu su ušli </a:t>
            </a:r>
            <a:r>
              <a:rPr lang="sr-Latn-RS" sz="2200" b="1" dirty="0" err="1">
                <a:solidFill>
                  <a:schemeClr val="bg1"/>
                </a:solidFill>
                <a:effectLst>
                  <a:glow rad="127000">
                    <a:srgbClr val="3A5782"/>
                  </a:glow>
                  <a:outerShdw blurRad="38100" dist="38100" dir="2700000" algn="tl">
                    <a:srgbClr val="000000">
                      <a:alpha val="43137"/>
                    </a:srgbClr>
                  </a:outerShdw>
                </a:effectLst>
              </a:rPr>
              <a:t>neobraćeni</a:t>
            </a:r>
            <a:r>
              <a:rPr lang="sr-Latn-RS" sz="2200" b="1" dirty="0">
                <a:solidFill>
                  <a:schemeClr val="bg1"/>
                </a:solidFill>
                <a:effectLst>
                  <a:glow rad="127000">
                    <a:srgbClr val="3A5782"/>
                  </a:glow>
                  <a:outerShdw blurRad="38100" dist="38100" dir="2700000" algn="tl">
                    <a:srgbClr val="000000">
                      <a:alpha val="43137"/>
                    </a:srgbClr>
                  </a:outerShdw>
                </a:effectLst>
              </a:rPr>
              <a:t> ljudi koji su pomešali paganstvo s istinom.</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4000310" y="4271809"/>
            <a:ext cx="3714828" cy="1785104"/>
          </a:xfrm>
          <a:prstGeom prst="rect">
            <a:avLst/>
          </a:prstGeom>
          <a:noFill/>
        </p:spPr>
        <p:txBody>
          <a:bodyPr wrap="square" rtlCol="0">
            <a:spAutoFit/>
          </a:bodyPr>
          <a:lstStyle/>
          <a:p>
            <a:pPr>
              <a:spcBef>
                <a:spcPts val="600"/>
              </a:spcBef>
            </a:pPr>
            <a:r>
              <a:rPr lang="sr-Latn-RS" sz="2200" b="1" dirty="0">
                <a:solidFill>
                  <a:schemeClr val="bg1"/>
                </a:solidFill>
                <a:effectLst>
                  <a:glow rad="127000">
                    <a:srgbClr val="3A5782"/>
                  </a:glow>
                  <a:outerShdw blurRad="38100" dist="38100" dir="2700000" algn="tl">
                    <a:srgbClr val="000000">
                      <a:alpha val="43137"/>
                    </a:srgbClr>
                  </a:outerShdw>
                </a:effectLst>
              </a:rPr>
              <a:t>Sotona je koristio svoju “unutrašnju“ strategiju da iskvari istinu i uvede idolopoklonstvo i </a:t>
            </a:r>
            <a:r>
              <a:rPr lang="sr-Latn-RS" sz="2200" b="1" dirty="0" err="1">
                <a:solidFill>
                  <a:schemeClr val="bg1"/>
                </a:solidFill>
                <a:effectLst>
                  <a:glow rad="127000">
                    <a:srgbClr val="3A5782"/>
                  </a:glow>
                  <a:outerShdw blurRad="38100" dist="38100" dir="2700000" algn="tl">
                    <a:srgbClr val="000000">
                      <a:alpha val="43137"/>
                    </a:srgbClr>
                  </a:outerShdw>
                </a:effectLst>
              </a:rPr>
              <a:t>svetko</a:t>
            </a:r>
            <a:r>
              <a:rPr lang="sr-Latn-RS" sz="2200" b="1" dirty="0">
                <a:solidFill>
                  <a:schemeClr val="bg1"/>
                </a:solidFill>
                <a:effectLst>
                  <a:glow rad="127000">
                    <a:srgbClr val="3A5782"/>
                  </a:glow>
                  <a:outerShdw blurRad="38100" dist="38100" dir="2700000" algn="tl">
                    <a:srgbClr val="000000">
                      <a:alpha val="43137"/>
                    </a:srgbClr>
                  </a:outerShdw>
                </a:effectLst>
              </a:rPr>
              <a:t>- </a:t>
            </a:r>
            <a:r>
              <a:rPr lang="sr-Latn-RS" sz="2200" b="1" dirty="0" err="1">
                <a:solidFill>
                  <a:schemeClr val="bg1"/>
                </a:solidFill>
                <a:effectLst>
                  <a:glow rad="127000">
                    <a:srgbClr val="3A5782"/>
                  </a:glow>
                  <a:outerShdw blurRad="38100" dist="38100" dir="2700000" algn="tl">
                    <a:srgbClr val="000000">
                      <a:alpha val="43137"/>
                    </a:srgbClr>
                  </a:outerShdw>
                </a:effectLst>
              </a:rPr>
              <a:t>vanje</a:t>
            </a:r>
            <a:r>
              <a:rPr lang="sr-Latn-RS" sz="2200" b="1" dirty="0">
                <a:solidFill>
                  <a:schemeClr val="bg1"/>
                </a:solidFill>
                <a:effectLst>
                  <a:glow rad="127000">
                    <a:srgbClr val="3A5782"/>
                  </a:glow>
                  <a:outerShdw blurRad="38100" dist="38100" dir="2700000" algn="tl">
                    <a:srgbClr val="000000">
                      <a:alpha val="43137"/>
                    </a:srgbClr>
                  </a:outerShdw>
                </a:effectLst>
              </a:rPr>
              <a:t> nedelje u Crkvu.</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588858"/>
            <a:ext cx="4282309" cy="2554545"/>
            <a:chOff x="7715138" y="3841786"/>
            <a:chExt cx="4282309" cy="2554545"/>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3209" y="3841786"/>
              <a:ext cx="1424573" cy="2554545"/>
            </a:xfrm>
            <a:prstGeom prst="rect">
              <a:avLst/>
            </a:prstGeom>
            <a:noFill/>
          </p:spPr>
          <p:txBody>
            <a:bodyPr wrap="square">
              <a:spAutoFit/>
            </a:bodyPr>
            <a:lstStyle/>
            <a:p>
              <a:pPr algn="ctr"/>
              <a:r>
                <a:rPr lang="sr-Latn-RS" sz="1600" b="1" dirty="0"/>
                <a:t>Kip rimskog boga Jupitera na brdu Kapitol u Rimu ponovno je upotrebljen i pretvoren u kip svetog Petra</a:t>
              </a: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69441"/>
          </a:xfrm>
          <a:prstGeom prst="rect">
            <a:avLst/>
          </a:prstGeom>
          <a:noFill/>
        </p:spPr>
        <p:txBody>
          <a:bodyPr wrap="square">
            <a:spAutoFit/>
          </a:bodyPr>
          <a:lstStyle/>
          <a:p>
            <a:r>
              <a:rPr lang="sr-Latn-RS" sz="2200" b="1" dirty="0">
                <a:solidFill>
                  <a:schemeClr val="bg1"/>
                </a:solidFill>
                <a:effectLst>
                  <a:glow rad="127000">
                    <a:srgbClr val="3A5782"/>
                  </a:glow>
                  <a:outerShdw blurRad="38100" dist="38100" dir="2700000" algn="tl">
                    <a:srgbClr val="000000">
                      <a:alpha val="43137"/>
                    </a:srgbClr>
                  </a:outerShdw>
                </a:effectLst>
              </a:rPr>
              <a:t>Kao što je Pavle prorekao, te su zablude prihvaćene i ostaće do kraja među onima koji ne žele da znaju istinu (2. Sol. 2,7-12). Konačna bitka će se temeljiti na kompromisu po pitanju subote.</a:t>
            </a:r>
            <a:endParaRPr lang="sr-Latn-RS" sz="22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015663"/>
          </a:xfrm>
          <a:prstGeom prst="rect">
            <a:avLst/>
          </a:prstGeom>
          <a:noFill/>
        </p:spPr>
        <p:txBody>
          <a:bodyPr wrap="square">
            <a:spAutoFit/>
          </a:bodyPr>
          <a:lstStyle/>
          <a:p>
            <a:pPr algn="ctr"/>
            <a:r>
              <a:rPr lang="hr" sz="6000" b="1" dirty="0">
                <a:ln w="6600">
                  <a:solidFill>
                    <a:srgbClr val="5E2F0C"/>
                  </a:solidFill>
                  <a:prstDash val="solid"/>
                </a:ln>
                <a:solidFill>
                  <a:srgbClr val="FFFFFF"/>
                </a:solidFill>
                <a:effectLst>
                  <a:outerShdw dist="50800" dir="2700000" algn="tl" rotWithShape="0">
                    <a:srgbClr val="5E2F0C"/>
                  </a:outerShdw>
                </a:effectLst>
              </a:rPr>
              <a:t>BITKA ZA REČ BOŽJU</a:t>
            </a: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1394</TotalTime>
  <Words>2326</Words>
  <Application>Microsoft Office PowerPoint</Application>
  <PresentationFormat>Panorámica</PresentationFormat>
  <Paragraphs>165</Paragraphs>
  <Slides>20</Slides>
  <Notes>8</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20</vt:i4>
      </vt:variant>
    </vt:vector>
  </HeadingPairs>
  <TitlesOfParts>
    <vt:vector size="37" baseType="lpstr">
      <vt:lpstr>Comic Sans MS</vt:lpstr>
      <vt:lpstr>Arial</vt:lpstr>
      <vt:lpstr>Gill Sans MT Ext Condensed Bold</vt:lpstr>
      <vt:lpstr>Britannic Bold</vt:lpstr>
      <vt:lpstr>Aptos Display</vt:lpstr>
      <vt:lpstr>Times New Roman</vt:lpstr>
      <vt:lpstr>Bodoni MT Poster Compressed</vt:lpstr>
      <vt:lpstr>Calibri</vt:lpstr>
      <vt:lpstr>Constantia</vt:lpstr>
      <vt:lpstr>Aptos</vt:lpstr>
      <vt:lpstr>Impact</vt:lpstr>
      <vt:lpstr>Arial Narrow</vt:lpstr>
      <vt:lpstr>Tema de Office</vt:lpstr>
      <vt:lpstr>1_Tema de Office</vt:lpstr>
      <vt:lpstr>3_Default Design</vt:lpstr>
      <vt:lpstr>Default Design</vt:lpstr>
      <vt:lpstr>4_Default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112</cp:revision>
  <dcterms:created xsi:type="dcterms:W3CDTF">2024-03-31T16:03:06Z</dcterms:created>
  <dcterms:modified xsi:type="dcterms:W3CDTF">2024-04-29T05:51:28Z</dcterms:modified>
</cp:coreProperties>
</file>