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C8D2677-D43E-4841-8A2C-BA080ECB046B}">
          <p14:sldIdLst>
            <p14:sldId id="275"/>
            <p14:sldId id="268"/>
            <p14:sldId id="257"/>
            <p14:sldId id="258"/>
            <p14:sldId id="259"/>
            <p14:sldId id="277"/>
          </p14:sldIdLst>
        </p14:section>
        <p14:section name="Раздел без заголовка" id="{89D2720D-A330-4941-8B11-E08F15006C24}">
          <p14:sldIdLst>
            <p14:sldId id="279"/>
            <p14:sldId id="261"/>
            <p14:sldId id="271"/>
            <p14:sldId id="276"/>
            <p14:sldId id="263"/>
            <p14:sldId id="26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 основа віри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Вірячи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обіцянки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ми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відновлюємо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нашу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віру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мужність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листя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схоже на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плід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дерева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Випромінює радість, надію і світло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напрям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впевненість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силу та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мудрість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Оживляє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наше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єство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фізично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розумово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емоційно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духовно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задумав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виправити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помилки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Віклефа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перекладеної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латини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зробивши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прямий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оригіналу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Видав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грецької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Майлз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продовжив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доповнив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роботу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Тиндаля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перекладом Старого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єврейських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оригіналів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Так у 1535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році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видана перша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друкована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англійською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мовою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Ця версія послужила основою для найбільш широко використовуваного перекладу Біблії серед носіїв англійської мови: версії короля Якова, опублікованої в 1611 році. Робота </a:t>
          </a:r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Тіндейла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Ковердейла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вчених, які підготували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KJV, 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вплинула на мільйони людей, </a:t>
          </a:r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привівши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їх до пізнання Бога.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Цікаво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незамінним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помічником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перекладах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яка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ніколи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сприймала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Реформацію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Еразм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Роттердамський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опублікував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той час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грецькою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мовою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послужив основою для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всіх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реформаторів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ScaleY="114216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Мартін Лютер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німецька (1534)</a:t>
          </a:r>
          <a:endParaRPr lang="es-ES" sz="1800" b="1" dirty="0">
            <a:solidFill>
              <a:srgbClr val="FFFFCC"/>
            </a:solidFill>
          </a:endParaRP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Пітер Роберт Олівет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французька (1535)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Кралицька Біблія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чеська (1579)</a:t>
          </a:r>
          <a:endParaRPr lang="es-ES" sz="1800" b="1" dirty="0">
            <a:solidFill>
              <a:srgbClr val="FFFFCC"/>
            </a:solidFill>
          </a:endParaRP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Йонас Бреткунас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Литви (1579</a:t>
          </a:r>
          <a:r>
            <a:rPr lang="es-ES" sz="1600" b="1" dirty="0"/>
            <a:t>)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Юрій Далматін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Словенський (1584</a:t>
          </a:r>
          <a:r>
            <a:rPr lang="es-ES" sz="1600" b="1" dirty="0"/>
            <a:t>)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Днжовані Діодаті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італійська (1607</a:t>
          </a:r>
          <a:r>
            <a:rPr lang="es-ES" sz="1600" b="1" dirty="0"/>
            <a:t>)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Жоао Феррейра де Алмейда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португальська (1691)</a:t>
          </a:r>
          <a:endParaRPr lang="es-ES" sz="1800" b="1" dirty="0">
            <a:solidFill>
              <a:srgbClr val="FFFFCC"/>
            </a:solidFill>
          </a:endParaRP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uk-UA" sz="1800" b="1" dirty="0">
              <a:solidFill>
                <a:srgbClr val="FFFFCC"/>
              </a:solidFill>
            </a:rPr>
            <a:t>Брестська Біблія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польський (1563</a:t>
          </a:r>
          <a:r>
            <a:rPr lang="es-ES" sz="1600" b="1" dirty="0"/>
            <a:t>)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uk-UA" sz="1800" b="1" dirty="0">
              <a:solidFill>
                <a:srgbClr val="FFFFCC"/>
              </a:solidFill>
            </a:rPr>
            <a:t>Касіодоро де Рейна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uk-UA" sz="1800" b="1" dirty="0">
              <a:solidFill>
                <a:srgbClr val="FFFFCC"/>
              </a:solidFill>
            </a:rPr>
            <a:t>Іспанська (1569</a:t>
          </a:r>
          <a:r>
            <a:rPr lang="es-ES" sz="1600" b="1" dirty="0"/>
            <a:t>)</a:t>
          </a:r>
          <a:endParaRPr lang="es-ES" sz="1800" b="1" dirty="0">
            <a:solidFill>
              <a:srgbClr val="FFFFCC"/>
            </a:solidFill>
          </a:endParaRP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32D1DED5-7D86-4BC4-B5E5-6800FC09CD41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 err="1">
              <a:solidFill>
                <a:srgbClr val="FFFFCC"/>
              </a:solidFill>
              <a:latin typeface="Aptos" panose="02110004020202020204"/>
              <a:ea typeface="+mn-ea"/>
              <a:cs typeface="+mn-cs"/>
            </a:rPr>
            <a:t>Острожська</a:t>
          </a:r>
          <a:r>
            <a:rPr lang="uk-UA" sz="1800" b="1" kern="1200" dirty="0">
              <a:solidFill>
                <a:srgbClr val="FFFFCC"/>
              </a:solidFill>
              <a:latin typeface="Aptos" panose="02110004020202020204"/>
              <a:ea typeface="+mn-ea"/>
              <a:cs typeface="+mn-cs"/>
            </a:rPr>
            <a:t> Біблія староукраїнська         (1581)</a:t>
          </a:r>
        </a:p>
      </dgm:t>
    </dgm:pt>
    <dgm:pt modelId="{4A3F0097-E6BF-4812-8C2E-9E4428620FF1}" type="parTrans" cxnId="{D4791A05-A105-474F-9233-4774E2D28374}">
      <dgm:prSet/>
      <dgm:spPr/>
      <dgm:t>
        <a:bodyPr/>
        <a:lstStyle/>
        <a:p>
          <a:endParaRPr lang="uk-UA"/>
        </a:p>
      </dgm:t>
    </dgm:pt>
    <dgm:pt modelId="{7BC31523-DFF3-4E98-9815-662309F46626}" type="sibTrans" cxnId="{D4791A05-A105-474F-9233-4774E2D28374}">
      <dgm:prSet/>
      <dgm:spPr/>
      <dgm:t>
        <a:bodyPr/>
        <a:lstStyle/>
        <a:p>
          <a:endParaRPr lang="uk-UA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10" custLinFactNeighborX="-97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10" custScaleX="113469" custLinFactNeighborX="-5066" custLinFactNeighborY="1028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1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10" custScaleX="131441" custScaleY="130742" custLinFactNeighborX="-5494" custLinFactNeighborY="28492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1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10" custScaleX="118202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10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10" custScaleX="112966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10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10" custScaleX="117863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10" custLinFactNeighborX="7190" custLinFactNeighborY="-1494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10" custScaleX="115108" custScaleY="138700" custLinFactNeighborX="1607" custLinFactNeighborY="-4151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10" custLinFactNeighborX="767" custLinFactNeighborY="-910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10" custScaleX="117564" custScaleY="148088" custLinFactNeighborX="-5643" custLinFactNeighborY="-4151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10" custLinFactNeighborX="-4089" custLinFactNeighborY="-6262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10" custScaleX="131957" custLinFactNeighborX="-11207" custLinFactNeighborY="-4151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10" custLinFactNeighborX="-9000" custLinFactNeighborY="-1275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10" custScaleX="138850" custScaleY="156988" custLinFactNeighborX="-11640" custLinFactNeighborY="10096">
        <dgm:presLayoutVars>
          <dgm:bulletEnabled val="1"/>
        </dgm:presLayoutVars>
      </dgm:prSet>
      <dgm:spPr/>
    </dgm:pt>
    <dgm:pt modelId="{40644254-1D8F-4667-B028-6B7124E45D37}" type="pres">
      <dgm:prSet presAssocID="{53E07283-9E37-43C9-9AE8-DA9D9103ACF4}" presName="sibTrans" presStyleCnt="0"/>
      <dgm:spPr/>
    </dgm:pt>
    <dgm:pt modelId="{CE27C3E4-4BE7-4074-8049-D62A284B2AF6}" type="pres">
      <dgm:prSet presAssocID="{32D1DED5-7D86-4BC4-B5E5-6800FC09CD41}" presName="composite" presStyleCnt="0"/>
      <dgm:spPr/>
    </dgm:pt>
    <dgm:pt modelId="{1E1C815A-F871-4199-8234-872E2238FBA4}" type="pres">
      <dgm:prSet presAssocID="{32D1DED5-7D86-4BC4-B5E5-6800FC09CD41}" presName="rect1" presStyleLbl="bgImgPlace1" presStyleIdx="9" presStyleCnt="10" custLinFactNeighborX="-1464" custLinFactNeighborY="-6262"/>
      <dgm:spPr>
        <a:blipFill rotWithShape="1">
          <a:blip xmlns:r="http://schemas.openxmlformats.org/officeDocument/2006/relationships" r:embed="rId10"/>
          <a:srcRect/>
          <a:stretch>
            <a:fillRect t="-38000" b="-38000"/>
          </a:stretch>
        </a:blipFill>
      </dgm:spPr>
    </dgm:pt>
    <dgm:pt modelId="{7FD917D5-EC14-4376-845A-08B6779783F2}" type="pres">
      <dgm:prSet presAssocID="{32D1DED5-7D86-4BC4-B5E5-6800FC09CD41}" presName="wedgeRectCallout1" presStyleLbl="node1" presStyleIdx="9" presStyleCnt="10" custScaleX="137421" custScaleY="148203" custLinFactNeighborX="-6282" custLinFactNeighborY="-347">
        <dgm:presLayoutVars>
          <dgm:bulletEnabled val="1"/>
        </dgm:presLayoutVars>
      </dgm:prSet>
      <dgm:spPr/>
    </dgm:pt>
  </dgm:ptLst>
  <dgm:cxnLst>
    <dgm:cxn modelId="{D4791A05-A105-474F-9233-4774E2D28374}" srcId="{502E5E82-57CE-4202-9AAF-27C66E291A80}" destId="{32D1DED5-7D86-4BC4-B5E5-6800FC09CD41}" srcOrd="9" destOrd="0" parTransId="{4A3F0097-E6BF-4812-8C2E-9E4428620FF1}" sibTransId="{7BC31523-DFF3-4E98-9815-662309F46626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F45A38D7-7EB7-48D0-8293-77AEE06DA932}" type="presOf" srcId="{32D1DED5-7D86-4BC4-B5E5-6800FC09CD41}" destId="{7FD917D5-EC14-4376-845A-08B6779783F2}" srcOrd="0" destOrd="0" presId="urn:microsoft.com/office/officeart/2008/layout/BendingPictureCaptionList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  <dgm:cxn modelId="{00EF770A-AF42-4E78-A748-FF5FE456EE45}" type="presParOf" srcId="{CFE6BC3B-D8BD-4EBB-B656-8139582EEC4A}" destId="{40644254-1D8F-4667-B028-6B7124E45D37}" srcOrd="17" destOrd="0" presId="urn:microsoft.com/office/officeart/2008/layout/BendingPictureCaptionList"/>
    <dgm:cxn modelId="{1314EC34-AC26-4A4E-86BD-C1F21320A81D}" type="presParOf" srcId="{CFE6BC3B-D8BD-4EBB-B656-8139582EEC4A}" destId="{CE27C3E4-4BE7-4074-8049-D62A284B2AF6}" srcOrd="18" destOrd="0" presId="urn:microsoft.com/office/officeart/2008/layout/BendingPictureCaptionList"/>
    <dgm:cxn modelId="{F98EA5AF-2F3B-4B74-A341-A19DF44CEAA2}" type="presParOf" srcId="{CE27C3E4-4BE7-4074-8049-D62A284B2AF6}" destId="{1E1C815A-F871-4199-8234-872E2238FBA4}" srcOrd="0" destOrd="0" presId="urn:microsoft.com/office/officeart/2008/layout/BendingPictureCaptionList"/>
    <dgm:cxn modelId="{B37C06A6-8D6E-4C1B-B424-2CF4E5087216}" type="presParOf" srcId="{CE27C3E4-4BE7-4074-8049-D62A284B2AF6}" destId="{7FD917D5-EC14-4376-845A-08B6779783F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 основа віри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Вірячи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обіцянки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ми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відновлюємо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нашу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віру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мужність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листя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схоже на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плід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дерева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життя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Випромінює радість, надію і світло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Дає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нам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напрям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впевненість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силу та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мудрість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Оживляє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наше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єство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фізично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розумово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емоційно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духовно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948371" y="29908"/>
          <a:ext cx="9012648" cy="12264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Тиндейл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(1494-1536) задумав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виправити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помилки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Віклефа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перекладеної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латини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зробивши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прямий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оригіналу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Видав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грецької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8371" y="29908"/>
        <a:ext cx="9012648" cy="1226471"/>
      </dsp:txXfrm>
    </dsp:sp>
    <dsp:sp modelId="{9B0B08BD-BD35-46C3-A6C7-7A8723089963}">
      <dsp:nvSpPr>
        <dsp:cNvPr id="0" name=""/>
        <dsp:cNvSpPr/>
      </dsp:nvSpPr>
      <dsp:spPr>
        <a:xfrm>
          <a:off x="421734" y="2546"/>
          <a:ext cx="2092673" cy="122647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458748"/>
          <a:ext cx="9012648" cy="1226471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Майлз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продовжив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доповнив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роботу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Тиндаля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перекладом Старого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єврейських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оригіналів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Так у 1535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році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видана перша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друкована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англійською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мовою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58748"/>
        <a:ext cx="9012648" cy="1226471"/>
      </dsp:txXfrm>
    </dsp:sp>
    <dsp:sp modelId="{D58B93FA-7B8F-42AF-AE59-A8232F6B9125}">
      <dsp:nvSpPr>
        <dsp:cNvPr id="0" name=""/>
        <dsp:cNvSpPr/>
      </dsp:nvSpPr>
      <dsp:spPr>
        <a:xfrm>
          <a:off x="9474259" y="1431385"/>
          <a:ext cx="2092673" cy="122647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948371" y="2887587"/>
          <a:ext cx="9012648" cy="14008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Ця версія послужила основою для найбільш широко використовуваного перекладу Біблії серед носіїв англійської мови: версії короля Якова, опублікованої в 1611 році. Робота </a:t>
          </a: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Тіндейла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Ковердейла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вчених, які підготували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KJV, 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вплинула на мільйони людей, </a:t>
          </a: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привівши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їх до пізнання Бога.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8371" y="2887587"/>
        <a:ext cx="9012648" cy="1400827"/>
      </dsp:txXfrm>
    </dsp:sp>
    <dsp:sp modelId="{72FE8A7A-C202-4C13-9033-2B8C59588D6F}">
      <dsp:nvSpPr>
        <dsp:cNvPr id="0" name=""/>
        <dsp:cNvSpPr/>
      </dsp:nvSpPr>
      <dsp:spPr>
        <a:xfrm>
          <a:off x="421734" y="2947402"/>
          <a:ext cx="2092673" cy="1226471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65566"/>
          <a:ext cx="9012648" cy="122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Цікаво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незамінним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помічником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перекладах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яка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ніколи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сприймала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Реформацію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Еразм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Роттердамський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опублікував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той час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Завіт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грецькою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мовою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послужив основою для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всіх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перекладів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реформаторів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65566"/>
        <a:ext cx="9012648" cy="1226471"/>
      </dsp:txXfrm>
    </dsp:sp>
    <dsp:sp modelId="{5E847FD8-13A5-4B19-9743-0FE4C1103CA6}">
      <dsp:nvSpPr>
        <dsp:cNvPr id="0" name=""/>
        <dsp:cNvSpPr/>
      </dsp:nvSpPr>
      <dsp:spPr>
        <a:xfrm>
          <a:off x="9474259" y="4463420"/>
          <a:ext cx="2092673" cy="122647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342591" y="217785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332424" y="1669521"/>
          <a:ext cx="1957868" cy="5428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Мартін Лютер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німецька (1534)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332424" y="1669521"/>
        <a:ext cx="1957868" cy="542843"/>
      </dsp:txXfrm>
    </dsp:sp>
    <dsp:sp modelId="{9381188F-E7DA-40FC-9375-22EE5C5E6396}">
      <dsp:nvSpPr>
        <dsp:cNvPr id="0" name=""/>
        <dsp:cNvSpPr/>
      </dsp:nvSpPr>
      <dsp:spPr>
        <a:xfrm>
          <a:off x="2668343" y="176065"/>
          <a:ext cx="1938725" cy="1550980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476780" y="1643174"/>
          <a:ext cx="2267969" cy="709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066694"/>
            <a:satOff val="0"/>
            <a:lumOff val="-1111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Пітер Роберт Олівет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французька (1535)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2476780" y="1643174"/>
        <a:ext cx="2267969" cy="709723"/>
      </dsp:txXfrm>
    </dsp:sp>
    <dsp:sp modelId="{9C61231E-0404-4548-8793-C129068A550C}">
      <dsp:nvSpPr>
        <dsp:cNvPr id="0" name=""/>
        <dsp:cNvSpPr/>
      </dsp:nvSpPr>
      <dsp:spPr>
        <a:xfrm>
          <a:off x="5033419" y="223941"/>
          <a:ext cx="1938725" cy="1550980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50869" y="1631886"/>
          <a:ext cx="2039534" cy="51821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133388"/>
            <a:satOff val="0"/>
            <a:lumOff val="-2222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Брестська Біблія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польський (1563</a:t>
          </a:r>
          <a:r>
            <a:rPr lang="es-ES" sz="1600" b="1" kern="1200" dirty="0"/>
            <a:t>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5050869" y="1631886"/>
        <a:ext cx="2039534" cy="518219"/>
      </dsp:txXfrm>
    </dsp:sp>
    <dsp:sp modelId="{DA589B58-20FD-4A8C-9FBD-BEA5E57DA9EA}">
      <dsp:nvSpPr>
        <dsp:cNvPr id="0" name=""/>
        <dsp:cNvSpPr/>
      </dsp:nvSpPr>
      <dsp:spPr>
        <a:xfrm>
          <a:off x="7284277" y="170749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346900" y="1562487"/>
          <a:ext cx="1949189" cy="73098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200082"/>
            <a:satOff val="0"/>
            <a:lumOff val="-3333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Касіодоро де Рейна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Іспанська (1569</a:t>
          </a:r>
          <a:r>
            <a:rPr lang="es-ES" sz="1600" b="1" kern="1200" dirty="0"/>
            <a:t>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7346900" y="1562487"/>
        <a:ext cx="1949189" cy="730987"/>
      </dsp:txXfrm>
    </dsp:sp>
    <dsp:sp modelId="{2F797495-1574-4EF0-960A-25182C7A449E}">
      <dsp:nvSpPr>
        <dsp:cNvPr id="0" name=""/>
        <dsp:cNvSpPr/>
      </dsp:nvSpPr>
      <dsp:spPr>
        <a:xfrm>
          <a:off x="9489962" y="217785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510337" y="1613668"/>
          <a:ext cx="2033685" cy="5428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8266776"/>
            <a:satOff val="0"/>
            <a:lumOff val="-4444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Кралицька Біблія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чеська (1579)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9510337" y="1613668"/>
        <a:ext cx="2033685" cy="542843"/>
      </dsp:txXfrm>
    </dsp:sp>
    <dsp:sp modelId="{8F09164C-FA00-484E-B26F-3F9A4BFEACA6}">
      <dsp:nvSpPr>
        <dsp:cNvPr id="0" name=""/>
        <dsp:cNvSpPr/>
      </dsp:nvSpPr>
      <dsp:spPr>
        <a:xfrm>
          <a:off x="141633" y="2399067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74111" y="3690547"/>
          <a:ext cx="1986148" cy="7529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0333470"/>
            <a:satOff val="0"/>
            <a:lumOff val="-5556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Йонас Бреткунас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Литви (1579</a:t>
          </a:r>
          <a:r>
            <a:rPr lang="es-ES" sz="1600" b="1" kern="1200" dirty="0"/>
            <a:t>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74111" y="3690547"/>
        <a:ext cx="1986148" cy="752923"/>
      </dsp:txXfrm>
    </dsp:sp>
    <dsp:sp modelId="{BAD61B97-3C60-49D8-B71F-1B59944EF672}">
      <dsp:nvSpPr>
        <dsp:cNvPr id="0" name=""/>
        <dsp:cNvSpPr/>
      </dsp:nvSpPr>
      <dsp:spPr>
        <a:xfrm>
          <a:off x="2241274" y="2395384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2151991" y="3652325"/>
          <a:ext cx="2028526" cy="80388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2400164"/>
            <a:satOff val="0"/>
            <a:lumOff val="-6667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Юрій Далматін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Словенський (1584</a:t>
          </a:r>
          <a:r>
            <a:rPr lang="es-ES" sz="1600" b="1" kern="1200" dirty="0"/>
            <a:t>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2151991" y="3652325"/>
        <a:ext cx="2028526" cy="803885"/>
      </dsp:txXfrm>
    </dsp:sp>
    <dsp:sp modelId="{9E8819A4-D7C4-4567-A0CF-0A34AA077F00}">
      <dsp:nvSpPr>
        <dsp:cNvPr id="0" name=""/>
        <dsp:cNvSpPr/>
      </dsp:nvSpPr>
      <dsp:spPr>
        <a:xfrm>
          <a:off x="4493701" y="2377636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4278385" y="3848107"/>
          <a:ext cx="2276872" cy="5428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4466857"/>
            <a:satOff val="0"/>
            <a:lumOff val="-7778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Днжовані Діодаті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італійська (1607</a:t>
          </a:r>
          <a:r>
            <a:rPr lang="es-ES" sz="1600" b="1" kern="1200" dirty="0"/>
            <a:t>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4278385" y="3848107"/>
        <a:ext cx="2276872" cy="542843"/>
      </dsp:txXfrm>
    </dsp:sp>
    <dsp:sp modelId="{77D33E09-2A0C-447C-93F0-FA354CD1BA58}">
      <dsp:nvSpPr>
        <dsp:cNvPr id="0" name=""/>
        <dsp:cNvSpPr/>
      </dsp:nvSpPr>
      <dsp:spPr>
        <a:xfrm>
          <a:off x="6928704" y="2377644"/>
          <a:ext cx="1938725" cy="1550980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6741659" y="3693429"/>
          <a:ext cx="2395808" cy="8521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533552"/>
            <a:satOff val="0"/>
            <a:lumOff val="-8889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>
              <a:solidFill>
                <a:srgbClr val="FFFFCC"/>
              </a:solidFill>
            </a:rPr>
            <a:t>Жоао Феррейра де Алмейда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uk-UA" sz="1800" b="1" kern="1200" dirty="0">
              <a:solidFill>
                <a:srgbClr val="FFFFCC"/>
              </a:solidFill>
            </a:rPr>
            <a:t>португальська (1691)</a:t>
          </a:r>
          <a:endParaRPr lang="es-ES" sz="1800" b="1" kern="1200" dirty="0">
            <a:solidFill>
              <a:srgbClr val="FFFFCC"/>
            </a:solidFill>
          </a:endParaRPr>
        </a:p>
      </dsp:txBody>
      <dsp:txXfrm>
        <a:off x="6741659" y="3693429"/>
        <a:ext cx="2395808" cy="852198"/>
      </dsp:txXfrm>
    </dsp:sp>
    <dsp:sp modelId="{1E1C815A-F871-4199-8234-872E2238FBA4}">
      <dsp:nvSpPr>
        <dsp:cNvPr id="0" name=""/>
        <dsp:cNvSpPr/>
      </dsp:nvSpPr>
      <dsp:spPr>
        <a:xfrm>
          <a:off x="9652159" y="2312219"/>
          <a:ext cx="1938725" cy="1550980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t="-38000" b="-38000"/>
          </a:stretch>
        </a:blipFill>
        <a:ln w="5842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D917D5-EC14-4376-845A-08B6779783F2}">
      <dsp:nvSpPr>
        <dsp:cNvPr id="0" name=""/>
        <dsp:cNvSpPr/>
      </dsp:nvSpPr>
      <dsp:spPr>
        <a:xfrm>
          <a:off x="9423791" y="3672507"/>
          <a:ext cx="2371152" cy="8045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5842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1" kern="1200" dirty="0" err="1">
              <a:solidFill>
                <a:srgbClr val="FFFFCC"/>
              </a:solidFill>
              <a:latin typeface="Aptos" panose="02110004020202020204"/>
              <a:ea typeface="+mn-ea"/>
              <a:cs typeface="+mn-cs"/>
            </a:rPr>
            <a:t>Острожська</a:t>
          </a:r>
          <a:r>
            <a:rPr lang="uk-UA" sz="1800" b="1" kern="1200" dirty="0">
              <a:solidFill>
                <a:srgbClr val="FFFFCC"/>
              </a:solidFill>
              <a:latin typeface="Aptos" panose="02110004020202020204"/>
              <a:ea typeface="+mn-ea"/>
              <a:cs typeface="+mn-cs"/>
            </a:rPr>
            <a:t> Біблія староукраїнська         (1581)</a:t>
          </a:r>
        </a:p>
      </dsp:txBody>
      <dsp:txXfrm>
        <a:off x="9423791" y="3672507"/>
        <a:ext cx="2371152" cy="80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04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9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18266" y="4093101"/>
            <a:ext cx="579279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0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ВІРА ВСУПЕРЕЧ УСЬОМУ</a:t>
            </a:r>
            <a:endParaRPr lang="es-ES" sz="6000" b="1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24000" dir="5400000" sy="-90000" algn="bl" rotWithShape="0"/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499200"/>
                </a:solidFill>
              </a:rPr>
              <a:t>Урок 5 за 4 </a:t>
            </a:r>
            <a:r>
              <a:rPr lang="ru-RU" sz="1400" b="1" dirty="0" err="1">
                <a:solidFill>
                  <a:srgbClr val="499200"/>
                </a:solidFill>
              </a:rPr>
              <a:t>травня</a:t>
            </a:r>
            <a:r>
              <a:rPr lang="ru-RU" sz="1400" b="1" dirty="0">
                <a:solidFill>
                  <a:srgbClr val="499200"/>
                </a:solidFill>
              </a:rPr>
              <a:t> 2024 року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ФУНДАМЕНТ СПАСІННЯ</a:t>
            </a:r>
            <a:endParaRPr lang="es-ES" sz="7200" b="1" dirty="0">
              <a:ln w="12700">
                <a:solidFill>
                  <a:srgbClr val="3D7A00"/>
                </a:solidFill>
                <a:prstDash val="solid"/>
              </a:ln>
              <a:pattFill prst="pct50">
                <a:fgClr>
                  <a:srgbClr val="6FDE00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3D7A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ТІЛЬКИ МИЛІСТЬ </a:t>
            </a:r>
            <a:r>
              <a:rPr lang="it-IT" sz="36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uk-UA" sz="36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ТІЛЬКИ</a:t>
            </a:r>
            <a:r>
              <a:rPr lang="uk-UA" sz="36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36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ВІРА </a:t>
            </a:r>
            <a:r>
              <a:rPr lang="it-IT" sz="36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uk-UA" sz="36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ТІЛЬКИ ХРИСТОС</a:t>
            </a:r>
            <a:endParaRPr lang="es-ES" sz="36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благодаттю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спасенні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через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віру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вас: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дар Божий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Ефесянам</a:t>
            </a:r>
            <a:r>
              <a:rPr lang="uk-UA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34566" y="1099875"/>
            <a:ext cx="5977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Ефесян</a:t>
            </a:r>
            <a:r>
              <a:rPr lang="ru-RU" sz="2000" b="1" dirty="0"/>
              <a:t> 2:8 </a:t>
            </a:r>
            <a:r>
              <a:rPr lang="ru-RU" sz="2000" b="1" dirty="0" err="1"/>
              <a:t>випливають</a:t>
            </a:r>
            <a:r>
              <a:rPr lang="ru-RU" sz="2000" b="1" dirty="0"/>
              <a:t> три </a:t>
            </a:r>
            <a:r>
              <a:rPr lang="ru-RU" sz="2000" b="1" dirty="0" err="1"/>
              <a:t>фундаментальні</a:t>
            </a:r>
            <a:r>
              <a:rPr lang="ru-RU" sz="2000" b="1" dirty="0"/>
              <a:t> </a:t>
            </a:r>
            <a:r>
              <a:rPr lang="ru-RU" sz="2000" b="1" dirty="0" err="1"/>
              <a:t>істини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Лише благодаттю ми </a:t>
            </a:r>
            <a:r>
              <a:rPr lang="uk-UA" sz="2000" b="1" dirty="0" err="1"/>
              <a:t>спасені</a:t>
            </a:r>
            <a:r>
              <a:rPr lang="uk-UA" sz="2000" b="1" dirty="0"/>
              <a:t> </a:t>
            </a:r>
            <a:r>
              <a:rPr lang="uk-UA" sz="2000" b="1" u="sng" dirty="0">
                <a:solidFill>
                  <a:srgbClr val="B82B1C"/>
                </a:solidFill>
              </a:rPr>
              <a:t>тільки благодать</a:t>
            </a:r>
            <a:endParaRPr lang="es-ES" sz="2000" b="1" u="sng" dirty="0">
              <a:solidFill>
                <a:srgbClr val="B82B1C"/>
              </a:solidFill>
            </a:endParaRPr>
          </a:p>
          <a:p>
            <a:r>
              <a:rPr lang="uk-UA" sz="2000" b="1" dirty="0"/>
              <a:t>Засіб досягнення благодаті є </a:t>
            </a:r>
            <a:r>
              <a:rPr lang="uk-UA" sz="2000" b="1" u="sng" dirty="0">
                <a:solidFill>
                  <a:srgbClr val="6863AB"/>
                </a:solidFill>
              </a:rPr>
              <a:t>тільки віра</a:t>
            </a:r>
            <a:endParaRPr lang="es-ES" sz="2000" b="1" u="sng" dirty="0">
              <a:solidFill>
                <a:srgbClr val="6863AB"/>
              </a:solidFill>
            </a:endParaRPr>
          </a:p>
          <a:p>
            <a:r>
              <a:rPr lang="ru-RU" sz="2000" b="1" dirty="0" err="1"/>
              <a:t>Це</a:t>
            </a:r>
            <a:r>
              <a:rPr lang="ru-RU" sz="2000" b="1" dirty="0"/>
              <a:t> Божий дар, дар </a:t>
            </a:r>
            <a:r>
              <a:rPr lang="ru-RU" sz="2000" b="1" dirty="0" err="1"/>
              <a:t>Його</a:t>
            </a:r>
            <a:r>
              <a:rPr lang="ru-RU" sz="2000" b="1" dirty="0"/>
              <a:t> Сина </a:t>
            </a:r>
            <a:r>
              <a:rPr lang="es-ES" sz="2000" b="1" dirty="0"/>
              <a:t>: </a:t>
            </a:r>
            <a:r>
              <a:rPr lang="uk-UA" sz="2000" b="1" u="sng" dirty="0">
                <a:solidFill>
                  <a:srgbClr val="4F6E00"/>
                </a:solidFill>
              </a:rPr>
              <a:t>тільки Христос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Через наш </a:t>
            </a:r>
            <a:r>
              <a:rPr lang="ru-RU" sz="2000" b="1" dirty="0" err="1"/>
              <a:t>гріх</a:t>
            </a:r>
            <a:r>
              <a:rPr lang="ru-RU" sz="2000" b="1" dirty="0"/>
              <a:t> ми </a:t>
            </a:r>
            <a:r>
              <a:rPr lang="ru-RU" sz="2000" b="1" dirty="0" err="1"/>
              <a:t>засуджені</a:t>
            </a:r>
            <a:r>
              <a:rPr lang="ru-RU" sz="2000" b="1" dirty="0"/>
              <a:t> на </a:t>
            </a:r>
            <a:r>
              <a:rPr lang="ru-RU" sz="2000" b="1" dirty="0" err="1"/>
              <a:t>вічну</a:t>
            </a:r>
            <a:r>
              <a:rPr lang="ru-RU" sz="2000" b="1" dirty="0"/>
              <a:t> смерть (Рим. 6:23а). </a:t>
            </a:r>
            <a:r>
              <a:rPr lang="ru-RU" sz="2000" b="1" dirty="0" err="1"/>
              <a:t>Однак</a:t>
            </a:r>
            <a:r>
              <a:rPr lang="ru-RU" sz="2000" b="1" dirty="0"/>
              <a:t> Бог дав </a:t>
            </a:r>
            <a:r>
              <a:rPr lang="ru-RU" sz="2000" b="1" dirty="0" err="1"/>
              <a:t>спосіб</a:t>
            </a:r>
            <a:r>
              <a:rPr lang="ru-RU" sz="2000" b="1" dirty="0"/>
              <a:t> </a:t>
            </a:r>
            <a:r>
              <a:rPr lang="ru-RU" sz="2000" b="1" dirty="0" err="1"/>
              <a:t>сплатити</a:t>
            </a:r>
            <a:r>
              <a:rPr lang="ru-RU" sz="2000" b="1" dirty="0"/>
              <a:t> наш борг і </a:t>
            </a:r>
            <a:r>
              <a:rPr lang="ru-RU" sz="2000" b="1" dirty="0" err="1"/>
              <a:t>дати</a:t>
            </a:r>
            <a:r>
              <a:rPr lang="ru-RU" sz="2000" b="1" dirty="0"/>
              <a:t> нам </a:t>
            </a:r>
            <a:r>
              <a:rPr lang="ru-RU" sz="2000" b="1" dirty="0" err="1"/>
              <a:t>вічне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(Рим. 6:23б).</a:t>
            </a:r>
            <a:endParaRPr lang="es-ES" sz="2000" b="1" dirty="0"/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48885" y="6150114"/>
            <a:ext cx="11955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Хоча спасіння є безкоштовним, його ціна була нескінченною і достатньою для всіх (Івана 3:16; Римлянам 8:32).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51" y="4756491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Коли Мартін Лютер виявив, що Христос є його єдиним джерелом спасіння, він почав проповідувати цю істину. Тисячі, закуті обманами ворога, були звільнені та перетворені.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2" y="3935668"/>
            <a:ext cx="7093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І </a:t>
            </a:r>
            <a:r>
              <a:rPr lang="ru-RU" sz="2000" b="1" dirty="0" err="1"/>
              <a:t>навіщо</a:t>
            </a:r>
            <a:r>
              <a:rPr lang="ru-RU" sz="2000" b="1" dirty="0"/>
              <a:t> нам Бог,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платити</a:t>
            </a:r>
            <a:r>
              <a:rPr lang="ru-RU" sz="2000" b="1" dirty="0"/>
              <a:t> наш борг? Тому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ніяк</a:t>
            </a:r>
            <a:r>
              <a:rPr lang="ru-RU" sz="2000" b="1" dirty="0"/>
              <a:t> не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заплатити</a:t>
            </a:r>
            <a:r>
              <a:rPr lang="ru-RU" sz="2000" b="1" dirty="0"/>
              <a:t> (</a:t>
            </a:r>
            <a:r>
              <a:rPr lang="ru-RU" sz="2000" b="1" dirty="0" err="1"/>
              <a:t>Пс</a:t>
            </a:r>
            <a:r>
              <a:rPr lang="ru-RU" sz="2000" b="1" dirty="0"/>
              <a:t>. 49:8; </a:t>
            </a:r>
            <a:r>
              <a:rPr lang="ru-RU" sz="2000" b="1" dirty="0" err="1"/>
              <a:t>Еф</a:t>
            </a:r>
            <a:r>
              <a:rPr lang="ru-RU" sz="2000" b="1" dirty="0"/>
              <a:t>. 2:9).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ЗРОСТАЙТЕ В БЛАГОДАТІ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«Але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зростайте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благодаті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пізнанні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нашого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Господа і Спасителя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Христа.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Йому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слава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нині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 й аж до дня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вічного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амінь</a:t>
            </a:r>
            <a:r>
              <a:rPr lang="ru-RU" b="1" dirty="0">
                <a:solidFill>
                  <a:srgbClr val="537577"/>
                </a:solidFill>
                <a:latin typeface="Comic Sans MS" panose="030F0702030302020204" pitchFamily="66" charset="0"/>
              </a:rPr>
              <a:t>"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2 Петра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середні</a:t>
            </a:r>
            <a:r>
              <a:rPr lang="ru-RU" sz="2000" b="1" dirty="0"/>
              <a:t> </a:t>
            </a:r>
            <a:r>
              <a:rPr lang="ru-RU" sz="2000" b="1" dirty="0" err="1"/>
              <a:t>віки</a:t>
            </a:r>
            <a:r>
              <a:rPr lang="ru-RU" sz="2000" b="1" dirty="0"/>
              <a:t> люди думали про те,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заробити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 (і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предків</a:t>
            </a:r>
            <a:r>
              <a:rPr lang="ru-RU" sz="2000" b="1" dirty="0"/>
              <a:t>) </a:t>
            </a:r>
            <a:r>
              <a:rPr lang="ru-RU" sz="2000" b="1" dirty="0" err="1"/>
              <a:t>месами</a:t>
            </a:r>
            <a:r>
              <a:rPr lang="ru-RU" sz="2000" b="1" dirty="0"/>
              <a:t>, </a:t>
            </a:r>
            <a:r>
              <a:rPr lang="ru-RU" sz="2000" b="1" dirty="0" err="1"/>
              <a:t>биками</a:t>
            </a:r>
            <a:r>
              <a:rPr lang="ru-RU" sz="2000" b="1" dirty="0"/>
              <a:t>, </a:t>
            </a:r>
            <a:r>
              <a:rPr lang="ru-RU" sz="2000" b="1" dirty="0" err="1"/>
              <a:t>пораненими</a:t>
            </a:r>
            <a:r>
              <a:rPr lang="ru-RU" sz="2000" b="1" dirty="0"/>
              <a:t> ранами, </a:t>
            </a:r>
            <a:r>
              <a:rPr lang="ru-RU" sz="2000" b="1" dirty="0" err="1"/>
              <a:t>паломництвом</a:t>
            </a:r>
            <a:r>
              <a:rPr lang="ru-RU" sz="2000" b="1" dirty="0"/>
              <a:t>...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739" y="3570532"/>
            <a:ext cx="2834712" cy="305433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Все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засмучувало</a:t>
            </a:r>
            <a:r>
              <a:rPr lang="ru-RU" sz="2000" b="1" dirty="0"/>
              <a:t>.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достатньо</a:t>
            </a:r>
            <a:r>
              <a:rPr lang="ru-RU" sz="2000" b="1" dirty="0"/>
              <a:t>. </a:t>
            </a:r>
            <a:r>
              <a:rPr lang="ru-RU" sz="2000" b="1" dirty="0" err="1"/>
              <a:t>Поки</a:t>
            </a:r>
            <a:r>
              <a:rPr lang="ru-RU" sz="2000" b="1" dirty="0"/>
              <a:t> не </a:t>
            </a:r>
            <a:r>
              <a:rPr lang="ru-RU" sz="2000" b="1" dirty="0" err="1"/>
              <a:t>відкрили</a:t>
            </a:r>
            <a:r>
              <a:rPr lang="ru-RU" sz="2000" b="1" dirty="0"/>
              <a:t> благодать Христа. З </a:t>
            </a:r>
            <a:r>
              <a:rPr lang="ru-RU" sz="2000" b="1" dirty="0" err="1"/>
              <a:t>цього</a:t>
            </a:r>
            <a:r>
              <a:rPr lang="ru-RU" sz="2000" b="1" dirty="0"/>
              <a:t> моменту вони </a:t>
            </a:r>
            <a:r>
              <a:rPr lang="ru-RU" sz="2000" b="1" dirty="0" err="1"/>
              <a:t>відчули</a:t>
            </a:r>
            <a:r>
              <a:rPr lang="ru-RU" sz="2000" b="1" dirty="0"/>
              <a:t> себе </a:t>
            </a:r>
            <a:r>
              <a:rPr lang="ru-RU" sz="2000" b="1" dirty="0" err="1"/>
              <a:t>справді</a:t>
            </a:r>
            <a:r>
              <a:rPr lang="ru-RU" sz="2000" b="1" dirty="0"/>
              <a:t> </a:t>
            </a:r>
            <a:r>
              <a:rPr lang="ru-RU" sz="2000" b="1" dirty="0" err="1"/>
              <a:t>вільними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92031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Усвідомлення себе спасенним благодаттю не спонукало його до зневаги Закону, але до більш ретельного його вивчення, щоб його життя було все більш узгодженим із життям, якого Христос очікував від нього.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394681"/>
            <a:ext cx="8770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ця</a:t>
            </a:r>
            <a:r>
              <a:rPr lang="ru-RU" sz="2000" b="1" dirty="0"/>
              <a:t> свобода привела вас до </a:t>
            </a:r>
            <a:r>
              <a:rPr lang="ru-RU" sz="2000" b="1" dirty="0" err="1"/>
              <a:t>зневаги</a:t>
            </a:r>
            <a:r>
              <a:rPr lang="ru-RU" sz="2000" b="1" dirty="0"/>
              <a:t> Закону </a:t>
            </a:r>
            <a:r>
              <a:rPr lang="ru-RU" sz="2000" b="1" dirty="0" err="1"/>
              <a:t>чи</a:t>
            </a:r>
            <a:r>
              <a:rPr lang="ru-RU" sz="2000" b="1" dirty="0"/>
              <a:t> до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підкорення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94791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Джон </a:t>
            </a:r>
            <a:r>
              <a:rPr lang="ru-RU" sz="2000" b="1" dirty="0" err="1"/>
              <a:t>Уеслі</a:t>
            </a:r>
            <a:r>
              <a:rPr lang="ru-RU" sz="2000" b="1" dirty="0"/>
              <a:t> (1703-1791), один </a:t>
            </a:r>
            <a:r>
              <a:rPr lang="ru-RU" sz="2000" b="1" dirty="0" err="1"/>
              <a:t>із</a:t>
            </a:r>
            <a:r>
              <a:rPr lang="ru-RU" sz="2000" b="1" dirty="0"/>
              <a:t> </a:t>
            </a:r>
            <a:r>
              <a:rPr lang="ru-RU" sz="2000" b="1" dirty="0" err="1"/>
              <a:t>засновників</a:t>
            </a:r>
            <a:r>
              <a:rPr lang="ru-RU" sz="2000" b="1" dirty="0"/>
              <a:t> </a:t>
            </a:r>
            <a:r>
              <a:rPr lang="ru-RU" sz="2000" b="1" dirty="0" err="1"/>
              <a:t>методистського</a:t>
            </a:r>
            <a:r>
              <a:rPr lang="ru-RU" sz="2000" b="1" dirty="0"/>
              <a:t> руху,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зворушений</a:t>
            </a:r>
            <a:r>
              <a:rPr lang="ru-RU" sz="2000" b="1" dirty="0"/>
              <a:t>, прочитавши </a:t>
            </a:r>
            <a:r>
              <a:rPr lang="ru-RU" sz="2000" b="1" dirty="0" err="1"/>
              <a:t>вступ</a:t>
            </a:r>
            <a:r>
              <a:rPr lang="ru-RU" sz="2000" b="1" dirty="0"/>
              <a:t> Лютера до Римлян. </a:t>
            </a:r>
            <a:r>
              <a:rPr lang="ru-RU" sz="2000" b="1" dirty="0" err="1"/>
              <a:t>Його</a:t>
            </a:r>
            <a:r>
              <a:rPr lang="ru-RU" sz="2000" b="1" dirty="0"/>
              <a:t> нова </a:t>
            </a:r>
            <a:r>
              <a:rPr lang="ru-RU" sz="2000" b="1" dirty="0" err="1"/>
              <a:t>віра</a:t>
            </a:r>
            <a:r>
              <a:rPr lang="ru-RU" sz="2000" b="1" dirty="0"/>
              <a:t> </a:t>
            </a:r>
            <a:r>
              <a:rPr lang="ru-RU" sz="2000" b="1" dirty="0" err="1"/>
              <a:t>спонукала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шукати</a:t>
            </a:r>
            <a:r>
              <a:rPr lang="ru-RU" sz="2000" b="1" dirty="0"/>
              <a:t> </a:t>
            </a:r>
            <a:r>
              <a:rPr lang="ru-RU" sz="2000" b="1" dirty="0" err="1"/>
              <a:t>зростання</a:t>
            </a:r>
            <a:r>
              <a:rPr lang="ru-RU" sz="2000" b="1" dirty="0"/>
              <a:t> в </a:t>
            </a:r>
            <a:r>
              <a:rPr lang="ru-RU" sz="2000" b="1" dirty="0" err="1"/>
              <a:t>благодаті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«Великим принципом, </a:t>
            </a:r>
            <a:r>
              <a:rPr lang="ru-RU" sz="2400" b="1" dirty="0" err="1">
                <a:latin typeface="Constantia" panose="02030602050306030303" pitchFamily="18" charset="0"/>
              </a:rPr>
              <a:t>якого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дотримувалися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реформатори</a:t>
            </a:r>
            <a:r>
              <a:rPr lang="ru-RU" sz="2400" b="1" dirty="0">
                <a:latin typeface="Constantia" panose="02030602050306030303" pitchFamily="18" charset="0"/>
              </a:rPr>
              <a:t> — </a:t>
            </a:r>
            <a:r>
              <a:rPr lang="ru-RU" sz="2400" b="1" dirty="0" err="1">
                <a:latin typeface="Constantia" panose="02030602050306030303" pitchFamily="18" charset="0"/>
              </a:rPr>
              <a:t>тим</a:t>
            </a:r>
            <a:r>
              <a:rPr lang="ru-RU" sz="2400" b="1" dirty="0">
                <a:latin typeface="Constantia" panose="02030602050306030303" pitchFamily="18" charset="0"/>
              </a:rPr>
              <a:t> самим, </a:t>
            </a:r>
            <a:r>
              <a:rPr lang="ru-RU" sz="2400" b="1" dirty="0" err="1">
                <a:latin typeface="Constantia" panose="02030602050306030303" pitchFamily="18" charset="0"/>
              </a:rPr>
              <a:t>якого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дотримувалися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вальденси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Вікліф</a:t>
            </a:r>
            <a:r>
              <a:rPr lang="ru-RU" sz="2400" b="1" dirty="0">
                <a:latin typeface="Constantia" panose="02030602050306030303" pitchFamily="18" charset="0"/>
              </a:rPr>
              <a:t>, Ян Гус, Лютер, </a:t>
            </a:r>
            <a:r>
              <a:rPr lang="ru-RU" sz="2400" b="1" dirty="0" err="1">
                <a:latin typeface="Constantia" panose="02030602050306030303" pitchFamily="18" charset="0"/>
              </a:rPr>
              <a:t>Цвінглі</a:t>
            </a:r>
            <a:r>
              <a:rPr lang="ru-RU" sz="2400" b="1" dirty="0">
                <a:latin typeface="Constantia" panose="02030602050306030303" pitchFamily="18" charset="0"/>
              </a:rPr>
              <a:t> та </a:t>
            </a:r>
            <a:r>
              <a:rPr lang="ru-RU" sz="2400" b="1" dirty="0" err="1">
                <a:latin typeface="Constantia" panose="02030602050306030303" pitchFamily="18" charset="0"/>
              </a:rPr>
              <a:t>ті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хто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приєднався</a:t>
            </a:r>
            <a:r>
              <a:rPr lang="ru-RU" sz="2400" b="1" dirty="0">
                <a:latin typeface="Constantia" panose="02030602050306030303" pitchFamily="18" charset="0"/>
              </a:rPr>
              <a:t> до них, — </a:t>
            </a:r>
            <a:r>
              <a:rPr lang="ru-RU" sz="2400" b="1" dirty="0" err="1">
                <a:latin typeface="Constantia" panose="02030602050306030303" pitchFamily="18" charset="0"/>
              </a:rPr>
              <a:t>був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непогрішний</a:t>
            </a:r>
            <a:r>
              <a:rPr lang="ru-RU" sz="2400" b="1" dirty="0">
                <a:latin typeface="Constantia" panose="02030602050306030303" pitchFamily="18" charset="0"/>
              </a:rPr>
              <a:t> авторитет Святого Письма як правила </a:t>
            </a:r>
            <a:r>
              <a:rPr lang="ru-RU" sz="2400" b="1" dirty="0" err="1">
                <a:latin typeface="Constantia" panose="02030602050306030303" pitchFamily="18" charset="0"/>
              </a:rPr>
              <a:t>віри</a:t>
            </a:r>
            <a:r>
              <a:rPr lang="ru-RU" sz="2400" b="1" dirty="0">
                <a:latin typeface="Constantia" panose="02030602050306030303" pitchFamily="18" charset="0"/>
              </a:rPr>
              <a:t> та практики. Вони </a:t>
            </a:r>
            <a:r>
              <a:rPr lang="ru-RU" sz="2400" b="1" dirty="0" err="1">
                <a:latin typeface="Constantia" panose="02030602050306030303" pitchFamily="18" charset="0"/>
              </a:rPr>
              <a:t>відмовляли</a:t>
            </a:r>
            <a:r>
              <a:rPr lang="ru-RU" sz="2400" b="1" dirty="0">
                <a:latin typeface="Constantia" panose="02030602050306030303" pitchFamily="18" charset="0"/>
              </a:rPr>
              <a:t> папам, соборам, батькам і королям у будь-</a:t>
            </a:r>
            <a:r>
              <a:rPr lang="ru-RU" sz="2400" b="1" dirty="0" err="1">
                <a:latin typeface="Constantia" panose="02030602050306030303" pitchFamily="18" charset="0"/>
              </a:rPr>
              <a:t>якому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праві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домінувати</a:t>
            </a:r>
            <a:r>
              <a:rPr lang="ru-RU" sz="2400" b="1" dirty="0">
                <a:latin typeface="Constantia" panose="02030602050306030303" pitchFamily="18" charset="0"/>
              </a:rPr>
              <a:t> над </a:t>
            </a:r>
            <a:r>
              <a:rPr lang="ru-RU" sz="2400" b="1" dirty="0" err="1">
                <a:latin typeface="Constantia" panose="02030602050306030303" pitchFamily="18" charset="0"/>
              </a:rPr>
              <a:t>сумлінням</a:t>
            </a:r>
            <a:r>
              <a:rPr lang="ru-RU" sz="2400" b="1" dirty="0">
                <a:latin typeface="Constantia" panose="02030602050306030303" pitchFamily="18" charset="0"/>
              </a:rPr>
              <a:t> у справах </a:t>
            </a:r>
            <a:r>
              <a:rPr lang="ru-RU" sz="2400" b="1" dirty="0" err="1">
                <a:latin typeface="Constantia" panose="02030602050306030303" pitchFamily="18" charset="0"/>
              </a:rPr>
              <a:t>релігії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b="1" dirty="0" err="1">
                <a:latin typeface="Constantia" panose="02030602050306030303" pitchFamily="18" charset="0"/>
              </a:rPr>
              <a:t>Біблія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була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їхнім</a:t>
            </a:r>
            <a:r>
              <a:rPr lang="ru-RU" sz="2400" b="1" dirty="0">
                <a:latin typeface="Constantia" panose="02030602050306030303" pitchFamily="18" charset="0"/>
              </a:rPr>
              <a:t> авторитетом, і за </a:t>
            </a:r>
            <a:r>
              <a:rPr lang="ru-RU" sz="2400" b="1" dirty="0" err="1">
                <a:latin typeface="Constantia" panose="02030602050306030303" pitchFamily="18" charset="0"/>
              </a:rPr>
              <a:t>її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вченням</a:t>
            </a:r>
            <a:r>
              <a:rPr lang="ru-RU" sz="2400" b="1" dirty="0">
                <a:latin typeface="Constantia" panose="02030602050306030303" pitchFamily="18" charset="0"/>
              </a:rPr>
              <a:t> вони </a:t>
            </a:r>
            <a:r>
              <a:rPr lang="ru-RU" sz="2400" b="1" dirty="0" err="1">
                <a:latin typeface="Constantia" panose="02030602050306030303" pitchFamily="18" charset="0"/>
              </a:rPr>
              <a:t>оцінювали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всі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доктрини</a:t>
            </a:r>
            <a:r>
              <a:rPr lang="ru-RU" sz="2400" b="1" dirty="0">
                <a:latin typeface="Constantia" panose="02030602050306030303" pitchFamily="18" charset="0"/>
              </a:rPr>
              <a:t> та </a:t>
            </a:r>
            <a:r>
              <a:rPr lang="ru-RU" sz="2400" b="1" dirty="0" err="1">
                <a:latin typeface="Constantia" panose="02030602050306030303" pitchFamily="18" charset="0"/>
              </a:rPr>
              <a:t>вимоги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b="1" dirty="0" err="1">
                <a:latin typeface="Constantia" panose="02030602050306030303" pitchFamily="18" charset="0"/>
              </a:rPr>
              <a:t>Віра</a:t>
            </a:r>
            <a:r>
              <a:rPr lang="ru-RU" sz="2400" b="1" dirty="0">
                <a:latin typeface="Constantia" panose="02030602050306030303" pitchFamily="18" charset="0"/>
              </a:rPr>
              <a:t> в Бога і в </a:t>
            </a:r>
            <a:r>
              <a:rPr lang="ru-RU" sz="2400" b="1" dirty="0" err="1">
                <a:latin typeface="Constantia" panose="02030602050306030303" pitchFamily="18" charset="0"/>
              </a:rPr>
              <a:t>Його</a:t>
            </a:r>
            <a:r>
              <a:rPr lang="ru-RU" sz="2400" b="1" dirty="0">
                <a:latin typeface="Constantia" panose="02030602050306030303" pitchFamily="18" charset="0"/>
              </a:rPr>
              <a:t> Слово </a:t>
            </a:r>
            <a:r>
              <a:rPr lang="ru-RU" sz="2400" b="1" dirty="0" err="1">
                <a:latin typeface="Constantia" panose="02030602050306030303" pitchFamily="18" charset="0"/>
              </a:rPr>
              <a:t>підтримувала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цих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святих</a:t>
            </a:r>
            <a:r>
              <a:rPr lang="ru-RU" sz="2400" b="1" dirty="0">
                <a:latin typeface="Constantia" panose="02030602050306030303" pitchFamily="18" charset="0"/>
              </a:rPr>
              <a:t> людей, коли вони </a:t>
            </a:r>
            <a:r>
              <a:rPr lang="ru-RU" sz="2400" b="1" dirty="0" err="1">
                <a:latin typeface="Constantia" panose="02030602050306030303" pitchFamily="18" charset="0"/>
              </a:rPr>
              <a:t>віддали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своє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життя</a:t>
            </a:r>
            <a:r>
              <a:rPr lang="ru-RU" sz="2400" b="1" dirty="0">
                <a:latin typeface="Constantia" panose="02030602050306030303" pitchFamily="18" charset="0"/>
              </a:rPr>
              <a:t> на </a:t>
            </a:r>
            <a:r>
              <a:rPr lang="ru-RU" sz="2400" b="1" dirty="0" err="1">
                <a:latin typeface="Constantia" panose="02030602050306030303" pitchFamily="18" charset="0"/>
              </a:rPr>
              <a:t>вогнищі</a:t>
            </a:r>
            <a:r>
              <a:rPr lang="ru-RU" sz="2400" b="1" dirty="0">
                <a:latin typeface="Constantia" panose="02030602050306030303" pitchFamily="18" charset="0"/>
              </a:rPr>
              <a:t>. «Будь у гарному </a:t>
            </a:r>
            <a:r>
              <a:rPr lang="ru-RU" sz="2400" b="1" dirty="0" err="1">
                <a:latin typeface="Constantia" panose="02030602050306030303" pitchFamily="18" charset="0"/>
              </a:rPr>
              <a:t>настрої</a:t>
            </a:r>
            <a:r>
              <a:rPr lang="ru-RU" sz="2400" b="1" dirty="0">
                <a:latin typeface="Constantia" panose="02030602050306030303" pitchFamily="18" charset="0"/>
              </a:rPr>
              <a:t>, — сказав </a:t>
            </a:r>
            <a:r>
              <a:rPr lang="ru-RU" sz="2400" b="1" dirty="0" err="1">
                <a:latin typeface="Constantia" panose="02030602050306030303" pitchFamily="18" charset="0"/>
              </a:rPr>
              <a:t>Латімер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своєму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товаришу</a:t>
            </a:r>
            <a:r>
              <a:rPr lang="ru-RU" sz="2400" b="1" dirty="0">
                <a:latin typeface="Constantia" panose="02030602050306030303" pitchFamily="18" charset="0"/>
              </a:rPr>
              <a:t> по </a:t>
            </a:r>
            <a:r>
              <a:rPr lang="ru-RU" sz="2400" b="1" dirty="0" err="1">
                <a:latin typeface="Constantia" panose="02030602050306030303" pitchFamily="18" charset="0"/>
              </a:rPr>
              <a:t>мученицькій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смерті</a:t>
            </a:r>
            <a:r>
              <a:rPr lang="ru-RU" sz="2400" b="1" dirty="0">
                <a:latin typeface="Constantia" panose="02030602050306030303" pitchFamily="18" charset="0"/>
              </a:rPr>
              <a:t>, коли </a:t>
            </a:r>
            <a:r>
              <a:rPr lang="ru-RU" sz="2400" b="1" dirty="0" err="1">
                <a:latin typeface="Constantia" panose="02030602050306030303" pitchFamily="18" charset="0"/>
              </a:rPr>
              <a:t>полум’я</a:t>
            </a:r>
            <a:r>
              <a:rPr lang="ru-RU" sz="2400" b="1" dirty="0">
                <a:latin typeface="Constantia" panose="02030602050306030303" pitchFamily="18" charset="0"/>
              </a:rPr>
              <a:t> мало </a:t>
            </a:r>
            <a:r>
              <a:rPr lang="ru-RU" sz="2400" b="1" dirty="0" err="1">
                <a:latin typeface="Constantia" panose="02030602050306030303" pitchFamily="18" charset="0"/>
              </a:rPr>
              <a:t>заглушити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їхні</a:t>
            </a:r>
            <a:r>
              <a:rPr lang="ru-RU" sz="2400" b="1" dirty="0">
                <a:latin typeface="Constantia" panose="02030602050306030303" pitchFamily="18" charset="0"/>
              </a:rPr>
              <a:t> голоси, — </a:t>
            </a:r>
            <a:r>
              <a:rPr lang="ru-RU" sz="2400" b="1" dirty="0" err="1">
                <a:latin typeface="Constantia" panose="02030602050306030303" pitchFamily="18" charset="0"/>
              </a:rPr>
              <a:t>бо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цього</a:t>
            </a:r>
            <a:r>
              <a:rPr lang="ru-RU" sz="2400" b="1" dirty="0">
                <a:latin typeface="Constantia" panose="02030602050306030303" pitchFamily="18" charset="0"/>
              </a:rPr>
              <a:t> дня ми </a:t>
            </a:r>
            <a:r>
              <a:rPr lang="ru-RU" sz="2400" b="1" dirty="0" err="1">
                <a:latin typeface="Constantia" panose="02030602050306030303" pitchFamily="18" charset="0"/>
              </a:rPr>
              <a:t>запалимо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таке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світло</a:t>
            </a:r>
            <a:r>
              <a:rPr lang="ru-RU" sz="2400" b="1" dirty="0">
                <a:latin typeface="Constantia" panose="02030602050306030303" pitchFamily="18" charset="0"/>
              </a:rPr>
              <a:t> в </a:t>
            </a:r>
            <a:r>
              <a:rPr lang="ru-RU" sz="2400" b="1" dirty="0" err="1">
                <a:latin typeface="Constantia" panose="02030602050306030303" pitchFamily="18" charset="0"/>
              </a:rPr>
              <a:t>Англії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, я </a:t>
            </a:r>
            <a:r>
              <a:rPr lang="ru-RU" sz="2400" b="1" dirty="0" err="1">
                <a:latin typeface="Constantia" panose="02030602050306030303" pitchFamily="18" charset="0"/>
              </a:rPr>
              <a:t>вірю</a:t>
            </a:r>
            <a:r>
              <a:rPr lang="ru-RU" sz="2400" b="1" dirty="0">
                <a:latin typeface="Constantia" panose="02030602050306030303" pitchFamily="18" charset="0"/>
              </a:rPr>
              <a:t> в </a:t>
            </a:r>
            <a:r>
              <a:rPr lang="ru-RU" sz="2400" b="1" dirty="0" err="1">
                <a:latin typeface="Constantia" panose="02030602050306030303" pitchFamily="18" charset="0"/>
              </a:rPr>
              <a:t>милість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Божу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воно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ніколи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згасне</a:t>
            </a:r>
            <a:r>
              <a:rPr lang="ru-RU" sz="2400" b="1" dirty="0">
                <a:latin typeface="Constantia" panose="02030602050306030303" pitchFamily="18" charset="0"/>
              </a:rPr>
              <a:t>». Твори </a:t>
            </a:r>
            <a:r>
              <a:rPr lang="ru-RU" sz="2400" b="1" dirty="0" err="1">
                <a:latin typeface="Constantia" panose="02030602050306030303" pitchFamily="18" charset="0"/>
              </a:rPr>
              <a:t>Х'ю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Латімера</a:t>
            </a:r>
            <a:r>
              <a:rPr lang="ru-RU" sz="2400" b="1" dirty="0">
                <a:latin typeface="Constantia" panose="02030602050306030303" pitchFamily="18" charset="0"/>
              </a:rPr>
              <a:t> 1:13”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983006" y="5740333"/>
            <a:ext cx="3315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В. (Велика </a:t>
            </a:r>
            <a:r>
              <a:rPr lang="ru-RU" sz="1600" b="1" dirty="0" err="1"/>
              <a:t>боротьба</a:t>
            </a:r>
            <a:r>
              <a:rPr lang="ru-RU" sz="1600" b="1" dirty="0"/>
              <a:t>, </a:t>
            </a:r>
            <a:r>
              <a:rPr lang="ru-RU" sz="1600" b="1" dirty="0" err="1"/>
              <a:t>стор</a:t>
            </a:r>
            <a:r>
              <a:rPr lang="ru-RU" sz="1600" b="1" dirty="0"/>
              <a:t>. 254)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 бережу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Твоє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слово у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своєму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серці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щоби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мені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грішити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проти</a:t>
            </a:r>
            <a:r>
              <a:rPr kumimoji="0" lang="ru-RU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Тебе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uk-UA" sz="36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Псалом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віри</a:t>
            </a:r>
            <a:r>
              <a:rPr lang="en-U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2000" b="1" dirty="0">
              <a:solidFill>
                <a:srgbClr val="BEE2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Писання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одному Богу слава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Біблія доступна кожному.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Тлумач Біблії.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1800"/>
              </a:spcBef>
            </a:pPr>
            <a:r>
              <a:rPr lang="uk-UA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спасіння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 благодать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віра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Христос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Зростати в благодаті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16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робота,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розпочата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Вікліфом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зіркою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Реформації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почала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сяяти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Настав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блиск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Святе Письмо)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благодать)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 віра)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 Christus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самий Христос)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 Deo gloria (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Богу слава)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реформа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ґрунтувалася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моментах: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ФУНДАМЕНТ ВІРИ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ru-RU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 ПИСАННЯ / БОГУ ЕДИНОМУ СЛАВА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«Твої слова були знайдені, і я їх з’їв; і твоє слово було радістю та веселістю серця мого; бо ім’я Твоє покликане на мені, Господи, Боже сил».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Єремії 15:16)</a:t>
            </a: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Реформатори</a:t>
            </a:r>
            <a:r>
              <a:rPr lang="ru-RU" sz="2000" b="1" dirty="0"/>
              <a:t> 16 </a:t>
            </a:r>
            <a:r>
              <a:rPr lang="ru-RU" sz="2000" b="1" dirty="0" err="1"/>
              <a:t>століття</a:t>
            </a:r>
            <a:r>
              <a:rPr lang="ru-RU" sz="2000" b="1" dirty="0"/>
              <a:t> буквально </a:t>
            </a:r>
            <a:r>
              <a:rPr lang="ru-RU" sz="2000" b="1" dirty="0" err="1"/>
              <a:t>змінили</a:t>
            </a:r>
            <a:r>
              <a:rPr lang="ru-RU" sz="2000" b="1" dirty="0"/>
              <a:t> </a:t>
            </a:r>
            <a:r>
              <a:rPr lang="ru-RU" sz="2000" b="1" dirty="0" err="1"/>
              <a:t>світ</a:t>
            </a:r>
            <a:r>
              <a:rPr lang="ru-RU" sz="2000" b="1" dirty="0"/>
              <a:t>. Але вони дали </a:t>
            </a:r>
            <a:r>
              <a:rPr lang="ru-RU" sz="2000" b="1" dirty="0" err="1"/>
              <a:t>зрозуміти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 них </a:t>
            </a: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нічого</a:t>
            </a:r>
            <a:r>
              <a:rPr lang="ru-RU" sz="2000" b="1" dirty="0"/>
              <a:t> особливого.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люди, </a:t>
            </a:r>
            <a:r>
              <a:rPr lang="ru-RU" sz="2000" b="1" dirty="0" err="1"/>
              <a:t>перетворені</a:t>
            </a:r>
            <a:r>
              <a:rPr lang="ru-RU" sz="2000" b="1" dirty="0"/>
              <a:t> Богом. З </a:t>
            </a:r>
            <a:r>
              <a:rPr lang="ru-RU" sz="2000" b="1" dirty="0" err="1"/>
              <a:t>цієї</a:t>
            </a:r>
            <a:r>
              <a:rPr lang="ru-RU" sz="2000" b="1" dirty="0"/>
              <a:t> причини вони проголосили: «Слава </a:t>
            </a:r>
            <a:r>
              <a:rPr lang="ru-RU" sz="2000" b="1" dirty="0" err="1"/>
              <a:t>тільки</a:t>
            </a:r>
            <a:r>
              <a:rPr lang="ru-RU" sz="2000" b="1" dirty="0"/>
              <a:t> Богу».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699309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ті темні часи Біблія настільки насичувала їхнє життя, що вони віддавали життя, щоб залишатися вірними її вченням. А сьогодні вона також насичує ваше життя?</a:t>
            </a:r>
            <a:endParaRPr lang="es-ES" sz="2000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1" y="3178459"/>
            <a:ext cx="7524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Біблія</a:t>
            </a:r>
            <a:r>
              <a:rPr lang="ru-RU" sz="2000" b="1" dirty="0"/>
              <a:t> </a:t>
            </a:r>
            <a:r>
              <a:rPr lang="ru-RU" sz="2000" b="1" dirty="0" err="1"/>
              <a:t>зробила</a:t>
            </a:r>
            <a:r>
              <a:rPr lang="ru-RU" sz="2000" b="1" dirty="0"/>
              <a:t> для них і </a:t>
            </a:r>
            <a:r>
              <a:rPr lang="ru-RU" sz="2000" b="1" dirty="0" err="1"/>
              <a:t>що</a:t>
            </a:r>
            <a:r>
              <a:rPr lang="ru-RU" sz="2000" b="1" dirty="0"/>
              <a:t> вона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зробити</a:t>
            </a:r>
            <a:r>
              <a:rPr lang="ru-RU" sz="2000" b="1" dirty="0"/>
              <a:t> для нас?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у них </a:t>
            </a:r>
            <a:r>
              <a:rPr lang="ru-RU" sz="2000" b="1" dirty="0" err="1"/>
              <a:t>здійснювалося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перетворення</a:t>
            </a:r>
            <a:r>
              <a:rPr lang="ru-RU" sz="2000" b="1" dirty="0"/>
              <a:t>?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читання</a:t>
            </a:r>
            <a:r>
              <a:rPr lang="ru-RU" sz="2000" b="1" dirty="0"/>
              <a:t> Слова </a:t>
            </a:r>
            <a:r>
              <a:rPr lang="ru-RU" sz="2000" b="1" dirty="0" err="1"/>
              <a:t>Божого</a:t>
            </a:r>
            <a:r>
              <a:rPr lang="ru-RU" sz="2000" b="1" dirty="0"/>
              <a:t> </a:t>
            </a:r>
            <a:r>
              <a:rPr lang="ru-RU" sz="2000" b="1" dirty="0" err="1"/>
              <a:t>здійснило</a:t>
            </a:r>
            <a:r>
              <a:rPr lang="ru-RU" sz="2000" b="1" dirty="0"/>
              <a:t> чудо.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БІБЛІЯ ДОСТУПНА КОЖНОМУ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слово Боже росло і </a:t>
            </a:r>
            <a:r>
              <a:rPr lang="ru-RU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множилося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(Дії 12:24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556141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БІБЛІЯ ДОСТУПНА КОЖНОМУ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У той час як англійські версії Біблії готувалися та видавалися, інші реформатори також перекладали Біблію своєю рідною мовою. Таким чином, Біблію могли безпосередньо читати жителі Європи та нововідкритого «Нового Світу».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956670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>
                                            <p:graphicEl>
                                              <a:dgm id="{1E1C815A-F871-4199-8234-872E2238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">
                                            <p:graphicEl>
                                              <a:dgm id="{7FD917D5-EC14-4376-845A-08B677978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ТЛУМАЧ БІБЛІЇ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знаєте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перше про те,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жодне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пророцтво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Писанні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власного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вияснення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залежить</a:t>
            </a:r>
            <a:r>
              <a:rPr lang="ru-RU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.» (2 Петра 1:20 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400" b="1" dirty="0">
              <a:solidFill>
                <a:srgbClr val="FFFF00"/>
              </a:solidFill>
              <a:effectLst>
                <a:glow rad="127000">
                  <a:srgbClr val="79A04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</a:t>
            </a:r>
            <a:r>
              <a:rPr lang="ru-RU" sz="2000" b="1" dirty="0" err="1"/>
              <a:t>Мартін</a:t>
            </a:r>
            <a:r>
              <a:rPr lang="ru-RU" sz="2000" b="1" dirty="0"/>
              <a:t> Лютер </a:t>
            </a:r>
            <a:r>
              <a:rPr lang="ru-RU" sz="2000" b="1" dirty="0" err="1"/>
              <a:t>вперше</a:t>
            </a:r>
            <a:r>
              <a:rPr lang="ru-RU" sz="2000" b="1" dirty="0"/>
              <a:t> прочитав </a:t>
            </a:r>
            <a:r>
              <a:rPr lang="ru-RU" sz="2000" b="1" dirty="0" err="1"/>
              <a:t>Біблію</a:t>
            </a:r>
            <a:r>
              <a:rPr lang="ru-RU" sz="2000" b="1" dirty="0"/>
              <a:t> </a:t>
            </a:r>
            <a:r>
              <a:rPr lang="ru-RU" sz="2000" b="1" dirty="0" err="1"/>
              <a:t>латинською</a:t>
            </a:r>
            <a:r>
              <a:rPr lang="ru-RU" sz="2000" b="1" dirty="0"/>
              <a:t> </a:t>
            </a:r>
            <a:r>
              <a:rPr lang="ru-RU" sz="2000" b="1" dirty="0" err="1"/>
              <a:t>мовою</a:t>
            </a:r>
            <a:r>
              <a:rPr lang="ru-RU" sz="2000" b="1" dirty="0"/>
              <a:t>,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змінилося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того моменту стало очевидно,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може</a:t>
            </a:r>
            <a:r>
              <a:rPr lang="ru-RU" sz="2000" b="1" dirty="0"/>
              <a:t> бути </a:t>
            </a:r>
            <a:r>
              <a:rPr lang="ru-RU" sz="2000" b="1" dirty="0" err="1"/>
              <a:t>гармонії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традиціями</a:t>
            </a:r>
            <a:r>
              <a:rPr lang="ru-RU" sz="2000" b="1" dirty="0"/>
              <a:t>,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навчає</a:t>
            </a:r>
            <a:r>
              <a:rPr lang="ru-RU" sz="2000" b="1" dirty="0"/>
              <a:t> </a:t>
            </a:r>
            <a:r>
              <a:rPr lang="ru-RU" sz="2000" b="1" dirty="0" err="1"/>
              <a:t>офіційна</a:t>
            </a:r>
            <a:r>
              <a:rPr lang="ru-RU" sz="2000" b="1" dirty="0"/>
              <a:t> </a:t>
            </a:r>
            <a:r>
              <a:rPr lang="ru-RU" sz="2000" b="1" dirty="0" err="1"/>
              <a:t>церква</a:t>
            </a:r>
            <a:r>
              <a:rPr lang="ru-RU" sz="2000" b="1" dirty="0"/>
              <a:t>, та </a:t>
            </a:r>
            <a:r>
              <a:rPr lang="ru-RU" sz="2000" b="1" dirty="0" err="1"/>
              <a:t>істинами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містяться</a:t>
            </a:r>
            <a:r>
              <a:rPr lang="ru-RU" sz="2000" b="1" dirty="0"/>
              <a:t> в </a:t>
            </a:r>
            <a:r>
              <a:rPr lang="ru-RU" sz="2000" b="1" dirty="0" err="1"/>
              <a:t>Біблії</a:t>
            </a:r>
            <a:r>
              <a:rPr lang="ru-RU" sz="2000" b="1" dirty="0"/>
              <a:t>. </a:t>
            </a:r>
            <a:r>
              <a:rPr lang="ru-RU" sz="2000" b="1" dirty="0" err="1"/>
              <a:t>Єдине</a:t>
            </a:r>
            <a:r>
              <a:rPr lang="ru-RU" sz="2000" b="1" dirty="0"/>
              <a:t> правило </a:t>
            </a:r>
            <a:r>
              <a:rPr lang="ru-RU" sz="2000" b="1" dirty="0" err="1"/>
              <a:t>віри</a:t>
            </a:r>
            <a:r>
              <a:rPr lang="ru-RU" sz="2000" b="1" dirty="0"/>
              <a:t> та </a:t>
            </a:r>
            <a:r>
              <a:rPr lang="ru-RU" sz="2000" b="1" dirty="0" err="1"/>
              <a:t>поведінки</a:t>
            </a:r>
            <a:r>
              <a:rPr lang="ru-RU" sz="2000" b="1" dirty="0"/>
              <a:t> </a:t>
            </a:r>
            <a:r>
              <a:rPr lang="ru-RU" sz="2000" b="1" dirty="0" err="1"/>
              <a:t>міститься</a:t>
            </a:r>
            <a:r>
              <a:rPr lang="ru-RU" sz="2000" b="1" dirty="0"/>
              <a:t> в </a:t>
            </a:r>
            <a:r>
              <a:rPr lang="ru-RU" sz="2000" b="1" dirty="0" err="1"/>
              <a:t>Біблії</a:t>
            </a:r>
            <a:r>
              <a:rPr lang="ru-RU" sz="2000" b="1" dirty="0"/>
              <a:t> та </a:t>
            </a:r>
            <a:r>
              <a:rPr lang="ru-RU" sz="2000" b="1" dirty="0" err="1"/>
              <a:t>відкривається</a:t>
            </a:r>
            <a:r>
              <a:rPr lang="ru-RU" sz="2000" b="1" dirty="0"/>
              <a:t> нам Святим Духом.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Святий Дух, єдиний авторизований тлумач Біблії, був тим, хто відкрив істини, що містяться в ній. І той самий Святий Дух даний нам, щоб ми також могли це зрозуміти! (Івана 14:26; 16:13).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Гортаючи її сторінки, він усвідомлював, що вища сила освітлювала його розум. Євангеліє стало живим і дієвим. Темні традиції зникли, а благодать Христа постала. Яка сила осяяла його розум?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3200" b="1" dirty="0">
                <a:latin typeface="Constantia" panose="02030602050306030303" pitchFamily="18" charset="0"/>
              </a:rPr>
              <a:t>«Проповідь слова була б марною без постійної присутності та допомоги Святого Духа. Це єдиний ефективний учитель божественної істини. Лише тоді, коли істина сягає серця у супроводі Духа, вона оживляє сумління чи змінює життя. Можна було представити букву Божого Слова, ознайомитися з усіма Його заповідями та обітницями; але доки Святий Дух не закарбує істину, жодна душа не впаде на Скелю і не розіб’ється».</a:t>
            </a:r>
            <a:endParaRPr lang="es-ES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422149" y="5658850"/>
            <a:ext cx="304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Е. Г. В. (</a:t>
            </a:r>
            <a:r>
              <a:rPr lang="ru-RU" sz="1600" b="1" dirty="0" err="1"/>
              <a:t>Бажання</a:t>
            </a:r>
            <a:r>
              <a:rPr lang="ru-RU" sz="1600" b="1" dirty="0"/>
              <a:t> </a:t>
            </a:r>
            <a:r>
              <a:rPr lang="ru-RU" sz="1600" b="1" dirty="0" err="1"/>
              <a:t>віків</a:t>
            </a:r>
            <a:r>
              <a:rPr lang="ru-RU" sz="1600" b="1" dirty="0"/>
              <a:t>, </a:t>
            </a:r>
            <a:r>
              <a:rPr lang="ru-RU" sz="1600" b="1" dirty="0" err="1"/>
              <a:t>стор</a:t>
            </a:r>
            <a:r>
              <a:rPr lang="ru-RU" sz="1600" b="1" dirty="0"/>
              <a:t>. 625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1305</Words>
  <Application>Microsoft Office PowerPoint</Application>
  <PresentationFormat>Panorámica</PresentationFormat>
  <Paragraphs>78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2024-04-13T15:21:38Z</dcterms:created>
  <dcterms:modified xsi:type="dcterms:W3CDTF">2024-04-18T20:31:33Z</dcterms:modified>
</cp:coreProperties>
</file>