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es-ES" sz="2000" b="1">
              <a:effectLst>
                <a:outerShdw blurRad="38100" dist="38100" dir="2700000" algn="tl">
                  <a:srgbClr val="000000">
                    <a:alpha val="43137"/>
                  </a:srgbClr>
                </a:outerShdw>
              </a:effectLst>
            </a:rPr>
            <a:t>Creían en la doctrina de Jesús</a:t>
          </a: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r>
            <a:rPr lang="es-ES" sz="2000" b="1">
              <a:effectLst>
                <a:outerShdw blurRad="38100" dist="38100" dir="2700000" algn="tl">
                  <a:srgbClr val="000000">
                    <a:alpha val="43137"/>
                  </a:srgbClr>
                </a:outerShdw>
              </a:effectLst>
            </a:rPr>
            <a:t>Los que tenían el don, sanaban a los enfermos</a:t>
          </a: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es-ES" sz="2000" b="1">
              <a:effectLst>
                <a:outerShdw blurRad="38100" dist="38100" dir="2700000" algn="tl">
                  <a:srgbClr val="000000">
                    <a:alpha val="43137"/>
                  </a:srgbClr>
                </a:outerShdw>
              </a:effectLst>
            </a:rPr>
            <a:t>Tenían en común todas las cosas</a:t>
          </a: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es-ES" sz="2000" b="1">
              <a:effectLst>
                <a:outerShdw blurRad="38100" dist="38100" dir="2700000" algn="tl">
                  <a:srgbClr val="000000">
                    <a:alpha val="43137"/>
                  </a:srgbClr>
                </a:outerShdw>
              </a:effectLst>
            </a:rPr>
            <a:t>Compartían lo que tenían con los necesitados</a:t>
          </a: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es-ES" sz="2000" b="1">
              <a:effectLst>
                <a:outerShdw blurRad="38100" dist="38100" dir="2700000" algn="tl">
                  <a:srgbClr val="000000">
                    <a:alpha val="43137"/>
                  </a:srgbClr>
                </a:outerShdw>
              </a:effectLst>
            </a:rPr>
            <a:t>Tenían reuniones públicas</a:t>
          </a: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es-ES" sz="2000" b="1" dirty="0">
              <a:effectLst>
                <a:outerShdw blurRad="38100" dist="38100" dir="2700000" algn="tl">
                  <a:srgbClr val="000000">
                    <a:alpha val="43137"/>
                  </a:srgbClr>
                </a:outerShdw>
              </a:effectLst>
            </a:rPr>
            <a:t>Tenían reuniones en las casas, donde celebraban la Santa Cena</a:t>
          </a: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es-ES" sz="2000" b="1">
              <a:effectLst>
                <a:outerShdw blurRad="38100" dist="38100" dir="2700000" algn="tl">
                  <a:srgbClr val="000000">
                    <a:alpha val="43137"/>
                  </a:srgbClr>
                </a:outerShdw>
              </a:effectLst>
            </a:rPr>
            <a:t>Vivían con alegría y sencillez de corazón</a:t>
          </a: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es-ES" sz="2000" b="1">
              <a:effectLst>
                <a:outerShdw blurRad="38100" dist="38100" dir="2700000" algn="tl">
                  <a:srgbClr val="000000">
                    <a:alpha val="43137"/>
                  </a:srgbClr>
                </a:outerShdw>
              </a:effectLst>
            </a:rPr>
            <a:t>Alababan a Dios</a:t>
          </a: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Creían en la doctrina de Jesús</a:t>
          </a: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que tenían el don, sanaban a los enfermos</a:t>
          </a: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Tenían en común todas las cosas</a:t>
          </a: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Compartían lo que tenían con los necesitados</a:t>
          </a: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Tenían reuniones públicas</a:t>
          </a: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Tenían reuniones en las casas, donde celebraban la Santa Cena</a:t>
          </a: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Vivían con alegría y sencillez de corazón</a:t>
          </a: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Alababan a Dios</a:t>
          </a: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30/03/2024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30/03/2024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30/03/2024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30/03/2024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es-ES" sz="5400" b="1" spc="50" dirty="0">
                <a:ln w="0"/>
                <a:solidFill>
                  <a:schemeClr val="bg2"/>
                </a:solidFill>
                <a:effectLst>
                  <a:innerShdw blurRad="63500" dist="50800" dir="13500000">
                    <a:srgbClr val="000000">
                      <a:alpha val="50000"/>
                    </a:srgbClr>
                  </a:innerShdw>
                </a:effectLst>
              </a:rPr>
              <a:t>¿AMOR O EGOÍSMO?</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1754326"/>
          </a:xfrm>
          <a:prstGeom prst="rect">
            <a:avLst/>
          </a:prstGeom>
          <a:noFill/>
        </p:spPr>
        <p:txBody>
          <a:bodyPr wrap="square" rtlCol="0">
            <a:spAutoFit/>
          </a:bodyPr>
          <a:lstStyle/>
          <a:p>
            <a:pPr algn="ctr"/>
            <a:r>
              <a:rPr lang="es-ES" sz="5400" b="1" spc="50" dirty="0">
                <a:ln w="0"/>
                <a:solidFill>
                  <a:srgbClr val="9E4066"/>
                </a:solidFill>
                <a:effectLst>
                  <a:innerShdw blurRad="63500" dist="50800" dir="13500000">
                    <a:srgbClr val="000000">
                      <a:alpha val="50000"/>
                    </a:srgbClr>
                  </a:innerShdw>
                </a:effectLst>
              </a:rPr>
              <a:t>ESA ES LA CUESTIÓN</a:t>
            </a: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584775"/>
          </a:xfrm>
          <a:prstGeom prst="rect">
            <a:avLst/>
          </a:prstGeom>
          <a:noFill/>
        </p:spPr>
        <p:txBody>
          <a:bodyPr wrap="square" rtlCol="0">
            <a:spAutoFit/>
          </a:bodyPr>
          <a:lstStyle/>
          <a:p>
            <a:pPr algn="ctr"/>
            <a:r>
              <a:rPr lang="es-ES" sz="1600" b="1" dirty="0">
                <a:solidFill>
                  <a:schemeClr val="accent1">
                    <a:lumMod val="75000"/>
                  </a:schemeClr>
                </a:solidFill>
              </a:rPr>
              <a:t>Lección 2 para el 13 de abril de 2024</a:t>
            </a: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AYUDA AL NECESITADO</a:t>
            </a:r>
          </a:p>
        </p:txBody>
      </p:sp>
      <p:sp>
        <p:nvSpPr>
          <p:cNvPr id="4" name="CuadroTexto 3">
            <a:extLst>
              <a:ext uri="{FF2B5EF4-FFF2-40B4-BE49-F238E27FC236}">
                <a16:creationId xmlns:a16="http://schemas.microsoft.com/office/drawing/2014/main" id="{BA56BC4E-403C-4648-5D22-445B4EFC8274}"/>
              </a:ext>
            </a:extLst>
          </p:cNvPr>
          <p:cNvSpPr txBox="1"/>
          <p:nvPr/>
        </p:nvSpPr>
        <p:spPr>
          <a:xfrm>
            <a:off x="1011254" y="506662"/>
            <a:ext cx="7476565" cy="646331"/>
          </a:xfrm>
          <a:prstGeom prst="rect">
            <a:avLst/>
          </a:prstGeom>
          <a:noFill/>
        </p:spPr>
        <p:txBody>
          <a:bodyPr wrap="square">
            <a:spAutoFit/>
          </a:bodyPr>
          <a:lstStyle/>
          <a:p>
            <a:pPr algn="ct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“y vendían sus propiedades y sus bienes, y lo repartían a todos según la necesidad de cada uno” </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(Hechos 2:45)</a:t>
            </a: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00110"/>
          </a:xfrm>
          <a:prstGeom prst="rect">
            <a:avLst/>
          </a:prstGeom>
          <a:noFill/>
        </p:spPr>
        <p:txBody>
          <a:bodyPr wrap="square" rtlCol="0">
            <a:spAutoFit/>
          </a:bodyPr>
          <a:lstStyle/>
          <a:p>
            <a:pPr>
              <a:spcBef>
                <a:spcPts val="600"/>
              </a:spcBef>
            </a:pPr>
            <a:r>
              <a:rPr lang="es-ES" sz="2000" b="1" dirty="0"/>
              <a:t>¿Qué efecto produjo el evangelio en los primeros cristianos (</a:t>
            </a:r>
            <a:r>
              <a:rPr lang="es-ES" sz="2000" b="1" dirty="0" err="1"/>
              <a:t>Hch</a:t>
            </a:r>
            <a:r>
              <a:rPr lang="es-ES" sz="2000" b="1" dirty="0"/>
              <a:t>. 2:42-47)?</a:t>
            </a: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3389814193"/>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499074" cy="707886"/>
          </a:xfrm>
          <a:prstGeom prst="rect">
            <a:avLst/>
          </a:prstGeom>
          <a:noFill/>
        </p:spPr>
        <p:txBody>
          <a:bodyPr wrap="square" rtlCol="0">
            <a:spAutoFit/>
          </a:bodyPr>
          <a:lstStyle/>
          <a:p>
            <a:pPr>
              <a:spcBef>
                <a:spcPts val="600"/>
              </a:spcBef>
            </a:pPr>
            <a:r>
              <a:rPr lang="es-ES" sz="2000" b="1" dirty="0"/>
              <a:t>Como embajadores de Cristo, imitaban a Jesús. Al preocuparse por las necesidades de los que les rodeaban, se ganaron el favor de todo el pueblo.</a:t>
            </a:r>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707886"/>
          </a:xfrm>
          <a:prstGeom prst="rect">
            <a:avLst/>
          </a:prstGeom>
          <a:noFill/>
        </p:spPr>
        <p:txBody>
          <a:bodyPr wrap="square">
            <a:spAutoFit/>
          </a:bodyPr>
          <a:lstStyle/>
          <a:p>
            <a:pPr>
              <a:spcBef>
                <a:spcPts val="600"/>
              </a:spcBef>
            </a:pPr>
            <a:r>
              <a:rPr lang="es-ES" sz="2000" b="1" dirty="0"/>
              <a:t>Al igual que entonces, la Iglesia debe caracterizarse por el amor de los cristianos entre sí, y por la preocupación por su comunidad.</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139690" y="0"/>
            <a:ext cx="7052310" cy="1446550"/>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AMOR, NUESTRA SEÑAL DE IDENTIDAD</a:t>
            </a:r>
          </a:p>
        </p:txBody>
      </p:sp>
      <p:sp>
        <p:nvSpPr>
          <p:cNvPr id="4" name="CuadroTexto 3">
            <a:extLst>
              <a:ext uri="{FF2B5EF4-FFF2-40B4-BE49-F238E27FC236}">
                <a16:creationId xmlns:a16="http://schemas.microsoft.com/office/drawing/2014/main" id="{26820524-EB82-00F3-2C27-F8A8393E43B4}"/>
              </a:ext>
            </a:extLst>
          </p:cNvPr>
          <p:cNvSpPr txBox="1"/>
          <p:nvPr/>
        </p:nvSpPr>
        <p:spPr>
          <a:xfrm>
            <a:off x="5164455" y="1382046"/>
            <a:ext cx="7027546"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“En esto conocerán todos que sois mis discípulos, si tuviereis amor los unos con los otros”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(Juan 13:35)</a:t>
            </a:r>
          </a:p>
        </p:txBody>
      </p:sp>
      <p:sp>
        <p:nvSpPr>
          <p:cNvPr id="5" name="CuadroTexto 4">
            <a:extLst>
              <a:ext uri="{FF2B5EF4-FFF2-40B4-BE49-F238E27FC236}">
                <a16:creationId xmlns:a16="http://schemas.microsoft.com/office/drawing/2014/main" id="{4059A557-21E0-4FF3-9386-63B826EB9A95}"/>
              </a:ext>
            </a:extLst>
          </p:cNvPr>
          <p:cNvSpPr txBox="1"/>
          <p:nvPr/>
        </p:nvSpPr>
        <p:spPr>
          <a:xfrm>
            <a:off x="5339771" y="2142677"/>
            <a:ext cx="6842704" cy="1015663"/>
          </a:xfrm>
          <a:prstGeom prst="rect">
            <a:avLst/>
          </a:prstGeom>
          <a:noFill/>
        </p:spPr>
        <p:txBody>
          <a:bodyPr wrap="square" rtlCol="0">
            <a:spAutoFit/>
          </a:bodyPr>
          <a:lstStyle/>
          <a:p>
            <a:pPr>
              <a:spcBef>
                <a:spcPts val="600"/>
              </a:spcBef>
            </a:pPr>
            <a:r>
              <a:rPr lang="es-ES" sz="2000" b="1" dirty="0"/>
              <a:t>Cada una de las partes envueltas en el conflicto cósmico tiene sus propias características: Satanás odia y destruye; Dios ama y restaura.</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5339770" y="5466664"/>
            <a:ext cx="6842703" cy="1323439"/>
          </a:xfrm>
          <a:prstGeom prst="rect">
            <a:avLst/>
          </a:prstGeom>
          <a:noFill/>
        </p:spPr>
        <p:txBody>
          <a:bodyPr wrap="square">
            <a:spAutoFit/>
          </a:bodyPr>
          <a:lstStyle/>
          <a:p>
            <a:pPr>
              <a:spcBef>
                <a:spcPts val="600"/>
              </a:spcBef>
            </a:pPr>
            <a:r>
              <a:rPr lang="es-ES" sz="2000" b="1" dirty="0"/>
              <a:t>Se entregaron por amor, y beneficiaron a millones de personas. Pero no atrajeron su atención sobre sus personas, sino sobre aquel por quien estaban dispuestos a dar su vida, su Salvador: Jesús.</a:t>
            </a:r>
          </a:p>
        </p:txBody>
      </p:sp>
      <p:sp>
        <p:nvSpPr>
          <p:cNvPr id="9" name="CuadroTexto 8">
            <a:extLst>
              <a:ext uri="{FF2B5EF4-FFF2-40B4-BE49-F238E27FC236}">
                <a16:creationId xmlns:a16="http://schemas.microsoft.com/office/drawing/2014/main" id="{5EBCE36D-1D3D-5008-464F-43C06FA23B27}"/>
              </a:ext>
            </a:extLst>
          </p:cNvPr>
          <p:cNvSpPr txBox="1"/>
          <p:nvPr/>
        </p:nvSpPr>
        <p:spPr>
          <a:xfrm>
            <a:off x="5339770" y="4158613"/>
            <a:ext cx="6852230" cy="1323439"/>
          </a:xfrm>
          <a:prstGeom prst="rect">
            <a:avLst/>
          </a:prstGeom>
          <a:noFill/>
        </p:spPr>
        <p:txBody>
          <a:bodyPr wrap="square">
            <a:spAutoFit/>
          </a:bodyPr>
          <a:lstStyle/>
          <a:p>
            <a:pPr>
              <a:spcBef>
                <a:spcPts val="600"/>
              </a:spcBef>
            </a:pPr>
            <a:r>
              <a:rPr lang="es-ES" sz="2000" b="1" dirty="0"/>
              <a:t>Los cristianos de los siglos II y III pusieron en práctica el amor desinteresado. Durante dos grandes pandemias (en los años 160 y 265), se dedicaron a atender a los afectados, sin tener en cuenta su propia seguridad.</a:t>
            </a:r>
          </a:p>
        </p:txBody>
      </p:sp>
      <p:sp>
        <p:nvSpPr>
          <p:cNvPr id="11" name="CuadroTexto 10">
            <a:extLst>
              <a:ext uri="{FF2B5EF4-FFF2-40B4-BE49-F238E27FC236}">
                <a16:creationId xmlns:a16="http://schemas.microsoft.com/office/drawing/2014/main" id="{6FE466F1-7C59-EE02-65FC-B0319E17748E}"/>
              </a:ext>
            </a:extLst>
          </p:cNvPr>
          <p:cNvSpPr txBox="1"/>
          <p:nvPr/>
        </p:nvSpPr>
        <p:spPr>
          <a:xfrm>
            <a:off x="5339769" y="3142952"/>
            <a:ext cx="6842703" cy="1015663"/>
          </a:xfrm>
          <a:prstGeom prst="rect">
            <a:avLst/>
          </a:prstGeom>
          <a:noFill/>
        </p:spPr>
        <p:txBody>
          <a:bodyPr wrap="square">
            <a:spAutoFit/>
          </a:bodyPr>
          <a:lstStyle/>
          <a:p>
            <a:pPr>
              <a:spcBef>
                <a:spcPts val="600"/>
              </a:spcBef>
            </a:pPr>
            <a:r>
              <a:rPr lang="es-ES" sz="2000" b="1" dirty="0"/>
              <a:t>Los seguidores de una u otra parte actúan según estos patrones. Si seguimos a Dios, lo mostraremos a través del amor manifestado a los demás (1Jn. 4:20-21).</a:t>
            </a: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409139" y="1141958"/>
            <a:ext cx="9801786"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“Es el privilegio de toda alma ser un canal vivo por medio del cual Dios pueda comunicar al mundo los tesoros de su gracia, las inescrutables riquezas de Cristo. No hay nada que Cristo desee tanto como agentes que representen al mundo su Espíritu y carácter. No hay nada que el mundo necesite tanto como la manifestación del amor del Salvador mediante la humanidad. Todo el cielo está esperando que haya canales por medio de los cuales pueda derramarse el aceite santo para que sea un gozo y una bendición para los corazones humanos”</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810825" y="6084234"/>
            <a:ext cx="4967322" cy="338554"/>
          </a:xfrm>
          <a:prstGeom prst="rect">
            <a:avLst/>
          </a:prstGeom>
          <a:noFill/>
        </p:spPr>
        <p:txBody>
          <a:bodyPr wrap="none" rtlCol="0">
            <a:spAutoFit/>
          </a:bodyPr>
          <a:lstStyle/>
          <a:p>
            <a:r>
              <a:rPr lang="es-ES" sz="1600" b="1" dirty="0"/>
              <a:t>E. G. W. (Palabras de vida del Gran Maestro, pg. 345)</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19389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“No temas, que yo estoy contigo. No desmayes, que yo soy tu Dios que te fortalezco. Siempre te ayudaré, siempre te sustentaré con la diestra de mi justicia” </a:t>
            </a:r>
            <a:r>
              <a:rPr kumimoji="0" lang="es-ES" sz="18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(Isaías 41:10)</a:t>
            </a:r>
            <a:endPar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es-ES" sz="2000" b="1" dirty="0">
                <a:solidFill>
                  <a:schemeClr val="bg1"/>
                </a:solidFill>
                <a:effectLst>
                  <a:glow rad="127000">
                    <a:srgbClr val="AC2850"/>
                  </a:glow>
                </a:effectLst>
              </a:rPr>
              <a:t>Lecciones de la destrucción de Jerusalén:</a:t>
            </a:r>
          </a:p>
          <a:p>
            <a:pPr>
              <a:spcBef>
                <a:spcPts val="600"/>
              </a:spcBef>
              <a:tabLst>
                <a:tab pos="538163" algn="l"/>
              </a:tabLst>
            </a:pPr>
            <a:r>
              <a:rPr lang="es-ES" sz="2000" b="1" dirty="0">
                <a:solidFill>
                  <a:schemeClr val="bg1"/>
                </a:solidFill>
                <a:effectLst>
                  <a:glow rad="127000">
                    <a:srgbClr val="A23292"/>
                  </a:glow>
                </a:effectLst>
              </a:rPr>
              <a:t>	El rechazo del amor de Dios.</a:t>
            </a:r>
          </a:p>
          <a:p>
            <a:pPr>
              <a:spcBef>
                <a:spcPts val="600"/>
              </a:spcBef>
              <a:tabLst>
                <a:tab pos="538163" algn="l"/>
              </a:tabLst>
            </a:pPr>
            <a:r>
              <a:rPr lang="es-ES" sz="2000" b="1" dirty="0">
                <a:solidFill>
                  <a:schemeClr val="bg1"/>
                </a:solidFill>
                <a:effectLst>
                  <a:glow rad="127000">
                    <a:srgbClr val="51A54C"/>
                  </a:glow>
                </a:effectLst>
              </a:rPr>
              <a:t>	El cuidado de Dios por su pueblo.</a:t>
            </a:r>
          </a:p>
          <a:p>
            <a:pPr>
              <a:spcBef>
                <a:spcPts val="1800"/>
              </a:spcBef>
              <a:tabLst>
                <a:tab pos="538163" algn="l"/>
              </a:tabLst>
            </a:pPr>
            <a:r>
              <a:rPr lang="es-ES" sz="2000" b="1" dirty="0">
                <a:solidFill>
                  <a:schemeClr val="bg1"/>
                </a:solidFill>
                <a:effectLst>
                  <a:glow rad="127000">
                    <a:srgbClr val="AC2850"/>
                  </a:glow>
                </a:effectLst>
              </a:rPr>
              <a:t>Lecciones de los primeros cristianos:</a:t>
            </a:r>
          </a:p>
          <a:p>
            <a:pPr>
              <a:spcBef>
                <a:spcPts val="600"/>
              </a:spcBef>
              <a:tabLst>
                <a:tab pos="538163" algn="l"/>
              </a:tabLst>
            </a:pPr>
            <a:r>
              <a:rPr lang="es-ES" sz="2000" b="1" dirty="0">
                <a:solidFill>
                  <a:schemeClr val="bg1"/>
                </a:solidFill>
                <a:effectLst>
                  <a:glow rad="127000">
                    <a:srgbClr val="C5600D"/>
                  </a:glow>
                </a:effectLst>
              </a:rPr>
              <a:t>	Fidelidad en la persecución.</a:t>
            </a:r>
          </a:p>
          <a:p>
            <a:pPr>
              <a:spcBef>
                <a:spcPts val="600"/>
              </a:spcBef>
              <a:tabLst>
                <a:tab pos="538163" algn="l"/>
              </a:tabLst>
            </a:pPr>
            <a:r>
              <a:rPr lang="es-ES" sz="2000" b="1" dirty="0">
                <a:solidFill>
                  <a:schemeClr val="bg1"/>
                </a:solidFill>
                <a:effectLst>
                  <a:glow rad="127000">
                    <a:srgbClr val="228F9E"/>
                  </a:glow>
                </a:effectLst>
              </a:rPr>
              <a:t>	Ayuda al necesitado.</a:t>
            </a:r>
          </a:p>
          <a:p>
            <a:pPr>
              <a:spcBef>
                <a:spcPts val="600"/>
              </a:spcBef>
              <a:tabLst>
                <a:tab pos="538163" algn="l"/>
              </a:tabLst>
            </a:pPr>
            <a:r>
              <a:rPr lang="es-ES" sz="2000" b="1" dirty="0">
                <a:solidFill>
                  <a:schemeClr val="bg1"/>
                </a:solidFill>
                <a:effectLst>
                  <a:glow rad="127000">
                    <a:srgbClr val="A68702"/>
                  </a:glow>
                </a:effectLst>
              </a:rPr>
              <a:t>	El amor, nuestra señal de identidad.</a:t>
            </a: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210325"/>
            <a:ext cx="6687670" cy="1015663"/>
          </a:xfrm>
          <a:prstGeom prst="rect">
            <a:avLst/>
          </a:prstGeom>
          <a:noFill/>
        </p:spPr>
        <p:txBody>
          <a:bodyPr wrap="square" rtlCol="0">
            <a:spAutoFit/>
          </a:bodyPr>
          <a:lstStyle/>
          <a:p>
            <a:pPr>
              <a:spcBef>
                <a:spcPts val="600"/>
              </a:spcBef>
            </a:pPr>
            <a:r>
              <a:rPr lang="es-ES" sz="2000" b="1" dirty="0"/>
              <a:t>El año 70 marcó el final de Israel como nación. Aunque fue Roma la que arrasó Jerusalén y el Templo, fueron otros los poderes involucrados en esa guerra.</a:t>
            </a:r>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10" y="1918485"/>
            <a:ext cx="6687669" cy="1631216"/>
          </a:xfrm>
          <a:prstGeom prst="rect">
            <a:avLst/>
          </a:prstGeom>
          <a:noFill/>
        </p:spPr>
        <p:txBody>
          <a:bodyPr wrap="square">
            <a:spAutoFit/>
          </a:bodyPr>
          <a:lstStyle/>
          <a:p>
            <a:pPr>
              <a:spcBef>
                <a:spcPts val="600"/>
              </a:spcBef>
            </a:pPr>
            <a:r>
              <a:rPr lang="es-ES" sz="2000" b="1" dirty="0"/>
              <a:t>Por otro lado, Dios avisó repetidas veces de las consecuencias de rechazarlo; retrasó la ejecución de la sentencia; y preparó a un pueblo, la Iglesia, para recoger la antorcha de la verdad e iluminar al mundo con el mensaje del amor de Dios.</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221070"/>
            <a:ext cx="6687669" cy="707886"/>
          </a:xfrm>
          <a:prstGeom prst="rect">
            <a:avLst/>
          </a:prstGeom>
          <a:noFill/>
        </p:spPr>
        <p:txBody>
          <a:bodyPr wrap="square">
            <a:spAutoFit/>
          </a:bodyPr>
          <a:lstStyle/>
          <a:p>
            <a:pPr>
              <a:spcBef>
                <a:spcPts val="600"/>
              </a:spcBef>
            </a:pPr>
            <a:r>
              <a:rPr lang="es-ES" sz="2000" b="1" dirty="0"/>
              <a:t>Por un lado, Satanás incitó a Israel a rechazar al Mesías, para luego reclamar su derecho a destruir la nación.</a:t>
            </a:r>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es-ES" sz="5400" b="1" dirty="0">
                <a:ln w="13462">
                  <a:solidFill>
                    <a:srgbClr val="7D4837"/>
                  </a:solidFill>
                  <a:prstDash val="solid"/>
                </a:ln>
                <a:solidFill>
                  <a:srgbClr val="FFFF00"/>
                </a:solidFill>
                <a:effectLst>
                  <a:outerShdw dist="38100" dir="2700000" algn="bl" rotWithShape="0">
                    <a:schemeClr val="accent5"/>
                  </a:outerShdw>
                </a:effectLst>
              </a:rPr>
              <a:t>LECCIONES DE LA DESTRUCCIÓN DE JERUSALÉN</a:t>
            </a: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RECHAZO DEL AMOR DE DIOS</a:t>
            </a:r>
          </a:p>
        </p:txBody>
      </p:sp>
      <p:sp>
        <p:nvSpPr>
          <p:cNvPr id="5" name="CuadroTexto 4">
            <a:extLst>
              <a:ext uri="{FF2B5EF4-FFF2-40B4-BE49-F238E27FC236}">
                <a16:creationId xmlns:a16="http://schemas.microsoft.com/office/drawing/2014/main" id="{55B9B411-2013-EDB3-013A-C7E30FCFCF9A}"/>
              </a:ext>
            </a:extLst>
          </p:cNvPr>
          <p:cNvSpPr txBox="1"/>
          <p:nvPr/>
        </p:nvSpPr>
        <p:spPr>
          <a:xfrm>
            <a:off x="3624476" y="587659"/>
            <a:ext cx="8567524" cy="923330"/>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“¡Jerusalén, Jerusalén, que matas a los profetas, y apedreas a los que te son enviados! ¡Cuántas veces quise juntar a tus hijos, como la gallina junta sus polluelos debajo de las alas, y no quisiste!” </a:t>
            </a:r>
            <a:r>
              <a:rPr lang="es-ES" sz="1400" b="1" dirty="0">
                <a:solidFill>
                  <a:schemeClr val="accent5">
                    <a:lumMod val="75000"/>
                  </a:schemeClr>
                </a:solidFill>
                <a:latin typeface="Comic Sans MS" panose="030F0702030302020204" pitchFamily="66" charset="0"/>
              </a:rPr>
              <a:t>(Mateo 23:37)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63645" y="1510989"/>
            <a:ext cx="8567523"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1A0613"/>
                  </a:glow>
                  <a:outerShdw blurRad="38100" dist="38100" dir="2700000" algn="tl">
                    <a:srgbClr val="000000">
                      <a:alpha val="43137"/>
                    </a:srgbClr>
                  </a:outerShdw>
                </a:effectLst>
              </a:rPr>
              <a:t>Jesús lloró al acercarse a Jerusalén (</a:t>
            </a:r>
            <a:r>
              <a:rPr lang="es-ES" sz="2000" b="1" dirty="0" err="1">
                <a:solidFill>
                  <a:schemeClr val="bg1"/>
                </a:solidFill>
                <a:effectLst>
                  <a:glow rad="127000">
                    <a:srgbClr val="1A0613"/>
                  </a:glow>
                  <a:outerShdw blurRad="38100" dist="38100" dir="2700000" algn="tl">
                    <a:srgbClr val="000000">
                      <a:alpha val="43137"/>
                    </a:srgbClr>
                  </a:outerShdw>
                </a:effectLst>
              </a:rPr>
              <a:t>Lc</a:t>
            </a:r>
            <a:r>
              <a:rPr lang="es-ES" sz="2000" b="1" dirty="0">
                <a:solidFill>
                  <a:schemeClr val="bg1"/>
                </a:solidFill>
                <a:effectLst>
                  <a:glow rad="127000">
                    <a:srgbClr val="1A0613"/>
                  </a:glow>
                  <a:outerShdw blurRad="38100" dist="38100" dir="2700000" algn="tl">
                    <a:srgbClr val="000000">
                      <a:alpha val="43137"/>
                    </a:srgbClr>
                  </a:outerShdw>
                </a:effectLst>
              </a:rPr>
              <a:t>. 19:41-44). Sabía que iban a sufrir las merecidas consecuencias de su obstinado rechazo a las amorosas llamadas de Dios (Mt. 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767" y="769441"/>
            <a:ext cx="3383541" cy="2647269"/>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9" y="3541077"/>
            <a:ext cx="6771988"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1A0613"/>
                  </a:glow>
                  <a:outerShdw blurRad="38100" dist="38100" dir="2700000" algn="tl">
                    <a:srgbClr val="000000">
                      <a:alpha val="43137"/>
                    </a:srgbClr>
                  </a:outerShdw>
                </a:effectLst>
              </a:rPr>
              <a:t>La historia nos dice que los judíos se rebelaron el año 66 contra los abusos romanos. Las diversas facciones judías luchaban entre sí, mientras los romanos asediaban la ciudad. El año 70 todo acabó. Tito destruyó Jerusalén y el Templo. Un millón de judíos perecieron.</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1A0613"/>
                  </a:glow>
                  <a:outerShdw blurRad="38100" dist="38100" dir="2700000" algn="tl">
                    <a:srgbClr val="000000">
                      <a:alpha val="43137"/>
                    </a:srgbClr>
                  </a:outerShdw>
                </a:effectLst>
              </a:rPr>
              <a:t>Lloró porque la tragedia podía haberse evitado. Porque Dios nos ama tanto que no quiere que nadie muera, sino que todos tengan vida eterna (</a:t>
            </a:r>
            <a:r>
              <a:rPr lang="es-ES" sz="2000" b="1" dirty="0" err="1">
                <a:solidFill>
                  <a:schemeClr val="bg1"/>
                </a:solidFill>
                <a:effectLst>
                  <a:glow rad="127000">
                    <a:srgbClr val="1A0613"/>
                  </a:glow>
                  <a:outerShdw blurRad="38100" dist="38100" dir="2700000" algn="tl">
                    <a:srgbClr val="000000">
                      <a:alpha val="43137"/>
                    </a:srgbClr>
                  </a:outerShdw>
                </a:effectLst>
              </a:rPr>
              <a:t>Jn</a:t>
            </a:r>
            <a:r>
              <a:rPr lang="es-ES" sz="2000" b="1" dirty="0">
                <a:solidFill>
                  <a:schemeClr val="bg1"/>
                </a:solidFill>
                <a:effectLst>
                  <a:glow rad="127000">
                    <a:srgbClr val="1A0613"/>
                  </a:glow>
                  <a:outerShdw blurRad="38100" dist="38100" dir="2700000" algn="tl">
                    <a:srgbClr val="000000">
                      <a:alpha val="43137"/>
                    </a:srgbClr>
                  </a:outerShdw>
                </a:effectLst>
              </a:rPr>
              <a:t>. 5:39-40; Ez. 18:31-32).</a:t>
            </a: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5039" y="5171675"/>
            <a:ext cx="6769648"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1A0613"/>
                  </a:glow>
                  <a:outerShdw blurRad="38100" dist="38100" dir="2700000" algn="tl">
                    <a:srgbClr val="000000">
                      <a:alpha val="43137"/>
                    </a:srgbClr>
                  </a:outerShdw>
                </a:effectLst>
              </a:rPr>
              <a:t>Pero la historia no nos cuenta cómo Satanás incitaba a los judíos a la rebelión, y a los romanos a la venganza. La destrucción de Jerusalén fue obra directa del diablo. Al apartarse de la fuente de vida, Israel quedó a merced de un enemigo que solo busca la destrucción y la muerte.</a:t>
            </a: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CUIDADO DE DIOS POR SU PUEBLO</a:t>
            </a:r>
          </a:p>
        </p:txBody>
      </p:sp>
      <p:sp>
        <p:nvSpPr>
          <p:cNvPr id="7" name="CuadroTexto 6">
            <a:extLst>
              <a:ext uri="{FF2B5EF4-FFF2-40B4-BE49-F238E27FC236}">
                <a16:creationId xmlns:a16="http://schemas.microsoft.com/office/drawing/2014/main" id="{FEF83F4B-F7CA-4A9C-1F24-E7C5EEC9A6B4}"/>
              </a:ext>
            </a:extLst>
          </p:cNvPr>
          <p:cNvSpPr txBox="1"/>
          <p:nvPr/>
        </p:nvSpPr>
        <p:spPr>
          <a:xfrm>
            <a:off x="815787" y="645476"/>
            <a:ext cx="10560423" cy="646331"/>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“No temas, porque yo estoy contigo; no desmayes, porque yo soy tu Dios que te esfuerzo; siempre te ayudaré, siempre te sustentaré con la diestra de mi justicia” </a:t>
            </a:r>
            <a:r>
              <a:rPr lang="es-ES" sz="1400" b="1" dirty="0">
                <a:solidFill>
                  <a:srgbClr val="002060"/>
                </a:solidFill>
                <a:latin typeface="Comic Sans MS" panose="030F0702030302020204" pitchFamily="66" charset="0"/>
              </a:rPr>
              <a:t>(Isaías 41:10)</a:t>
            </a: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4" y="1291807"/>
            <a:ext cx="8233186" cy="1015663"/>
          </a:xfrm>
          <a:prstGeom prst="rect">
            <a:avLst/>
          </a:prstGeom>
          <a:noFill/>
        </p:spPr>
        <p:txBody>
          <a:bodyPr wrap="square" rtlCol="0">
            <a:spAutoFit/>
          </a:bodyPr>
          <a:lstStyle/>
          <a:p>
            <a:pPr>
              <a:spcBef>
                <a:spcPts val="600"/>
              </a:spcBef>
            </a:pPr>
            <a:r>
              <a:rPr lang="es-ES" sz="2000" b="1" dirty="0"/>
              <a:t>En su amor, Dios dio una oportunidad a todo aquel que quisiera librarse de la destrucción. Dio una señal: Jerusalén rodeada de ejércitos (</a:t>
            </a:r>
            <a:r>
              <a:rPr lang="es-ES" sz="2000" b="1" dirty="0" err="1"/>
              <a:t>Lc</a:t>
            </a:r>
            <a:r>
              <a:rPr lang="es-ES" sz="2000" b="1" dirty="0"/>
              <a:t>. 21:20).</a:t>
            </a:r>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7F083E3-10AE-13CD-226F-1FEAB9E9FE6C}"/>
              </a:ext>
            </a:extLst>
          </p:cNvPr>
          <p:cNvSpPr txBox="1"/>
          <p:nvPr/>
        </p:nvSpPr>
        <p:spPr>
          <a:xfrm>
            <a:off x="179294" y="3249993"/>
            <a:ext cx="8233186" cy="707886"/>
          </a:xfrm>
          <a:prstGeom prst="rect">
            <a:avLst/>
          </a:prstGeom>
          <a:noFill/>
        </p:spPr>
        <p:txBody>
          <a:bodyPr wrap="square">
            <a:spAutoFit/>
          </a:bodyPr>
          <a:lstStyle/>
          <a:p>
            <a:pPr>
              <a:spcBef>
                <a:spcPts val="600"/>
              </a:spcBef>
            </a:pPr>
            <a:r>
              <a:rPr lang="es-ES" sz="2000" b="1" dirty="0"/>
              <a:t>Todo el que creyó en las palabras de Jesús aprovechó ese momento en el que Jerusalén se quedó sin vigilancia para huir.</a:t>
            </a:r>
          </a:p>
        </p:txBody>
      </p:sp>
      <p:sp>
        <p:nvSpPr>
          <p:cNvPr id="14" name="CuadroTexto 13">
            <a:extLst>
              <a:ext uri="{FF2B5EF4-FFF2-40B4-BE49-F238E27FC236}">
                <a16:creationId xmlns:a16="http://schemas.microsoft.com/office/drawing/2014/main" id="{8AB8C218-B9D7-06DE-8B62-E1708B319DA7}"/>
              </a:ext>
            </a:extLst>
          </p:cNvPr>
          <p:cNvSpPr txBox="1"/>
          <p:nvPr/>
        </p:nvSpPr>
        <p:spPr>
          <a:xfrm>
            <a:off x="162113" y="4852261"/>
            <a:ext cx="6191938" cy="1323439"/>
          </a:xfrm>
          <a:prstGeom prst="rect">
            <a:avLst/>
          </a:prstGeom>
          <a:noFill/>
        </p:spPr>
        <p:txBody>
          <a:bodyPr wrap="square">
            <a:spAutoFit/>
          </a:bodyPr>
          <a:lstStyle/>
          <a:p>
            <a:pPr>
              <a:spcBef>
                <a:spcPts val="600"/>
              </a:spcBef>
            </a:pPr>
            <a:r>
              <a:rPr lang="es-ES" sz="2000" b="1" dirty="0"/>
              <a:t>Dios puede y quiere proteger a sus hijos, aún en los momentos más difíciles (Sal. 46:1; </a:t>
            </a:r>
            <a:r>
              <a:rPr lang="es-ES" sz="2000" b="1" dirty="0" err="1"/>
              <a:t>Is</a:t>
            </a:r>
            <a:r>
              <a:rPr lang="es-ES" sz="2000" b="1" dirty="0"/>
              <a:t>. 41:10). Sin embargo, muchos han perdido su vida por su fidelidad a Dios (</a:t>
            </a:r>
            <a:r>
              <a:rPr lang="es-ES" sz="2000" b="1" dirty="0" err="1"/>
              <a:t>Heb</a:t>
            </a:r>
            <a:r>
              <a:rPr lang="es-ES" sz="2000" b="1" dirty="0"/>
              <a:t>. 11:35-38).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3" y="3889487"/>
            <a:ext cx="6304547" cy="1015663"/>
          </a:xfrm>
          <a:prstGeom prst="rect">
            <a:avLst/>
          </a:prstGeom>
          <a:noFill/>
        </p:spPr>
        <p:txBody>
          <a:bodyPr wrap="square">
            <a:spAutoFit/>
          </a:bodyPr>
          <a:lstStyle/>
          <a:p>
            <a:pPr>
              <a:spcBef>
                <a:spcPts val="600"/>
              </a:spcBef>
            </a:pPr>
            <a:r>
              <a:rPr lang="es-ES" sz="2000" b="1" dirty="0"/>
              <a:t>Pocos meses después, Nerón envió a Vespasiano para sofocar la rebelión. Desde el año 67 hasta el 70, el asedio fue permanente.</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79292" y="2254581"/>
            <a:ext cx="8233185" cy="1015663"/>
          </a:xfrm>
          <a:prstGeom prst="rect">
            <a:avLst/>
          </a:prstGeom>
          <a:noFill/>
        </p:spPr>
        <p:txBody>
          <a:bodyPr wrap="square">
            <a:spAutoFit/>
          </a:bodyPr>
          <a:lstStyle/>
          <a:p>
            <a:pPr>
              <a:spcBef>
                <a:spcPts val="600"/>
              </a:spcBef>
            </a:pPr>
            <a:r>
              <a:rPr lang="es-ES" sz="2000" b="1" dirty="0"/>
              <a:t>Cayo </a:t>
            </a:r>
            <a:r>
              <a:rPr lang="es-ES" sz="2000" b="1" dirty="0" err="1"/>
              <a:t>Cestio</a:t>
            </a:r>
            <a:r>
              <a:rPr lang="es-ES" sz="2000" b="1" dirty="0"/>
              <a:t> Galo cumplió esa señal en el año 66. El asedio fue levantado, y el líder zelote Eleazar ben Simón persiguió a los romanos y los derrotó.</a:t>
            </a:r>
          </a:p>
        </p:txBody>
      </p:sp>
      <p:sp>
        <p:nvSpPr>
          <p:cNvPr id="11" name="CuadroTexto 10">
            <a:extLst>
              <a:ext uri="{FF2B5EF4-FFF2-40B4-BE49-F238E27FC236}">
                <a16:creationId xmlns:a16="http://schemas.microsoft.com/office/drawing/2014/main" id="{C9798145-DFCD-613C-AD3E-837C6D636098}"/>
              </a:ext>
            </a:extLst>
          </p:cNvPr>
          <p:cNvSpPr txBox="1"/>
          <p:nvPr/>
        </p:nvSpPr>
        <p:spPr>
          <a:xfrm>
            <a:off x="162112" y="6175700"/>
            <a:ext cx="6321727" cy="707886"/>
          </a:xfrm>
          <a:prstGeom prst="rect">
            <a:avLst/>
          </a:prstGeom>
          <a:noFill/>
        </p:spPr>
        <p:txBody>
          <a:bodyPr wrap="square">
            <a:spAutoFit/>
          </a:bodyPr>
          <a:lstStyle/>
          <a:p>
            <a:pPr>
              <a:spcBef>
                <a:spcPts val="600"/>
              </a:spcBef>
            </a:pPr>
            <a:r>
              <a:rPr lang="es-ES" sz="2000" b="1" dirty="0"/>
              <a:t>¿Por qué unos son protegidos y otros, aparentemente, son abandonados por Dios?</a:t>
            </a: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16"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“La providencia misteriosa que permite que los justos sufran persecución por parte de los malvados, ha sido causa de gran perplejidad para muchos que son débiles en la fe. Hasta los hay que se sienten tentados a abandonar su confianza en Dios porque él permite que los hombres más viles prosperen, mientras que los mejores y los más puros sean afligidos y atormentados por el cruel poderío de aquellos. ¿Cómo es posible, dicen ellos, que Uno que es todo justicia y misericordia y cuyo poder es infinito tolere tanta injusticia y opresión? Es una cuestión que no nos incumbe. Dios nos ha dado suficientes evidencias de su amor, y no debemos dudar de su bondad porque no entendamos los actos de su providencia”</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0" y="6127867"/>
            <a:ext cx="12191999" cy="338554"/>
          </a:xfrm>
          <a:prstGeom prst="rect">
            <a:avLst/>
          </a:prstGeom>
          <a:noFill/>
        </p:spPr>
        <p:txBody>
          <a:bodyPr wrap="square" rtlCol="0">
            <a:spAutoFit/>
          </a:bodyPr>
          <a:lstStyle/>
          <a:p>
            <a:pPr algn="ctr"/>
            <a:r>
              <a:rPr lang="es-ES" sz="1600" b="1" dirty="0"/>
              <a:t>E. G. W. (El conflicto de los siglos, pg. 44)</a:t>
            </a:r>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LECCIONES DE LOS PRIMEROS CRISTIANOS</a:t>
            </a: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FIDELIDAD EN LA PERSECUCIÓN</a:t>
            </a: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3" y="589447"/>
            <a:ext cx="7951694"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“Y Saulo asolaba la iglesia, y entrando casa por casa, arrastraba a hombres y a mujeres, y los entregaba en la cárcel”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(Hechos 8:3)</a:t>
            </a: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es-ES" sz="2000" b="1" dirty="0"/>
              <a:t>Los comienzos fueron realmente esperanzadores: las conversiones se contaban por miles (</a:t>
            </a:r>
            <a:r>
              <a:rPr lang="es-ES" sz="2000" b="1" dirty="0" err="1"/>
              <a:t>Hch</a:t>
            </a:r>
            <a:r>
              <a:rPr lang="es-ES" sz="2000" b="1" dirty="0"/>
              <a:t>. 2:41; 4:4); los creyentes predicaban con poder (</a:t>
            </a:r>
            <a:r>
              <a:rPr lang="es-ES" sz="2000" b="1" dirty="0" err="1"/>
              <a:t>Hch</a:t>
            </a:r>
            <a:r>
              <a:rPr lang="es-ES" sz="2000" b="1" dirty="0"/>
              <a:t>. 4:31; 5:42).</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64072" y="4088244"/>
            <a:ext cx="3675528" cy="2635284"/>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2400" y="4088244"/>
            <a:ext cx="8113059" cy="1323439"/>
          </a:xfrm>
          <a:prstGeom prst="rect">
            <a:avLst/>
          </a:prstGeom>
          <a:noFill/>
        </p:spPr>
        <p:txBody>
          <a:bodyPr wrap="square">
            <a:spAutoFit/>
          </a:bodyPr>
          <a:lstStyle/>
          <a:p>
            <a:pPr>
              <a:spcBef>
                <a:spcPts val="600"/>
              </a:spcBef>
            </a:pPr>
            <a:r>
              <a:rPr lang="es-ES" sz="2000" b="1" dirty="0"/>
              <a:t>A causa de la persecución levantada por Saulo, los discípulos se dispersaron (</a:t>
            </a:r>
            <a:r>
              <a:rPr lang="es-ES" sz="2000" b="1" dirty="0" err="1"/>
              <a:t>Hch</a:t>
            </a:r>
            <a:r>
              <a:rPr lang="es-ES" sz="2000" b="1" dirty="0"/>
              <a:t>. 8:1). Pero, lejos de apagarse la luz, gracias a la fidelidad de los creyentes, ésta brilló con mucho más fulgor a través de todo el mundo conocido (</a:t>
            </a:r>
            <a:r>
              <a:rPr lang="es-ES" sz="2000" b="1" dirty="0" err="1"/>
              <a:t>Hch</a:t>
            </a:r>
            <a:r>
              <a:rPr lang="es-ES" sz="2000" b="1" dirty="0"/>
              <a:t>. 8:4; 11:19-21; Ro. 15:19; Col. 1:23).</a:t>
            </a:r>
          </a:p>
        </p:txBody>
      </p:sp>
      <p:sp>
        <p:nvSpPr>
          <p:cNvPr id="22" name="CuadroTexto 21">
            <a:extLst>
              <a:ext uri="{FF2B5EF4-FFF2-40B4-BE49-F238E27FC236}">
                <a16:creationId xmlns:a16="http://schemas.microsoft.com/office/drawing/2014/main" id="{09850E4C-6815-FFDE-D86D-3C04A886721A}"/>
              </a:ext>
            </a:extLst>
          </p:cNvPr>
          <p:cNvSpPr txBox="1"/>
          <p:nvPr/>
        </p:nvSpPr>
        <p:spPr>
          <a:xfrm>
            <a:off x="8841052" y="2003422"/>
            <a:ext cx="3270266" cy="1938992"/>
          </a:xfrm>
          <a:prstGeom prst="rect">
            <a:avLst/>
          </a:prstGeom>
          <a:noFill/>
        </p:spPr>
        <p:txBody>
          <a:bodyPr wrap="square">
            <a:spAutoFit/>
          </a:bodyPr>
          <a:lstStyle/>
          <a:p>
            <a:pPr>
              <a:spcBef>
                <a:spcPts val="600"/>
              </a:spcBef>
            </a:pPr>
            <a:r>
              <a:rPr lang="es-ES" sz="2000" b="1" dirty="0"/>
              <a:t>Pero el enemigo estaba inquieto. Primero amenazas (</a:t>
            </a:r>
            <a:r>
              <a:rPr lang="es-ES" sz="2000" b="1" dirty="0" err="1"/>
              <a:t>Hch</a:t>
            </a:r>
            <a:r>
              <a:rPr lang="es-ES" sz="2000" b="1" dirty="0"/>
              <a:t>. 4:17-18); luego, castigos (</a:t>
            </a:r>
            <a:r>
              <a:rPr lang="es-ES" sz="2000" b="1" dirty="0" err="1"/>
              <a:t>Hch</a:t>
            </a:r>
            <a:r>
              <a:rPr lang="es-ES" sz="2000" b="1" dirty="0"/>
              <a:t>. 5:40); finalmente, la muerte (</a:t>
            </a:r>
            <a:r>
              <a:rPr lang="es-ES" sz="2000" b="1" dirty="0" err="1"/>
              <a:t>Hch</a:t>
            </a:r>
            <a:r>
              <a:rPr lang="es-ES" sz="2000" b="1" dirty="0"/>
              <a:t>. 7:59).</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2400" y="5405886"/>
            <a:ext cx="8113058" cy="1323439"/>
          </a:xfrm>
          <a:prstGeom prst="rect">
            <a:avLst/>
          </a:prstGeom>
          <a:noFill/>
        </p:spPr>
        <p:txBody>
          <a:bodyPr wrap="square">
            <a:spAutoFit/>
          </a:bodyPr>
          <a:lstStyle/>
          <a:p>
            <a:pPr>
              <a:spcBef>
                <a:spcPts val="600"/>
              </a:spcBef>
            </a:pPr>
            <a:r>
              <a:rPr lang="es-ES" sz="2000" b="1" dirty="0"/>
              <a:t>Jesús había dado a su Iglesia una comisión y el poder para llevarla adelante (</a:t>
            </a:r>
            <a:r>
              <a:rPr lang="es-ES" sz="2000" b="1" dirty="0" err="1"/>
              <a:t>Hch</a:t>
            </a:r>
            <a:r>
              <a:rPr lang="es-ES" sz="2000" b="1" dirty="0"/>
              <a:t>. 1:8). Ningún poder, físico o espiritual, puede detener el avance del evangelio (Mt. 16:18). “¡Si Dios está a nuestro favor, nadie podrá estar contra nosotros!” (Ro. 8:31 </a:t>
            </a:r>
            <a:r>
              <a:rPr lang="es-ES" sz="1600" b="1" dirty="0" err="1"/>
              <a:t>DHHe</a:t>
            </a:r>
            <a:r>
              <a:rPr lang="es-ES" sz="2000" b="1" dirty="0"/>
              <a:t>)</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413</TotalTime>
  <Words>1472</Words>
  <Application>Microsoft Office PowerPoint</Application>
  <PresentationFormat>Panorámica</PresentationFormat>
  <Paragraphs>59</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66</cp:revision>
  <dcterms:created xsi:type="dcterms:W3CDTF">2024-03-30T09:19:10Z</dcterms:created>
  <dcterms:modified xsi:type="dcterms:W3CDTF">2024-03-30T21:11:12Z</dcterms:modified>
</cp:coreProperties>
</file>