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CE8"/>
    <a:srgbClr val="D2ECB6"/>
    <a:srgbClr val="D9FF85"/>
    <a:srgbClr val="FFD15D"/>
    <a:srgbClr val="A17301"/>
    <a:srgbClr val="FFEAB7"/>
    <a:srgbClr val="E09F01"/>
    <a:srgbClr val="AC4D50"/>
    <a:srgbClr val="BDD9E4"/>
    <a:srgbClr val="006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6" autoAdjust="0"/>
    <p:restoredTop sz="94673" autoAdjust="0"/>
  </p:normalViewPr>
  <p:slideViewPr>
    <p:cSldViewPr snapToGrid="0">
      <p:cViewPr varScale="1">
        <p:scale>
          <a:sx n="101" d="100"/>
          <a:sy n="101" d="100"/>
        </p:scale>
        <p:origin x="9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es-ES" sz="1800" b="1" dirty="0">
              <a:solidFill>
                <a:schemeClr val="tx1"/>
              </a:solidFill>
            </a:rPr>
            <a:t>Jesús creó todo lo que existe (</a:t>
          </a:r>
          <a:r>
            <a:rPr lang="es-ES" sz="1800" b="1" dirty="0" err="1">
              <a:solidFill>
                <a:schemeClr val="tx1"/>
              </a:solidFill>
            </a:rPr>
            <a:t>Jn</a:t>
          </a:r>
          <a:r>
            <a:rPr lang="es-ES" sz="1800" b="1" dirty="0">
              <a:solidFill>
                <a:schemeClr val="tx1"/>
              </a:solidFill>
            </a:rPr>
            <a:t>. 1:3)</a:t>
          </a: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es-ES" sz="1800" b="1">
              <a:solidFill>
                <a:schemeClr val="tx1"/>
              </a:solidFill>
            </a:rPr>
            <a:t>Se hizo criatura</a:t>
          </a:r>
          <a:br>
            <a:rPr lang="es-ES" sz="1800" b="1">
              <a:solidFill>
                <a:schemeClr val="tx1"/>
              </a:solidFill>
            </a:rPr>
          </a:br>
          <a:r>
            <a:rPr lang="es-ES" sz="1800" b="1">
              <a:solidFill>
                <a:schemeClr val="tx1"/>
              </a:solidFill>
            </a:rPr>
            <a:t>(Jn. 1:14)</a:t>
          </a:r>
          <a:endParaRPr lang="es-ES" sz="1800" b="1" dirty="0">
            <a:solidFill>
              <a:schemeClr val="tx1"/>
            </a:solidFill>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r>
            <a:rPr lang="es-ES" sz="1800" b="1">
              <a:solidFill>
                <a:schemeClr val="tx1"/>
              </a:solidFill>
            </a:rPr>
            <a:t>Pasó penalidades, sufrimiento, hambre y dolor, como nosotros</a:t>
          </a:r>
          <a:br>
            <a:rPr lang="es-ES" sz="1800" b="1">
              <a:solidFill>
                <a:schemeClr val="tx1"/>
              </a:solidFill>
            </a:rPr>
          </a:br>
          <a:r>
            <a:rPr lang="es-ES" sz="1800" b="1">
              <a:solidFill>
                <a:schemeClr val="tx1"/>
              </a:solidFill>
            </a:rPr>
            <a:t>(Is. 53:3; Mr. 11:12)</a:t>
          </a:r>
          <a:endParaRPr lang="es-ES" sz="1800" b="1" dirty="0">
            <a:solidFill>
              <a:schemeClr val="tx1"/>
            </a:solidFill>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es-ES" sz="1800" b="1" dirty="0">
              <a:solidFill>
                <a:schemeClr val="tx1"/>
              </a:solidFill>
            </a:rPr>
            <a:t>Fue tentado como nosotros (</a:t>
          </a:r>
          <a:r>
            <a:rPr lang="es-ES" sz="1800" b="1" dirty="0" err="1">
              <a:solidFill>
                <a:schemeClr val="tx1"/>
              </a:solidFill>
            </a:rPr>
            <a:t>Heb</a:t>
          </a:r>
          <a:r>
            <a:rPr lang="es-ES" sz="1800" b="1" dirty="0">
              <a:solidFill>
                <a:schemeClr val="tx1"/>
              </a:solidFill>
            </a:rPr>
            <a:t>. 4:15)</a:t>
          </a: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r>
            <a:rPr lang="es-ES" sz="1800" b="1" dirty="0">
              <a:solidFill>
                <a:schemeClr val="tx1"/>
              </a:solidFill>
            </a:rPr>
            <a:t>Siendo justo, padeció voluntariamente por nuestros pecados (1P. 3:18; </a:t>
          </a:r>
          <a:r>
            <a:rPr lang="es-ES" sz="1800" b="1" dirty="0" err="1">
              <a:solidFill>
                <a:schemeClr val="tx1"/>
              </a:solidFill>
            </a:rPr>
            <a:t>Jn</a:t>
          </a:r>
          <a:r>
            <a:rPr lang="es-ES" sz="1800" b="1" dirty="0">
              <a:solidFill>
                <a:schemeClr val="tx1"/>
              </a:solidFill>
            </a:rPr>
            <a:t>. 10:17-18)</a:t>
          </a: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es-ES" sz="1800" b="1" dirty="0">
              <a:solidFill>
                <a:schemeClr val="tx1"/>
              </a:solidFill>
            </a:rPr>
            <a:t>Al morir y resucitar, nos aseguró una vida eterna en su compañía (Ro. 6:3-4)</a:t>
          </a: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es-ES" sz="1800" b="1" dirty="0">
              <a:solidFill>
                <a:schemeClr val="tx1"/>
              </a:solidFill>
            </a:rPr>
            <a:t>Y todo esto, fue por amor (1Jn. 4:10)</a:t>
          </a: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LinFactNeighborY="59724">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160494"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872459"/>
          <a:ext cx="2350558" cy="483529"/>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Jesús creó todo lo que existe (</a:t>
          </a:r>
          <a:r>
            <a:rPr lang="es-ES" sz="1800" b="1" kern="1200" dirty="0" err="1">
              <a:solidFill>
                <a:schemeClr val="tx1"/>
              </a:solidFill>
            </a:rPr>
            <a:t>Jn</a:t>
          </a:r>
          <a:r>
            <a:rPr lang="es-ES" sz="1800" b="1" kern="1200" dirty="0">
              <a:solidFill>
                <a:schemeClr val="tx1"/>
              </a:solidFill>
            </a:rPr>
            <a:t>. 1:3)</a:t>
          </a:r>
        </a:p>
      </dsp:txBody>
      <dsp:txXfrm>
        <a:off x="36439" y="1872459"/>
        <a:ext cx="2350558" cy="483529"/>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Se hizo criatura</a:t>
          </a:r>
          <a:br>
            <a:rPr lang="es-ES" sz="1800" b="1" kern="1200">
              <a:solidFill>
                <a:schemeClr val="tx1"/>
              </a:solidFill>
            </a:rPr>
          </a:br>
          <a:r>
            <a:rPr lang="es-ES" sz="1800" b="1" kern="1200">
              <a:solidFill>
                <a:schemeClr val="tx1"/>
              </a:solidFill>
            </a:rPr>
            <a:t>(Jn. 1:14)</a:t>
          </a:r>
          <a:endParaRPr lang="es-ES" sz="1800" b="1" kern="1200" dirty="0">
            <a:solidFill>
              <a:schemeClr val="tx1"/>
            </a:solidFill>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tx1"/>
              </a:solidFill>
            </a:rPr>
            <a:t>Pasó penalidades, sufrimiento, hambre y dolor, como nosotros</a:t>
          </a:r>
          <a:br>
            <a:rPr lang="es-ES" sz="1800" b="1" kern="1200">
              <a:solidFill>
                <a:schemeClr val="tx1"/>
              </a:solidFill>
            </a:rPr>
          </a:br>
          <a:r>
            <a:rPr lang="es-ES" sz="1800" b="1" kern="1200">
              <a:solidFill>
                <a:schemeClr val="tx1"/>
              </a:solidFill>
            </a:rPr>
            <a:t>(Is. 53:3; Mr. 11:12)</a:t>
          </a:r>
          <a:endParaRPr lang="es-ES" sz="1800" b="1" kern="1200" dirty="0">
            <a:solidFill>
              <a:schemeClr val="tx1"/>
            </a:solidFill>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Fue tentado como nosotros (</a:t>
          </a:r>
          <a:r>
            <a:rPr lang="es-ES" sz="1800" b="1" kern="1200" dirty="0" err="1">
              <a:solidFill>
                <a:schemeClr val="tx1"/>
              </a:solidFill>
            </a:rPr>
            <a:t>Heb</a:t>
          </a:r>
          <a:r>
            <a:rPr lang="es-ES" sz="1800" b="1" kern="1200" dirty="0">
              <a:solidFill>
                <a:schemeClr val="tx1"/>
              </a:solidFill>
            </a:rPr>
            <a:t>. 4:15)</a:t>
          </a: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Siendo justo, padeció voluntariamente por nuestros pecados (1P. 3:18; </a:t>
          </a:r>
          <a:r>
            <a:rPr lang="es-ES" sz="1800" b="1" kern="1200" dirty="0" err="1">
              <a:solidFill>
                <a:schemeClr val="tx1"/>
              </a:solidFill>
            </a:rPr>
            <a:t>Jn</a:t>
          </a:r>
          <a:r>
            <a:rPr lang="es-ES" sz="1800" b="1" kern="1200" dirty="0">
              <a:solidFill>
                <a:schemeClr val="tx1"/>
              </a:solidFill>
            </a:rPr>
            <a:t>. 10:17-18)</a:t>
          </a: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4158118"/>
          <a:ext cx="2898262" cy="776036"/>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Al morir y resucitar, nos aseguró una vida eterna en su compañía (Ro. 6:3-4)</a:t>
          </a:r>
        </a:p>
      </dsp:txBody>
      <dsp:txXfrm>
        <a:off x="4870141" y="4158118"/>
        <a:ext cx="2898262" cy="776036"/>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rPr>
            <a:t>Y todo esto, fue por amor (1Jn. 4:10)</a:t>
          </a: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29/03/2024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29/03/2024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29/03/2024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29/03/2024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29/03/2024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2232212" y="0"/>
            <a:ext cx="7727576"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s-ES" sz="40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rPr>
              <a:t>LA GUERRA DETRÁS DE TODAS LAS GUERRAS</a:t>
            </a: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es-ES" sz="1600" b="1" dirty="0">
                <a:solidFill>
                  <a:srgbClr val="99C1DF"/>
                </a:solidFill>
              </a:rPr>
              <a:t>Lección 1 para el 6 de abril de 2024</a:t>
            </a: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12191999" cy="769441"/>
          </a:xfrm>
          <a:prstGeom prst="rect">
            <a:avLst/>
          </a:prstGeom>
          <a:noFill/>
        </p:spPr>
        <p:txBody>
          <a:bodyPr wrap="square">
            <a:spAutoFit/>
          </a:bodyPr>
          <a:lstStyle/>
          <a:p>
            <a:pPr algn="ctr"/>
            <a:r>
              <a:rPr lang="es-ES" sz="4400" b="1" spc="300" dirty="0">
                <a:ln w="0"/>
                <a:solidFill>
                  <a:schemeClr val="bg1"/>
                </a:solidFill>
                <a:effectLst>
                  <a:innerShdw blurRad="63500" dist="50800" dir="13500000">
                    <a:srgbClr val="000000">
                      <a:alpha val="50000"/>
                    </a:srgbClr>
                  </a:innerShdw>
                </a:effectLst>
              </a:rPr>
              <a:t>EL CONFLICTO HOY</a:t>
            </a:r>
          </a:p>
        </p:txBody>
      </p:sp>
      <p:sp>
        <p:nvSpPr>
          <p:cNvPr id="4" name="CuadroTexto 3">
            <a:extLst>
              <a:ext uri="{FF2B5EF4-FFF2-40B4-BE49-F238E27FC236}">
                <a16:creationId xmlns:a16="http://schemas.microsoft.com/office/drawing/2014/main" id="{0637D28E-4CE8-9421-A73C-2C5798C21011}"/>
              </a:ext>
            </a:extLst>
          </p:cNvPr>
          <p:cNvSpPr txBox="1"/>
          <p:nvPr/>
        </p:nvSpPr>
        <p:spPr>
          <a:xfrm>
            <a:off x="1252536" y="600372"/>
            <a:ext cx="9686925" cy="646331"/>
          </a:xfrm>
          <a:prstGeom prst="rect">
            <a:avLst/>
          </a:prstGeom>
          <a:noFill/>
        </p:spPr>
        <p:txBody>
          <a:bodyPr wrap="square">
            <a:spAutoFit/>
          </a:bodyPr>
          <a:lstStyle/>
          <a:p>
            <a:pPr algn="ctr"/>
            <a:r>
              <a:rPr lang="es-ES"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“por lo cual puede también salvar perpetuamente a los que por él se acercan a Dios, viviendo siempre para interceder por ellos” </a:t>
            </a:r>
            <a:r>
              <a:rPr lang="es-ES"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(Hebreos 7:25)</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285750" y="1369813"/>
            <a:ext cx="7751345" cy="707886"/>
          </a:xfrm>
          <a:prstGeom prst="rect">
            <a:avLst/>
          </a:prstGeom>
          <a:noFill/>
        </p:spPr>
        <p:txBody>
          <a:bodyPr wrap="square" rtlCol="0">
            <a:spAutoFit/>
          </a:bodyPr>
          <a:lstStyle/>
          <a:p>
            <a:pPr>
              <a:spcBef>
                <a:spcPts val="600"/>
              </a:spcBef>
            </a:pPr>
            <a:r>
              <a:rPr lang="es-ES" sz="2000" b="1" dirty="0"/>
              <a:t>Hoy, Jesús está intercediendo por nosotros en el Santuario Celestial (</a:t>
            </a:r>
            <a:r>
              <a:rPr lang="es-ES" sz="2000" b="1" dirty="0" err="1"/>
              <a:t>Heb</a:t>
            </a:r>
            <a:r>
              <a:rPr lang="es-ES" sz="2000" b="1" dirty="0"/>
              <a:t>. 9:24; 7:25).</a:t>
            </a: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972423"/>
            <a:ext cx="4931443" cy="1631216"/>
          </a:xfrm>
          <a:prstGeom prst="rect">
            <a:avLst/>
          </a:prstGeom>
          <a:noFill/>
        </p:spPr>
        <p:txBody>
          <a:bodyPr wrap="square">
            <a:spAutoFit/>
          </a:bodyPr>
          <a:lstStyle/>
          <a:p>
            <a:pPr>
              <a:spcBef>
                <a:spcPts val="600"/>
              </a:spcBef>
            </a:pPr>
            <a:r>
              <a:rPr lang="es-ES" sz="2000" b="1" dirty="0"/>
              <a:t>Jesús quiere que contemos con él para cada necesidad de nuestra vida (</a:t>
            </a:r>
            <a:r>
              <a:rPr lang="es-ES" sz="2000" b="1" dirty="0" err="1"/>
              <a:t>Jn</a:t>
            </a:r>
            <a:r>
              <a:rPr lang="es-ES" sz="2000" b="1" dirty="0"/>
              <a:t>. 14:13-14). Donde hay miedo, él trae paz; donde hay culpa, él trae perdón; donde hay debilidad, él trae fortaleza.</a:t>
            </a: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285750" y="3077973"/>
            <a:ext cx="7751344" cy="707886"/>
          </a:xfrm>
          <a:prstGeom prst="rect">
            <a:avLst/>
          </a:prstGeom>
          <a:noFill/>
        </p:spPr>
        <p:txBody>
          <a:bodyPr wrap="square">
            <a:spAutoFit/>
          </a:bodyPr>
          <a:lstStyle/>
          <a:p>
            <a:pPr>
              <a:spcBef>
                <a:spcPts val="600"/>
              </a:spcBef>
            </a:pPr>
            <a:r>
              <a:rPr lang="es-ES" sz="2000" b="1" dirty="0"/>
              <a:t>Por eso, se nos invita a acercarnos con confianza ante Dios a través de Jesús (</a:t>
            </a:r>
            <a:r>
              <a:rPr lang="es-ES" sz="2000" b="1" dirty="0" err="1"/>
              <a:t>Heb</a:t>
            </a:r>
            <a:r>
              <a:rPr lang="es-ES" sz="2000" b="1" dirty="0"/>
              <a:t>. 4:15-16).</a:t>
            </a:r>
          </a:p>
        </p:txBody>
      </p:sp>
      <p:sp>
        <p:nvSpPr>
          <p:cNvPr id="9" name="CuadroTexto 8">
            <a:extLst>
              <a:ext uri="{FF2B5EF4-FFF2-40B4-BE49-F238E27FC236}">
                <a16:creationId xmlns:a16="http://schemas.microsoft.com/office/drawing/2014/main" id="{C3D27108-B806-809A-FE47-01450574AA10}"/>
              </a:ext>
            </a:extLst>
          </p:cNvPr>
          <p:cNvSpPr txBox="1"/>
          <p:nvPr/>
        </p:nvSpPr>
        <p:spPr>
          <a:xfrm>
            <a:off x="285749" y="2077699"/>
            <a:ext cx="7751343" cy="1015663"/>
          </a:xfrm>
          <a:prstGeom prst="rect">
            <a:avLst/>
          </a:prstGeom>
          <a:noFill/>
        </p:spPr>
        <p:txBody>
          <a:bodyPr wrap="square">
            <a:spAutoFit/>
          </a:bodyPr>
          <a:lstStyle/>
          <a:p>
            <a:pPr>
              <a:spcBef>
                <a:spcPts val="600"/>
              </a:spcBef>
            </a:pPr>
            <a:r>
              <a:rPr lang="es-ES" sz="2000" b="1" dirty="0"/>
              <a:t>En virtud de su sangre derramada en la cruz, Jesús nos presenta ante el Padre –y ante todos los habitantes del Universo– como personas justas, perfectas, dignas de ocupar un lugar en el Cielo.</a:t>
            </a: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03639"/>
            <a:ext cx="4746994" cy="1015663"/>
          </a:xfrm>
          <a:prstGeom prst="rect">
            <a:avLst/>
          </a:prstGeom>
          <a:noFill/>
        </p:spPr>
        <p:txBody>
          <a:bodyPr wrap="square">
            <a:spAutoFit/>
          </a:bodyPr>
          <a:lstStyle/>
          <a:p>
            <a:pPr>
              <a:spcBef>
                <a:spcPts val="600"/>
              </a:spcBef>
            </a:pPr>
            <a:r>
              <a:rPr lang="es-ES" sz="2000" b="1" dirty="0"/>
              <a:t>El mayor anhelo de Jesús es vivir con nosotros eternamente (</a:t>
            </a:r>
            <a:r>
              <a:rPr lang="es-ES" sz="2000" b="1" dirty="0" err="1"/>
              <a:t>Jn</a:t>
            </a:r>
            <a:r>
              <a:rPr lang="es-ES" sz="2000" b="1" dirty="0"/>
              <a:t>. 17:24). ¿Es éste también tu mayor anhelo?</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756084" y="1480657"/>
            <a:ext cx="9179243" cy="4832092"/>
          </a:xfrm>
          <a:prstGeom prst="rect">
            <a:avLst/>
          </a:prstGeom>
          <a:noFill/>
        </p:spPr>
        <p:txBody>
          <a:bodyPr wrap="square">
            <a:spAutoFit/>
          </a:bodyPr>
          <a:lstStyle/>
          <a:p>
            <a:pPr>
              <a:spcBef>
                <a:spcPts val="600"/>
              </a:spcBef>
            </a:pPr>
            <a:r>
              <a:rPr lang="es-ES" sz="2800" b="1" dirty="0">
                <a:latin typeface="Constantia" panose="02030602050306030303" pitchFamily="18" charset="0"/>
              </a:rPr>
              <a:t>“Cuando las tentaciones os asalten, cuando los cuidados, las perplejidades y las tinieblas parezcan envolver vuestra alma, mirad hacia el punto en que visteis la luz por última vez. Descansad en el amor de Cristo y bajo su cuidado protector. Cuando el pecado lucha por dominar en el corazón, cuando la culpa oprime al alma y carga la conciencia, cuando la incredulidad anubla el espíritu, acordaos de que la gracia de Cristo basta para vencer al pecado y desvanecer las tinieblas. Al entrar en comunión con el Salvador entramos en la región de la paz”</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7943942" y="6417205"/>
            <a:ext cx="4116513" cy="338554"/>
          </a:xfrm>
          <a:prstGeom prst="rect">
            <a:avLst/>
          </a:prstGeom>
          <a:noFill/>
        </p:spPr>
        <p:txBody>
          <a:bodyPr wrap="none" rtlCol="0">
            <a:spAutoFit/>
          </a:bodyPr>
          <a:lstStyle/>
          <a:p>
            <a:pPr algn="r"/>
            <a:r>
              <a:rPr lang="es-ES" sz="1600" b="1" dirty="0"/>
              <a:t>E. G. W. (El ministerio de curación, pg. 193)</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1518BC-7885-658F-0AE1-38256832C8DE}"/>
              </a:ext>
            </a:extLst>
          </p:cNvPr>
          <p:cNvSpPr txBox="1"/>
          <p:nvPr/>
        </p:nvSpPr>
        <p:spPr>
          <a:xfrm>
            <a:off x="7400925" y="4415967"/>
            <a:ext cx="4486275" cy="2185214"/>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“Hubo una gran batalla en el cielo. Miguel y sus ángeles combatieron contra el dragón, y el dragón y sus ángeles combatieron; pero estos no prevalecieron, ni se halló más lugar para ellos en el cielo” </a:t>
            </a:r>
            <a:r>
              <a:rPr kumimoji="0" lang="es-E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(Apocalipsis 12:7, 8)</a:t>
            </a:r>
            <a:endPar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8102476" y="4155517"/>
            <a:ext cx="397815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400" b="1" dirty="0">
                <a:solidFill>
                  <a:srgbClr val="D1460F"/>
                </a:solidFill>
                <a:effectLst>
                  <a:reflection blurRad="6350" stA="55000" endA="300" endPos="45500" dir="5400000" sy="-100000" algn="bl" rotWithShape="0"/>
                </a:effectLst>
              </a:rPr>
              <a:t>El inicio del conflicto</a:t>
            </a:r>
          </a:p>
          <a:p>
            <a:pPr>
              <a:spcBef>
                <a:spcPts val="1200"/>
              </a:spcBef>
            </a:pPr>
            <a:r>
              <a:rPr lang="es-ES" sz="2400" b="1" dirty="0">
                <a:solidFill>
                  <a:srgbClr val="0FD21A"/>
                </a:solidFill>
                <a:effectLst>
                  <a:reflection blurRad="6350" stA="55000" endA="300" endPos="45500" dir="5400000" sy="-100000" algn="bl" rotWithShape="0"/>
                </a:effectLst>
              </a:rPr>
              <a:t>Rebelión en el Cielo</a:t>
            </a:r>
          </a:p>
          <a:p>
            <a:pPr>
              <a:spcBef>
                <a:spcPts val="1200"/>
              </a:spcBef>
            </a:pPr>
            <a:r>
              <a:rPr lang="es-ES" sz="2400" b="1" dirty="0">
                <a:solidFill>
                  <a:srgbClr val="0791C1"/>
                </a:solidFill>
                <a:effectLst>
                  <a:reflection blurRad="6350" stA="55000" endA="300" endPos="45500" dir="5400000" sy="-100000" algn="bl" rotWithShape="0"/>
                </a:effectLst>
              </a:rPr>
              <a:t>Rebelión en la Tierra</a:t>
            </a:r>
          </a:p>
          <a:p>
            <a:pPr>
              <a:spcBef>
                <a:spcPts val="1200"/>
              </a:spcBef>
            </a:pPr>
            <a:r>
              <a:rPr lang="es-ES" sz="2400" b="1" dirty="0">
                <a:solidFill>
                  <a:srgbClr val="CC0D83"/>
                </a:solidFill>
                <a:effectLst>
                  <a:reflection blurRad="6350" stA="55000" endA="300" endPos="45500" dir="5400000" sy="-100000" algn="bl" rotWithShape="0"/>
                </a:effectLst>
              </a:rPr>
              <a:t>El amor contrataca</a:t>
            </a:r>
          </a:p>
          <a:p>
            <a:pPr>
              <a:spcBef>
                <a:spcPts val="1200"/>
              </a:spcBef>
            </a:pPr>
            <a:r>
              <a:rPr lang="es-ES" sz="2400" b="1" dirty="0">
                <a:solidFill>
                  <a:srgbClr val="6106B1"/>
                </a:solidFill>
                <a:effectLst>
                  <a:reflection blurRad="6350" stA="55000" endA="300" endPos="45500" dir="5400000" sy="-100000" algn="bl" rotWithShape="0"/>
                </a:effectLst>
              </a:rPr>
              <a:t>El conflicto hoy</a:t>
            </a:r>
          </a:p>
        </p:txBody>
      </p:sp>
      <p:sp>
        <p:nvSpPr>
          <p:cNvPr id="3" name="CuadroTexto 2">
            <a:extLst>
              <a:ext uri="{FF2B5EF4-FFF2-40B4-BE49-F238E27FC236}">
                <a16:creationId xmlns:a16="http://schemas.microsoft.com/office/drawing/2014/main" id="{7D5B1528-CF34-F35C-0C5B-1E87D36C56A4}"/>
              </a:ext>
            </a:extLst>
          </p:cNvPr>
          <p:cNvSpPr txBox="1"/>
          <p:nvPr/>
        </p:nvSpPr>
        <p:spPr>
          <a:xfrm>
            <a:off x="75168" y="-9625"/>
            <a:ext cx="4878864" cy="1323439"/>
          </a:xfrm>
          <a:prstGeom prst="rect">
            <a:avLst/>
          </a:prstGeom>
          <a:noFill/>
        </p:spPr>
        <p:txBody>
          <a:bodyPr wrap="square" rtlCol="0">
            <a:spAutoFit/>
          </a:bodyPr>
          <a:lstStyle/>
          <a:p>
            <a:pPr>
              <a:spcBef>
                <a:spcPts val="600"/>
              </a:spcBef>
            </a:pPr>
            <a:r>
              <a:rPr lang="es-ES" sz="2000" b="1" dirty="0"/>
              <a:t>Vivimos inmersos en un conflicto de dimensiones galácticas. Aunque no seamos conscientes, o no creamos que esto sea posible, el conflicto es real.</a:t>
            </a: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55647" y="184935"/>
            <a:ext cx="2972167" cy="3852809"/>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126803" y="184935"/>
            <a:ext cx="3710311" cy="3852809"/>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51713"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51713"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51713"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7051713"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51713"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75168" y="2929641"/>
            <a:ext cx="4878864" cy="1323439"/>
          </a:xfrm>
          <a:prstGeom prst="rect">
            <a:avLst/>
          </a:prstGeom>
          <a:noFill/>
        </p:spPr>
        <p:txBody>
          <a:bodyPr wrap="square">
            <a:spAutoFit/>
          </a:bodyPr>
          <a:lstStyle/>
          <a:p>
            <a:pPr>
              <a:spcBef>
                <a:spcPts val="600"/>
              </a:spcBef>
            </a:pPr>
            <a:r>
              <a:rPr lang="es-ES" sz="2000" b="1" dirty="0"/>
              <a:t>Estaba en juego el gobierno mismo de Dios, la lealtad de ángeles y mundos no caídos. Hoy está en juego la lealtad tuya y la mía.</a:t>
            </a:r>
          </a:p>
        </p:txBody>
      </p:sp>
      <p:sp>
        <p:nvSpPr>
          <p:cNvPr id="8" name="CuadroTexto 7">
            <a:extLst>
              <a:ext uri="{FF2B5EF4-FFF2-40B4-BE49-F238E27FC236}">
                <a16:creationId xmlns:a16="http://schemas.microsoft.com/office/drawing/2014/main" id="{F25FFDAE-F5D7-B288-E267-2F2C9B80FF02}"/>
              </a:ext>
            </a:extLst>
          </p:cNvPr>
          <p:cNvSpPr txBox="1"/>
          <p:nvPr/>
        </p:nvSpPr>
        <p:spPr>
          <a:xfrm>
            <a:off x="75168" y="1311197"/>
            <a:ext cx="4878864" cy="1631216"/>
          </a:xfrm>
          <a:prstGeom prst="rect">
            <a:avLst/>
          </a:prstGeom>
          <a:noFill/>
        </p:spPr>
        <p:txBody>
          <a:bodyPr wrap="square">
            <a:spAutoFit/>
          </a:bodyPr>
          <a:lstStyle/>
          <a:p>
            <a:pPr>
              <a:spcBef>
                <a:spcPts val="600"/>
              </a:spcBef>
            </a:pPr>
            <a:r>
              <a:rPr lang="es-ES" sz="2000" b="1" dirty="0"/>
              <a:t>Las fuerzas en conflicto son espirituales, invisibles para nosotros</a:t>
            </a:r>
            <a:br>
              <a:rPr lang="es-ES" sz="2000" b="1" dirty="0"/>
            </a:br>
            <a:r>
              <a:rPr lang="es-ES" sz="2000" b="1" dirty="0"/>
              <a:t>(Ef. 6:12). Sin embargo, podemos sentir los efectos de la guerra. Desastres, inmoralidad, muerte…</a:t>
            </a: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0" y="-5775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chemeClr val="accent3"/>
                </a:solidFill>
                <a:effectLst>
                  <a:outerShdw blurRad="38100" dist="38100" dir="2700000" algn="tl">
                    <a:schemeClr val="bg1">
                      <a:alpha val="43000"/>
                    </a:schemeClr>
                  </a:outerShdw>
                </a:effectLst>
              </a:rPr>
              <a:t>EL INICIO DEL CONFLICTO</a:t>
            </a: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es-ES" b="1" dirty="0">
                <a:solidFill>
                  <a:srgbClr val="FFFF00"/>
                </a:solidFill>
                <a:effectLst>
                  <a:glow rad="127000">
                    <a:srgbClr val="614E82"/>
                  </a:glow>
                </a:effectLst>
                <a:latin typeface="Comic Sans MS" panose="030F0702030302020204" pitchFamily="66" charset="0"/>
              </a:rPr>
              <a:t>“</a:t>
            </a:r>
            <a:r>
              <a:rPr lang="es-ES" b="1" dirty="0">
                <a:solidFill>
                  <a:srgbClr val="F4CE23"/>
                </a:solidFill>
                <a:effectLst>
                  <a:glow rad="127000">
                    <a:srgbClr val="614E82"/>
                  </a:glow>
                </a:effectLst>
                <a:latin typeface="Comic Sans MS" panose="030F0702030302020204" pitchFamily="66" charset="0"/>
              </a:rPr>
              <a:t>Perfecto eras en todos tus caminos desde el día que fuiste creado</a:t>
            </a:r>
            <a:r>
              <a:rPr lang="es-ES" b="1" dirty="0">
                <a:solidFill>
                  <a:srgbClr val="FFFF00"/>
                </a:solidFill>
                <a:effectLst>
                  <a:glow rad="127000">
                    <a:srgbClr val="614E82"/>
                  </a:glow>
                </a:effectLst>
                <a:latin typeface="Comic Sans MS" panose="030F0702030302020204" pitchFamily="66" charset="0"/>
              </a:rPr>
              <a:t>, </a:t>
            </a:r>
            <a:r>
              <a:rPr lang="es-ES" b="1" dirty="0">
                <a:solidFill>
                  <a:srgbClr val="FF8181"/>
                </a:solidFill>
                <a:effectLst>
                  <a:glow rad="127000">
                    <a:srgbClr val="614E82"/>
                  </a:glow>
                </a:effectLst>
                <a:latin typeface="Comic Sans MS" panose="030F0702030302020204" pitchFamily="66" charset="0"/>
              </a:rPr>
              <a:t>hasta que se halló en ti maldad</a:t>
            </a:r>
            <a:r>
              <a:rPr lang="es-ES" b="1" dirty="0">
                <a:solidFill>
                  <a:srgbClr val="FFFF00"/>
                </a:solidFill>
                <a:effectLst>
                  <a:glow rad="127000">
                    <a:srgbClr val="614E82"/>
                  </a:glow>
                </a:effectLst>
                <a:latin typeface="Comic Sans MS" panose="030F0702030302020204" pitchFamily="66" charset="0"/>
              </a:rPr>
              <a:t>” </a:t>
            </a:r>
            <a:r>
              <a:rPr lang="es-ES" sz="1400" b="1" dirty="0">
                <a:solidFill>
                  <a:srgbClr val="FFFF00"/>
                </a:solidFill>
                <a:effectLst>
                  <a:glow rad="127000">
                    <a:srgbClr val="614E82"/>
                  </a:glow>
                </a:effectLst>
                <a:latin typeface="Comic Sans MS" panose="030F0702030302020204" pitchFamily="66" charset="0"/>
              </a:rPr>
              <a:t>(Ezequiel 28:15)</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541069" y="1268942"/>
            <a:ext cx="6933273" cy="1015663"/>
          </a:xfrm>
          <a:prstGeom prst="rect">
            <a:avLst/>
          </a:prstGeom>
          <a:noFill/>
        </p:spPr>
        <p:txBody>
          <a:bodyPr wrap="square" rtlCol="0">
            <a:spAutoFit/>
          </a:bodyPr>
          <a:lstStyle/>
          <a:p>
            <a:pPr>
              <a:spcBef>
                <a:spcPts val="600"/>
              </a:spcBef>
            </a:pPr>
            <a:r>
              <a:rPr lang="es-ES" sz="2000" b="1" dirty="0"/>
              <a:t>El hecho de que, en Edén, existiese un ser que incitase a Eva a desconfiar de Dios, implica que existía una rebelión contra Dios antes de que la humanidad existiese (</a:t>
            </a:r>
            <a:r>
              <a:rPr lang="es-ES" sz="2000" b="1" dirty="0" err="1"/>
              <a:t>Gn</a:t>
            </a:r>
            <a:r>
              <a:rPr lang="es-ES" sz="2000" b="1" dirty="0"/>
              <a:t>. 3:1).</a:t>
            </a: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205048" y="13200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2" y="1268942"/>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39635"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4342" y="3298849"/>
            <a:ext cx="2556852" cy="3415807"/>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104915" y="3254678"/>
            <a:ext cx="9238981" cy="707886"/>
          </a:xfrm>
          <a:prstGeom prst="rect">
            <a:avLst/>
          </a:prstGeom>
          <a:noFill/>
        </p:spPr>
        <p:txBody>
          <a:bodyPr wrap="square">
            <a:spAutoFit/>
          </a:bodyPr>
          <a:lstStyle/>
          <a:p>
            <a:pPr>
              <a:spcBef>
                <a:spcPts val="600"/>
              </a:spcBef>
            </a:pPr>
            <a:r>
              <a:rPr lang="es-ES" sz="2000" b="1" dirty="0"/>
              <a:t>La primera pregunta que deberíamos hacernos es: ¿creó Dios al diablo, es decir, creó Dios a un ser maligno? </a:t>
            </a: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96691" y="3932365"/>
            <a:ext cx="7066993" cy="1323439"/>
          </a:xfrm>
          <a:prstGeom prst="rect">
            <a:avLst/>
          </a:prstGeom>
          <a:noFill/>
        </p:spPr>
        <p:txBody>
          <a:bodyPr wrap="square">
            <a:spAutoFit/>
          </a:bodyPr>
          <a:lstStyle/>
          <a:p>
            <a:pPr>
              <a:spcBef>
                <a:spcPts val="600"/>
              </a:spcBef>
            </a:pPr>
            <a:r>
              <a:rPr lang="es-ES" sz="2000" b="1" dirty="0"/>
              <a:t>La Biblia nos dice que el diablo es un ángel llamado Lucifer (</a:t>
            </a:r>
            <a:r>
              <a:rPr lang="es-ES" sz="2000" b="1" dirty="0" err="1"/>
              <a:t>Is</a:t>
            </a:r>
            <a:r>
              <a:rPr lang="es-ES" sz="2000" b="1" dirty="0"/>
              <a:t>. 14:12). Este ángel fue creado perfecto y hermoso (Ez. 28:12). Fue exaltado al puesto más alto al que un ángel podía aspirar: querubín protector (Ez. 28:13-14).</a:t>
            </a:r>
          </a:p>
        </p:txBody>
      </p:sp>
      <p:sp>
        <p:nvSpPr>
          <p:cNvPr id="7" name="CuadroTexto 6">
            <a:extLst>
              <a:ext uri="{FF2B5EF4-FFF2-40B4-BE49-F238E27FC236}">
                <a16:creationId xmlns:a16="http://schemas.microsoft.com/office/drawing/2014/main" id="{D6418BF3-32BC-2071-E7A2-FA21A6875173}"/>
              </a:ext>
            </a:extLst>
          </p:cNvPr>
          <p:cNvSpPr txBox="1"/>
          <p:nvPr/>
        </p:nvSpPr>
        <p:spPr>
          <a:xfrm>
            <a:off x="2541068" y="2226655"/>
            <a:ext cx="6802827" cy="1015663"/>
          </a:xfrm>
          <a:prstGeom prst="rect">
            <a:avLst/>
          </a:prstGeom>
          <a:noFill/>
        </p:spPr>
        <p:txBody>
          <a:bodyPr wrap="square">
            <a:spAutoFit/>
          </a:bodyPr>
          <a:lstStyle/>
          <a:p>
            <a:pPr>
              <a:spcBef>
                <a:spcPts val="600"/>
              </a:spcBef>
            </a:pPr>
            <a:r>
              <a:rPr lang="es-ES" sz="2000" b="1" dirty="0"/>
              <a:t>Jesús llamó a este ser que siembra la desconfianza entre Dios y sus criaturas “un enemigo”, al que identificó como el diablo (Mt. 13:39).</a:t>
            </a: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440935" y="5255804"/>
            <a:ext cx="6902959" cy="1631216"/>
          </a:xfrm>
          <a:prstGeom prst="rect">
            <a:avLst/>
          </a:prstGeom>
          <a:noFill/>
        </p:spPr>
        <p:txBody>
          <a:bodyPr wrap="square">
            <a:spAutoFit/>
          </a:bodyPr>
          <a:lstStyle/>
          <a:p>
            <a:pPr>
              <a:spcBef>
                <a:spcPts val="600"/>
              </a:spcBef>
            </a:pPr>
            <a:r>
              <a:rPr lang="es-ES" sz="2000" b="1" dirty="0"/>
              <a:t>Si Lucifer era perfecto, ¿cómo llegó a convertirse en el diablo? ¿Cómo comenzó el conflicto entre Dios y él? Dios le concedió, como a todos sus seres creados, libertad de elección e, inexplicablemente, Lucifer decidió rebelarse, y aspiró a ocupar el trono de Dios (Ez. 28:15; </a:t>
            </a:r>
            <a:r>
              <a:rPr lang="es-ES" sz="2000" b="1" dirty="0" err="1"/>
              <a:t>Is</a:t>
            </a:r>
            <a:r>
              <a:rPr lang="es-ES" sz="2000" b="1" dirty="0"/>
              <a:t>. 14:13-14).</a:t>
            </a: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8)">
                                      <p:cBhvr>
                                        <p:cTn id="23" dur="1000"/>
                                        <p:tgtEl>
                                          <p:spTgt spid="6"/>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8)">
                                      <p:cBhvr>
                                        <p:cTn id="32" dur="1000"/>
                                        <p:tgtEl>
                                          <p:spTgt spid="8"/>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0" y="0"/>
            <a:ext cx="9103773"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REBELIÓN EN EL CIELO</a:t>
            </a:r>
          </a:p>
        </p:txBody>
      </p:sp>
      <p:sp>
        <p:nvSpPr>
          <p:cNvPr id="4" name="CuadroTexto 3">
            <a:extLst>
              <a:ext uri="{FF2B5EF4-FFF2-40B4-BE49-F238E27FC236}">
                <a16:creationId xmlns:a16="http://schemas.microsoft.com/office/drawing/2014/main" id="{A91C6524-AD94-733A-0A3C-C63F3C2F4D2B}"/>
              </a:ext>
            </a:extLst>
          </p:cNvPr>
          <p:cNvSpPr txBox="1"/>
          <p:nvPr/>
        </p:nvSpPr>
        <p:spPr>
          <a:xfrm>
            <a:off x="799036" y="586977"/>
            <a:ext cx="7505700" cy="646331"/>
          </a:xfrm>
          <a:prstGeom prst="rect">
            <a:avLst/>
          </a:prstGeom>
          <a:noFill/>
        </p:spPr>
        <p:txBody>
          <a:bodyPr wrap="square">
            <a:spAutoFit/>
          </a:bodyPr>
          <a:lstStyle/>
          <a:p>
            <a:pPr algn="ctr"/>
            <a:r>
              <a:rPr lang="es-E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“y su cola arrastraba la tercera parte de las estrellas del cielo, y las arrojó sobre la tierra…” </a:t>
            </a:r>
            <a:r>
              <a:rPr lang="es-ES"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(Apocalipsis 12:4a)</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889740" y="1307809"/>
            <a:ext cx="4933176" cy="1938992"/>
          </a:xfrm>
          <a:prstGeom prst="rect">
            <a:avLst/>
          </a:prstGeom>
          <a:noFill/>
        </p:spPr>
        <p:txBody>
          <a:bodyPr wrap="square" rtlCol="0">
            <a:spAutoFit/>
          </a:bodyPr>
          <a:lstStyle/>
          <a:p>
            <a:pPr>
              <a:spcBef>
                <a:spcPts val="600"/>
              </a:spcBef>
            </a:pPr>
            <a:r>
              <a:rPr lang="es-ES" sz="2000" b="1" dirty="0"/>
              <a:t>En su deseo de usurpar el trono del Cielo, Lucifer plantó dudas en los ángeles acerca de la justicia del gobierno divino. ¿No eran todos libres? ¿Por qué someterse a leyes severas y, tal vez, injustas o caprichosas?</a:t>
            </a: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6" y="1344360"/>
            <a:ext cx="3689713" cy="3162272"/>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847863"/>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592152" cy="1015663"/>
          </a:xfrm>
          <a:prstGeom prst="rect">
            <a:avLst/>
          </a:prstGeom>
          <a:noFill/>
        </p:spPr>
        <p:txBody>
          <a:bodyPr wrap="square">
            <a:spAutoFit/>
          </a:bodyPr>
          <a:lstStyle/>
          <a:p>
            <a:pPr>
              <a:spcBef>
                <a:spcPts val="600"/>
              </a:spcBef>
            </a:pPr>
            <a:r>
              <a:rPr lang="es-ES" sz="2000" b="1" dirty="0"/>
              <a:t>La rebelión se convirtió en conflicto abierto, una guerra donde cada ángel debía tomar su decisión. 1/3 de los ángeles siguieron a Satanás, mientras que el resto permaneció fiel a Dios (Ap. 12:4a).</a:t>
            </a: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889740" y="3201357"/>
            <a:ext cx="4933174" cy="1323439"/>
          </a:xfrm>
          <a:prstGeom prst="rect">
            <a:avLst/>
          </a:prstGeom>
          <a:noFill/>
        </p:spPr>
        <p:txBody>
          <a:bodyPr wrap="square">
            <a:spAutoFit/>
          </a:bodyPr>
          <a:lstStyle/>
          <a:p>
            <a:pPr>
              <a:spcBef>
                <a:spcPts val="600"/>
              </a:spcBef>
            </a:pPr>
            <a:r>
              <a:rPr lang="es-ES" sz="2000" b="1" dirty="0"/>
              <a:t>Lucifer pasó a ser Satanás, el acusador (Ap. 12:10; Job 1:6, 9-10). Rechazó todos los amorosos llamados de Dios para que cambiase su actitud.</a:t>
            </a: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323439"/>
          </a:xfrm>
          <a:prstGeom prst="rect">
            <a:avLst/>
          </a:prstGeom>
          <a:noFill/>
        </p:spPr>
        <p:txBody>
          <a:bodyPr wrap="square">
            <a:spAutoFit/>
          </a:bodyPr>
          <a:lstStyle/>
          <a:p>
            <a:pPr>
              <a:spcBef>
                <a:spcPts val="600"/>
              </a:spcBef>
            </a:pPr>
            <a:r>
              <a:rPr lang="es-ES" sz="2000" b="1" dirty="0"/>
              <a:t>Hoy la guerra continua. Satanás sigue activo. Intenta arrastrar a cada persona a rebelarse contra Dios. Solo hay dos bandos. Los que quieren obedecer la Ley de Dios, o los que la rechazan. La decisión es nuestra (</a:t>
            </a:r>
            <a:r>
              <a:rPr lang="es-ES" sz="2000" b="1" dirty="0" err="1"/>
              <a:t>Dt</a:t>
            </a:r>
            <a:r>
              <a:rPr lang="es-ES" sz="2000" b="1" dirty="0"/>
              <a:t>. 30:11, 16, 19; Jos. 24:15).</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4"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ppt_x</p:attrName>
                                        </p:attrNameLst>
                                      </p:cBhvr>
                                      <p:tavLst>
                                        <p:tav tm="0">
                                          <p:val>
                                            <p:strVal val="#ppt_x"/>
                                          </p:val>
                                        </p:tav>
                                        <p:tav tm="100000">
                                          <p:val>
                                            <p:strVal val="#ppt_x"/>
                                          </p:val>
                                        </p:tav>
                                      </p:tavLst>
                                    </p:anim>
                                    <p:anim calcmode="lin" valueType="num">
                                      <p:cBhvr>
                                        <p:cTn id="57" dur="500" fill="hold"/>
                                        <p:tgtEl>
                                          <p:spTgt spid="16"/>
                                        </p:tgtEl>
                                        <p:attrNameLst>
                                          <p:attrName>ppt_y</p:attrName>
                                        </p:attrNameLst>
                                      </p:cBhvr>
                                      <p:tavLst>
                                        <p:tav tm="0">
                                          <p:val>
                                            <p:strVal val="#ppt_y+#ppt_h/2"/>
                                          </p:val>
                                        </p:tav>
                                        <p:tav tm="100000">
                                          <p:val>
                                            <p:strVal val="#ppt_y"/>
                                          </p:val>
                                        </p:tav>
                                      </p:tavLst>
                                    </p:anim>
                                    <p:anim calcmode="lin" valueType="num">
                                      <p:cBhvr>
                                        <p:cTn id="58" dur="500" fill="hold"/>
                                        <p:tgtEl>
                                          <p:spTgt spid="16"/>
                                        </p:tgtEl>
                                        <p:attrNameLst>
                                          <p:attrName>ppt_w</p:attrName>
                                        </p:attrNameLst>
                                      </p:cBhvr>
                                      <p:tavLst>
                                        <p:tav tm="0">
                                          <p:val>
                                            <p:strVal val="#ppt_w"/>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75924" y="1422907"/>
            <a:ext cx="10517154"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“El gran Dios podría haber expulsado inmediatamente del cielo a este </a:t>
            </a:r>
            <a:r>
              <a:rPr lang="es-ES" sz="2800" b="1" dirty="0" err="1">
                <a:latin typeface="Constantia" panose="02030602050306030303" pitchFamily="18" charset="0"/>
              </a:rPr>
              <a:t>archiengañador</a:t>
            </a:r>
            <a:r>
              <a:rPr lang="es-ES" sz="2800" b="1" dirty="0">
                <a:latin typeface="Constantia" panose="02030602050306030303" pitchFamily="18" charset="0"/>
              </a:rPr>
              <a:t>, pero ese no era su propósito. Daría a los rebeldes una justa oportunidad para que midieran su fuerza con su propio Hijo y sus ángeles leales. En esa batalla cada ángel elegiría su propio bando y lo pondría de manifiesto ante todos. […] Si Dios hubiera ejercido su poder para castigar a este jefe rebelde, los ángeles subversivos no se habrían puesto en evidencia; por eso Dios siguió otro camino, pues quería manifestar definidamente a toda la hueste celestial su justicia y su juicio”</a:t>
            </a:r>
          </a:p>
        </p:txBody>
      </p:sp>
      <p:sp>
        <p:nvSpPr>
          <p:cNvPr id="4" name="CuadroTexto 3">
            <a:extLst>
              <a:ext uri="{FF2B5EF4-FFF2-40B4-BE49-F238E27FC236}">
                <a16:creationId xmlns:a16="http://schemas.microsoft.com/office/drawing/2014/main" id="{F109F5B5-FAFD-B5E4-DDAD-C6235185F207}"/>
              </a:ext>
            </a:extLst>
          </p:cNvPr>
          <p:cNvSpPr txBox="1"/>
          <p:nvPr/>
        </p:nvSpPr>
        <p:spPr>
          <a:xfrm>
            <a:off x="7865457" y="6395085"/>
            <a:ext cx="4214295" cy="338554"/>
          </a:xfrm>
          <a:prstGeom prst="rect">
            <a:avLst/>
          </a:prstGeom>
          <a:noFill/>
        </p:spPr>
        <p:txBody>
          <a:bodyPr wrap="none" rtlCol="0">
            <a:spAutoFit/>
          </a:bodyPr>
          <a:lstStyle/>
          <a:p>
            <a:pPr algn="r"/>
            <a:r>
              <a:rPr lang="es-ES" sz="1600" b="1" dirty="0"/>
              <a:t>E. G. W. (La historia de la Redención, pg.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8" y="0"/>
            <a:ext cx="10074441" cy="769441"/>
          </a:xfrm>
          <a:prstGeom prst="rect">
            <a:avLst/>
          </a:prstGeom>
          <a:noFill/>
        </p:spPr>
        <p:txBody>
          <a:bodyPr wrap="square">
            <a:spAutoFit/>
          </a:bodyPr>
          <a:lstStyle/>
          <a:p>
            <a:pPr algn="ctr"/>
            <a:r>
              <a:rPr lang="es-ES"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rPr>
              <a:t>REBELIÓN EN LA TIERRA</a:t>
            </a:r>
          </a:p>
        </p:txBody>
      </p:sp>
      <p:sp>
        <p:nvSpPr>
          <p:cNvPr id="4" name="CuadroTexto 3">
            <a:extLst>
              <a:ext uri="{FF2B5EF4-FFF2-40B4-BE49-F238E27FC236}">
                <a16:creationId xmlns:a16="http://schemas.microsoft.com/office/drawing/2014/main" id="{7C96F50E-F20A-A8D5-FC38-2F6C20C4EBC9}"/>
              </a:ext>
            </a:extLst>
          </p:cNvPr>
          <p:cNvSpPr txBox="1"/>
          <p:nvPr/>
        </p:nvSpPr>
        <p:spPr>
          <a:xfrm>
            <a:off x="2549440" y="609092"/>
            <a:ext cx="9210675" cy="646331"/>
          </a:xfrm>
          <a:prstGeom prst="rect">
            <a:avLst/>
          </a:prstGeom>
          <a:noFill/>
        </p:spPr>
        <p:txBody>
          <a:bodyPr wrap="square">
            <a:spAutoFit/>
          </a:bodyPr>
          <a:lstStyle/>
          <a:p>
            <a:pPr algn="ctr"/>
            <a:r>
              <a:rPr lang="es-ES" b="1" dirty="0">
                <a:solidFill>
                  <a:schemeClr val="accent1">
                    <a:lumMod val="50000"/>
                  </a:schemeClr>
                </a:solidFill>
                <a:latin typeface="Comic Sans MS" panose="030F0702030302020204" pitchFamily="66" charset="0"/>
              </a:rPr>
              <a:t>“Y Dios le dijo: ¿Quién te enseñó que estabas desnudo? ¿Has comido del árbol de que yo te mandé no comieses?” </a:t>
            </a:r>
            <a:r>
              <a:rPr lang="es-ES" sz="1400" b="1" dirty="0">
                <a:solidFill>
                  <a:schemeClr val="accent1">
                    <a:lumMod val="50000"/>
                  </a:schemeClr>
                </a:solidFill>
                <a:latin typeface="Comic Sans MS" panose="030F0702030302020204" pitchFamily="66" charset="0"/>
              </a:rPr>
              <a:t>(Génesis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202403" y="1294328"/>
            <a:ext cx="7825065" cy="1015663"/>
          </a:xfrm>
          <a:prstGeom prst="rect">
            <a:avLst/>
          </a:prstGeom>
          <a:noFill/>
        </p:spPr>
        <p:txBody>
          <a:bodyPr wrap="square" rtlCol="0">
            <a:spAutoFit/>
          </a:bodyPr>
          <a:lstStyle/>
          <a:p>
            <a:pPr>
              <a:spcBef>
                <a:spcPts val="600"/>
              </a:spcBef>
            </a:pPr>
            <a:r>
              <a:rPr lang="es-ES" sz="2000" b="1" dirty="0"/>
              <a:t>Dios creó a los ángeles en un entorno exento de pecado, perfecto. De igual manera, Dios creó a la humanidad en un entorno perfecto, libre de pecado (</a:t>
            </a:r>
            <a:r>
              <a:rPr lang="es-ES" sz="2000" b="1" dirty="0" err="1"/>
              <a:t>Gn</a:t>
            </a:r>
            <a:r>
              <a:rPr lang="es-ES" sz="2000" b="1" dirty="0"/>
              <a:t>. 1:31).</a:t>
            </a: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2403" y="3608370"/>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259530" y="3545788"/>
            <a:ext cx="6826718" cy="1938992"/>
          </a:xfrm>
          <a:prstGeom prst="rect">
            <a:avLst/>
          </a:prstGeom>
          <a:noFill/>
        </p:spPr>
        <p:txBody>
          <a:bodyPr wrap="square">
            <a:spAutoFit/>
          </a:bodyPr>
          <a:lstStyle/>
          <a:p>
            <a:pPr>
              <a:spcBef>
                <a:spcPts val="600"/>
              </a:spcBef>
            </a:pPr>
            <a:r>
              <a:rPr lang="es-ES" sz="2000" b="1" dirty="0"/>
              <a:t>Ése era el único punto donde Satanás podía hacerles dudar. Taimadamente, consiguió su propósito. Adán y Eva dudaron de Dios, le desobedecieron, y se apartaron de la fuente de la vida (</a:t>
            </a:r>
            <a:r>
              <a:rPr lang="es-ES" sz="2000" b="1" dirty="0" err="1"/>
              <a:t>Gn</a:t>
            </a:r>
            <a:r>
              <a:rPr lang="es-ES" sz="2000" b="1" dirty="0"/>
              <a:t>. 3:6, 9-13, 19). Adán abrió la puerta para que el pecado entrase, y así la muerte pasó a todos los hombres (Ro. 5:12).</a:t>
            </a: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96256" y="5440959"/>
            <a:ext cx="8884115" cy="707886"/>
          </a:xfrm>
          <a:prstGeom prst="rect">
            <a:avLst/>
          </a:prstGeom>
          <a:noFill/>
        </p:spPr>
        <p:txBody>
          <a:bodyPr wrap="square">
            <a:spAutoFit/>
          </a:bodyPr>
          <a:lstStyle/>
          <a:p>
            <a:pPr>
              <a:spcBef>
                <a:spcPts val="600"/>
              </a:spcBef>
            </a:pPr>
            <a:r>
              <a:rPr lang="es-ES" sz="2000" b="1" dirty="0"/>
              <a:t>Desde entonces, vivimos en un mundo marcado por el dolor, la enfermedad y la muerte. ¿Estamos pagando todos por el pecado de Adán?</a:t>
            </a: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202402" y="2266170"/>
            <a:ext cx="7921319" cy="1323439"/>
          </a:xfrm>
          <a:prstGeom prst="rect">
            <a:avLst/>
          </a:prstGeom>
          <a:noFill/>
        </p:spPr>
        <p:txBody>
          <a:bodyPr wrap="square">
            <a:spAutoFit/>
          </a:bodyPr>
          <a:lstStyle/>
          <a:p>
            <a:pPr>
              <a:spcBef>
                <a:spcPts val="600"/>
              </a:spcBef>
            </a:pPr>
            <a:r>
              <a:rPr lang="es-ES" sz="2000" b="1" dirty="0"/>
              <a:t>Al igual que sucedió con los ángeles, Dios nos creó también con la facultad de elegir libremente. Para que Adán y Eva pudiesen ejercer esa libertad, les dio una orden sencilla: “del árbol de la ciencia del bien y del mal no comerás” (</a:t>
            </a:r>
            <a:r>
              <a:rPr lang="es-ES" sz="2000" b="1" dirty="0" err="1"/>
              <a:t>Gn</a:t>
            </a:r>
            <a:r>
              <a:rPr lang="es-ES" sz="2000" b="1" dirty="0"/>
              <a:t>. 2:17).</a:t>
            </a:r>
          </a:p>
        </p:txBody>
      </p:sp>
      <p:sp>
        <p:nvSpPr>
          <p:cNvPr id="11" name="CuadroTexto 10">
            <a:extLst>
              <a:ext uri="{FF2B5EF4-FFF2-40B4-BE49-F238E27FC236}">
                <a16:creationId xmlns:a16="http://schemas.microsoft.com/office/drawing/2014/main" id="{707E058D-5BEB-E9C9-6EA4-C050BE067C81}"/>
              </a:ext>
            </a:extLst>
          </p:cNvPr>
          <p:cNvSpPr txBox="1"/>
          <p:nvPr/>
        </p:nvSpPr>
        <p:spPr>
          <a:xfrm>
            <a:off x="115505" y="6105025"/>
            <a:ext cx="8864865" cy="707886"/>
          </a:xfrm>
          <a:prstGeom prst="rect">
            <a:avLst/>
          </a:prstGeom>
          <a:noFill/>
        </p:spPr>
        <p:txBody>
          <a:bodyPr wrap="square">
            <a:spAutoFit/>
          </a:bodyPr>
          <a:lstStyle/>
          <a:p>
            <a:pPr>
              <a:spcBef>
                <a:spcPts val="600"/>
              </a:spcBef>
            </a:pPr>
            <a:r>
              <a:rPr lang="es-ES" sz="2000" b="1" dirty="0"/>
              <a:t>Cada uno pagamos por nuestro propio pecado: “por cuanto todos pecaron, y están destituidos de la gloria de Dios” (Ro. 3:23).</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3" presetClass="entr" presetSubtype="3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out)">
                                      <p:cBhvr>
                                        <p:cTn id="26" dur="1000"/>
                                        <p:tgtEl>
                                          <p:spTgt spid="6"/>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EL AMOR CONTRATACA</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771525" y="647997"/>
            <a:ext cx="10648950" cy="646331"/>
          </a:xfrm>
          <a:prstGeom prst="rect">
            <a:avLst/>
          </a:prstGeom>
          <a:noFill/>
        </p:spPr>
        <p:txBody>
          <a:bodyPr wrap="square">
            <a:spAutoFit/>
          </a:bodyPr>
          <a:lstStyle/>
          <a:p>
            <a:pPr algn="ct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“En esto consiste el amor: no en que nosotros hayamos amado a Dios, sino en que él nos amó a nosotros, y envió a su Hijo en propiciación por nuestros pecados”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(1Jn. 4:10)</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3291840" y="1381462"/>
            <a:ext cx="8797491" cy="707886"/>
          </a:xfrm>
          <a:prstGeom prst="rect">
            <a:avLst/>
          </a:prstGeom>
          <a:noFill/>
        </p:spPr>
        <p:txBody>
          <a:bodyPr wrap="square" rtlCol="0">
            <a:spAutoFit/>
          </a:bodyPr>
          <a:lstStyle/>
          <a:p>
            <a:pPr>
              <a:spcBef>
                <a:spcPts val="600"/>
              </a:spcBef>
            </a:pPr>
            <a:r>
              <a:rPr lang="es-ES" sz="2000" b="1" dirty="0"/>
              <a:t>Aún antes de anunciar las consecuencias de la desobediencia, Dios comunicó a Adán y a Eva que existía un plan para su redención (</a:t>
            </a:r>
            <a:r>
              <a:rPr lang="es-ES" sz="2000" b="1" dirty="0" err="1"/>
              <a:t>Gn</a:t>
            </a:r>
            <a:r>
              <a:rPr lang="es-ES" sz="2000" b="1" dirty="0"/>
              <a:t>. 3:15).</a:t>
            </a: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12213" y="1157420"/>
            <a:ext cx="2825818" cy="275516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es-ES" sz="2000" b="1" dirty="0"/>
              <a:t>No hay nada en nosotros que nos haga dignos del amor de Dios. Sin embargo, con cada gota de sangre que Jesús derramó en el Calvario, Dios nos dice: “Te amo”.</a:t>
            </a: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spcBef>
                <a:spcPts val="600"/>
              </a:spcBef>
            </a:pPr>
            <a:r>
              <a:rPr lang="es-ES" sz="2000" b="1" dirty="0"/>
              <a:t>La muerte no tenía por qué ser el destino eterno para el pecador. Jesús mostró su amor pagando con su vida el precio del pecado (Ro. 5:8).</a:t>
            </a:r>
          </a:p>
        </p:txBody>
      </p:sp>
      <p:sp>
        <p:nvSpPr>
          <p:cNvPr id="6" name="CuadroTexto 5">
            <a:extLst>
              <a:ext uri="{FF2B5EF4-FFF2-40B4-BE49-F238E27FC236}">
                <a16:creationId xmlns:a16="http://schemas.microsoft.com/office/drawing/2014/main" id="{52698689-3B2D-C509-4590-6E6BBF2D2E9F}"/>
              </a:ext>
            </a:extLst>
          </p:cNvPr>
          <p:cNvSpPr txBox="1"/>
          <p:nvPr/>
        </p:nvSpPr>
        <p:spPr>
          <a:xfrm>
            <a:off x="3291839" y="2060773"/>
            <a:ext cx="8713271" cy="1015663"/>
          </a:xfrm>
          <a:prstGeom prst="rect">
            <a:avLst/>
          </a:prstGeom>
          <a:noFill/>
        </p:spPr>
        <p:txBody>
          <a:bodyPr wrap="square">
            <a:spAutoFit/>
          </a:bodyPr>
          <a:lstStyle/>
          <a:p>
            <a:pPr>
              <a:spcBef>
                <a:spcPts val="600"/>
              </a:spcBef>
            </a:pPr>
            <a:r>
              <a:rPr lang="es-ES" sz="2000" b="1" dirty="0"/>
              <a:t>La humanidad se había separado voluntariamente del Creador. Pero, lejos de abandonar a sus desagradecidos hijos, Dios reveló su verdadero carácter amándolos más allá de lo imaginable (Juan 3:16).</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3"/>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ppt_h/2"/>
                                          </p:val>
                                        </p:tav>
                                        <p:tav tm="100000">
                                          <p:val>
                                            <p:strVal val="#ppt_y"/>
                                          </p:val>
                                        </p:tav>
                                      </p:tavLst>
                                    </p:anim>
                                    <p:anim calcmode="lin" valueType="num">
                                      <p:cBhvr>
                                        <p:cTn id="48" dur="500" fill="hold"/>
                                        <p:tgtEl>
                                          <p:spTgt spid="13"/>
                                        </p:tgtEl>
                                        <p:attrNameLst>
                                          <p:attrName>ppt_w</p:attrName>
                                        </p:attrNameLst>
                                      </p:cBhvr>
                                      <p:tavLst>
                                        <p:tav tm="0">
                                          <p:val>
                                            <p:strVal val="#ppt_w"/>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es-ES" sz="2000" b="1" dirty="0"/>
              <a:t>¿Cómo nos demostró Jesús su amor?</a:t>
            </a: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1476074275"/>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0" y="0"/>
            <a:ext cx="12192000" cy="769441"/>
          </a:xfrm>
          <a:prstGeom prst="rect">
            <a:avLst/>
          </a:prstGeom>
          <a:noFill/>
        </p:spPr>
        <p:txBody>
          <a:bodyPr wrap="square">
            <a:spAutoFit/>
          </a:bodyPr>
          <a:lstStyle/>
          <a:p>
            <a:pPr algn="ctr"/>
            <a:r>
              <a:rPr lang="es-E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EL AMOR CONTRATACA</a:t>
            </a:r>
          </a:p>
        </p:txBody>
      </p:sp>
      <p:sp>
        <p:nvSpPr>
          <p:cNvPr id="7" name="CuadroTexto 6">
            <a:extLst>
              <a:ext uri="{FF2B5EF4-FFF2-40B4-BE49-F238E27FC236}">
                <a16:creationId xmlns:a16="http://schemas.microsoft.com/office/drawing/2014/main" id="{298499BE-6257-8638-2FBC-E95CFF6474C2}"/>
              </a:ext>
            </a:extLst>
          </p:cNvPr>
          <p:cNvSpPr txBox="1"/>
          <p:nvPr/>
        </p:nvSpPr>
        <p:spPr>
          <a:xfrm>
            <a:off x="771525" y="647997"/>
            <a:ext cx="10648950" cy="646331"/>
          </a:xfrm>
          <a:prstGeom prst="rect">
            <a:avLst/>
          </a:prstGeom>
          <a:noFill/>
        </p:spPr>
        <p:txBody>
          <a:bodyPr wrap="square">
            <a:spAutoFit/>
          </a:bodyPr>
          <a:lstStyle/>
          <a:p>
            <a:pPr algn="ctr"/>
            <a:r>
              <a:rPr lang="es-ES" b="1" dirty="0">
                <a:solidFill>
                  <a:srgbClr val="D2ECB6"/>
                </a:solidFill>
                <a:effectLst>
                  <a:outerShdw blurRad="38100" dist="38100" dir="2700000" algn="tl">
                    <a:srgbClr val="000000">
                      <a:alpha val="43137"/>
                    </a:srgbClr>
                  </a:outerShdw>
                </a:effectLst>
                <a:latin typeface="Comic Sans MS" panose="030F0702030302020204" pitchFamily="66" charset="0"/>
              </a:rPr>
              <a:t>“En esto consiste el amor: no en que nosotros hayamos amado a Dios, sino en que él nos amó a nosotros, y envió a su Hijo en propiciación por nuestros pecados” </a:t>
            </a:r>
            <a:r>
              <a:rPr lang="es-ES" sz="1400" b="1" dirty="0">
                <a:solidFill>
                  <a:srgbClr val="D2ECB6"/>
                </a:solidFill>
                <a:effectLst>
                  <a:outerShdw blurRad="38100" dist="38100" dir="2700000" algn="tl">
                    <a:srgbClr val="000000">
                      <a:alpha val="43137"/>
                    </a:srgbClr>
                  </a:outerShdw>
                </a:effectLst>
                <a:latin typeface="Comic Sans MS" panose="030F0702030302020204" pitchFamily="66" charset="0"/>
              </a:rPr>
              <a:t>(1Jn. 4:10)</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922</TotalTime>
  <Words>1603</Words>
  <Application>Microsoft Office PowerPoint</Application>
  <PresentationFormat>Panorámica</PresentationFormat>
  <Paragraphs>63</Paragraphs>
  <Slides>11</Slides>
  <Notes>5</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73</cp:revision>
  <dcterms:created xsi:type="dcterms:W3CDTF">2024-03-24T10:47:51Z</dcterms:created>
  <dcterms:modified xsi:type="dcterms:W3CDTF">2024-03-29T20:59:48Z</dcterms:modified>
</cp:coreProperties>
</file>