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es-ES" sz="1900" b="1" dirty="0">
              <a:effectLst>
                <a:outerShdw blurRad="38100" dist="38100" dir="2700000" algn="tl">
                  <a:srgbClr val="000000">
                    <a:alpha val="43137"/>
                  </a:srgbClr>
                </a:outerShdw>
              </a:effectLst>
            </a:rPr>
            <a:t>Amad al Señor vuestro Dios</a:t>
          </a: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es-ES" sz="1900" b="1" dirty="0">
              <a:effectLst>
                <a:outerShdw blurRad="38100" dist="38100" dir="2700000" algn="tl">
                  <a:srgbClr val="000000">
                    <a:alpha val="43137"/>
                  </a:srgbClr>
                </a:outerShdw>
              </a:effectLst>
            </a:rPr>
            <a:t>Conducíos de acuerdo con su voluntad</a:t>
          </a: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es-ES" sz="1900" b="1" dirty="0">
              <a:effectLst>
                <a:outerShdw blurRad="38100" dist="38100" dir="2700000" algn="tl">
                  <a:srgbClr val="000000">
                    <a:alpha val="43137"/>
                  </a:srgbClr>
                </a:outerShdw>
              </a:effectLst>
            </a:rPr>
            <a:t>Obedeced sus mandamientos</a:t>
          </a: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es-ES" sz="1900" b="1" dirty="0">
              <a:solidFill>
                <a:schemeClr val="tx1"/>
              </a:solidFill>
            </a:rPr>
            <a:t>Manteneos unidos firmemente a él</a:t>
          </a: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es-ES" sz="1900" b="1" dirty="0">
              <a:solidFill>
                <a:schemeClr val="tx1"/>
              </a:solidFill>
            </a:rPr>
            <a:t>Servidle de todo corazón y con todo vuestro ser</a:t>
          </a: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es-ES" sz="1800" b="1" dirty="0"/>
            <a:t>El amor es el principio que nos debe llevar a Dios. Le amamos a Él porque Él nos amó primero (1Jn. </a:t>
          </a:r>
          <a:r>
            <a:rPr lang="es-ES" sz="1800" b="1"/>
            <a:t>4:19</a:t>
          </a:r>
          <a:r>
            <a:rPr lang="es-ES" sz="1800" b="1" dirty="0"/>
            <a:t>)</a:t>
          </a: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es-ES" sz="1800" b="1" dirty="0"/>
            <a:t>Así indica Josué la conducta que se espera de los que elegimos caminar con Dios</a:t>
          </a:r>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es-ES" sz="1800" b="1" dirty="0"/>
            <a:t>La obediencia es el resultado natural de un corazón agradecido que comprende lo que Dios ha hecho</a:t>
          </a:r>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es-ES" sz="1800" b="1" dirty="0"/>
            <a:t>Debemos aferrarnos a Dios sin dejar que ninguna distracción rompa esa unión</a:t>
          </a:r>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es-ES" sz="1800" b="1" dirty="0"/>
            <a:t>Encontramos nuestro verdadero propósito, satisfacción y vida abundante cuando servimos voluntariamente a nuestro Creador con amor</a:t>
          </a:r>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es-ES" sz="2000" b="1"/>
            <a:t>Escucharon las acusaciones en silencio</a:t>
          </a:r>
          <a:endParaRPr lang="es-ES" sz="200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es-ES" sz="2000" b="1"/>
            <a:t>Pusieron a Dios como testigo</a:t>
          </a:r>
          <a:endParaRPr lang="es-ES" sz="200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s-ES" sz="2000" b="1"/>
            <a:t>Aceptaron ser castigados si habían pecado</a:t>
          </a:r>
          <a:endParaRPr lang="es-ES" sz="200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es-ES" sz="2000" b="1"/>
            <a:t>Expusieron sus verdaderas motivaciones</a:t>
          </a:r>
          <a:endParaRPr lang="es-ES" sz="200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es-ES" sz="2000" b="1">
              <a:solidFill>
                <a:schemeClr val="tx1"/>
              </a:solidFill>
              <a:effectLst/>
              <a:latin typeface="+mn-lt"/>
            </a:rPr>
            <a:t>Con su ejemplo, podemos ver los pasos necesarios para restablecer la paz en situaciones parecidas al relacionarnos con la familia, la iglesia y la comunidad:</a:t>
          </a:r>
          <a:endParaRPr lang="es-ES" sz="20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es-ES" sz="2000" b="1" dirty="0">
              <a:effectLst>
                <a:outerShdw blurRad="38100" dist="38100" dir="2700000" algn="tl">
                  <a:srgbClr val="000000">
                    <a:alpha val="43137"/>
                  </a:srgbClr>
                </a:outerShdw>
              </a:effectLst>
              <a:latin typeface="+mn-lt"/>
            </a:rPr>
            <a:t>No extraer conclusiones precipitadas</a:t>
          </a:r>
          <a:endParaRPr lang="es-ES"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es-ES" sz="2000" b="1" dirty="0">
              <a:effectLst>
                <a:outerShdw blurRad="38100" dist="38100" dir="2700000" algn="tl">
                  <a:srgbClr val="000000">
                    <a:alpha val="43137"/>
                  </a:srgbClr>
                </a:outerShdw>
              </a:effectLst>
              <a:latin typeface="+mn-lt"/>
            </a:rPr>
            <a:t>Hablar de los problemas antes de actuar</a:t>
          </a:r>
          <a:endParaRPr lang="es-ES"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es-ES" sz="2000" b="1" dirty="0">
              <a:effectLst>
                <a:outerShdw blurRad="38100" dist="38100" dir="2700000" algn="tl">
                  <a:srgbClr val="000000">
                    <a:alpha val="43137"/>
                  </a:srgbClr>
                </a:outerShdw>
              </a:effectLst>
              <a:latin typeface="+mn-lt"/>
            </a:rPr>
            <a:t>Estar dispuesto a hacer sacrificios para lograr la unidad</a:t>
          </a:r>
          <a:endParaRPr lang="es-ES"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es-ES" sz="2000" b="1" dirty="0">
              <a:effectLst>
                <a:outerShdw blurRad="38100" dist="38100" dir="2700000" algn="tl">
                  <a:srgbClr val="000000">
                    <a:alpha val="43137"/>
                  </a:srgbClr>
                </a:outerShdw>
              </a:effectLst>
              <a:latin typeface="+mn-lt"/>
            </a:rPr>
            <a:t>Dar una respuesta amable ante las acusaciones</a:t>
          </a:r>
          <a:endParaRPr lang="es-ES"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es-ES" sz="2000" b="1" dirty="0">
              <a:effectLst>
                <a:outerShdw blurRad="38100" dist="38100" dir="2700000" algn="tl">
                  <a:srgbClr val="000000">
                    <a:alpha val="43137"/>
                  </a:srgbClr>
                </a:outerShdw>
              </a:effectLst>
              <a:latin typeface="+mn-lt"/>
            </a:rPr>
            <a:t>Alegrarse y bendecir a Dios cuando se restablezca la paz</a:t>
          </a:r>
          <a:endParaRPr lang="es-ES" sz="20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es-ES" sz="2000" b="1" dirty="0">
              <a:effectLst>
                <a:outerShdw blurRad="38100" dist="38100" dir="2700000" algn="tl">
                  <a:srgbClr val="000000">
                    <a:alpha val="43137"/>
                  </a:srgbClr>
                </a:outerShdw>
              </a:effectLst>
              <a:latin typeface="+mn-lt"/>
            </a:rPr>
            <a:t>Comunicar nuestros pensamientos</a:t>
          </a:r>
          <a:endParaRPr lang="es-ES"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s-ES" sz="1800" b="1" kern="1200" dirty="0"/>
            <a:t>El amor es el principio que nos debe llevar a Dios. Le amamos a Él porque Él nos amó primero (1Jn. </a:t>
          </a:r>
          <a:r>
            <a:rPr lang="es-ES" sz="1800" b="1" kern="1200"/>
            <a:t>4:19</a:t>
          </a:r>
          <a:r>
            <a:rPr lang="es-ES" sz="1800" b="1" kern="1200" dirty="0"/>
            <a:t>)</a:t>
          </a: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alpha val="43137"/>
                  </a:srgbClr>
                </a:outerShdw>
              </a:effectLst>
            </a:rPr>
            <a:t>Amad al Señor vuestro Dios</a:t>
          </a: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s-ES" sz="1800" b="1" kern="1200" dirty="0"/>
            <a:t>Así indica Josué la conducta que se espera de los que elegimos caminar con Dios</a:t>
          </a:r>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alpha val="43137"/>
                  </a:srgbClr>
                </a:outerShdw>
              </a:effectLst>
            </a:rPr>
            <a:t>Conducíos de acuerdo con su voluntad</a:t>
          </a: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s-ES" sz="1800" b="1" kern="1200" dirty="0"/>
            <a:t>La obediencia es el resultado natural de un corazón agradecido que comprende lo que Dios ha hecho</a:t>
          </a:r>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alpha val="43137"/>
                  </a:srgbClr>
                </a:outerShdw>
              </a:effectLst>
            </a:rPr>
            <a:t>Obedeced sus mandamientos</a:t>
          </a: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s-ES" sz="1800" b="1" kern="1200" dirty="0"/>
            <a:t>Debemos aferrarnos a Dios sin dejar que ninguna distracción rompa esa unión</a:t>
          </a:r>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tx1"/>
              </a:solidFill>
            </a:rPr>
            <a:t>Manteneos unidos firmemente a él</a:t>
          </a: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s-ES" sz="1800" b="1" kern="1200" dirty="0"/>
            <a:t>Encontramos nuestro verdadero propósito, satisfacción y vida abundante cuando servimos voluntariamente a nuestro Creador con amor</a:t>
          </a:r>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tx1"/>
              </a:solidFill>
            </a:rPr>
            <a:t>Servidle de todo corazón y con todo vuestro ser</a:t>
          </a: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Escucharon las acusaciones en silencio</a:t>
          </a:r>
          <a:endParaRPr lang="es-ES" sz="2000" kern="1200"/>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Pusieron a Dios como testigo</a:t>
          </a:r>
          <a:endParaRPr lang="es-ES" sz="2000" kern="1200"/>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Aceptaron ser castigados si habían pecado</a:t>
          </a:r>
          <a:endParaRPr lang="es-ES" sz="2000" kern="1200"/>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Expusieron sus verdaderas motivaciones</a:t>
          </a:r>
          <a:endParaRPr lang="es-ES" sz="2000" kern="1200"/>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effectLst/>
              <a:latin typeface="+mn-lt"/>
            </a:rPr>
            <a:t>Con su ejemplo, podemos ver los pasos necesarios para restablecer la paz en situaciones parecidas al relacionarnos con la familia, la iglesia y la comunidad:</a:t>
          </a:r>
          <a:endParaRPr lang="es-ES" sz="20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latin typeface="+mn-lt"/>
            </a:rPr>
            <a:t>Comunicar nuestros pensamientos</a:t>
          </a:r>
          <a:endParaRPr lang="es-ES"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latin typeface="+mn-lt"/>
            </a:rPr>
            <a:t>No extraer conclusiones precipitadas</a:t>
          </a:r>
          <a:endParaRPr lang="es-ES" sz="2000" kern="1200" dirty="0">
            <a:effectLst>
              <a:outerShdw blurRad="38100" dist="38100" dir="2700000" algn="tl">
                <a:srgbClr val="000000">
                  <a:alpha val="43137"/>
                </a:srgbClr>
              </a:outerShdw>
            </a:effectLst>
            <a:latin typeface="+mn-lt"/>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latin typeface="+mn-lt"/>
            </a:rPr>
            <a:t>Hablar de los problemas antes de actuar</a:t>
          </a:r>
          <a:endParaRPr lang="es-ES"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latin typeface="+mn-lt"/>
            </a:rPr>
            <a:t>Estar dispuesto a hacer sacrificios para lograr la unidad</a:t>
          </a:r>
          <a:endParaRPr lang="es-ES" sz="2000" kern="1200" dirty="0">
            <a:effectLst>
              <a:outerShdw blurRad="38100" dist="38100" dir="2700000" algn="tl">
                <a:srgbClr val="000000">
                  <a:alpha val="43137"/>
                </a:srgbClr>
              </a:outerShdw>
            </a:effectLst>
            <a:latin typeface="+mn-lt"/>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latin typeface="+mn-lt"/>
            </a:rPr>
            <a:t>Dar una respuesta amable ante las acusaciones</a:t>
          </a:r>
          <a:endParaRPr lang="es-ES"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latin typeface="+mn-lt"/>
            </a:rPr>
            <a:t>Alegrarse y bendecir a Dios cuando se restablezca la paz</a:t>
          </a:r>
          <a:endParaRPr lang="es-ES" sz="2000" kern="1200" dirty="0">
            <a:effectLst>
              <a:outerShdw blurRad="38100" dist="38100" dir="2700000" algn="tl">
                <a:srgbClr val="000000">
                  <a:alpha val="43137"/>
                </a:srgbClr>
              </a:outerShdw>
            </a:effectLst>
            <a:latin typeface="+mn-lt"/>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144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02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574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2631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2190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201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787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525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665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101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922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16/11/2025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16/11/2025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56125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es-ES" sz="5400" b="1" spc="300" dirty="0">
                <a:ln w="9525">
                  <a:solidFill>
                    <a:schemeClr val="bg1"/>
                  </a:solidFill>
                  <a:prstDash val="solid"/>
                </a:ln>
                <a:solidFill>
                  <a:srgbClr val="867031"/>
                </a:solidFill>
                <a:effectLst>
                  <a:outerShdw blurRad="12700" dist="38100" dir="2700000" algn="tl" rotWithShape="0">
                    <a:srgbClr val="FFC000"/>
                  </a:outerShdw>
                </a:effectLst>
              </a:rPr>
              <a:t>MORANDO EN LA TIERRA</a:t>
            </a:r>
          </a:p>
        </p:txBody>
      </p:sp>
      <p:sp>
        <p:nvSpPr>
          <p:cNvPr id="5" name="CuadroTexto 4">
            <a:extLst>
              <a:ext uri="{FF2B5EF4-FFF2-40B4-BE49-F238E27FC236}">
                <a16:creationId xmlns:a16="http://schemas.microsoft.com/office/drawing/2014/main" id="{A27B5F28-CF79-23B8-421D-5A6EFCA7BD6D}"/>
              </a:ext>
            </a:extLst>
          </p:cNvPr>
          <p:cNvSpPr txBox="1"/>
          <p:nvPr/>
        </p:nvSpPr>
        <p:spPr>
          <a:xfrm>
            <a:off x="7893624" y="6519446"/>
            <a:ext cx="4130682" cy="338554"/>
          </a:xfrm>
          <a:prstGeom prst="rect">
            <a:avLst/>
          </a:prstGeom>
          <a:noFill/>
        </p:spPr>
        <p:txBody>
          <a:bodyPr wrap="none" rtlCol="0">
            <a:spAutoFit/>
          </a:bodyPr>
          <a:lstStyle/>
          <a:p>
            <a:pPr algn="r"/>
            <a:r>
              <a:rPr lang="es-ES"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Lección 11 para el 13 de diciembre de 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73"/>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“La respuesta amable calma la ira, pero la agresiva provoca el enojo” </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(Proverbios 15:1, </a:t>
            </a:r>
            <a:r>
              <a:rPr kumimoji="0" lang="es-ES" sz="20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NVI</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65528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948487" y="4161354"/>
            <a:ext cx="4762500"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es-ES" sz="2000" b="1" dirty="0">
                <a:solidFill>
                  <a:srgbClr val="9868A2"/>
                </a:solidFill>
              </a:rPr>
              <a:t>El discurso de despedida (Josué 22:1-8)</a:t>
            </a:r>
          </a:p>
          <a:p>
            <a:pPr>
              <a:spcBef>
                <a:spcPts val="1800"/>
              </a:spcBef>
            </a:pPr>
            <a:r>
              <a:rPr lang="es-ES" sz="2000" b="1" dirty="0">
                <a:solidFill>
                  <a:srgbClr val="9B6260"/>
                </a:solidFill>
              </a:rPr>
              <a:t>El motivo del conflicto (Josué 22:10-12)</a:t>
            </a:r>
          </a:p>
          <a:p>
            <a:pPr>
              <a:spcBef>
                <a:spcPts val="1800"/>
              </a:spcBef>
            </a:pPr>
            <a:r>
              <a:rPr lang="es-ES" sz="2000" b="1" dirty="0">
                <a:solidFill>
                  <a:srgbClr val="5F9199"/>
                </a:solidFill>
              </a:rPr>
              <a:t>Las acusaciones (Josué 22:13-20)</a:t>
            </a:r>
          </a:p>
          <a:p>
            <a:pPr>
              <a:spcBef>
                <a:spcPts val="1800"/>
              </a:spcBef>
            </a:pPr>
            <a:r>
              <a:rPr lang="es-ES" sz="2000" b="1" dirty="0">
                <a:solidFill>
                  <a:srgbClr val="729C63"/>
                </a:solidFill>
              </a:rPr>
              <a:t>La respuesta amable (Josué 22:21-29)</a:t>
            </a:r>
          </a:p>
          <a:p>
            <a:pPr>
              <a:spcBef>
                <a:spcPts val="1800"/>
              </a:spcBef>
            </a:pPr>
            <a:r>
              <a:rPr lang="es-ES" sz="2000" b="1" dirty="0">
                <a:solidFill>
                  <a:srgbClr val="9B8F61"/>
                </a:solidFill>
              </a:rPr>
              <a:t>La reconciliación (Josué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es-ES" sz="2000" b="1" dirty="0"/>
              <a:t>Después de varios años de guerra, Israel había conquistado Canaán, aunque aún no habían sido expulsados todos sus habitantes.</a:t>
            </a: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323439"/>
          </a:xfrm>
          <a:prstGeom prst="rect">
            <a:avLst/>
          </a:prstGeom>
          <a:noFill/>
        </p:spPr>
        <p:txBody>
          <a:bodyPr wrap="square">
            <a:spAutoFit/>
          </a:bodyPr>
          <a:lstStyle/>
          <a:p>
            <a:pPr>
              <a:spcBef>
                <a:spcPts val="600"/>
              </a:spcBef>
            </a:pPr>
            <a:r>
              <a:rPr lang="es-ES" sz="2000" b="1" dirty="0"/>
              <a:t>Finalmente, había llegado la hora de la separación. Tras bendecirles y aconsejarles que sigan en los caminos de Dios, Josué los despidió. Pero la despedida fue ensombrecida por un grave malentendido que pudo fácilmente acabar con la unidad del pueblo de Israel.</a:t>
            </a: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802362"/>
            <a:ext cx="8086725" cy="1323439"/>
          </a:xfrm>
          <a:prstGeom prst="rect">
            <a:avLst/>
          </a:prstGeom>
          <a:noFill/>
        </p:spPr>
        <p:txBody>
          <a:bodyPr wrap="square">
            <a:spAutoFit/>
          </a:bodyPr>
          <a:lstStyle/>
          <a:p>
            <a:pPr>
              <a:spcBef>
                <a:spcPts val="600"/>
              </a:spcBef>
            </a:pPr>
            <a:r>
              <a:rPr lang="es-ES" sz="2000" b="1" dirty="0"/>
              <a:t>Las dos tribus y media que habían tomado posesión de la parte oriental (Rubén, Gad y la media tribu de Manasés), y que habían cruzado el Jordán para ayudar en la conquista, habían cumplido fielmente con su compromiso.</a:t>
            </a: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EL DISCURSO DE DESPEDIDA </a:t>
            </a: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50000"/>
                  </a:schemeClr>
                </a:solidFill>
                <a:latin typeface="Comic Sans MS" panose="030F0702030302020204" pitchFamily="66" charset="0"/>
              </a:rPr>
              <a:t>“Y esforzaos por cumplir fielmente el mandamiento y la ley que os ordenó Moisés, siervo del Señor: amad al Señor vuestro Dios, conducíos de acuerdo con su voluntad, obedeced sus mandamientos, manteneos unidos firmemente a él y servidle de todo corazón y con todo vuestro ser” </a:t>
            </a:r>
            <a:r>
              <a:rPr lang="es-ES" sz="1400" b="1" dirty="0">
                <a:solidFill>
                  <a:schemeClr val="accent1">
                    <a:lumMod val="50000"/>
                  </a:schemeClr>
                </a:solidFill>
                <a:latin typeface="Comic Sans MS" panose="030F0702030302020204" pitchFamily="66" charset="0"/>
              </a:rPr>
              <a:t>(Josué 22:5 </a:t>
            </a:r>
            <a:r>
              <a:rPr lang="es-ES" sz="1100" b="1" dirty="0" err="1">
                <a:solidFill>
                  <a:schemeClr val="accent1">
                    <a:lumMod val="50000"/>
                  </a:schemeClr>
                </a:solidFill>
                <a:latin typeface="Comic Sans MS" panose="030F0702030302020204" pitchFamily="66" charset="0"/>
              </a:rPr>
              <a:t>NVI</a:t>
            </a:r>
            <a:r>
              <a:rPr lang="es-ES" sz="1400" b="1" dirty="0">
                <a:solidFill>
                  <a:schemeClr val="accent1">
                    <a:lumMod val="50000"/>
                  </a:schemeClr>
                </a:solidFill>
                <a:latin typeface="Comic Sans MS" panose="030F0702030302020204" pitchFamily="66" charset="0"/>
              </a:rPr>
              <a:t>)</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248525" cy="1015663"/>
          </a:xfrm>
          <a:prstGeom prst="rect">
            <a:avLst/>
          </a:prstGeom>
          <a:noFill/>
        </p:spPr>
        <p:txBody>
          <a:bodyPr wrap="square" rtlCol="0">
            <a:spAutoFit/>
          </a:bodyPr>
          <a:lstStyle/>
          <a:p>
            <a:pPr>
              <a:spcBef>
                <a:spcPts val="600"/>
              </a:spcBef>
            </a:pPr>
            <a:r>
              <a:rPr lang="es-ES" sz="2000" b="1" dirty="0"/>
              <a:t>Como el Jordán iba a suponer una separación entre las tribus, Josué dio sabios consejos a las dos tribus y media para que pudieran mantenerse fieles (Josué 22:5):</a:t>
            </a: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967195139"/>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es-ES"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EL MOTIVO DEL CONFLICTO </a:t>
            </a: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923330"/>
          </a:xfrm>
          <a:prstGeom prst="rect">
            <a:avLst/>
          </a:prstGeom>
          <a:noFill/>
        </p:spPr>
        <p:txBody>
          <a:bodyPr wrap="square">
            <a:spAutoFit/>
          </a:bodyPr>
          <a:lstStyle/>
          <a:p>
            <a:pPr algn="ctr"/>
            <a:r>
              <a:rPr lang="es-E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“Y llegando a los límites del Jordán que está en la tierra de Canaán, los hijos de Rubén y los hijos de Gad y la media tribu de Manasés edificaron allí un altar junto al Jordán, un altar de grande apariencia” </a:t>
            </a:r>
            <a:r>
              <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(Josué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8" y="1610410"/>
            <a:ext cx="5338916" cy="1631216"/>
          </a:xfrm>
          <a:prstGeom prst="rect">
            <a:avLst/>
          </a:prstGeom>
          <a:noFill/>
        </p:spPr>
        <p:txBody>
          <a:bodyPr wrap="square" rtlCol="0">
            <a:spAutoFit/>
          </a:bodyPr>
          <a:lstStyle/>
          <a:p>
            <a:pPr>
              <a:spcBef>
                <a:spcPts val="600"/>
              </a:spcBef>
            </a:pPr>
            <a:r>
              <a:rPr lang="es-ES" sz="2000" b="1" dirty="0"/>
              <a:t>Cerca del lugar donde Josué había levantado un monumento recordativo del milagroso cruce del Jordán, las dos tribus y media construyeron un altar similar al altar del Santuario (Jos. 22:10, 28).</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8557874" cy="1631216"/>
          </a:xfrm>
          <a:prstGeom prst="rect">
            <a:avLst/>
          </a:prstGeom>
          <a:noFill/>
        </p:spPr>
        <p:txBody>
          <a:bodyPr wrap="square">
            <a:spAutoFit/>
          </a:bodyPr>
          <a:lstStyle/>
          <a:p>
            <a:pPr>
              <a:spcBef>
                <a:spcPts val="600"/>
              </a:spcBef>
            </a:pPr>
            <a:r>
              <a:rPr lang="es-ES" sz="2000" b="1" dirty="0"/>
              <a:t>El resto de los israelitas decidieron erradicar este pecado atacando a sus hermanos (Jos. 22:12). Pero Dios intervino para evitar una sangrienta guerra civil. Levantó personas que decidieron no juzgar sin tener todas las pruebas; concedieron el beneficio de la duda; y decidieron dar a sus hermanos la oportunidad de explicarse (Jos. 22:13-14).</a:t>
            </a: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338916" cy="1323439"/>
          </a:xfrm>
          <a:prstGeom prst="rect">
            <a:avLst/>
          </a:prstGeom>
          <a:noFill/>
        </p:spPr>
        <p:txBody>
          <a:bodyPr wrap="square">
            <a:spAutoFit/>
          </a:bodyPr>
          <a:lstStyle/>
          <a:p>
            <a:pPr>
              <a:spcBef>
                <a:spcPts val="600"/>
              </a:spcBef>
            </a:pPr>
            <a:r>
              <a:rPr lang="es-ES" sz="2000" b="1" dirty="0"/>
              <a:t>Este acto fue interpretado como una transgresión de la ley que prohibía ofrecer sacrificios en un lugar distinto del altar de los holocaustos del Santuario (</a:t>
            </a:r>
            <a:r>
              <a:rPr lang="es-ES" sz="2000" b="1" dirty="0" err="1"/>
              <a:t>Lv</a:t>
            </a:r>
            <a:r>
              <a:rPr lang="es-ES" sz="2000" b="1" dirty="0"/>
              <a:t>. 17:8-9).</a:t>
            </a: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es-ES" sz="2000" b="1" dirty="0"/>
              <a:t>Como se vio después, su único error había sido no informar de sus intenciones a sus hermanos… pero eso no es pecado.</a:t>
            </a:r>
            <a:endParaRPr lang="es-ES" sz="2000" dirty="0"/>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es-ES"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LAS ACUSACIONES </a:t>
            </a: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861774"/>
          </a:xfrm>
          <a:prstGeom prst="rect">
            <a:avLst/>
          </a:prstGeom>
          <a:noFill/>
        </p:spPr>
        <p:txBody>
          <a:bodyPr wrap="square">
            <a:spAutoFit/>
          </a:bodyPr>
          <a:lstStyle/>
          <a:p>
            <a:pPr algn="ctr"/>
            <a:r>
              <a:rPr lang="es-ES" b="1" dirty="0">
                <a:solidFill>
                  <a:schemeClr val="accent3">
                    <a:lumMod val="75000"/>
                  </a:schemeClr>
                </a:solidFill>
                <a:latin typeface="Comic Sans MS" panose="030F0702030302020204" pitchFamily="66" charset="0"/>
              </a:rPr>
              <a:t>“Toda la congregación de Jehová dice así: ¿Qué transgresión es esta con que prevaricáis contra el Dios de Israel para apartaros hoy de seguir a Jehová, edificándoos altar para ser rebeldes contra Jehová?”</a:t>
            </a:r>
            <a:br>
              <a:rPr lang="es-ES" b="1" dirty="0">
                <a:solidFill>
                  <a:schemeClr val="accent3">
                    <a:lumMod val="75000"/>
                  </a:schemeClr>
                </a:solidFill>
                <a:latin typeface="Comic Sans MS" panose="030F0702030302020204" pitchFamily="66" charset="0"/>
              </a:rPr>
            </a:br>
            <a:r>
              <a:rPr lang="es-ES" sz="1400" b="1" dirty="0">
                <a:solidFill>
                  <a:schemeClr val="accent3">
                    <a:lumMod val="75000"/>
                  </a:schemeClr>
                </a:solidFill>
                <a:latin typeface="Comic Sans MS" panose="030F0702030302020204" pitchFamily="66" charset="0"/>
              </a:rPr>
              <a:t>(Josué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85925"/>
            <a:ext cx="8318090" cy="707886"/>
          </a:xfrm>
          <a:prstGeom prst="rect">
            <a:avLst/>
          </a:prstGeom>
          <a:noFill/>
        </p:spPr>
        <p:txBody>
          <a:bodyPr wrap="square" rtlCol="0">
            <a:spAutoFit/>
          </a:bodyPr>
          <a:lstStyle/>
          <a:p>
            <a:pPr>
              <a:spcBef>
                <a:spcPts val="600"/>
              </a:spcBef>
            </a:pPr>
            <a:r>
              <a:rPr lang="es-ES" sz="2000" b="1" dirty="0"/>
              <a:t>¿Por qué se eligió a </a:t>
            </a:r>
            <a:r>
              <a:rPr lang="es-ES" sz="2000" b="1" dirty="0" err="1"/>
              <a:t>Finees</a:t>
            </a:r>
            <a:r>
              <a:rPr lang="es-ES" sz="2000" b="1" dirty="0"/>
              <a:t> para encabezar la comisión investigadora (Jos. 22:13-14)?</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323439"/>
          </a:xfrm>
          <a:prstGeom prst="rect">
            <a:avLst/>
          </a:prstGeom>
          <a:noFill/>
        </p:spPr>
        <p:txBody>
          <a:bodyPr wrap="square">
            <a:spAutoFit/>
          </a:bodyPr>
          <a:lstStyle/>
          <a:p>
            <a:pPr>
              <a:spcBef>
                <a:spcPts val="600"/>
              </a:spcBef>
            </a:pPr>
            <a:r>
              <a:rPr lang="es-ES" sz="2000" b="1" dirty="0"/>
              <a:t>El discurso de </a:t>
            </a:r>
            <a:r>
              <a:rPr lang="es-ES" sz="2000" b="1" dirty="0" err="1"/>
              <a:t>Finees</a:t>
            </a:r>
            <a:r>
              <a:rPr lang="es-ES" sz="2000" b="1" dirty="0"/>
              <a:t> tenía mucho sentido. Si se ofrecían sacrificios en el altar que se acaba de erigir, Dios castigaría a todo Israel por ello (Jos. 22:18b). </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es-ES" sz="2000" b="1" dirty="0" err="1"/>
              <a:t>Finees</a:t>
            </a:r>
            <a:r>
              <a:rPr lang="es-ES" sz="2000" b="1" dirty="0"/>
              <a:t>, hijo del sumo sacerdote, había sido implacable a la hora de detener el pecado en Baal-Peor (Nm. 25:7-8). En su discurso, unió este pecado con el pecado de Acán, y lo igualó al que, supuestamente, habían cometido las dos tribus y media (Jos. 22:16-20).</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spcBef>
                <a:spcPts val="600"/>
              </a:spcBef>
            </a:pPr>
            <a:r>
              <a:rPr lang="es-ES" sz="2000" b="1" dirty="0"/>
              <a:t>No obstante, les dio la oportunidad de rectificar este error, antes de llegar a cometer el pecado: les ofreció volverse al lado del Jordán donde estaba el Santuario (Jos. 22:19).</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RESPUESTA AMABLE </a:t>
            </a: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42848"/>
            <a:ext cx="12192000" cy="646331"/>
          </a:xfrm>
          <a:prstGeom prst="rect">
            <a:avLst/>
          </a:prstGeom>
          <a:noFill/>
        </p:spPr>
        <p:txBody>
          <a:bodyPr wrap="square">
            <a:spAutoFit/>
          </a:bodyPr>
          <a:lstStyle/>
          <a:p>
            <a:pPr algn="ctr"/>
            <a:r>
              <a:rPr lang="es-ES"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“Si nos hemos edificado altar para volvernos de en </a:t>
            </a:r>
            <a:r>
              <a:rPr lang="es-ES"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pos</a:t>
            </a:r>
            <a:r>
              <a:rPr lang="es-ES"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de Jehová, o para sacrificar holocausto u ofrenda, o para ofrecer sobre él ofrendas de paz, el mismo Jehová nos lo demande” </a:t>
            </a:r>
            <a:r>
              <a:rPr lang="es-ES"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(Josué 22:23)</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2246769"/>
          </a:xfrm>
          <a:prstGeom prst="rect">
            <a:avLst/>
          </a:prstGeom>
          <a:noFill/>
        </p:spPr>
        <p:txBody>
          <a:bodyPr wrap="square" rtlCol="0">
            <a:spAutoFit/>
          </a:bodyPr>
          <a:lstStyle/>
          <a:p>
            <a:pPr>
              <a:spcBef>
                <a:spcPts val="600"/>
              </a:spcBef>
            </a:pPr>
            <a:r>
              <a:rPr lang="es-ES" sz="2000" b="1" dirty="0"/>
              <a:t>Las tribus de Rubén y Gad, y la media tribu de Manasés, al ser acusadas, actuaron de una manera ejemplar:</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2002427563"/>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spcBef>
                <a:spcPts val="600"/>
              </a:spcBef>
            </a:pPr>
            <a:r>
              <a:rPr lang="es-ES" sz="2000" b="1" dirty="0"/>
              <a:t>Cuando los israelitas no sabían las motivaciones de sus hermanos para la construcción del altar supusieron: rebeldía, deseo de separación, y castigo divino.</a:t>
            </a: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812440"/>
            <a:ext cx="7799670" cy="1015663"/>
          </a:xfrm>
          <a:prstGeom prst="rect">
            <a:avLst/>
          </a:prstGeom>
          <a:noFill/>
        </p:spPr>
        <p:txBody>
          <a:bodyPr wrap="square">
            <a:spAutoFit/>
          </a:bodyPr>
          <a:lstStyle/>
          <a:p>
            <a:pPr>
              <a:spcBef>
                <a:spcPts val="600"/>
              </a:spcBef>
            </a:pPr>
            <a:r>
              <a:rPr lang="es-ES" sz="2000" b="1" dirty="0"/>
              <a:t>Aunque las tribus acusadas podían haberse sentido ofendidas al ser acusadas, y reaccionar de forma violenta en su defensa, gracias a la respuesta amable que dieron, se evitó la guerra.</a:t>
            </a: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1015663"/>
          </a:xfrm>
          <a:prstGeom prst="rect">
            <a:avLst/>
          </a:prstGeom>
          <a:noFill/>
        </p:spPr>
        <p:txBody>
          <a:bodyPr wrap="square">
            <a:spAutoFit/>
          </a:bodyPr>
          <a:lstStyle/>
          <a:p>
            <a:pPr>
              <a:spcBef>
                <a:spcPts val="600"/>
              </a:spcBef>
            </a:pPr>
            <a:r>
              <a:rPr lang="es-ES" sz="2000" b="1" dirty="0"/>
              <a:t>La realidad era: deseo de mantenerse unidos a sus hermanos y evitar una futura separación por parte de los israelitas </a:t>
            </a:r>
            <a:br>
              <a:rPr lang="es-ES" sz="2000" b="1" dirty="0"/>
            </a:br>
            <a:r>
              <a:rPr lang="es-ES" sz="2000" b="1" dirty="0"/>
              <a:t>(Jos. 22:24-26).</a:t>
            </a: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es-ES"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LA RECONCILIACIÓN </a:t>
            </a: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645616"/>
            <a:ext cx="9029699" cy="923330"/>
          </a:xfrm>
          <a:prstGeom prst="rect">
            <a:avLst/>
          </a:prstGeom>
          <a:noFill/>
        </p:spPr>
        <p:txBody>
          <a:bodyPr wrap="square">
            <a:spAutoFit/>
          </a:bodyPr>
          <a:lstStyle/>
          <a:p>
            <a:pPr algn="ctr"/>
            <a:r>
              <a:rPr lang="es-ES" b="1" dirty="0">
                <a:latin typeface="Comic Sans MS" panose="030F0702030302020204" pitchFamily="66" charset="0"/>
              </a:rPr>
              <a:t>“Y el asunto pareció bien a los hijos de Israel, y bendijeron a Dios los hijos de Israel; y no hablaron más de subir contra ellos en guerra, para destruir la tierra en que habitaban los hijos de Rubén y los hijos de Gad” </a:t>
            </a:r>
            <a:r>
              <a:rPr lang="es-ES" sz="1400" b="1" dirty="0">
                <a:latin typeface="Comic Sans MS" panose="030F0702030302020204" pitchFamily="66" charset="0"/>
              </a:rPr>
              <a:t>(Josué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0" y="1568946"/>
            <a:ext cx="658177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Al ver que la acusación no </a:t>
            </a:r>
            <a:r>
              <a:rPr kumimoji="0" lang="es-ES" sz="2000" b="1" i="0" u="none" strike="noStrike" kern="1200" cap="none" spc="0" normalizeH="0" baseline="0" noProof="0">
                <a:ln>
                  <a:noFill/>
                </a:ln>
                <a:solidFill>
                  <a:prstClr val="black"/>
                </a:solidFill>
                <a:effectLst/>
                <a:uLnTx/>
                <a:uFillTx/>
                <a:latin typeface="Aptos" panose="02110004020202020204"/>
                <a:ea typeface="+mn-ea"/>
                <a:cs typeface="+mn-cs"/>
              </a:rPr>
              <a:t>era correcta, </a:t>
            </a:r>
            <a:r>
              <a:rPr kumimoji="0" lang="es-ES" sz="2000" b="1" i="0" u="none" strike="noStrike" kern="1200" cap="none" spc="0" normalizeH="0" baseline="0" noProof="0" dirty="0" err="1">
                <a:ln>
                  <a:noFill/>
                </a:ln>
                <a:solidFill>
                  <a:prstClr val="black"/>
                </a:solidFill>
                <a:effectLst/>
                <a:uLnTx/>
                <a:uFillTx/>
                <a:latin typeface="Aptos" panose="02110004020202020204"/>
                <a:ea typeface="+mn-ea"/>
                <a:cs typeface="+mn-cs"/>
              </a:rPr>
              <a:t>Finees</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 y la delegación israelita se sintieron satisfechos (Jos. 22:30-31). Por su parte, cuando los israelitas supieron la verdad, se alegraron y alabaron a Dios (Jos. 22:32-33).</a:t>
            </a: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1681077631"/>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447675"/>
            <a:ext cx="10372725" cy="5786199"/>
          </a:xfrm>
          <a:prstGeom prst="rect">
            <a:avLst/>
          </a:prstGeom>
          <a:noFill/>
        </p:spPr>
        <p:txBody>
          <a:bodyPr wrap="square" rtlCol="0">
            <a:spAutoFit/>
          </a:bodyPr>
          <a:lstStyle/>
          <a:p>
            <a:pPr>
              <a:spcBef>
                <a:spcPts val="600"/>
              </a:spcBef>
            </a:pPr>
            <a:r>
              <a:rPr lang="es-ES" sz="2400" b="1" dirty="0">
                <a:latin typeface="Constantia" panose="02030602050306030303" pitchFamily="18" charset="0"/>
              </a:rPr>
              <a:t>“Los hijos de Gad y de Rubén grabaron entonces en su altar una inscripción que indicaba el objeto para el cual había sido erigido; y dijeron: “Testimonio es entre nosotros que Jehová es Dios”. Así procuraron evitar futuras interpretaciones erróneas y eliminar cuanto pudiera ser causa de tentación.</a:t>
            </a:r>
          </a:p>
          <a:p>
            <a:pPr>
              <a:spcBef>
                <a:spcPts val="600"/>
              </a:spcBef>
            </a:pPr>
            <a:r>
              <a:rPr lang="es-ES" sz="2400" b="1" dirty="0">
                <a:latin typeface="Constantia" panose="02030602050306030303" pitchFamily="18" charset="0"/>
              </a:rPr>
              <a:t>¡Cuán a menudo provienen serias dificultades de una simple interpretación errónea, hasta entre aquellos que son guiados por los móviles más dignos! Y sin el ejercicio de la cortesía y la paciencia, ¡qué resultados tan graves y aun fatales pueden sobrevenir! […]</a:t>
            </a:r>
          </a:p>
          <a:p>
            <a:pPr>
              <a:spcBef>
                <a:spcPts val="600"/>
              </a:spcBef>
            </a:pPr>
            <a:r>
              <a:rPr lang="es-ES" sz="2400" b="1" dirty="0">
                <a:latin typeface="Constantia" panose="02030602050306030303" pitchFamily="18" charset="0"/>
              </a:rPr>
              <a:t>La censura y el oprobio no lograron jamás rescatar a nadie de una opinión falsa, sino que más bien han contribuido a alejar a muchos del camino recto, por haberlos inducido a endurecer su corazón para no dejarse convencer. Un espíritu bondadoso y un comportamiento cortés, afable y paciente pueden salvar a los descarriados y ocultar una multitud de pecados”</a:t>
            </a:r>
          </a:p>
        </p:txBody>
      </p:sp>
      <p:sp>
        <p:nvSpPr>
          <p:cNvPr id="3" name="CuadroTexto 2">
            <a:extLst>
              <a:ext uri="{FF2B5EF4-FFF2-40B4-BE49-F238E27FC236}">
                <a16:creationId xmlns:a16="http://schemas.microsoft.com/office/drawing/2014/main" id="{153C2F48-C8BC-381C-AF47-0B287455933D}"/>
              </a:ext>
            </a:extLst>
          </p:cNvPr>
          <p:cNvSpPr txBox="1"/>
          <p:nvPr/>
        </p:nvSpPr>
        <p:spPr>
          <a:xfrm>
            <a:off x="7045937" y="6064597"/>
            <a:ext cx="4244944" cy="338554"/>
          </a:xfrm>
          <a:prstGeom prst="rect">
            <a:avLst/>
          </a:prstGeom>
          <a:noFill/>
        </p:spPr>
        <p:txBody>
          <a:bodyPr wrap="none" rtlCol="0">
            <a:spAutoFit/>
          </a:bodyPr>
          <a:lstStyle/>
          <a:p>
            <a:pPr algn="r"/>
            <a:r>
              <a:rPr lang="es-ES" sz="1600" b="1" dirty="0"/>
              <a:t>E. G. W. (Patriarcas y profetas, pág. 496-497)</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369</TotalTime>
  <Words>1308</Words>
  <Application>Microsoft Office PowerPoint</Application>
  <PresentationFormat>Panorámica</PresentationFormat>
  <Paragraphs>60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Calibri</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58</cp:revision>
  <dcterms:created xsi:type="dcterms:W3CDTF">2025-11-15T16:15:13Z</dcterms:created>
  <dcterms:modified xsi:type="dcterms:W3CDTF">2025-11-16T17:32:41Z</dcterms:modified>
</cp:coreProperties>
</file>