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321" r:id="rId4"/>
    <p:sldId id="257" r:id="rId5"/>
    <p:sldId id="326" r:id="rId6"/>
    <p:sldId id="259" r:id="rId7"/>
    <p:sldId id="327"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547"/>
    <a:srgbClr val="441D61"/>
    <a:srgbClr val="532476"/>
    <a:srgbClr val="006C93"/>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r>
            <a:rPr lang="es-ES" sz="2000" b="1" dirty="0">
              <a:effectLst>
                <a:outerShdw blurRad="38100" dist="38100" dir="2700000" algn="tl">
                  <a:srgbClr val="000000">
                    <a:alpha val="43137"/>
                  </a:srgbClr>
                </a:outerShdw>
              </a:effectLst>
            </a:rPr>
            <a:t>Todos somos necesarios (1Co. 12:15)</a:t>
          </a:r>
          <a:endParaRPr lang="es-ES" sz="200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r>
            <a:rPr lang="es-ES" sz="2000" b="1">
              <a:effectLst>
                <a:outerShdw blurRad="38100" dist="38100" dir="2700000" algn="tl">
                  <a:srgbClr val="000000">
                    <a:alpha val="43137"/>
                  </a:srgbClr>
                </a:outerShdw>
              </a:effectLst>
            </a:rPr>
            <a:t>Cada uno tiene su labor (1Co. 12:17)</a:t>
          </a:r>
          <a:endParaRPr lang="es-ES" sz="200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es-ES" sz="2000" b="1">
              <a:effectLst>
                <a:outerShdw blurRad="38100" dist="38100" dir="2700000" algn="tl">
                  <a:srgbClr val="000000">
                    <a:alpha val="43137"/>
                  </a:srgbClr>
                </a:outerShdw>
              </a:effectLst>
            </a:rPr>
            <a:t>No podemos despreciar a nadie (1Co. 12:21)</a:t>
          </a:r>
          <a:endParaRPr lang="es-ES" sz="200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lang="es-ES" sz="2000" b="1">
              <a:effectLst>
                <a:outerShdw blurRad="38100" dist="38100" dir="2700000" algn="tl">
                  <a:srgbClr val="000000">
                    <a:alpha val="43137"/>
                  </a:srgbClr>
                </a:outerShdw>
              </a:effectLst>
            </a:rPr>
            <a:t>No existen creyentes “inferiores” (1Co. 12:22-24)</a:t>
          </a:r>
          <a:endParaRPr lang="es-ES" sz="200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lang="es-ES" sz="2000" b="1">
              <a:effectLst>
                <a:outerShdw blurRad="38100" dist="38100" dir="2700000" algn="tl">
                  <a:srgbClr val="000000">
                    <a:alpha val="43137"/>
                  </a:srgbClr>
                </a:outerShdw>
              </a:effectLst>
            </a:rPr>
            <a:t>Nos preocupamos unos por otros (1Co. 12:25-26)</a:t>
          </a:r>
          <a:endParaRPr lang="es-ES" sz="200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Todos somos necesarios (1Co. 12:15)</a:t>
          </a:r>
          <a:endParaRPr lang="es-ES" sz="2000" kern="120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Cada uno tiene su labor (1Co. 12:17)</a:t>
          </a:r>
          <a:endParaRPr lang="es-ES" sz="2000" kern="120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No podemos despreciar a nadie (1Co. 12:21)</a:t>
          </a:r>
          <a:endParaRPr lang="es-ES" sz="2000" kern="120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No existen creyentes “inferiores” (1Co. 12:22-24)</a:t>
          </a:r>
          <a:endParaRPr lang="es-ES" sz="2000" kern="120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Nos preocupamos unos por otros (1Co. 12:25-26)</a:t>
          </a:r>
          <a:endParaRPr lang="es-ES" sz="2000" kern="120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18/01/2026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18/01/2026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18/01/2026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18/01/2026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18/01/2026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18/01/2026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18/01/2026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18/01/2026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18/01/2026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18/01/2026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18/01/2026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18/01/2026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18/01/2026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18/01/2026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18/01/2026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18/01/2026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18/01/2026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18/01/2026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18/01/2026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18/01/2026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18/01/2026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18/01/2026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18/01/2026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18/01/2026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es-ES"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LA PREEMINENCIA DE CRISTO</a:t>
            </a:r>
          </a:p>
        </p:txBody>
      </p:sp>
      <p:sp>
        <p:nvSpPr>
          <p:cNvPr id="6" name="CuadroTexto 5">
            <a:extLst>
              <a:ext uri="{FF2B5EF4-FFF2-40B4-BE49-F238E27FC236}">
                <a16:creationId xmlns:a16="http://schemas.microsoft.com/office/drawing/2014/main" id="{0DA4A130-158B-7FA8-9071-455334E919B2}"/>
              </a:ext>
            </a:extLst>
          </p:cNvPr>
          <p:cNvSpPr txBox="1"/>
          <p:nvPr/>
        </p:nvSpPr>
        <p:spPr>
          <a:xfrm>
            <a:off x="8437106" y="85522"/>
            <a:ext cx="3754874" cy="338554"/>
          </a:xfrm>
          <a:prstGeom prst="rect">
            <a:avLst/>
          </a:prstGeom>
          <a:noFill/>
        </p:spPr>
        <p:txBody>
          <a:bodyPr wrap="none" rtlCol="0">
            <a:spAutoFit/>
          </a:bodyPr>
          <a:lstStyle/>
          <a:p>
            <a:pPr algn="r"/>
            <a:r>
              <a:rPr lang="es-ES" sz="1600" b="1" dirty="0">
                <a:solidFill>
                  <a:srgbClr val="2E767C"/>
                </a:solidFill>
              </a:rPr>
              <a:t>Lección 8 para el 21 de febrero de 2026</a:t>
            </a: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412046"/>
            <a:ext cx="5981700" cy="5878532"/>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“Cristo es la imagen del Dios invisible, el primogénito de toda la creación. Por él fueron creadas todas las cosas, las que están en los cielos y las que están en la tierra, visibles e invisibles; sean tronos, dominios, principados o autoridades. Todo fue creado por medio de él y para él. Porque Cristo existía antes de todas las cosas, y todas las cosas subsisten en él”</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Colosenses 1:15–17</a:t>
            </a:r>
          </a:p>
        </p:txBody>
      </p:sp>
    </p:spTree>
    <p:extLst>
      <p:ext uri="{BB962C8B-B14F-4D97-AF65-F5344CB8AC3E}">
        <p14:creationId xmlns:p14="http://schemas.microsoft.com/office/powerpoint/2010/main" val="34376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sz="2000" b="1" dirty="0">
                <a:solidFill>
                  <a:srgbClr val="D81062"/>
                </a:solidFill>
              </a:rPr>
              <a:t>La imagen de Dios (Colosenses 1:15a)</a:t>
            </a:r>
          </a:p>
          <a:p>
            <a:pPr>
              <a:spcBef>
                <a:spcPts val="1200"/>
              </a:spcBef>
            </a:pPr>
            <a:r>
              <a:rPr lang="es-ES" sz="2000" b="1" dirty="0">
                <a:solidFill>
                  <a:srgbClr val="9112E3"/>
                </a:solidFill>
              </a:rPr>
              <a:t>El primogénito (Colosenses 1:15b-17)</a:t>
            </a:r>
          </a:p>
          <a:p>
            <a:pPr>
              <a:spcBef>
                <a:spcPts val="1200"/>
              </a:spcBef>
            </a:pPr>
            <a:r>
              <a:rPr lang="es-ES" sz="2000" b="1" dirty="0">
                <a:solidFill>
                  <a:srgbClr val="173EE5"/>
                </a:solidFill>
              </a:rPr>
              <a:t>La cabeza de la Iglesia (Colosenses 1:18a)</a:t>
            </a:r>
          </a:p>
          <a:p>
            <a:pPr>
              <a:spcBef>
                <a:spcPts val="1200"/>
              </a:spcBef>
            </a:pPr>
            <a:r>
              <a:rPr lang="es-ES" sz="2000" b="1" dirty="0">
                <a:solidFill>
                  <a:srgbClr val="28BA63"/>
                </a:solidFill>
              </a:rPr>
              <a:t>El principio (Colosenses 1:18b)</a:t>
            </a:r>
          </a:p>
          <a:p>
            <a:pPr>
              <a:spcBef>
                <a:spcPts val="1200"/>
              </a:spcBef>
            </a:pPr>
            <a:r>
              <a:rPr lang="es-ES" sz="2000" b="1" dirty="0">
                <a:solidFill>
                  <a:srgbClr val="E35316"/>
                </a:solidFill>
              </a:rPr>
              <a:t>El reconciliador (Colosenses 1:19-20)</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3781425" cy="1631216"/>
          </a:xfrm>
          <a:prstGeom prst="rect">
            <a:avLst/>
          </a:prstGeom>
          <a:noFill/>
        </p:spPr>
        <p:txBody>
          <a:bodyPr wrap="square" rtlCol="0">
            <a:spAutoFit/>
          </a:bodyPr>
          <a:lstStyle/>
          <a:p>
            <a:pPr>
              <a:spcBef>
                <a:spcPts val="600"/>
              </a:spcBef>
            </a:pPr>
            <a:r>
              <a:rPr lang="es-ES" sz="2000" b="1" dirty="0"/>
              <a:t>Pablo declara que Jesús ha puesto en paz a todo el universo, “tanto lo que está en la tierra como lo que está en el cielo” (Col. 1:20 </a:t>
            </a:r>
            <a:r>
              <a:rPr lang="es-ES" sz="1600" b="1" dirty="0" err="1"/>
              <a:t>DHHe</a:t>
            </a:r>
            <a:r>
              <a:rPr lang="es-ES" sz="2000" b="1" dirty="0"/>
              <a:t>).</a:t>
            </a: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68452"/>
            <a:ext cx="6096000" cy="400110"/>
          </a:xfrm>
          <a:prstGeom prst="rect">
            <a:avLst/>
          </a:prstGeom>
          <a:noFill/>
        </p:spPr>
        <p:txBody>
          <a:bodyPr wrap="square">
            <a:spAutoFit/>
          </a:bodyPr>
          <a:lstStyle/>
          <a:p>
            <a:pPr>
              <a:spcBef>
                <a:spcPts val="600"/>
              </a:spcBef>
            </a:pPr>
            <a:r>
              <a:rPr lang="es-ES" sz="2000" b="1" dirty="0"/>
              <a:t>Jesucristo es…</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737072"/>
            <a:ext cx="3781425" cy="2246769"/>
          </a:xfrm>
          <a:prstGeom prst="rect">
            <a:avLst/>
          </a:prstGeom>
          <a:noFill/>
        </p:spPr>
        <p:txBody>
          <a:bodyPr wrap="square">
            <a:spAutoFit/>
          </a:bodyPr>
          <a:lstStyle/>
          <a:p>
            <a:pPr>
              <a:spcBef>
                <a:spcPts val="600"/>
              </a:spcBef>
            </a:pPr>
            <a:r>
              <a:rPr lang="es-ES" sz="2000" b="1" dirty="0"/>
              <a:t>Antes de llegar a esta declaración, el apóstol nos habla de quién es en realidad Jesús. No un gran maestro, ni un filósofo, ni un profeta, ni un predicador, ni un mensajero de buenas nuevas.</a:t>
            </a: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LA IMAGEN DE DIOS </a:t>
            </a: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2" y="683716"/>
            <a:ext cx="6240774"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“Él es la imagen del Dios invisible” </a:t>
            </a:r>
            <a:r>
              <a:rPr lang="es-ES" sz="1400" b="1" dirty="0">
                <a:solidFill>
                  <a:schemeClr val="accent1">
                    <a:lumMod val="75000"/>
                  </a:schemeClr>
                </a:solidFill>
                <a:latin typeface="Comic Sans MS" panose="030F0702030302020204" pitchFamily="66" charset="0"/>
              </a:rPr>
              <a:t>(Colosenses 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323439"/>
          </a:xfrm>
          <a:prstGeom prst="rect">
            <a:avLst/>
          </a:prstGeom>
          <a:noFill/>
        </p:spPr>
        <p:txBody>
          <a:bodyPr wrap="square" rtlCol="0">
            <a:spAutoFit/>
          </a:bodyPr>
          <a:lstStyle/>
          <a:p>
            <a:pPr>
              <a:spcBef>
                <a:spcPts val="600"/>
              </a:spcBef>
            </a:pPr>
            <a:r>
              <a:rPr lang="es-ES" sz="2000" b="1" dirty="0"/>
              <a:t>Una imagen puede ser la copia de una realidad (una fotografía, un holograma, una estatua), o incluso algo ficticio (un dibujo). Pero el concepto bíblico de imagen va más allá de eso.</a:t>
            </a: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177401" y="3366213"/>
            <a:ext cx="3184428" cy="3325940"/>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7401" y="2513596"/>
            <a:ext cx="11833016" cy="707886"/>
          </a:xfrm>
          <a:prstGeom prst="rect">
            <a:avLst/>
          </a:prstGeom>
          <a:noFill/>
        </p:spPr>
        <p:txBody>
          <a:bodyPr wrap="square">
            <a:spAutoFit/>
          </a:bodyPr>
          <a:lstStyle/>
          <a:p>
            <a:pPr>
              <a:spcBef>
                <a:spcPts val="600"/>
              </a:spcBef>
            </a:pPr>
            <a:r>
              <a:rPr lang="es-ES" sz="2000" b="1" dirty="0"/>
              <a:t>Dios creó a Adán y a Eva a su imagen (</a:t>
            </a:r>
            <a:r>
              <a:rPr lang="es-ES" sz="2000" b="1" dirty="0" err="1"/>
              <a:t>Gn</a:t>
            </a:r>
            <a:r>
              <a:rPr lang="es-ES" sz="2000" b="1" dirty="0"/>
              <a:t>. 1:27), y Adán engendró un hijo a su imagen (</a:t>
            </a:r>
            <a:r>
              <a:rPr lang="es-ES" sz="2000" b="1" dirty="0" err="1"/>
              <a:t>Gn</a:t>
            </a:r>
            <a:r>
              <a:rPr lang="es-ES" sz="2000" b="1" dirty="0"/>
              <a:t>. 5:3). No son copias de la realidad, imitaciones o imaginaciones. Son similitudes físicas, psicológicas, sociales, …</a:t>
            </a: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650765" y="3243282"/>
            <a:ext cx="4727644" cy="1323439"/>
          </a:xfrm>
          <a:prstGeom prst="rect">
            <a:avLst/>
          </a:prstGeom>
          <a:noFill/>
        </p:spPr>
        <p:txBody>
          <a:bodyPr wrap="square">
            <a:spAutoFit/>
          </a:bodyPr>
          <a:lstStyle/>
          <a:p>
            <a:pPr>
              <a:spcBef>
                <a:spcPts val="600"/>
              </a:spcBef>
            </a:pPr>
            <a:r>
              <a:rPr lang="es-ES" sz="2000" b="1" dirty="0"/>
              <a:t>Pablo dice que la ley ceremonial era una sombra, “no la imagen misma de las cosas” (</a:t>
            </a:r>
            <a:r>
              <a:rPr lang="es-ES" sz="2000" b="1" dirty="0" err="1"/>
              <a:t>Heb</a:t>
            </a:r>
            <a:r>
              <a:rPr lang="es-ES" sz="2000" b="1" dirty="0"/>
              <a:t>. 10:1), implicando que “imagen = realidad”.</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650765" y="4588520"/>
            <a:ext cx="4727644" cy="2246769"/>
          </a:xfrm>
          <a:prstGeom prst="rect">
            <a:avLst/>
          </a:prstGeom>
          <a:noFill/>
        </p:spPr>
        <p:txBody>
          <a:bodyPr wrap="square">
            <a:spAutoFit/>
          </a:bodyPr>
          <a:lstStyle/>
          <a:p>
            <a:pPr>
              <a:spcBef>
                <a:spcPts val="600"/>
              </a:spcBef>
            </a:pPr>
            <a:r>
              <a:rPr lang="es-ES" sz="2000" b="1" dirty="0"/>
              <a:t>La pregunta es: ¿Jesús era </a:t>
            </a:r>
            <a:r>
              <a:rPr lang="es-ES" sz="2000" b="1" i="1" dirty="0"/>
              <a:t>similar</a:t>
            </a:r>
            <a:r>
              <a:rPr lang="es-ES" sz="2000" b="1" dirty="0"/>
              <a:t> a Dios, o </a:t>
            </a:r>
            <a:r>
              <a:rPr lang="es-ES" sz="2000" b="1" i="1" dirty="0"/>
              <a:t>igual</a:t>
            </a:r>
            <a:r>
              <a:rPr lang="es-ES" sz="2000" b="1" dirty="0"/>
              <a:t> a Dios? Además de atribuirse repetidamente el nombre divino “Yo soy”, Jesús dijo explícitamente: “Yo y el Padre uno somos” (</a:t>
            </a:r>
            <a:r>
              <a:rPr lang="es-ES" sz="2000" b="1" dirty="0" err="1"/>
              <a:t>Jn</a:t>
            </a:r>
            <a:r>
              <a:rPr lang="es-ES" sz="2000" b="1" dirty="0"/>
              <a:t>. 10:30); “El que me ha visto a mí, ha visto al Padre” (</a:t>
            </a:r>
            <a:r>
              <a:rPr lang="es-ES" sz="2000" b="1" dirty="0" err="1"/>
              <a:t>Jn</a:t>
            </a:r>
            <a:r>
              <a:rPr lang="es-ES" sz="2000" b="1" dirty="0"/>
              <a:t>, 14:9).</a:t>
            </a: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800" b="1" spc="600" dirty="0">
                <a:ln/>
                <a:solidFill>
                  <a:srgbClr val="C87353"/>
                </a:solidFill>
              </a:rPr>
              <a:t>EL PRIMOGÉNITO</a:t>
            </a: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369332"/>
          </a:xfrm>
          <a:prstGeom prst="rect">
            <a:avLst/>
          </a:prstGeom>
          <a:noFill/>
        </p:spPr>
        <p:txBody>
          <a:bodyPr wrap="square">
            <a:spAutoFit/>
          </a:bodyPr>
          <a:lstStyle/>
          <a:p>
            <a:pPr algn="ctr"/>
            <a:r>
              <a:rPr lang="es-ES" b="1" dirty="0">
                <a:solidFill>
                  <a:schemeClr val="accent2">
                    <a:lumMod val="50000"/>
                  </a:schemeClr>
                </a:solidFill>
                <a:latin typeface="Comic Sans MS" panose="030F0702030302020204" pitchFamily="66" charset="0"/>
              </a:rPr>
              <a:t>“Y él es antes de todas las cosas, y todas las cosas en él subsisten” </a:t>
            </a:r>
            <a:r>
              <a:rPr lang="es-ES" sz="1400" b="1" dirty="0">
                <a:solidFill>
                  <a:schemeClr val="accent2">
                    <a:lumMod val="50000"/>
                  </a:schemeClr>
                </a:solidFill>
                <a:latin typeface="Comic Sans MS" panose="030F0702030302020204" pitchFamily="66" charset="0"/>
              </a:rPr>
              <a:t>(Colosenses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6" y="1455095"/>
            <a:ext cx="6258170" cy="1631216"/>
          </a:xfrm>
          <a:prstGeom prst="rect">
            <a:avLst/>
          </a:prstGeom>
          <a:noFill/>
        </p:spPr>
        <p:txBody>
          <a:bodyPr wrap="square" rtlCol="0">
            <a:spAutoFit/>
          </a:bodyPr>
          <a:lstStyle/>
          <a:p>
            <a:pPr>
              <a:spcBef>
                <a:spcPts val="600"/>
              </a:spcBef>
            </a:pPr>
            <a:r>
              <a:rPr lang="es-ES" sz="2000" b="1" dirty="0"/>
              <a:t>“Primogénito” significa el primer engendrado. De ahí que algunos enseñen que Jesús fue el primer ser creado por Dios (Col. 1:15). Pero, al igual que sucede con el término “imagen”, la palabra “primogénito” tiene una concepción bíblica más amplia.</a:t>
            </a: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6" y="5210140"/>
            <a:ext cx="5947693" cy="1631216"/>
          </a:xfrm>
          <a:prstGeom prst="rect">
            <a:avLst/>
          </a:prstGeom>
          <a:noFill/>
        </p:spPr>
        <p:txBody>
          <a:bodyPr wrap="square">
            <a:spAutoFit/>
          </a:bodyPr>
          <a:lstStyle/>
          <a:p>
            <a:pPr>
              <a:spcBef>
                <a:spcPts val="600"/>
              </a:spcBef>
            </a:pPr>
            <a:r>
              <a:rPr lang="es-ES" sz="2000" b="1" dirty="0"/>
              <a:t>A esta preeminencia se refiere Pablo en Colosenses. Para evitar dudas sobre su naturaleza, le aplica dos cualidades divinas: la creación de todo lo existente (Col. 1:16; </a:t>
            </a:r>
            <a:r>
              <a:rPr lang="es-ES" sz="2000" b="1" dirty="0" err="1"/>
              <a:t>Is</a:t>
            </a:r>
            <a:r>
              <a:rPr lang="es-ES" sz="2000" b="1" dirty="0"/>
              <a:t>. 45:18); y su sustentación (Col. 1:17; Sal. 119:91).</a:t>
            </a: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6" y="3024841"/>
            <a:ext cx="6058325" cy="2246769"/>
          </a:xfrm>
          <a:prstGeom prst="rect">
            <a:avLst/>
          </a:prstGeom>
          <a:noFill/>
        </p:spPr>
        <p:txBody>
          <a:bodyPr wrap="square">
            <a:spAutoFit/>
          </a:bodyPr>
          <a:lstStyle/>
          <a:p>
            <a:pPr>
              <a:spcBef>
                <a:spcPts val="600"/>
              </a:spcBef>
            </a:pPr>
            <a:r>
              <a:rPr lang="es-ES" sz="2000" b="1" dirty="0"/>
              <a:t>Isaac fue primogénito en lugar de Ismael; Jacob fue primogénito en lugar de Esaú; José fue primogénito en lugar de Rubén; David fue primogénito en lugar de </a:t>
            </a:r>
            <a:r>
              <a:rPr lang="es-ES" sz="2000" b="1" dirty="0" err="1"/>
              <a:t>Eliab</a:t>
            </a:r>
            <a:r>
              <a:rPr lang="es-ES" sz="2000" b="1" dirty="0"/>
              <a:t> (Sal. </a:t>
            </a:r>
            <a:r>
              <a:rPr lang="es-ES" sz="2000" b="1"/>
              <a:t>89:27</a:t>
            </a:r>
            <a:r>
              <a:rPr lang="es-ES" sz="2000" b="1" dirty="0"/>
              <a:t>). Todos ellos fueron primogénitos porque ocuparon el lugar preeminente sobre sus hermanos, y no por haber nacido los primeros.</a:t>
            </a: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es-ES" sz="4400" b="1" spc="300" dirty="0">
                <a:ln w="0"/>
                <a:solidFill>
                  <a:schemeClr val="bg2"/>
                </a:solidFill>
                <a:effectLst>
                  <a:innerShdw blurRad="63500" dist="50800" dir="13500000">
                    <a:srgbClr val="000000">
                      <a:alpha val="50000"/>
                    </a:srgbClr>
                  </a:innerShdw>
                </a:effectLst>
              </a:rPr>
              <a:t>LA CABEZA DE LA IGLESIA </a:t>
            </a: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369332"/>
          </a:xfrm>
          <a:prstGeom prst="rect">
            <a:avLst/>
          </a:prstGeom>
          <a:noFill/>
        </p:spPr>
        <p:txBody>
          <a:bodyPr wrap="square">
            <a:spAutoFit/>
          </a:bodyPr>
          <a:lstStyle/>
          <a:p>
            <a:pPr algn="ct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“y él es la cabeza del cuerpo que es la iglesia” </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(Colosenses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2862322"/>
          </a:xfrm>
          <a:prstGeom prst="rect">
            <a:avLst/>
          </a:prstGeom>
          <a:noFill/>
        </p:spPr>
        <p:txBody>
          <a:bodyPr wrap="square" rtlCol="0">
            <a:spAutoFit/>
          </a:bodyPr>
          <a:lstStyle/>
          <a:p>
            <a:pPr>
              <a:spcBef>
                <a:spcPts val="600"/>
              </a:spcBef>
            </a:pPr>
            <a:r>
              <a:rPr lang="es-ES" sz="2000" b="1" dirty="0"/>
              <a:t>En algunos idiomas (como el catalán o el inglés) la palabra “cabeza” se traduce también como “jefe” o “principal”, porque ese es el sentido metafórico de “cabeza”. Así ocurre en el hebreo. Por ejemplo, “nombrarán un solo jefe” (Os. 1:11) es la traducción del hebreo “nombrarán una sola cabeza”.</a:t>
            </a: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3318324822"/>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090398"/>
            <a:ext cx="4416358" cy="1631216"/>
          </a:xfrm>
          <a:prstGeom prst="rect">
            <a:avLst/>
          </a:prstGeom>
          <a:noFill/>
        </p:spPr>
        <p:txBody>
          <a:bodyPr wrap="square">
            <a:spAutoFit/>
          </a:bodyPr>
          <a:lstStyle/>
          <a:p>
            <a:pPr>
              <a:spcBef>
                <a:spcPts val="600"/>
              </a:spcBef>
            </a:pPr>
            <a:r>
              <a:rPr lang="es-ES" sz="2000" b="1" dirty="0"/>
              <a:t>Pero Pablo añade también un sentido metafórico al cuerpo. Si Cristo es la cabeza, nosotros –la iglesia– somos el cuerpo. De esta idea se desprende que:</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082891"/>
            <a:ext cx="4416358" cy="1015663"/>
          </a:xfrm>
          <a:prstGeom prst="rect">
            <a:avLst/>
          </a:prstGeom>
          <a:noFill/>
        </p:spPr>
        <p:txBody>
          <a:bodyPr wrap="square">
            <a:spAutoFit/>
          </a:bodyPr>
          <a:lstStyle/>
          <a:p>
            <a:pPr>
              <a:spcBef>
                <a:spcPts val="600"/>
              </a:spcBef>
            </a:pPr>
            <a:r>
              <a:rPr lang="es-ES" sz="2000" b="1" dirty="0"/>
              <a:t>También este es el sentido en el que Pablo usa esta palabra cuando la aplica a Cristo (Col. 1:18a).</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29184"/>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es-ES" sz="4800" b="1" kern="2000" spc="700" dirty="0">
                <a:ln w="13462">
                  <a:noFill/>
                  <a:prstDash val="solid"/>
                </a:ln>
                <a:solidFill>
                  <a:schemeClr val="accent4">
                    <a:lumMod val="75000"/>
                  </a:schemeClr>
                </a:solidFill>
                <a:effectLst>
                  <a:outerShdw dist="38100" dir="2700000" algn="bl" rotWithShape="0">
                    <a:srgbClr val="663300"/>
                  </a:outerShdw>
                </a:effectLst>
              </a:rPr>
              <a:t>EL PRINCIPIO </a:t>
            </a: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694053"/>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8A4500"/>
                </a:solidFill>
                <a:latin typeface="Comic Sans MS" panose="030F0702030302020204" pitchFamily="66" charset="0"/>
              </a:rPr>
              <a:t>“él que es el principio, el primogénito de entre los muertos, para que en todo tenga la preeminencia” </a:t>
            </a:r>
            <a:r>
              <a:rPr lang="es-ES" sz="1400" b="1" dirty="0">
                <a:solidFill>
                  <a:srgbClr val="8A4500"/>
                </a:solidFill>
                <a:latin typeface="Comic Sans MS" panose="030F0702030302020204" pitchFamily="66" charset="0"/>
              </a:rPr>
              <a:t>(Colosenses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191250" cy="1631216"/>
          </a:xfrm>
          <a:prstGeom prst="rect">
            <a:avLst/>
          </a:prstGeom>
          <a:noFill/>
        </p:spPr>
        <p:txBody>
          <a:bodyPr wrap="square" rtlCol="0">
            <a:spAutoFit/>
          </a:bodyPr>
          <a:lstStyle/>
          <a:p>
            <a:pPr>
              <a:spcBef>
                <a:spcPts val="600"/>
              </a:spcBef>
            </a:pPr>
            <a:r>
              <a:rPr lang="es-ES" sz="2000" b="1" dirty="0"/>
              <a:t>La palabra traducida como “principio” es </a:t>
            </a:r>
            <a:r>
              <a:rPr lang="es-ES" sz="2000" b="1" i="1" dirty="0" err="1"/>
              <a:t>arjē</a:t>
            </a:r>
            <a:r>
              <a:rPr lang="es-ES" sz="2000" b="1" i="1" dirty="0"/>
              <a:t> (</a:t>
            </a:r>
            <a:r>
              <a:rPr lang="es-ES" sz="2000" b="1" i="1" dirty="0" err="1"/>
              <a:t>ἀρχή</a:t>
            </a:r>
            <a:r>
              <a:rPr lang="es-ES" sz="2000" b="1" i="1" dirty="0"/>
              <a:t>), </a:t>
            </a:r>
            <a:r>
              <a:rPr lang="es-ES" sz="2000" b="1" dirty="0"/>
              <a:t>una palabra griega que significa comienzo, origen, primera causa o principio, pero también significa gobernante, poder, autoridad o principado, dependiendo en gran medida del contexto.</a:t>
            </a: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7" y="5008583"/>
            <a:ext cx="6191250" cy="1631216"/>
          </a:xfrm>
          <a:prstGeom prst="rect">
            <a:avLst/>
          </a:prstGeom>
          <a:noFill/>
        </p:spPr>
        <p:txBody>
          <a:bodyPr wrap="square">
            <a:spAutoFit/>
          </a:bodyPr>
          <a:lstStyle/>
          <a:p>
            <a:pPr>
              <a:spcBef>
                <a:spcPts val="600"/>
              </a:spcBef>
            </a:pPr>
            <a:r>
              <a:rPr lang="es-ES" sz="2000" b="1" dirty="0"/>
              <a:t>Pablo intercala aquí el título de “primogénito de los muertos” (aunque Jesús no fue el primer resucitado, sino Moisés). Su victoria sobre la muerte implica también su victoria sobre el pecado y su poder para recrearnos a su imagen.</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8" y="3084980"/>
            <a:ext cx="6191250" cy="1938992"/>
          </a:xfrm>
          <a:prstGeom prst="rect">
            <a:avLst/>
          </a:prstGeom>
          <a:noFill/>
        </p:spPr>
        <p:txBody>
          <a:bodyPr wrap="square">
            <a:spAutoFit/>
          </a:bodyPr>
          <a:lstStyle/>
          <a:p>
            <a:pPr>
              <a:spcBef>
                <a:spcPts val="600"/>
              </a:spcBef>
            </a:pPr>
            <a:r>
              <a:rPr lang="es-ES" sz="2000" b="1" dirty="0"/>
              <a:t>Podemos decir que esta palabra, aplicada a Cristo, puede tener todos estos significados (Col. 1:18). Jesús es el origen de todo [la imagen de Dios], la causa por la cual todo se creó [el primogénito de la creación], el gobernante supremo [la cabeza]. Todo esto le da la preeminencia.</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es-ES"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EL RECONCILIADOR </a:t>
            </a: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646331"/>
          </a:xfrm>
          <a:prstGeom prst="rect">
            <a:avLst/>
          </a:prstGeom>
          <a:noFill/>
        </p:spPr>
        <p:txBody>
          <a:bodyPr wrap="square">
            <a:spAutoFit/>
          </a:bodyPr>
          <a:lstStyle/>
          <a:p>
            <a:pPr algn="ctr"/>
            <a:r>
              <a:rPr lang="es-E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“y por medio de él reconciliar consigo todas las cosas, así las que están en la tierra como las que están en los cielos, haciendo la paz mediante la sangre de su cruz” </a:t>
            </a:r>
            <a:r>
              <a:rPr lang="es-ES"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(Colosenses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631216"/>
          </a:xfrm>
          <a:prstGeom prst="rect">
            <a:avLst/>
          </a:prstGeom>
          <a:noFill/>
        </p:spPr>
        <p:txBody>
          <a:bodyPr wrap="square">
            <a:spAutoFit/>
          </a:bodyPr>
          <a:lstStyle/>
          <a:p>
            <a:pPr>
              <a:spcBef>
                <a:spcPts val="600"/>
              </a:spcBef>
            </a:pPr>
            <a:r>
              <a:rPr lang="es-ES" sz="2000" b="1" dirty="0"/>
              <a:t>Lo que Jesús hizo dio como resultado que ocupe el primer lugar en todo. Según Pablo, Cristo es digno de todos esos títulos “por cuanto agradó al Padre que en él habitase toda su plenitud” (Col. 1:19). En otras palabras, Jesús era plenamente Dios y plenamente humano. “Y hemos contemplado su gloria, […] lleno de gracia y de verdad” (</a:t>
            </a:r>
            <a:r>
              <a:rPr lang="es-ES" sz="2000" b="1" dirty="0" err="1"/>
              <a:t>Jn</a:t>
            </a:r>
            <a:r>
              <a:rPr lang="es-ES" sz="2000" b="1" dirty="0"/>
              <a:t> 1:14 </a:t>
            </a:r>
            <a:r>
              <a:rPr lang="es-ES" sz="1600" b="1" dirty="0" err="1"/>
              <a:t>NVI</a:t>
            </a:r>
            <a:r>
              <a:rPr lang="es-ES" sz="2000" b="1" dirty="0"/>
              <a:t>).</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133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782174"/>
            <a:ext cx="4428049" cy="1631216"/>
          </a:xfrm>
          <a:prstGeom prst="rect">
            <a:avLst/>
          </a:prstGeom>
          <a:noFill/>
        </p:spPr>
        <p:txBody>
          <a:bodyPr wrap="square">
            <a:spAutoFit/>
          </a:bodyPr>
          <a:lstStyle/>
          <a:p>
            <a:pPr>
              <a:spcBef>
                <a:spcPts val="600"/>
              </a:spcBef>
            </a:pPr>
            <a:r>
              <a:rPr lang="es-ES" sz="2000" b="1" dirty="0"/>
              <a:t>Podemos comprender que ha reconciliado con Dios “las [cosas] que están en la tierra”. ¿Pero cómo ha reconciliado consigo las que están en los cielos?</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058513"/>
            <a:ext cx="8451654" cy="707886"/>
          </a:xfrm>
          <a:prstGeom prst="rect">
            <a:avLst/>
          </a:prstGeom>
          <a:noFill/>
        </p:spPr>
        <p:txBody>
          <a:bodyPr wrap="square">
            <a:spAutoFit/>
          </a:bodyPr>
          <a:lstStyle/>
          <a:p>
            <a:pPr>
              <a:spcBef>
                <a:spcPts val="600"/>
              </a:spcBef>
            </a:pPr>
            <a:r>
              <a:rPr lang="es-ES" sz="2000" b="1" dirty="0"/>
              <a:t>Al morir en la cruz y resucitar, Jesús cumplió los requisitos necesarios para reconciliar a la humanidad con Dios (Col. 1:20).</a:t>
            </a: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429166"/>
            <a:ext cx="4428049" cy="1323439"/>
          </a:xfrm>
          <a:prstGeom prst="rect">
            <a:avLst/>
          </a:prstGeom>
          <a:noFill/>
        </p:spPr>
        <p:txBody>
          <a:bodyPr wrap="square">
            <a:spAutoFit/>
          </a:bodyPr>
          <a:lstStyle/>
          <a:p>
            <a:pPr>
              <a:spcBef>
                <a:spcPts val="600"/>
              </a:spcBef>
            </a:pPr>
            <a:r>
              <a:rPr lang="es-ES" sz="2000" b="1" dirty="0"/>
              <a:t>Todo el universo ha podido ver con claridad la naturaleza del mal. Así, el carácter de Dios es vindicado tanto en los Cielos como en la Tierra.</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3693319"/>
          </a:xfrm>
          <a:prstGeom prst="rect">
            <a:avLst/>
          </a:prstGeom>
          <a:noFill/>
        </p:spPr>
        <p:txBody>
          <a:bodyPr wrap="square">
            <a:spAutoFit/>
          </a:bodyPr>
          <a:lstStyle/>
          <a:p>
            <a:pPr>
              <a:spcBef>
                <a:spcPts val="600"/>
              </a:spcBef>
            </a:pPr>
            <a:r>
              <a:rPr lang="es-ES" sz="2600" b="1" dirty="0">
                <a:solidFill>
                  <a:srgbClr val="321547"/>
                </a:solidFill>
                <a:latin typeface="Constantia" panose="02030602050306030303" pitchFamily="18" charset="0"/>
              </a:rPr>
              <a:t>“Jesús era la majestad del cielo, el amado comandante de los ángeles, quienes se complacían en hacer la voluntad de él. Era uno con Dios “en el seno del Padre” (Juan 1:18), y sin embargo no pensó que era algo deseable ser igual a Dios mientras el hombre estuviera perdido en el pecado y la desgracia. Descendió de su trono, dejó la corona y el cetro reales, y revistió su divinidad con humanidad. Se humilló a sí mismo hasta la muerte de cruz para que el hombre pudiera ser exaltado a un sitial con Cristo en su trono. […] Con amor, viene a revelar al Padre, a reconciliar al hombre con Dios”</a:t>
            </a:r>
          </a:p>
        </p:txBody>
      </p:sp>
      <p:sp>
        <p:nvSpPr>
          <p:cNvPr id="4" name="CuadroTexto 3">
            <a:extLst>
              <a:ext uri="{FF2B5EF4-FFF2-40B4-BE49-F238E27FC236}">
                <a16:creationId xmlns:a16="http://schemas.microsoft.com/office/drawing/2014/main" id="{64ACAFA4-8FEE-F29D-4C7B-AFA0BAE023B8}"/>
              </a:ext>
            </a:extLst>
          </p:cNvPr>
          <p:cNvSpPr txBox="1"/>
          <p:nvPr/>
        </p:nvSpPr>
        <p:spPr>
          <a:xfrm>
            <a:off x="7120663" y="5138839"/>
            <a:ext cx="4407937" cy="338554"/>
          </a:xfrm>
          <a:prstGeom prst="rect">
            <a:avLst/>
          </a:prstGeom>
          <a:noFill/>
        </p:spPr>
        <p:txBody>
          <a:bodyPr wrap="none" rtlCol="0">
            <a:spAutoFit/>
          </a:bodyPr>
          <a:lstStyle/>
          <a:p>
            <a:pPr algn="r"/>
            <a:r>
              <a:rPr lang="es-ES" sz="1600" b="1" dirty="0">
                <a:solidFill>
                  <a:srgbClr val="321547"/>
                </a:solidFill>
              </a:rPr>
              <a:t>E. G. W. (Mensajes selectos, tomo 1, pág. 377)</a:t>
            </a: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679</TotalTime>
  <Words>1309</Words>
  <Application>Microsoft Office PowerPoint</Application>
  <PresentationFormat>Panorámica</PresentationFormat>
  <Paragraphs>46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49</cp:revision>
  <dcterms:created xsi:type="dcterms:W3CDTF">2026-01-17T09:06:28Z</dcterms:created>
  <dcterms:modified xsi:type="dcterms:W3CDTF">2026-01-18T16:56:48Z</dcterms:modified>
</cp:coreProperties>
</file>