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s-ES" sz="1800" b="1" dirty="0">
              <a:effectLst>
                <a:outerShdw blurRad="38100" dist="38100" dir="2700000" algn="tl">
                  <a:srgbClr val="000000"/>
                </a:outerShdw>
              </a:effectLst>
            </a:rPr>
            <a:t>«Padre nuestro que estás en los cielos»</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es-ES" sz="1800" b="1" dirty="0"/>
            <a:t>Necesitamos reconocer nuestra relación personal con el Padre de todos los seres humanos</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s-ES" sz="1800" b="1">
              <a:effectLst>
                <a:outerShdw blurRad="38100" dist="38100" dir="2700000" algn="tl">
                  <a:srgbClr val="000000"/>
                </a:outerShdw>
              </a:effectLst>
            </a:rPr>
            <a:t>«Santificado sea tu nombre»</a:t>
          </a:r>
          <a:endParaRPr lang="es-ES" sz="180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s-ES" sz="1800" b="1" dirty="0"/>
            <a:t>Reconocer la santidad de Dios nos acerca a él con reverencia y respeto</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s-ES" sz="1800" b="1">
              <a:effectLst>
                <a:outerShdw blurRad="38100" dist="38100" dir="2700000" algn="tl">
                  <a:srgbClr val="000000"/>
                </a:outerShdw>
              </a:effectLst>
            </a:rPr>
            <a:t>«Venga tu reino»</a:t>
          </a:r>
          <a:endParaRPr lang="es-ES" sz="180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es-ES" sz="1800" b="1"/>
            <a:t>Anhelemos el regreso de Jesús</a:t>
          </a:r>
          <a:endParaRPr lang="es-ES" sz="180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s-ES" sz="1800" b="1">
              <a:effectLst>
                <a:outerShdw blurRad="38100" dist="38100" dir="2700000" algn="tl">
                  <a:srgbClr val="000000"/>
                </a:outerShdw>
              </a:effectLst>
            </a:rPr>
            <a:t>«Hágase tu voluntad, como en el cielo, así también en la tierra»</a:t>
          </a:r>
          <a:endParaRPr lang="es-ES" sz="180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s-ES" sz="1800" b="1"/>
            <a:t>Aceptemos la soberanía divina y pidamos que se haga la voluntad de Dios en nuestra vida y en el mundo</a:t>
          </a:r>
          <a:endParaRPr lang="es-ES" sz="180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s-ES" sz="1800" b="1">
              <a:effectLst>
                <a:outerShdw blurRad="38100" dist="38100" dir="2700000" algn="tl">
                  <a:srgbClr val="000000"/>
                </a:outerShdw>
              </a:effectLst>
            </a:rPr>
            <a:t>«El pan nuestro de cada día, dánoslo hoy»</a:t>
          </a:r>
          <a:endParaRPr lang="es-ES" sz="180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es-ES" sz="1800" b="1" dirty="0"/>
            <a:t>Pidamos lo que necesitamos para vivir, tanto física como espiritualmente</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es-ES" sz="1600" b="1" dirty="0">
              <a:effectLst>
                <a:outerShdw blurRad="38100" dist="38100" dir="2700000" algn="tl">
                  <a:srgbClr val="000000"/>
                </a:outerShdw>
              </a:effectLst>
            </a:rPr>
            <a:t>«Y perdónanos nuestras deudas, como también nosotros perdonamos a nuestros deudores»</a:t>
          </a:r>
          <a:endParaRPr lang="es-ES" sz="16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es-ES" sz="1800" b="1" dirty="0"/>
            <a:t>Necesitamos arrepentirnos, buscar el perdón y perdonar a quienes nos han hecho daño, así como Dios nos perdona a nosotros</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es-ES" sz="1800" b="1">
              <a:effectLst>
                <a:outerShdw blurRad="38100" dist="38100" dir="2700000" algn="tl">
                  <a:srgbClr val="000000"/>
                </a:outerShdw>
              </a:effectLst>
            </a:rPr>
            <a:t>«Y no nos metas en tentación, mas líbranos del mal»</a:t>
          </a:r>
          <a:endParaRPr lang="es-ES" sz="180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es-ES" sz="1800" b="1" dirty="0"/>
            <a:t>Pidamos protección y amparo contra el mal presente en este mundo</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es-ES" sz="1800" b="1" dirty="0">
              <a:effectLst>
                <a:outerShdw blurRad="38100" dist="38100" dir="2700000" algn="tl">
                  <a:srgbClr val="000000"/>
                </a:outerShdw>
              </a:effectLst>
            </a:rPr>
            <a:t>«Porque tuyo es el reino, y el poder, y la gloria, por todos los siglos. Amén»</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s-ES" sz="1800" b="1" dirty="0"/>
            <a:t>Reconozcamos que todo lo que somos, poseemos y hacemos pertenece a Dios. Solo él merece la gloria y la alabanza</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s-ES" sz="2000" b="1" dirty="0">
              <a:solidFill>
                <a:schemeClr val="tx1"/>
              </a:solidFill>
            </a:rPr>
            <a:t>Alabanza (</a:t>
          </a:r>
          <a:r>
            <a:rPr lang="es-ES" sz="2000" b="1" dirty="0" err="1">
              <a:solidFill>
                <a:schemeClr val="tx1"/>
              </a:solidFill>
            </a:rPr>
            <a:t>Dn</a:t>
          </a:r>
          <a:r>
            <a:rPr lang="es-ES" sz="2000" b="1" dirty="0">
              <a:solidFill>
                <a:schemeClr val="tx1"/>
              </a:solidFill>
            </a:rPr>
            <a:t>.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es-ES" sz="2000" b="1">
              <a:solidFill>
                <a:schemeClr val="tx1"/>
              </a:solidFill>
            </a:rPr>
            <a:t>Confesión y perdón (Dn.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es-ES" sz="2000" b="1" dirty="0">
              <a:solidFill>
                <a:schemeClr val="tx1"/>
              </a:solidFill>
            </a:rPr>
            <a:t>Peticiones</a:t>
          </a:r>
          <a:br>
            <a:rPr lang="es-ES" sz="2000" b="1" dirty="0">
              <a:solidFill>
                <a:schemeClr val="tx1"/>
              </a:solidFill>
            </a:rPr>
          </a:br>
          <a:r>
            <a:rPr lang="es-ES" sz="2000" b="1" dirty="0">
              <a:solidFill>
                <a:schemeClr val="tx1"/>
              </a:solidFill>
            </a:rPr>
            <a:t>(</a:t>
          </a:r>
          <a:r>
            <a:rPr lang="es-ES" sz="2000" b="1" dirty="0" err="1">
              <a:solidFill>
                <a:schemeClr val="tx1"/>
              </a:solidFill>
            </a:rPr>
            <a:t>Dn</a:t>
          </a:r>
          <a:r>
            <a:rPr lang="es-ES" sz="2000" b="1" dirty="0">
              <a:solidFill>
                <a:schemeClr val="tx1"/>
              </a:solidFill>
            </a:rPr>
            <a:t>.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es-ES" sz="2000" b="1">
              <a:solidFill>
                <a:schemeClr val="tx1"/>
              </a:solidFill>
            </a:rPr>
            <a:t>Acción de gracias (Flp.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Necesitamos reconocer nuestra relación personal con el Padre de todos los seres humanos</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«Padre nuestro que estás en los cielos»</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Reconocer la santidad de Dios nos acerca a él con reverencia y respeto</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«Santificado sea tu nombre»</a:t>
          </a:r>
          <a:endParaRPr lang="es-ES" sz="1800" kern="120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a:t>Anhelemos el regreso de Jesús</a:t>
          </a:r>
          <a:endParaRPr lang="es-ES" sz="1800" kern="120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«Venga tu reino»</a:t>
          </a:r>
          <a:endParaRPr lang="es-ES" sz="1800" kern="120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a:t>Aceptemos la soberanía divina y pidamos que se haga la voluntad de Dios en nuestra vida y en el mundo</a:t>
          </a:r>
          <a:endParaRPr lang="es-ES" sz="1800" kern="120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«Hágase tu voluntad, como en el cielo, así también en la tierra»</a:t>
          </a:r>
          <a:endParaRPr lang="es-ES" sz="1800" kern="120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Pidamos lo que necesitamos para vivir, tanto física como espiritualmente</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«El pan nuestro de cada día, dánoslo hoy»</a:t>
          </a:r>
          <a:endParaRPr lang="es-ES" sz="1800" kern="120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Necesitamos arrepentirnos, buscar el perdón y perdonar a quienes nos han hecho daño, así como Dios nos perdona a nosotros</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es-ES" sz="1600" b="1" kern="1200" dirty="0">
              <a:effectLst>
                <a:outerShdw blurRad="38100" dist="38100" dir="2700000" algn="tl">
                  <a:srgbClr val="000000"/>
                </a:outerShdw>
              </a:effectLst>
            </a:rPr>
            <a:t>«Y perdónanos nuestras deudas, como también nosotros perdonamos a nuestros deudores»</a:t>
          </a:r>
          <a:endParaRPr lang="es-ES" sz="16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Pidamos protección y amparo contra el mal presente en este mundo</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«Y no nos metas en tentación, mas líbranos del mal»</a:t>
          </a:r>
          <a:endParaRPr lang="es-ES" sz="1800" kern="120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s-ES" sz="1800" b="1" kern="1200" dirty="0"/>
            <a:t>Reconozcamos que todo lo que somos, poseemos y hacemos pertenece a Dios. Solo él merece la gloria y la alabanza</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«Porque tuyo es el reino, y el poder, y la gloria, por todos los siglos. Amén»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Alabanza (</a:t>
          </a:r>
          <a:r>
            <a:rPr lang="es-ES" sz="2000" b="1" kern="1200" dirty="0" err="1">
              <a:solidFill>
                <a:schemeClr val="tx1"/>
              </a:solidFill>
            </a:rPr>
            <a:t>Dn</a:t>
          </a:r>
          <a:r>
            <a:rPr lang="es-ES" sz="2000" b="1" kern="1200" dirty="0">
              <a:solidFill>
                <a:schemeClr val="tx1"/>
              </a:solidFill>
            </a:rPr>
            <a:t>.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Confesión y perdón (Dn.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Peticiones</a:t>
          </a:r>
          <a:br>
            <a:rPr lang="es-ES" sz="2000" b="1" kern="1200" dirty="0">
              <a:solidFill>
                <a:schemeClr val="tx1"/>
              </a:solidFill>
            </a:rPr>
          </a:br>
          <a:r>
            <a:rPr lang="es-ES" sz="2000" b="1" kern="1200" dirty="0">
              <a:solidFill>
                <a:schemeClr val="tx1"/>
              </a:solidFill>
            </a:rPr>
            <a:t>(</a:t>
          </a:r>
          <a:r>
            <a:rPr lang="es-ES" sz="2000" b="1" kern="1200" dirty="0" err="1">
              <a:solidFill>
                <a:schemeClr val="tx1"/>
              </a:solidFill>
            </a:rPr>
            <a:t>Dn</a:t>
          </a:r>
          <a:r>
            <a:rPr lang="es-ES" sz="2000" b="1" kern="1200" dirty="0">
              <a:solidFill>
                <a:schemeClr val="tx1"/>
              </a:solidFill>
            </a:rPr>
            <a:t>.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Acción de gracias (Flp.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30/03/2026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30/03/2026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069976"/>
            <a:ext cx="3535330" cy="1967270"/>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es-ES" sz="5400" b="1" dirty="0">
                <a:ln w="22225">
                  <a:noFill/>
                  <a:prstDash val="solid"/>
                </a:ln>
                <a:solidFill>
                  <a:schemeClr val="accent2">
                    <a:lumMod val="40000"/>
                    <a:lumOff val="60000"/>
                  </a:schemeClr>
                </a:solidFill>
                <a:effectLst>
                  <a:outerShdw blurRad="38100" dist="38100" dir="2700000" algn="tl">
                    <a:srgbClr val="000000"/>
                  </a:outerShdw>
                </a:effectLst>
              </a:rPr>
              <a:t>LA ORACIÓN</a:t>
            </a: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273215"/>
            <a:ext cx="2850515" cy="584775"/>
          </a:xfrm>
          <a:prstGeom prst="rect">
            <a:avLst/>
          </a:prstGeom>
          <a:noFill/>
        </p:spPr>
        <p:txBody>
          <a:bodyPr wrap="square" rtlCol="0">
            <a:spAutoFit/>
          </a:bodyPr>
          <a:lstStyle/>
          <a:p>
            <a:pPr algn="ctr"/>
            <a:r>
              <a:rPr lang="es-ES" sz="1600" b="1" dirty="0">
                <a:solidFill>
                  <a:srgbClr val="FAD7B1"/>
                </a:solidFill>
                <a:effectLst>
                  <a:outerShdw blurRad="38100" dist="38100" dir="2700000" algn="tl">
                    <a:srgbClr val="000000"/>
                  </a:outerShdw>
                </a:effectLst>
              </a:rPr>
              <a:t>Lección 7 para el 16 de mayo de 2026</a:t>
            </a: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LA ESTRUCTURA DE LA ORACIÓN</a:t>
            </a: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81722"/>
            <a:ext cx="12192000" cy="369332"/>
          </a:xfrm>
          <a:prstGeom prst="rect">
            <a:avLst/>
          </a:prstGeom>
          <a:noFill/>
        </p:spPr>
        <p:txBody>
          <a:bodyPr wrap="square">
            <a:spAutoFit/>
          </a:bodyPr>
          <a:lstStyle/>
          <a:p>
            <a:pPr algn="ct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“Y volví mi rostro a Dios el Señor, buscándole en oración y ruego, en ayuno, cilicio y ceniza”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s-ES" sz="2000" b="1" dirty="0"/>
              <a:t>La oración registrada en Daniel 9:4-19 nos presenta las cuatro partes fundamentales de la oración:</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2593161841"/>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s-ES" sz="2000" b="1" dirty="0"/>
              <a:t>Daniel fue interrumpido por Gabriel antes de terminar su oración (acción de gracias).</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6906577" cy="1015663"/>
          </a:xfrm>
          <a:prstGeom prst="rect">
            <a:avLst/>
          </a:prstGeom>
          <a:noFill/>
        </p:spPr>
        <p:txBody>
          <a:bodyPr wrap="square">
            <a:spAutoFit/>
          </a:bodyPr>
          <a:lstStyle/>
          <a:p>
            <a:pPr>
              <a:spcBef>
                <a:spcPts val="600"/>
              </a:spcBef>
            </a:pPr>
            <a:r>
              <a:rPr lang="es-ES" sz="2000" b="1" dirty="0"/>
              <a:t>Este patrón sirve tanto para nuestras oraciones privadas como públicas. Evidentemente, el apartado de “confesión y perdón” deberá adaptarse al ámbito de la oración.</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Esta estructura nos ayuda a centrar la oración en Dios, evitando que se convierta en una especie de “lista de la compra” del almacén divino.</a:t>
            </a: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1859339"/>
            <a:ext cx="7203664" cy="286232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000" dirty="0">
                <a:ln w="0"/>
                <a:solidFill>
                  <a:srgbClr val="091306"/>
                </a:solidFill>
                <a:effectLst>
                  <a:reflection blurRad="6350" stA="53000" endA="300" endPos="35500" dir="5400000" sy="-90000" algn="bl" rotWithShape="0"/>
                </a:effectLst>
              </a:rPr>
              <a:t>CUATRO PREGUNTAS SOBRE LA ORACIÓN</a:t>
            </a: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¿Por qué debemos orar si Dios ya lo sabe todo?</a:t>
            </a: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¿Por qué orar cuando todo está bien?</a:t>
            </a: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¿Con quién debo orar?</a:t>
            </a: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¿Cómo debo escuchar?</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00025" y="419160"/>
            <a:ext cx="2981325" cy="1938992"/>
          </a:xfrm>
          <a:prstGeom prst="rect">
            <a:avLst/>
          </a:prstGeom>
          <a:noFill/>
        </p:spPr>
        <p:txBody>
          <a:bodyPr wrap="square" rtlCol="0">
            <a:spAutoFit/>
          </a:bodyPr>
          <a:lstStyle/>
          <a:p>
            <a:pPr>
              <a:spcBef>
                <a:spcPts val="600"/>
              </a:spcBef>
            </a:pPr>
            <a:r>
              <a:rPr lang="es-ES" sz="2000" b="1" dirty="0"/>
              <a:t>La oración nos eleva al trono de Dios y nos obliga a examinarnos a nosotros mismos, y a replantearnos cada día nuestra relación con Él.</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631216"/>
          </a:xfrm>
          <a:prstGeom prst="rect">
            <a:avLst/>
          </a:prstGeom>
          <a:noFill/>
        </p:spPr>
        <p:txBody>
          <a:bodyPr wrap="square" rtlCol="0">
            <a:spAutoFit/>
          </a:bodyPr>
          <a:lstStyle/>
          <a:p>
            <a:pPr>
              <a:spcBef>
                <a:spcPts val="600"/>
              </a:spcBef>
            </a:pPr>
            <a:r>
              <a:rPr lang="es-ES" sz="2000" b="1" dirty="0"/>
              <a:t>Los ángeles que no han pecado adoran a Dios continuamente. ¿Cuánto más debemos hacerlo nosotros?</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400110"/>
          </a:xfrm>
          <a:prstGeom prst="rect">
            <a:avLst/>
          </a:prstGeom>
          <a:noFill/>
        </p:spPr>
        <p:txBody>
          <a:bodyPr wrap="square" rtlCol="0">
            <a:spAutoFit/>
          </a:bodyPr>
          <a:lstStyle/>
          <a:p>
            <a:pPr>
              <a:spcBef>
                <a:spcPts val="600"/>
              </a:spcBef>
            </a:pPr>
            <a:r>
              <a:rPr lang="es-ES" sz="2000" b="1" dirty="0"/>
              <a:t>Según el momento:</a:t>
            </a:r>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2981325" cy="2862322"/>
          </a:xfrm>
          <a:prstGeom prst="rect">
            <a:avLst/>
          </a:prstGeom>
          <a:noFill/>
        </p:spPr>
        <p:txBody>
          <a:bodyPr wrap="square" rtlCol="0">
            <a:spAutoFit/>
          </a:bodyPr>
          <a:lstStyle/>
          <a:p>
            <a:pPr>
              <a:spcBef>
                <a:spcPts val="600"/>
              </a:spcBef>
            </a:pPr>
            <a:r>
              <a:rPr lang="es-ES" sz="2000" b="1" dirty="0"/>
              <a:t>La forma más clara y segura de hacerlo es combinar la oración con el estudio de la Biblia como parte de nuestre devoción personal, evitando dejar la mente vacía o escucharnos a nosotros mismos.</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198921" y="2317547"/>
            <a:ext cx="29813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Aún si no sabemos qué decir, el Espíritu Santo nos ayuda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Rm</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8:26).</a:t>
            </a: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2003672"/>
            <a:ext cx="31051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Pensar que no necesitamos a Dios porque todo nos va bien es ser orgulloso.</a:t>
            </a: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4006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soledad. Es cuando nuestra oración se vuelve más íntima.</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familia o en grupos pequeños.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la iglesia.</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“Un profundo sentido de nuestra necesidad y un gran deseo de recibir las cosas que pedimos deben caracterizar nuestras oraciones, de lo contrario no serán oídas. Pero no debemos cansarnos y dejar de pedir porque nuestras oraciones no reciban una respuesta inmediata. “El reino de los cielos sufre violencia, y los violentos lo arrebatan”. Mateo 11:12. Aquí se entiende por violencia un santo fervor, como el que manifestó Jacob. No necesitamos procurar ponernos en un estado de intensa excitación, sino que debemos presentar nuestras peticiones calmada pero persistentemente delante del trono de la gracia. Nuestra obra consiste en humillar nuestra alma delante de Dios, en confesar nuestros pecados y en acercarnos con fe a Dios”</a:t>
            </a: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s-ES" sz="1600" b="1" dirty="0"/>
              <a:t>E. G. W. (Dios nos cuida, 25 de mayo)</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49533" y="401214"/>
            <a:ext cx="4946322"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“Esperad en él en todo tiempo, oh pueblos; Derramad delante de él vuestro corazón; Dios es nuestro refugio”</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(Salmo 62:8 </a:t>
            </a:r>
            <a:r>
              <a:rPr kumimoji="0" lang="es-ES" sz="20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RV60</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931A7C"/>
                </a:solidFill>
              </a:rPr>
              <a:t>Oraciones en momentos difíciles:</a:t>
            </a:r>
          </a:p>
          <a:p>
            <a:pPr lvl="1">
              <a:spcBef>
                <a:spcPts val="600"/>
              </a:spcBef>
            </a:pPr>
            <a:r>
              <a:rPr lang="es-ES" sz="2000" b="1" dirty="0">
                <a:solidFill>
                  <a:srgbClr val="084A9C"/>
                </a:solidFill>
              </a:rPr>
              <a:t>Elías:</a:t>
            </a:r>
            <a:r>
              <a:rPr lang="es-ES" sz="2000" b="1" dirty="0"/>
              <a:t> oración en medio de la crisis.</a:t>
            </a:r>
          </a:p>
          <a:p>
            <a:pPr lvl="1">
              <a:spcBef>
                <a:spcPts val="600"/>
              </a:spcBef>
            </a:pPr>
            <a:r>
              <a:rPr lang="es-ES" sz="2000" b="1" dirty="0">
                <a:solidFill>
                  <a:srgbClr val="B4366B"/>
                </a:solidFill>
              </a:rPr>
              <a:t>Ana:</a:t>
            </a:r>
            <a:r>
              <a:rPr lang="es-ES" sz="2000" b="1" dirty="0"/>
              <a:t> una respuesta que no llega.</a:t>
            </a:r>
          </a:p>
          <a:p>
            <a:pPr>
              <a:spcBef>
                <a:spcPts val="1800"/>
              </a:spcBef>
            </a:pPr>
            <a:r>
              <a:rPr lang="es-ES" sz="2000" b="1" dirty="0">
                <a:solidFill>
                  <a:srgbClr val="4A1982"/>
                </a:solidFill>
              </a:rPr>
              <a:t>Oraciones modelo:</a:t>
            </a:r>
          </a:p>
          <a:p>
            <a:pPr lvl="1">
              <a:spcBef>
                <a:spcPts val="600"/>
              </a:spcBef>
            </a:pPr>
            <a:r>
              <a:rPr lang="es-ES" sz="2000" b="1" dirty="0">
                <a:solidFill>
                  <a:srgbClr val="08665D"/>
                </a:solidFill>
              </a:rPr>
              <a:t>Jesús:</a:t>
            </a:r>
            <a:r>
              <a:rPr lang="es-ES" sz="2000" b="1" dirty="0"/>
              <a:t> El contenido de la oración.</a:t>
            </a:r>
          </a:p>
          <a:p>
            <a:pPr lvl="1">
              <a:spcBef>
                <a:spcPts val="600"/>
              </a:spcBef>
            </a:pPr>
            <a:r>
              <a:rPr lang="es-ES" sz="2000" b="1" dirty="0">
                <a:solidFill>
                  <a:srgbClr val="82047D"/>
                </a:solidFill>
              </a:rPr>
              <a:t>Daniel:</a:t>
            </a:r>
            <a:r>
              <a:rPr lang="es-ES" sz="2000" b="1" dirty="0"/>
              <a:t> La estructura de la oración.</a:t>
            </a:r>
          </a:p>
          <a:p>
            <a:pPr>
              <a:spcBef>
                <a:spcPts val="1800"/>
              </a:spcBef>
            </a:pPr>
            <a:r>
              <a:rPr lang="es-ES" sz="2000" b="1" dirty="0">
                <a:solidFill>
                  <a:srgbClr val="415F00"/>
                </a:solidFill>
              </a:rPr>
              <a:t>Cuatro preguntas sobre la oración.</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669034" cy="1323439"/>
          </a:xfrm>
          <a:prstGeom prst="rect">
            <a:avLst/>
          </a:prstGeom>
          <a:noFill/>
        </p:spPr>
        <p:txBody>
          <a:bodyPr wrap="square" rtlCol="0">
            <a:spAutoFit/>
          </a:bodyPr>
          <a:lstStyle/>
          <a:p>
            <a:pPr>
              <a:spcBef>
                <a:spcPts val="600"/>
              </a:spcBef>
            </a:pPr>
            <a:r>
              <a:rPr lang="es-ES" sz="2000" b="1" dirty="0"/>
              <a:t>Pablo nos amonesta a seguir “orando en todo tiempo” (Ef. 6:18), aunque nuestro mundo se desmorone; aunque pase el tiempo y no veamos una respuesta a nuestras oraciones.</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4" y="2262596"/>
            <a:ext cx="666903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cómo orar? ¿Qué debimos pedir? ¿Debemos orar solos o acompañados? ¿La oración solo nos permite hablar con Dios, o también nos permite escucharlo?</a:t>
            </a: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562625"/>
            <a:ext cx="66690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circunstancias como estas, las oraciones de Elías y de Ana nos ayudarán y nos darán ánimo.</a:t>
            </a: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600" spc="300" dirty="0">
                <a:ln w="0"/>
                <a:solidFill>
                  <a:srgbClr val="7C2850"/>
                </a:solidFill>
                <a:effectLst>
                  <a:reflection blurRad="6350" stA="53000" endA="300" endPos="35500" dir="5400000" sy="-90000" algn="bl" rotWithShape="0"/>
                </a:effectLst>
              </a:rPr>
              <a:t>ORACIONES EN MOMENTOS DIFÍCILES</a:t>
            </a: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ELÍAS: ORACIÓN EN MEDIO DE LA CRISIS</a:t>
            </a: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“Él respondió: He sentido un vivo celo por Jehová Dios de los ejércitos; porque los hijos de Israel han dejado tu pacto, han derribado tus altares, y han matado a espada a tus profetas; y sólo yo he quedado, y me buscan para quitarme la vida”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(1º de Reyes 19:10)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s-ES" sz="2000" b="1" dirty="0"/>
              <a:t>¿Cómo responde Dios a nuestras oraciones en medio de la crisis?</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es-ES" sz="2000" b="1" dirty="0"/>
              <a:t>Tras una sencilla oración de Elías, Dios respondió inmediatamente por fuego (1R.18:36-38).</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es-ES" sz="2000" b="1" dirty="0"/>
              <a:t>Cuando Elías pidió la muerte, Dios calló, pero envió su ángel para alimentarlo (1R. 19:4-8).</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Después de siete oraciones pidiendo por lluvia, Dios envió una pequeña nube que se convirtió en una poderosa tormenta (1R. 18:42-45).</a:t>
            </a: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1" y="5156448"/>
            <a:ext cx="629854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Una respuesta fue inmediata y milagrosa. Otra, tras siete periodos de oración, envía la lluvia pedida. Finalmente, tras 40 días, una respuesta verbal y animadora. Dios sabe cómo </a:t>
            </a: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y cuándo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responder en cada una de nuestras situaciones.</a:t>
            </a: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454060"/>
            <a:ext cx="6355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Abatido en una cueva, Elías oyó al fin la voz de Dios respondiendo a su oración desesperada (1R. 19:9-18).</a:t>
            </a: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 UNA RESPUESTA QUE NO LLEGA</a:t>
            </a:r>
          </a:p>
        </p:txBody>
      </p:sp>
      <p:sp>
        <p:nvSpPr>
          <p:cNvPr id="5" name="CuadroTexto 4">
            <a:extLst>
              <a:ext uri="{FF2B5EF4-FFF2-40B4-BE49-F238E27FC236}">
                <a16:creationId xmlns:a16="http://schemas.microsoft.com/office/drawing/2014/main" id="{9B0651F4-61B4-59BC-8477-66036AB922C9}"/>
              </a:ext>
            </a:extLst>
          </p:cNvPr>
          <p:cNvSpPr txBox="1"/>
          <p:nvPr/>
        </p:nvSpPr>
        <p:spPr>
          <a:xfrm>
            <a:off x="1219199" y="672197"/>
            <a:ext cx="9753600" cy="369332"/>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outerShdw>
                </a:effectLst>
                <a:latin typeface="Comic Sans MS" panose="030F0702030302020204" pitchFamily="66" charset="0"/>
              </a:rPr>
              <a:t>“Por este niño oraba, y Jehová me dio lo que le pedí” </a:t>
            </a:r>
            <a:r>
              <a:rPr lang="es-ES" sz="1400" b="1" dirty="0">
                <a:solidFill>
                  <a:srgbClr val="FFFF99"/>
                </a:solidFill>
                <a:effectLst>
                  <a:outerShdw blurRad="38100" dist="38100" dir="2700000" algn="tl">
                    <a:srgbClr val="000000"/>
                  </a:outerShdw>
                </a:effectLst>
                <a:latin typeface="Comic Sans MS" panose="030F0702030302020204" pitchFamily="66" charset="0"/>
              </a:rPr>
              <a:t>(1º de Samuel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es-ES" sz="2000" b="1" dirty="0"/>
              <a:t>La oración de Ana por tener un hijo parece una oración respondida rápidamente por Dios (tras nueve meses de gozosa espera, claro) (1S. 1:9-20).</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99414"/>
            <a:ext cx="6180274" cy="1015663"/>
          </a:xfrm>
          <a:prstGeom prst="rect">
            <a:avLst/>
          </a:prstGeom>
          <a:noFill/>
        </p:spPr>
        <p:txBody>
          <a:bodyPr wrap="square">
            <a:spAutoFit/>
          </a:bodyPr>
          <a:lstStyle/>
          <a:p>
            <a:pPr>
              <a:spcBef>
                <a:spcPts val="600"/>
              </a:spcBef>
            </a:pPr>
            <a:r>
              <a:rPr lang="es-ES" sz="2000" b="1" dirty="0"/>
              <a:t>Sin embargo, al leer los versículos anteriores observamos que esta respuesta tardó muchísimo tiempo en llegar (1S. 1:1-8).</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767800"/>
            <a:ext cx="7540966" cy="1015663"/>
          </a:xfrm>
          <a:prstGeom prst="rect">
            <a:avLst/>
          </a:prstGeom>
          <a:noFill/>
        </p:spPr>
        <p:txBody>
          <a:bodyPr wrap="square">
            <a:spAutoFit/>
          </a:bodyPr>
          <a:lstStyle/>
          <a:p>
            <a:pPr>
              <a:spcBef>
                <a:spcPts val="600"/>
              </a:spcBef>
            </a:pPr>
            <a:r>
              <a:rPr lang="es-ES" sz="2000" b="1" dirty="0"/>
              <a:t>En ocasiones, el silencio de Dios puede deberse a nuestro egoísmo (</a:t>
            </a:r>
            <a:r>
              <a:rPr lang="es-ES" sz="2000" b="1" dirty="0" err="1"/>
              <a:t>Stg</a:t>
            </a:r>
            <a:r>
              <a:rPr lang="es-ES" sz="2000" b="1" dirty="0"/>
              <a:t>. 4:3); un pecado acariciado (Sal. 66:18); falta de fe (</a:t>
            </a:r>
            <a:r>
              <a:rPr lang="es-ES" sz="2000" b="1" dirty="0" err="1"/>
              <a:t>Stg</a:t>
            </a:r>
            <a:r>
              <a:rPr lang="es-ES" sz="2000" b="1" dirty="0"/>
              <a:t>. 1:6); o, simplemente, no es el momento propicio.</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778338"/>
            <a:ext cx="5134651" cy="1015663"/>
          </a:xfrm>
          <a:prstGeom prst="rect">
            <a:avLst/>
          </a:prstGeom>
          <a:noFill/>
        </p:spPr>
        <p:txBody>
          <a:bodyPr wrap="square">
            <a:spAutoFit/>
          </a:bodyPr>
          <a:lstStyle/>
          <a:p>
            <a:pPr>
              <a:spcBef>
                <a:spcPts val="600"/>
              </a:spcBef>
            </a:pPr>
            <a:r>
              <a:rPr lang="es-ES" sz="2000" b="1" dirty="0"/>
              <a:t>Desde este punto de vista, ¿cuántos años estuvo Ana pidiendo un hijo sin obtener respuesta?</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88876"/>
            <a:ext cx="617626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Penina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la otra esposa de Elcana, tenía “hijos” –es decir, más de un hijo–, y “todos los años” irritaba a Ana porque Dios no le había concedido hijos.</a:t>
            </a: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53039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todo caso, Dios ve el panorama completo y sabe qué es lo mejor para nosotros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29:11). Él siempre contestará, en Su momento y a Su manera, la oración hecha con fe (1Jn. 5:14-15).</a:t>
            </a: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ORACIONES MODELO</a:t>
            </a: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6"/>
                </a:solidFill>
              </a:rPr>
              <a:t>JESÚS: EL CONTENIDO DE LA ORACIÓN</a:t>
            </a: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“Vosotros, pues, oraréis así: Padre nuestro que estás en los cielos, santificado sea tu nombre” </a:t>
            </a:r>
            <a:r>
              <a:rPr lang="es-ES" sz="1400" b="1" dirty="0">
                <a:solidFill>
                  <a:schemeClr val="accent5">
                    <a:lumMod val="50000"/>
                  </a:schemeClr>
                </a:solidFill>
                <a:latin typeface="Comic Sans MS" panose="030F0702030302020204" pitchFamily="66" charset="0"/>
              </a:rPr>
              <a:t>(Mateo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es-ES" sz="2000" b="1" dirty="0"/>
              <a:t>Hacer oraciones largas y elaboradas para impresionar y ser alabado por los oyentes no es el estilo de oración que Jesús nos enseñó (Mt. </a:t>
            </a:r>
            <a:r>
              <a:rPr lang="es-ES" sz="2000" b="1"/>
              <a:t>6:5-8).</a:t>
            </a:r>
            <a:endParaRPr lang="es-ES" sz="2000"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849290"/>
            <a:ext cx="6829427" cy="1938992"/>
          </a:xfrm>
          <a:prstGeom prst="rect">
            <a:avLst/>
          </a:prstGeom>
          <a:noFill/>
        </p:spPr>
        <p:txBody>
          <a:bodyPr wrap="square">
            <a:spAutoFit/>
          </a:bodyPr>
          <a:lstStyle/>
          <a:p>
            <a:pPr>
              <a:spcBef>
                <a:spcPts val="600"/>
              </a:spcBef>
            </a:pPr>
            <a:r>
              <a:rPr lang="es-ES" sz="2000" b="1" dirty="0"/>
              <a:t>“Aprended a hacer oraciones cortas y al punto, pidiendo justamente lo que necesitáis. Aprended a orar en voz alta cuando únicamente Dios puede oíros. No ofrezcáis simulacros de oración, sino peticiones fervientes y sentidas que expresen el hambre del alma por el pan de vida” </a:t>
            </a:r>
            <a:r>
              <a:rPr lang="es-ES" sz="1600" b="1" dirty="0"/>
              <a:t>(Elena G. White, “Palabras de vida del gran Maestro”, p. 105)</a:t>
            </a:r>
            <a:r>
              <a:rPr lang="es-ES" sz="2000" b="1" dirty="0"/>
              <a:t>.</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169014"/>
            <a:ext cx="3985537" cy="1631216"/>
          </a:xfrm>
          <a:prstGeom prst="rect">
            <a:avLst/>
          </a:prstGeom>
          <a:noFill/>
        </p:spPr>
        <p:txBody>
          <a:bodyPr wrap="square" rtlCol="0">
            <a:spAutoFit/>
          </a:bodyPr>
          <a:lstStyle/>
          <a:p>
            <a:pPr>
              <a:spcBef>
                <a:spcPts val="600"/>
              </a:spcBef>
            </a:pPr>
            <a:r>
              <a:rPr lang="es-ES" sz="2000" b="1" dirty="0"/>
              <a:t>Nuestras oraciones deben ser hechas con sinceridad y sencillez, en un lenguaje cotidiano. La oración es una parte vital de nuestra vida.</a:t>
            </a: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s-ES" dirty="0">
                <a:solidFill>
                  <a:srgbClr val="FFFF00"/>
                </a:solidFill>
                <a:effectLst>
                  <a:outerShdw blurRad="38100" dist="38100" dir="2700000" algn="tl">
                    <a:srgbClr val="000000">
                      <a:alpha val="43137"/>
                    </a:srgbClr>
                  </a:outerShdw>
                </a:effectLst>
              </a:rPr>
              <a:t>JESÚS: EL CONTENIDO DE LA ORACIÓN</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1693659330"/>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Este es el modelo de oración que Jesús nos dio:</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449</TotalTime>
  <Words>1471</Words>
  <Application>Microsoft Office PowerPoint</Application>
  <PresentationFormat>Panorámica</PresentationFormat>
  <Paragraphs>81</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Arial</vt:lpstr>
      <vt:lpstr>Constantia</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2026-03-28T16:46:47Z</dcterms:created>
  <dcterms:modified xsi:type="dcterms:W3CDTF">2026-03-30T10:47:42Z</dcterms:modified>
</cp:coreProperties>
</file>