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0" r:id="rId2"/>
    <p:sldId id="281" r:id="rId3"/>
    <p:sldId id="262" r:id="rId4"/>
    <p:sldId id="263" r:id="rId5"/>
    <p:sldId id="260" r:id="rId6"/>
    <p:sldId id="266" r:id="rId7"/>
    <p:sldId id="265" r:id="rId8"/>
    <p:sldId id="261" r:id="rId9"/>
    <p:sldId id="267" r:id="rId10"/>
    <p:sldId id="268" r:id="rId11"/>
    <p:sldId id="269" r:id="rId12"/>
    <p:sldId id="271" r:id="rId13"/>
    <p:sldId id="270" r:id="rId14"/>
    <p:sldId id="272" r:id="rId15"/>
    <p:sldId id="276" r:id="rId16"/>
    <p:sldId id="274" r:id="rId17"/>
    <p:sldId id="282" r:id="rId18"/>
  </p:sldIdLst>
  <p:sldSz cx="12192000" cy="6858000"/>
  <p:notesSz cx="6858000" cy="9144000"/>
  <p:embeddedFontLst>
    <p:embeddedFont>
      <p:font typeface="Cardinal Alternate" panose="020B0604020202020204"/>
      <p:regular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FB7"/>
    <a:srgbClr val="D6B89E"/>
    <a:srgbClr val="C58E00"/>
    <a:srgbClr val="AB7B00"/>
    <a:srgbClr val="00BF89"/>
    <a:srgbClr val="0079D8"/>
    <a:srgbClr val="3427B4"/>
    <a:srgbClr val="8F35E7"/>
    <a:srgbClr val="A029BB"/>
    <a:srgbClr val="C02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BD751-55AC-57B1-53A9-CFE3DA5007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7DE76F-F777-0552-486C-7C27B107A0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FA7F993-2BC6-D012-3FCB-4479D66A6ABF}"/>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5" name="Marcador de pie de página 4">
            <a:extLst>
              <a:ext uri="{FF2B5EF4-FFF2-40B4-BE49-F238E27FC236}">
                <a16:creationId xmlns:a16="http://schemas.microsoft.com/office/drawing/2014/main" id="{18F80F65-E43D-BD60-4C8D-5E26F2FEB7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F17927-7334-1C14-ADE9-0C773779E3FF}"/>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30578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235F09-CAA2-D8D6-3935-B74CA2CF596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29848A-24C6-9CFA-8C03-4589B5AA6C9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A6F5DF-F397-2607-16CE-2E80558C09F8}"/>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5" name="Marcador de pie de página 4">
            <a:extLst>
              <a:ext uri="{FF2B5EF4-FFF2-40B4-BE49-F238E27FC236}">
                <a16:creationId xmlns:a16="http://schemas.microsoft.com/office/drawing/2014/main" id="{9157AA4E-2711-37C8-B6E7-BB8070035E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EF426E-794B-2302-89B3-5ADA797F0621}"/>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85187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993AE8-5C5F-56E2-8112-758F6F11F5E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BD2B06-2788-1929-40D5-7E45C5694F6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81A083-0018-C874-0B21-D5D64D245FAE}"/>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5" name="Marcador de pie de página 4">
            <a:extLst>
              <a:ext uri="{FF2B5EF4-FFF2-40B4-BE49-F238E27FC236}">
                <a16:creationId xmlns:a16="http://schemas.microsoft.com/office/drawing/2014/main" id="{266ED8E5-6AC4-CAD5-BB91-B1834D8B89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D0EB44-F1D2-F10D-BE5F-9A4C2E05BF95}"/>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96935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C9A58-9CED-8AA6-AB03-EE153E0352E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8046B7-6DFB-B736-1624-FC295CA8538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493106-6FF2-E46B-DBF4-C0EE3B79EDA9}"/>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5" name="Marcador de pie de página 4">
            <a:extLst>
              <a:ext uri="{FF2B5EF4-FFF2-40B4-BE49-F238E27FC236}">
                <a16:creationId xmlns:a16="http://schemas.microsoft.com/office/drawing/2014/main" id="{2F103D53-A758-8A56-892F-E606DBA77C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048054-2C93-EDE3-A527-4B91916DE0B3}"/>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23836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7DFD7-C226-C05F-D8A5-D601F4BAB4A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A05142-176E-411F-CC50-E63A5F88D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DD04CD4-EB4E-8D68-DE6E-8D89492EFD4E}"/>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5" name="Marcador de pie de página 4">
            <a:extLst>
              <a:ext uri="{FF2B5EF4-FFF2-40B4-BE49-F238E27FC236}">
                <a16:creationId xmlns:a16="http://schemas.microsoft.com/office/drawing/2014/main" id="{0EB31746-0611-FF97-0CE6-684A314A7C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73C96C-568F-D571-AAE8-F9548F6D1D3B}"/>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21871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BF8AF-F21C-DE5A-2A78-A8DBDBF76A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DFB12F-C57C-E0AF-00B3-ADE8A53AAC6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D437928-29C4-40CE-0F03-C19E2A7393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47CCE63-7071-71CF-D032-BE6C18456897}"/>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6" name="Marcador de pie de página 5">
            <a:extLst>
              <a:ext uri="{FF2B5EF4-FFF2-40B4-BE49-F238E27FC236}">
                <a16:creationId xmlns:a16="http://schemas.microsoft.com/office/drawing/2014/main" id="{B6C2A181-4289-A74A-B56D-6F58A08340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754959-C98B-7CDC-6E21-50EB46AA9489}"/>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317844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4152D-0CB5-E563-17C5-68ABAD9E58C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E20DE0-E335-471E-CCB2-C767980A4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05C5BE-88B9-7FFA-8690-76930CB5F8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B708A34-BDE6-7D1C-B0D4-46B296134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0E0DF43-AD6C-8FD8-16FB-8CC611DA637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C6E003-A5B7-2A9F-4902-A0DEA6EB0581}"/>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8" name="Marcador de pie de página 7">
            <a:extLst>
              <a:ext uri="{FF2B5EF4-FFF2-40B4-BE49-F238E27FC236}">
                <a16:creationId xmlns:a16="http://schemas.microsoft.com/office/drawing/2014/main" id="{885ADB94-C4A5-FBD2-81FD-D6032667881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644880D-71F6-969D-6BC0-3F4E24776477}"/>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2567918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F07949-6063-7462-52F4-3A4745A628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2BB2D86-9642-211D-5411-6CE9F410F0F0}"/>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4" name="Marcador de pie de página 3">
            <a:extLst>
              <a:ext uri="{FF2B5EF4-FFF2-40B4-BE49-F238E27FC236}">
                <a16:creationId xmlns:a16="http://schemas.microsoft.com/office/drawing/2014/main" id="{2460CA98-FB21-C3F9-9588-6A7D232E06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95173A1-6F9E-03E4-B4FB-B75B4070EDDF}"/>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422044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35175E2-9BD9-3CB9-B623-278ADF77A1B3}"/>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3" name="Marcador de pie de página 2">
            <a:extLst>
              <a:ext uri="{FF2B5EF4-FFF2-40B4-BE49-F238E27FC236}">
                <a16:creationId xmlns:a16="http://schemas.microsoft.com/office/drawing/2014/main" id="{C8622FEB-AC06-DAF5-25BA-A3A0204BCEC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7360B34-ED20-C921-55C4-8121B347720A}"/>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405943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4307B-C368-5332-8979-CFAA153392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016780-1609-5F93-B954-CA2EB500E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8FBB36-2B59-FA84-45E5-764C4D7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A97ECC-F275-36DB-1EF7-AEA430879CB3}"/>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6" name="Marcador de pie de página 5">
            <a:extLst>
              <a:ext uri="{FF2B5EF4-FFF2-40B4-BE49-F238E27FC236}">
                <a16:creationId xmlns:a16="http://schemas.microsoft.com/office/drawing/2014/main" id="{560DE1B3-EDD3-74FF-D8F2-586E56C86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161D64-A2AC-F193-0C4E-8D761D7FBE46}"/>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878108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33BD7-6049-CC0F-470B-8BF7010D3C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A253421-5FBF-97AF-3F5B-AFF070E5D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FBDC7D6-3AAC-30DA-C5E0-125B1D7EE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15A829-0B26-7C4A-17C6-09B4417E0DDF}"/>
              </a:ext>
            </a:extLst>
          </p:cNvPr>
          <p:cNvSpPr>
            <a:spLocks noGrp="1"/>
          </p:cNvSpPr>
          <p:nvPr>
            <p:ph type="dt" sz="half" idx="10"/>
          </p:nvPr>
        </p:nvSpPr>
        <p:spPr/>
        <p:txBody>
          <a:bodyPr/>
          <a:lstStyle/>
          <a:p>
            <a:fld id="{270609D7-9E43-4197-A111-037858FE857C}" type="datetimeFigureOut">
              <a:rPr lang="es-ES" smtClean="0"/>
              <a:t>08/09/2025</a:t>
            </a:fld>
            <a:endParaRPr lang="es-ES"/>
          </a:p>
        </p:txBody>
      </p:sp>
      <p:sp>
        <p:nvSpPr>
          <p:cNvPr id="6" name="Marcador de pie de página 5">
            <a:extLst>
              <a:ext uri="{FF2B5EF4-FFF2-40B4-BE49-F238E27FC236}">
                <a16:creationId xmlns:a16="http://schemas.microsoft.com/office/drawing/2014/main" id="{9A03CD64-B06F-B845-4142-2BBE352ED9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3D17D8-A56E-CD8E-43EB-4C54909D6382}"/>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391283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CE6147-2708-974B-EEBF-B2675F9EC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55AEE9-5240-A5B8-8B63-E569508DB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9A8263-D1BD-8287-0A89-2315025AE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609D7-9E43-4197-A111-037858FE857C}" type="datetimeFigureOut">
              <a:rPr lang="es-ES" smtClean="0"/>
              <a:t>08/09/2025</a:t>
            </a:fld>
            <a:endParaRPr lang="es-ES"/>
          </a:p>
        </p:txBody>
      </p:sp>
      <p:sp>
        <p:nvSpPr>
          <p:cNvPr id="5" name="Marcador de pie de página 4">
            <a:extLst>
              <a:ext uri="{FF2B5EF4-FFF2-40B4-BE49-F238E27FC236}">
                <a16:creationId xmlns:a16="http://schemas.microsoft.com/office/drawing/2014/main" id="{9E2FE5BB-2E0A-D2B0-048D-A57F185F4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4319C97-423B-6CD0-E9A0-A3CCDA9951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4A8F7-971F-4B25-8742-5E684D5B6501}" type="slidenum">
              <a:rPr lang="es-ES" smtClean="0"/>
              <a:t>‹Nº›</a:t>
            </a:fld>
            <a:endParaRPr lang="es-ES"/>
          </a:p>
        </p:txBody>
      </p:sp>
    </p:spTree>
    <p:extLst>
      <p:ext uri="{BB962C8B-B14F-4D97-AF65-F5344CB8AC3E}">
        <p14:creationId xmlns:p14="http://schemas.microsoft.com/office/powerpoint/2010/main" val="2265636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a:extLst>
              <a:ext uri="{FF2B5EF4-FFF2-40B4-BE49-F238E27FC236}">
                <a16:creationId xmlns:a16="http://schemas.microsoft.com/office/drawing/2014/main" id="{047C00A7-7614-8450-FB3D-2B9A86AA2997}"/>
              </a:ext>
            </a:extLst>
          </p:cNvPr>
          <p:cNvPicPr>
            <a:picLocks noChangeAspect="1"/>
          </p:cNvPicPr>
          <p:nvPr/>
        </p:nvPicPr>
        <p:blipFill rotWithShape="1">
          <a:blip r:embed="rId2"/>
          <a:srcRect l="3429" t="14209" r="-3429" b="10979"/>
          <a:stretch/>
        </p:blipFill>
        <p:spPr>
          <a:xfrm>
            <a:off x="19" y="10"/>
            <a:ext cx="6334105" cy="6857990"/>
          </a:xfrm>
          <a:prstGeom prst="rect">
            <a:avLst/>
          </a:prstGeom>
        </p:spPr>
      </p:pic>
      <p:pic>
        <p:nvPicPr>
          <p:cNvPr id="8" name="Imagen 7" descr="Dibujo de una persona&#10;&#10;Descripción generada automáticamente con confianza baja">
            <a:extLst>
              <a:ext uri="{FF2B5EF4-FFF2-40B4-BE49-F238E27FC236}">
                <a16:creationId xmlns:a16="http://schemas.microsoft.com/office/drawing/2014/main" id="{3DEAC00D-4464-D190-231A-CDFFB318DB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9" t="10352" r="2429" b="10352"/>
          <a:stretch/>
        </p:blipFill>
        <p:spPr>
          <a:xfrm flipH="1">
            <a:off x="6096000" y="10"/>
            <a:ext cx="6096000" cy="6857990"/>
          </a:xfrm>
          <a:prstGeom prst="rect">
            <a:avLst/>
          </a:prstGeom>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DCB65122-824A-952C-B4D7-9D1441E8814B}"/>
              </a:ext>
            </a:extLst>
          </p:cNvPr>
          <p:cNvSpPr txBox="1"/>
          <p:nvPr/>
        </p:nvSpPr>
        <p:spPr>
          <a:xfrm>
            <a:off x="3938891" y="2685354"/>
            <a:ext cx="4276117"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5000" b="1" kern="1200"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Mo</a:t>
            </a:r>
            <a:r>
              <a:rPr lang="lv-LV" sz="5000" b="1"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zus un </a:t>
            </a:r>
            <a:r>
              <a:rPr lang="en-US" sz="5000" b="1" kern="1200"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Jo</a:t>
            </a:r>
            <a:r>
              <a:rPr lang="lv-LV" sz="5000" b="1" kern="1200"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zua</a:t>
            </a:r>
            <a:endParaRPr lang="en-US" sz="5000" b="1" kern="1200"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endParaRPr>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311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F9F8A7-1A04-D511-FDE6-B02CF911E38F}"/>
              </a:ext>
            </a:extLst>
          </p:cNvPr>
          <p:cNvSpPr txBox="1"/>
          <p:nvPr/>
        </p:nvSpPr>
        <p:spPr>
          <a:xfrm>
            <a:off x="5212273" y="141027"/>
            <a:ext cx="2131989" cy="3416320"/>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Brīnumu Dievs</a:t>
            </a:r>
          </a:p>
          <a:p>
            <a:pPr algn="ctr"/>
            <a:r>
              <a:rPr lang="lv-LV" sz="2400" b="1" dirty="0">
                <a:solidFill>
                  <a:schemeClr val="tx1"/>
                </a:solidFill>
              </a:rPr>
              <a:t>"kas dara jo varenas lietas, kuras nav izdibināmas, un brīnuma darbus bez skaita." </a:t>
            </a:r>
          </a:p>
          <a:p>
            <a:pPr algn="ctr"/>
            <a:r>
              <a:rPr lang="lv-LV" sz="2400" b="1" dirty="0">
                <a:solidFill>
                  <a:schemeClr val="tx1"/>
                </a:solidFill>
              </a:rPr>
              <a:t>(Ījaba 5:9)</a:t>
            </a:r>
          </a:p>
        </p:txBody>
      </p:sp>
      <p:pic>
        <p:nvPicPr>
          <p:cNvPr id="1026" name="Picture 2">
            <a:extLst>
              <a:ext uri="{FF2B5EF4-FFF2-40B4-BE49-F238E27FC236}">
                <a16:creationId xmlns:a16="http://schemas.microsoft.com/office/drawing/2014/main" id="{AD72DB02-7C11-F8BF-B7CC-BBAE02524C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9263" y="3838576"/>
            <a:ext cx="5257797" cy="2955179"/>
          </a:xfrm>
          <a:prstGeom prst="snip2DiagRect">
            <a:avLst>
              <a:gd name="adj1" fmla="val 12051"/>
              <a:gd name="adj2" fmla="val 0"/>
            </a:avLst>
          </a:prstGeom>
          <a:solidFill>
            <a:srgbClr val="FFFFFF">
              <a:shade val="85000"/>
            </a:srgbClr>
          </a:solidFill>
          <a:ln w="28575" cap="sq">
            <a:solidFill>
              <a:srgbClr val="FFD57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junto a un caballo&#10;&#10;Descripción generada automáticamente con confianza media">
            <a:extLst>
              <a:ext uri="{FF2B5EF4-FFF2-40B4-BE49-F238E27FC236}">
                <a16:creationId xmlns:a16="http://schemas.microsoft.com/office/drawing/2014/main" id="{BF2C1A75-3FF3-C3E6-A20A-9D23615A4645}"/>
              </a:ext>
            </a:extLst>
          </p:cNvPr>
          <p:cNvPicPr>
            <a:picLocks noChangeAspect="1"/>
          </p:cNvPicPr>
          <p:nvPr/>
        </p:nvPicPr>
        <p:blipFill rotWithShape="1">
          <a:blip r:embed="rId5">
            <a:extLst>
              <a:ext uri="{28A0092B-C50C-407E-A947-70E740481C1C}">
                <a14:useLocalDpi xmlns:a14="http://schemas.microsoft.com/office/drawing/2010/main" val="0"/>
              </a:ext>
            </a:extLst>
          </a:blip>
          <a:srcRect t="8218"/>
          <a:stretch/>
        </p:blipFill>
        <p:spPr>
          <a:xfrm>
            <a:off x="29932" y="65316"/>
            <a:ext cx="5257797" cy="2340482"/>
          </a:xfrm>
          <a:prstGeom prst="snip2DiagRect">
            <a:avLst/>
          </a:prstGeom>
          <a:solidFill>
            <a:srgbClr val="FFFFFF">
              <a:shade val="85000"/>
            </a:srgbClr>
          </a:solidFill>
          <a:ln w="28575" cap="sq">
            <a:solidFill>
              <a:srgbClr val="FFD57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6B337DA-E040-FBD3-0BC0-89B84FB39CD4}"/>
              </a:ext>
            </a:extLst>
          </p:cNvPr>
          <p:cNvSpPr txBox="1">
            <a:spLocks/>
          </p:cNvSpPr>
          <p:nvPr/>
        </p:nvSpPr>
        <p:spPr>
          <a:xfrm>
            <a:off x="1939" y="2522265"/>
            <a:ext cx="5257799" cy="1190514"/>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a:t>
            </a:r>
            <a:r>
              <a:rPr lang="lv-LV" dirty="0"/>
              <a:t>Bet Mozus sacīja tautai: "Nebīstaities, pastāviet un vērojiet, kā Tas Kungs jūs šodien izglābs: ēģiptiešus, kurus jūs šodien redzat, jūs nemūžam vairs neredzēsit.</a:t>
            </a:r>
            <a:r>
              <a:rPr lang="es-ES" dirty="0"/>
              <a:t>” </a:t>
            </a:r>
            <a:r>
              <a:rPr lang="lv-LV" dirty="0"/>
              <a:t>2.Moz.</a:t>
            </a:r>
            <a:r>
              <a:rPr lang="es-ES" dirty="0"/>
              <a:t>14:13</a:t>
            </a:r>
          </a:p>
        </p:txBody>
      </p:sp>
      <p:pic>
        <p:nvPicPr>
          <p:cNvPr id="14" name="Imagen 13" descr="Un grupo de personas disfrazadas&#10;&#10;Descripción generada automáticamente con confianza baja">
            <a:extLst>
              <a:ext uri="{FF2B5EF4-FFF2-40B4-BE49-F238E27FC236}">
                <a16:creationId xmlns:a16="http://schemas.microsoft.com/office/drawing/2014/main" id="{D190E851-7AFB-1F3D-9F57-5C5317E568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591" y="141027"/>
            <a:ext cx="4914122" cy="6624735"/>
          </a:xfrm>
          <a:prstGeom prst="snip2DiagRect">
            <a:avLst/>
          </a:prstGeom>
          <a:solidFill>
            <a:srgbClr val="FFFFFF">
              <a:shade val="85000"/>
            </a:srgbClr>
          </a:solidFill>
          <a:ln w="28575" cap="sq">
            <a:solidFill>
              <a:srgbClr val="A9D1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1519DE80-F0AD-1858-3340-E7683096573F}"/>
              </a:ext>
            </a:extLst>
          </p:cNvPr>
          <p:cNvSpPr txBox="1"/>
          <p:nvPr/>
        </p:nvSpPr>
        <p:spPr>
          <a:xfrm>
            <a:off x="5601554" y="3917631"/>
            <a:ext cx="1377596" cy="2585323"/>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lv-LV" dirty="0"/>
              <a:t>“Un Jozua pavēlēja tautai: "Svētījieties, jo rīt Tas Kungs darīs jūsu vidū brīnumus."”</a:t>
            </a:r>
            <a:br>
              <a:rPr lang="lv-LV" dirty="0"/>
            </a:br>
            <a:r>
              <a:rPr lang="lv-LV" dirty="0"/>
              <a:t>Jozua 3:5</a:t>
            </a:r>
          </a:p>
        </p:txBody>
      </p:sp>
    </p:spTree>
    <p:extLst>
      <p:ext uri="{BB962C8B-B14F-4D97-AF65-F5344CB8AC3E}">
        <p14:creationId xmlns:p14="http://schemas.microsoft.com/office/powerpoint/2010/main" val="2389808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4)">
                                      <p:cBhvr>
                                        <p:cTn id="20" dur="1000"/>
                                        <p:tgtEl>
                                          <p:spTgt spid="11"/>
                                        </p:tgtEl>
                                      </p:cBhvr>
                                    </p:animEffect>
                                  </p:childTnLst>
                                </p:cTn>
                              </p:par>
                            </p:childTnLst>
                          </p:cTn>
                        </p:par>
                        <p:par>
                          <p:cTn id="21" fill="hold">
                            <p:stCondLst>
                              <p:cond delay="1500"/>
                            </p:stCondLst>
                            <p:childTnLst>
                              <p:par>
                                <p:cTn id="22" presetID="2" presetClass="entr" presetSubtype="3"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1+#ppt_w/2"/>
                                          </p:val>
                                        </p:tav>
                                        <p:tav tm="100000">
                                          <p:val>
                                            <p:strVal val="#ppt_x"/>
                                          </p:val>
                                        </p:tav>
                                      </p:tavLst>
                                    </p:anim>
                                    <p:anim calcmode="lin" valueType="num">
                                      <p:cBhvr additive="base">
                                        <p:cTn id="25"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1"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4)">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984A93C-3321-EB36-1051-9CB2B1D12150}"/>
              </a:ext>
            </a:extLst>
          </p:cNvPr>
          <p:cNvSpPr txBox="1"/>
          <p:nvPr/>
        </p:nvSpPr>
        <p:spPr>
          <a:xfrm>
            <a:off x="5913840" y="263287"/>
            <a:ext cx="2546768" cy="1815882"/>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800" b="1" dirty="0">
                <a:solidFill>
                  <a:schemeClr val="tx1"/>
                </a:solidFill>
              </a:rPr>
              <a:t>Viņi pieminēja šo notikumu ar dziesmām un uzcēla altāri.</a:t>
            </a:r>
          </a:p>
        </p:txBody>
      </p:sp>
      <p:sp>
        <p:nvSpPr>
          <p:cNvPr id="7" name="CuadroTexto 6">
            <a:extLst>
              <a:ext uri="{FF2B5EF4-FFF2-40B4-BE49-F238E27FC236}">
                <a16:creationId xmlns:a16="http://schemas.microsoft.com/office/drawing/2014/main" id="{DBF7916B-5817-1D93-353A-DEA3829B7318}"/>
              </a:ext>
            </a:extLst>
          </p:cNvPr>
          <p:cNvSpPr txBox="1">
            <a:spLocks/>
          </p:cNvSpPr>
          <p:nvPr/>
        </p:nvSpPr>
        <p:spPr>
          <a:xfrm>
            <a:off x="101860" y="4755594"/>
            <a:ext cx="5641516" cy="2021510"/>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a:t>
            </a:r>
            <a:r>
              <a:rPr lang="lv-LV" dirty="0"/>
              <a:t>Toreiz Mozus un Israēla bērni dziedāja Tam Kungam šādu dziesmu: "Es dziedāšu Tam Kungam, jo Viņš Sevi ļoti paaugstinājis. Zirgus un viņu jātniekus Viņš ir iegāzis jūrā.</a:t>
            </a:r>
          </a:p>
          <a:p>
            <a:r>
              <a:rPr lang="lv-LV" dirty="0"/>
              <a:t>Mans spēks un mana dziesma ir Tas Kungs, Viņš ir tas, no kā man nāk glābšana. Viņš ir mans stiprais Dievs - es Viņu slavēšu, Viņš ir mana tēva mjDievs - es Viņu paaugstināšu!</a:t>
            </a:r>
            <a:r>
              <a:rPr lang="es-ES" dirty="0"/>
              <a:t>” </a:t>
            </a:r>
            <a:r>
              <a:rPr lang="lv-LV" dirty="0"/>
              <a:t>2.Moz.</a:t>
            </a:r>
            <a:r>
              <a:rPr lang="es-ES" dirty="0"/>
              <a:t> 15:1-2</a:t>
            </a:r>
          </a:p>
        </p:txBody>
      </p:sp>
      <p:sp>
        <p:nvSpPr>
          <p:cNvPr id="8" name="CuadroTexto 7">
            <a:extLst>
              <a:ext uri="{FF2B5EF4-FFF2-40B4-BE49-F238E27FC236}">
                <a16:creationId xmlns:a16="http://schemas.microsoft.com/office/drawing/2014/main" id="{62E991DE-9EAB-1A1C-E3F3-F710FF0F3C54}"/>
              </a:ext>
            </a:extLst>
          </p:cNvPr>
          <p:cNvSpPr txBox="1"/>
          <p:nvPr/>
        </p:nvSpPr>
        <p:spPr>
          <a:xfrm>
            <a:off x="6048590" y="5016585"/>
            <a:ext cx="6143410" cy="1754326"/>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a:t>
            </a:r>
            <a:r>
              <a:rPr lang="lv-LV" dirty="0"/>
              <a:t>lai šī ir zīme jūsu vidū, kad jūsu bērni jums vēlāk jautās, vaicādami: kas tie jums par akmeņiem? Tad atbildiet viņiem: ūdeņi izsīka Tā Kunga derības šķirsta priekšā; kad tas devās pāri Jordānai, tad izsīka Jordānas ūdeņu straumes; tā šie akmeņi kļuva par piemiņu Israēla bērniem uz mūžīgiem laikiem.</a:t>
            </a:r>
            <a:r>
              <a:rPr lang="es-ES" dirty="0"/>
              <a:t>” Jo</a:t>
            </a:r>
            <a:r>
              <a:rPr lang="lv-LV" dirty="0"/>
              <a:t>zua</a:t>
            </a:r>
            <a:r>
              <a:rPr lang="es-ES" dirty="0"/>
              <a:t> 4:6-7</a:t>
            </a:r>
          </a:p>
        </p:txBody>
      </p:sp>
      <p:pic>
        <p:nvPicPr>
          <p:cNvPr id="10" name="Imagen 9" descr="Un dibujo de un grupo de personas en una playa&#10;&#10;Descripción generada automáticamente con confianza media">
            <a:extLst>
              <a:ext uri="{FF2B5EF4-FFF2-40B4-BE49-F238E27FC236}">
                <a16:creationId xmlns:a16="http://schemas.microsoft.com/office/drawing/2014/main" id="{CE274D0C-6EF8-3608-E6C3-6E282242D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8" y="179271"/>
            <a:ext cx="5686601" cy="4414854"/>
          </a:xfrm>
          <a:prstGeom prst="rect">
            <a:avLst/>
          </a:prstGeom>
          <a:solidFill>
            <a:srgbClr val="FFFFFF">
              <a:shade val="85000"/>
            </a:srgbClr>
          </a:solidFill>
          <a:ln w="88900" cap="sq">
            <a:solidFill>
              <a:srgbClr val="FFD57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Dibujo de video juego&#10;&#10;Descripción generada automáticamente con confianza baja">
            <a:extLst>
              <a:ext uri="{FF2B5EF4-FFF2-40B4-BE49-F238E27FC236}">
                <a16:creationId xmlns:a16="http://schemas.microsoft.com/office/drawing/2014/main" id="{F8E1F63A-D5FA-C908-009F-25A6909BA4E1}"/>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b="17324"/>
          <a:stretch/>
        </p:blipFill>
        <p:spPr>
          <a:xfrm>
            <a:off x="7171013" y="2635852"/>
            <a:ext cx="3561347" cy="1988546"/>
          </a:xfrm>
          <a:prstGeom prst="rect">
            <a:avLst/>
          </a:prstGeom>
          <a:solidFill>
            <a:srgbClr val="FFFFFF">
              <a:shade val="85000"/>
            </a:srgbClr>
          </a:solidFill>
          <a:ln w="88900" cap="sq">
            <a:solidFill>
              <a:srgbClr val="A9D18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video juego&#10;&#10;Descripción generada automáticamente con confianza baja">
            <a:extLst>
              <a:ext uri="{FF2B5EF4-FFF2-40B4-BE49-F238E27FC236}">
                <a16:creationId xmlns:a16="http://schemas.microsoft.com/office/drawing/2014/main" id="{D14564D8-8A56-B964-DEF9-3BEF6DD5C51C}"/>
              </a:ext>
            </a:extLst>
          </p:cNvPr>
          <p:cNvPicPr>
            <a:picLocks noChangeAspect="1"/>
          </p:cNvPicPr>
          <p:nvPr/>
        </p:nvPicPr>
        <p:blipFill rotWithShape="1">
          <a:blip r:embed="rId5">
            <a:extLst>
              <a:ext uri="{28A0092B-C50C-407E-A947-70E740481C1C}">
                <a14:useLocalDpi xmlns:a14="http://schemas.microsoft.com/office/drawing/2010/main" val="0"/>
              </a:ext>
            </a:extLst>
          </a:blip>
          <a:srcRect r="50867"/>
          <a:stretch/>
        </p:blipFill>
        <p:spPr>
          <a:xfrm>
            <a:off x="8633859" y="100505"/>
            <a:ext cx="3457593" cy="2376354"/>
          </a:xfrm>
          <a:prstGeom prst="rect">
            <a:avLst/>
          </a:prstGeom>
          <a:solidFill>
            <a:srgbClr val="FFFFFF">
              <a:shade val="85000"/>
            </a:srgbClr>
          </a:solidFill>
          <a:ln w="88900" cap="sq">
            <a:solidFill>
              <a:srgbClr val="A9D18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95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4)">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000"/>
                            </p:stCondLst>
                            <p:childTnLst>
                              <p:par>
                                <p:cTn id="36" presetID="21"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4)">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6D081A-C7E1-B8DB-A6F9-78985D6C0ACB}"/>
              </a:ext>
            </a:extLst>
          </p:cNvPr>
          <p:cNvSpPr txBox="1"/>
          <p:nvPr/>
        </p:nvSpPr>
        <p:spPr>
          <a:xfrm>
            <a:off x="6263199" y="731882"/>
            <a:ext cx="5817326" cy="5373394"/>
          </a:xfrm>
          <a:prstGeom prst="rect">
            <a:avLst/>
          </a:prstGeom>
          <a:noFill/>
        </p:spPr>
        <p:txBody>
          <a:bodyPr wrap="square">
            <a:spAutoFit/>
            <a:scene3d>
              <a:camera prst="orthographicFront"/>
              <a:lightRig rig="threePt" dir="t"/>
            </a:scene3d>
            <a:sp3d extrusionH="57150">
              <a:bevelT w="38100" h="38100"/>
            </a:sp3d>
          </a:bodyPr>
          <a:lstStyle/>
          <a:p>
            <a:pPr marL="182563" indent="-182563"/>
            <a:r>
              <a:rPr lang="lv-LV" sz="2200" b="1" dirty="0">
                <a:solidFill>
                  <a:srgbClr val="C58E00"/>
                </a:solidFill>
              </a:rPr>
              <a:t>Katram Dievs atklājas atbilstoši viņa vajadzībām </a:t>
            </a:r>
            <a:r>
              <a:rPr lang="lv-LV" b="1" dirty="0"/>
              <a:t>(piemēram, Jozua kā karotājs, kurš gatavojas uzvarēt)</a:t>
            </a:r>
          </a:p>
          <a:p>
            <a:pPr>
              <a:lnSpc>
                <a:spcPts val="4000"/>
              </a:lnSpc>
              <a:spcBef>
                <a:spcPts val="600"/>
              </a:spcBef>
            </a:pPr>
            <a:r>
              <a:rPr lang="lv-LV" sz="2200" b="1" dirty="0">
                <a:solidFill>
                  <a:srgbClr val="00BF89"/>
                </a:solidFill>
              </a:rPr>
              <a:t>Viņš parāda mums Savu svētumu, Savu raksturu </a:t>
            </a:r>
          </a:p>
          <a:p>
            <a:pPr>
              <a:lnSpc>
                <a:spcPts val="4000"/>
              </a:lnSpc>
              <a:spcBef>
                <a:spcPts val="600"/>
              </a:spcBef>
            </a:pPr>
            <a:r>
              <a:rPr lang="lv-LV" sz="2200" b="1" dirty="0">
                <a:solidFill>
                  <a:srgbClr val="0079D8"/>
                </a:solidFill>
              </a:rPr>
              <a:t>Viņš uztic mums misiju</a:t>
            </a:r>
          </a:p>
          <a:p>
            <a:pPr>
              <a:lnSpc>
                <a:spcPts val="4000"/>
              </a:lnSpc>
              <a:spcBef>
                <a:spcPts val="600"/>
              </a:spcBef>
            </a:pPr>
            <a:r>
              <a:rPr lang="lv-LV" sz="2200" b="1" dirty="0">
                <a:solidFill>
                  <a:srgbClr val="3427B4"/>
                </a:solidFill>
              </a:rPr>
              <a:t>Viņš apsola, ka būs ar mums </a:t>
            </a:r>
          </a:p>
          <a:p>
            <a:pPr>
              <a:lnSpc>
                <a:spcPts val="4000"/>
              </a:lnSpc>
              <a:spcBef>
                <a:spcPts val="600"/>
              </a:spcBef>
            </a:pPr>
            <a:r>
              <a:rPr lang="lv-LV" sz="2200" b="1" dirty="0">
                <a:solidFill>
                  <a:srgbClr val="8F35E7"/>
                </a:solidFill>
              </a:rPr>
              <a:t>Viņš aicina apgraizīt savas sirdis </a:t>
            </a:r>
          </a:p>
          <a:p>
            <a:pPr>
              <a:lnSpc>
                <a:spcPts val="4000"/>
              </a:lnSpc>
              <a:spcBef>
                <a:spcPts val="600"/>
              </a:spcBef>
            </a:pPr>
            <a:r>
              <a:rPr lang="lv-LV" sz="2200" b="1" dirty="0">
                <a:solidFill>
                  <a:srgbClr val="A029BB"/>
                </a:solidFill>
              </a:rPr>
              <a:t>Pieņemt Jēzus aizvietojošo izpirkuma upuri</a:t>
            </a:r>
          </a:p>
          <a:p>
            <a:pPr>
              <a:lnSpc>
                <a:spcPts val="4000"/>
              </a:lnSpc>
              <a:spcBef>
                <a:spcPts val="600"/>
              </a:spcBef>
            </a:pPr>
            <a:r>
              <a:rPr lang="lv-LV" sz="2200" b="1" dirty="0">
                <a:solidFill>
                  <a:srgbClr val="C02394"/>
                </a:solidFill>
              </a:rPr>
              <a:t>Mēs ejam uz priekšu ticībā </a:t>
            </a:r>
          </a:p>
          <a:p>
            <a:pPr>
              <a:lnSpc>
                <a:spcPts val="4000"/>
              </a:lnSpc>
              <a:spcBef>
                <a:spcPts val="600"/>
              </a:spcBef>
            </a:pPr>
            <a:r>
              <a:rPr lang="lv-LV" sz="2200" b="1" dirty="0">
                <a:solidFill>
                  <a:srgbClr val="D42974"/>
                </a:solidFill>
              </a:rPr>
              <a:t>Dievs dara brīnumus</a:t>
            </a:r>
            <a:endParaRPr lang="es-ES" sz="2200" b="1" dirty="0">
              <a:solidFill>
                <a:srgbClr val="D42974"/>
              </a:solidFill>
            </a:endParaRPr>
          </a:p>
          <a:p>
            <a:pPr>
              <a:lnSpc>
                <a:spcPts val="4000"/>
              </a:lnSpc>
              <a:spcBef>
                <a:spcPts val="600"/>
              </a:spcBef>
            </a:pPr>
            <a:r>
              <a:rPr lang="lv-LV" sz="2200" b="1" dirty="0">
                <a:solidFill>
                  <a:srgbClr val="D4294B"/>
                </a:solidFill>
              </a:rPr>
              <a:t>Mēs Viņu slavējam</a:t>
            </a:r>
          </a:p>
        </p:txBody>
      </p:sp>
      <p:pic>
        <p:nvPicPr>
          <p:cNvPr id="8" name="Imagen 7" descr="Grupo de personas posando para una foto&#10;&#10;Descripción generada automáticamente">
            <a:extLst>
              <a:ext uri="{FF2B5EF4-FFF2-40B4-BE49-F238E27FC236}">
                <a16:creationId xmlns:a16="http://schemas.microsoft.com/office/drawing/2014/main" id="{1F7A5BF2-2117-6CAD-FC87-BED11BC988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94" y="113897"/>
            <a:ext cx="5172892" cy="6654481"/>
          </a:xfrm>
          <a:prstGeom prst="ellipse">
            <a:avLst/>
          </a:prstGeom>
          <a:ln w="63500" cap="rnd">
            <a:solidFill>
              <a:srgbClr val="E8CFB7"/>
            </a:solidFill>
          </a:ln>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D27EC0B7-5611-37EA-9752-5B6AA2973F5B}"/>
              </a:ext>
            </a:extLst>
          </p:cNvPr>
          <p:cNvSpPr txBox="1"/>
          <p:nvPr/>
        </p:nvSpPr>
        <p:spPr>
          <a:xfrm>
            <a:off x="4343400" y="6211669"/>
            <a:ext cx="7848600" cy="646331"/>
          </a:xfrm>
          <a:prstGeom prst="rect">
            <a:avLst/>
          </a:prstGeom>
          <a:noFill/>
        </p:spPr>
        <p:txBody>
          <a:bodyPr wrap="square">
            <a:spAutoFit/>
          </a:bodyPr>
          <a:lstStyle/>
          <a:p>
            <a:pPr algn="ctr"/>
            <a:r>
              <a:rPr lang="lv-LV" b="1" dirty="0"/>
              <a:t>Mēs redzēsim vēl dažas līdzības starp šiem diviem varoņiem un to, kā viņiem kopā ar Israēla tautu bija iespēja izvēlēties - ticēt vai neticēt.</a:t>
            </a:r>
          </a:p>
        </p:txBody>
      </p:sp>
      <p:sp>
        <p:nvSpPr>
          <p:cNvPr id="12" name="CuadroTexto 11">
            <a:extLst>
              <a:ext uri="{FF2B5EF4-FFF2-40B4-BE49-F238E27FC236}">
                <a16:creationId xmlns:a16="http://schemas.microsoft.com/office/drawing/2014/main" id="{46A3D453-DA69-BAAA-FB64-83C522827352}"/>
              </a:ext>
            </a:extLst>
          </p:cNvPr>
          <p:cNvSpPr txBox="1"/>
          <p:nvPr/>
        </p:nvSpPr>
        <p:spPr>
          <a:xfrm>
            <a:off x="4955177" y="52064"/>
            <a:ext cx="6853646" cy="523220"/>
          </a:xfrm>
          <a:prstGeom prst="rect">
            <a:avLst/>
          </a:prstGeom>
          <a:noFill/>
        </p:spPr>
        <p:txBody>
          <a:bodyPr wrap="square">
            <a:spAutoFit/>
          </a:bodyPr>
          <a:lstStyle/>
          <a:p>
            <a:pPr algn="ctr"/>
            <a:r>
              <a:rPr lang="pt-BR" sz="2800" b="1" dirty="0"/>
              <a:t>KĀ DIEVS DARBOJAS AR MUMS?</a:t>
            </a:r>
          </a:p>
        </p:txBody>
      </p:sp>
      <p:pic>
        <p:nvPicPr>
          <p:cNvPr id="4" name="Imagen 3" descr="Icono&#10;&#10;Descripción generada automáticamente">
            <a:extLst>
              <a:ext uri="{FF2B5EF4-FFF2-40B4-BE49-F238E27FC236}">
                <a16:creationId xmlns:a16="http://schemas.microsoft.com/office/drawing/2014/main" id="{9274EC61-6A9D-3137-7594-A7FA3DA87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223" y="761909"/>
            <a:ext cx="490106" cy="422366"/>
          </a:xfrm>
          <a:prstGeom prst="rect">
            <a:avLst/>
          </a:prstGeom>
        </p:spPr>
      </p:pic>
      <p:pic>
        <p:nvPicPr>
          <p:cNvPr id="6" name="Imagen 5" descr="Forma, Círculo&#10;&#10;Descripción generada automáticamente">
            <a:extLst>
              <a:ext uri="{FF2B5EF4-FFF2-40B4-BE49-F238E27FC236}">
                <a16:creationId xmlns:a16="http://schemas.microsoft.com/office/drawing/2014/main" id="{BFB95D9A-842D-E792-3DE3-240585508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869" y="5653076"/>
            <a:ext cx="490330" cy="422366"/>
          </a:xfrm>
          <a:prstGeom prst="rect">
            <a:avLst/>
          </a:prstGeom>
        </p:spPr>
      </p:pic>
      <p:pic>
        <p:nvPicPr>
          <p:cNvPr id="7" name="Imagen 6" descr="Forma, Círculo&#10;&#10;Descripción generada automáticamente">
            <a:extLst>
              <a:ext uri="{FF2B5EF4-FFF2-40B4-BE49-F238E27FC236}">
                <a16:creationId xmlns:a16="http://schemas.microsoft.com/office/drawing/2014/main" id="{819B40FA-816F-6A1D-6BE7-62651921E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111" y="5066474"/>
            <a:ext cx="490330" cy="422366"/>
          </a:xfrm>
          <a:prstGeom prst="rect">
            <a:avLst/>
          </a:prstGeom>
        </p:spPr>
      </p:pic>
      <p:pic>
        <p:nvPicPr>
          <p:cNvPr id="9" name="Imagen 8" descr="Forma, Círculo&#10;&#10;Descripción generada automáticamente">
            <a:extLst>
              <a:ext uri="{FF2B5EF4-FFF2-40B4-BE49-F238E27FC236}">
                <a16:creationId xmlns:a16="http://schemas.microsoft.com/office/drawing/2014/main" id="{A53F9A99-C312-E0A3-CAEB-D2390C539B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223" y="4479869"/>
            <a:ext cx="490106" cy="422366"/>
          </a:xfrm>
          <a:prstGeom prst="rect">
            <a:avLst/>
          </a:prstGeom>
        </p:spPr>
      </p:pic>
      <p:pic>
        <p:nvPicPr>
          <p:cNvPr id="11" name="Imagen 10" descr="Forma, Círculo&#10;&#10;Descripción generada automáticamente">
            <a:extLst>
              <a:ext uri="{FF2B5EF4-FFF2-40B4-BE49-F238E27FC236}">
                <a16:creationId xmlns:a16="http://schemas.microsoft.com/office/drawing/2014/main" id="{7C741BB7-DB11-DC68-ADC4-B1C57310DB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353" y="3893264"/>
            <a:ext cx="489846" cy="422366"/>
          </a:xfrm>
          <a:prstGeom prst="rect">
            <a:avLst/>
          </a:prstGeom>
        </p:spPr>
      </p:pic>
      <p:pic>
        <p:nvPicPr>
          <p:cNvPr id="13" name="Imagen 12" descr="Forma, Círculo&#10;&#10;Descripción generada automáticamente">
            <a:extLst>
              <a:ext uri="{FF2B5EF4-FFF2-40B4-BE49-F238E27FC236}">
                <a16:creationId xmlns:a16="http://schemas.microsoft.com/office/drawing/2014/main" id="{FA493714-B094-4958-1077-BE89D8E942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3241" y="3306659"/>
            <a:ext cx="490070" cy="422366"/>
          </a:xfrm>
          <a:prstGeom prst="rect">
            <a:avLst/>
          </a:prstGeom>
        </p:spPr>
      </p:pic>
      <p:pic>
        <p:nvPicPr>
          <p:cNvPr id="14" name="Imagen 13" descr="Forma, Círculo&#10;&#10;Descripción generada automáticamente">
            <a:extLst>
              <a:ext uri="{FF2B5EF4-FFF2-40B4-BE49-F238E27FC236}">
                <a16:creationId xmlns:a16="http://schemas.microsoft.com/office/drawing/2014/main" id="{78F21CB7-14D6-227F-D73B-28C53DE22C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3241" y="2720054"/>
            <a:ext cx="490070" cy="422366"/>
          </a:xfrm>
          <a:prstGeom prst="rect">
            <a:avLst/>
          </a:prstGeom>
        </p:spPr>
      </p:pic>
      <p:pic>
        <p:nvPicPr>
          <p:cNvPr id="15" name="Imagen 14" descr="Forma&#10;&#10;Descripción generada automáticamente">
            <a:extLst>
              <a:ext uri="{FF2B5EF4-FFF2-40B4-BE49-F238E27FC236}">
                <a16:creationId xmlns:a16="http://schemas.microsoft.com/office/drawing/2014/main" id="{E4BFD13B-5729-1B62-5DF4-6361BBC70D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3353" y="2133449"/>
            <a:ext cx="489846" cy="422366"/>
          </a:xfrm>
          <a:prstGeom prst="rect">
            <a:avLst/>
          </a:prstGeom>
        </p:spPr>
      </p:pic>
      <p:pic>
        <p:nvPicPr>
          <p:cNvPr id="19" name="Imagen 18" descr="Forma&#10;&#10;Descripción generada automáticamente">
            <a:extLst>
              <a:ext uri="{FF2B5EF4-FFF2-40B4-BE49-F238E27FC236}">
                <a16:creationId xmlns:a16="http://schemas.microsoft.com/office/drawing/2014/main" id="{50CB958C-F924-5BAC-EE5D-FC6D79C667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73353" y="1546844"/>
            <a:ext cx="489846" cy="422366"/>
          </a:xfrm>
          <a:prstGeom prst="rect">
            <a:avLst/>
          </a:prstGeom>
        </p:spPr>
      </p:pic>
    </p:spTree>
    <p:extLst>
      <p:ext uri="{BB962C8B-B14F-4D97-AF65-F5344CB8AC3E}">
        <p14:creationId xmlns:p14="http://schemas.microsoft.com/office/powerpoint/2010/main" val="71544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
                                        <p:tgtEl>
                                          <p:spTgt spid="12"/>
                                        </p:tgtEl>
                                      </p:cBhvr>
                                    </p:animEffect>
                                    <p:anim calcmode="lin" valueType="num">
                                      <p:cBhvr>
                                        <p:cTn id="8" dur="100" fill="hold"/>
                                        <p:tgtEl>
                                          <p:spTgt spid="12"/>
                                        </p:tgtEl>
                                        <p:attrNameLst>
                                          <p:attrName>ppt_x</p:attrName>
                                        </p:attrNameLst>
                                      </p:cBhvr>
                                      <p:tavLst>
                                        <p:tav tm="0">
                                          <p:val>
                                            <p:strVal val="#ppt_x"/>
                                          </p:val>
                                        </p:tav>
                                        <p:tav tm="100000">
                                          <p:val>
                                            <p:strVal val="#ppt_x"/>
                                          </p:val>
                                        </p:tav>
                                      </p:tavLst>
                                    </p:anim>
                                    <p:anim calcmode="lin" valueType="num">
                                      <p:cBhvr>
                                        <p:cTn id="9" dur="100" fill="hold"/>
                                        <p:tgtEl>
                                          <p:spTgt spid="12"/>
                                        </p:tgtEl>
                                        <p:attrNameLst>
                                          <p:attrName>ppt_y</p:attrName>
                                        </p:attrNameLst>
                                      </p:cBhvr>
                                      <p:tavLst>
                                        <p:tav tm="0">
                                          <p:val>
                                            <p:strVal val="#ppt_y+0.31"/>
                                          </p:val>
                                        </p:tav>
                                        <p:tav tm="100000">
                                          <p:val>
                                            <p:strVal val="#ppt_y+0.31"/>
                                          </p:val>
                                        </p:tav>
                                      </p:tavLst>
                                    </p:anim>
                                    <p:anim calcmode="lin" valueType="num">
                                      <p:cBhvr>
                                        <p:cTn id="10" dur="150" decel="50000" fill="hold">
                                          <p:stCondLst>
                                            <p:cond delay="1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50" decel="50000" fill="hold">
                                          <p:stCondLst>
                                            <p:cond delay="1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 calcmode="lin" valueType="num">
                                      <p:cBhvr>
                                        <p:cTn id="33" dur="500" fill="hold"/>
                                        <p:tgtEl>
                                          <p:spTgt spid="19"/>
                                        </p:tgtEl>
                                        <p:attrNameLst>
                                          <p:attrName>style.rotation</p:attrName>
                                        </p:attrNameLst>
                                      </p:cBhvr>
                                      <p:tavLst>
                                        <p:tav tm="0">
                                          <p:val>
                                            <p:fltVal val="90"/>
                                          </p:val>
                                        </p:tav>
                                        <p:tav tm="100000">
                                          <p:val>
                                            <p:fltVal val="0"/>
                                          </p:val>
                                        </p:tav>
                                      </p:tavLst>
                                    </p:anim>
                                    <p:animEffect transition="in" filter="fade">
                                      <p:cBhvr>
                                        <p:cTn id="34" dur="500"/>
                                        <p:tgtEl>
                                          <p:spTgt spid="1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lef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left)">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wipe(left)">
                                      <p:cBhvr>
                                        <p:cTn id="62" dur="5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 calcmode="lin" valueType="num">
                                      <p:cBhvr>
                                        <p:cTn id="69" dur="500" fill="hold"/>
                                        <p:tgtEl>
                                          <p:spTgt spid="13"/>
                                        </p:tgtEl>
                                        <p:attrNameLst>
                                          <p:attrName>style.rotation</p:attrName>
                                        </p:attrNameLst>
                                      </p:cBhvr>
                                      <p:tavLst>
                                        <p:tav tm="0">
                                          <p:val>
                                            <p:fltVal val="90"/>
                                          </p:val>
                                        </p:tav>
                                        <p:tav tm="100000">
                                          <p:val>
                                            <p:fltVal val="0"/>
                                          </p:val>
                                        </p:tav>
                                      </p:tavLst>
                                    </p:anim>
                                    <p:animEffect transition="in" filter="fade">
                                      <p:cBhvr>
                                        <p:cTn id="70" dur="500"/>
                                        <p:tgtEl>
                                          <p:spTgt spid="13"/>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animEffect transition="in" filter="wipe(left)">
                                      <p:cBhvr>
                                        <p:cTn id="74" dur="500"/>
                                        <p:tgtEl>
                                          <p:spTgt spid="3">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style.rotation</p:attrName>
                                        </p:attrNameLst>
                                      </p:cBhvr>
                                      <p:tavLst>
                                        <p:tav tm="0">
                                          <p:val>
                                            <p:fltVal val="90"/>
                                          </p:val>
                                        </p:tav>
                                        <p:tav tm="100000">
                                          <p:val>
                                            <p:fltVal val="0"/>
                                          </p:val>
                                        </p:tav>
                                      </p:tavLst>
                                    </p:anim>
                                    <p:animEffect transition="in" filter="fade">
                                      <p:cBhvr>
                                        <p:cTn id="82" dur="500"/>
                                        <p:tgtEl>
                                          <p:spTgt spid="1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3">
                                            <p:txEl>
                                              <p:pRg st="5" end="5"/>
                                            </p:txEl>
                                          </p:spTgt>
                                        </p:tgtEl>
                                        <p:attrNameLst>
                                          <p:attrName>style.visibility</p:attrName>
                                        </p:attrNameLst>
                                      </p:cBhvr>
                                      <p:to>
                                        <p:strVal val="visible"/>
                                      </p:to>
                                    </p:set>
                                    <p:animEffect transition="in" filter="wipe(left)">
                                      <p:cBhvr>
                                        <p:cTn id="86" dur="500"/>
                                        <p:tgtEl>
                                          <p:spTgt spid="3">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 calcmode="lin" valueType="num">
                                      <p:cBhvr>
                                        <p:cTn id="93" dur="500" fill="hold"/>
                                        <p:tgtEl>
                                          <p:spTgt spid="9"/>
                                        </p:tgtEl>
                                        <p:attrNameLst>
                                          <p:attrName>style.rotation</p:attrName>
                                        </p:attrNameLst>
                                      </p:cBhvr>
                                      <p:tavLst>
                                        <p:tav tm="0">
                                          <p:val>
                                            <p:fltVal val="90"/>
                                          </p:val>
                                        </p:tav>
                                        <p:tav tm="100000">
                                          <p:val>
                                            <p:fltVal val="0"/>
                                          </p:val>
                                        </p:tav>
                                      </p:tavLst>
                                    </p:anim>
                                    <p:animEffect transition="in" filter="fade">
                                      <p:cBhvr>
                                        <p:cTn id="94" dur="500"/>
                                        <p:tgtEl>
                                          <p:spTgt spid="9"/>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3">
                                            <p:txEl>
                                              <p:pRg st="6" end="6"/>
                                            </p:txEl>
                                          </p:spTgt>
                                        </p:tgtEl>
                                        <p:attrNameLst>
                                          <p:attrName>style.visibility</p:attrName>
                                        </p:attrNameLst>
                                      </p:cBhvr>
                                      <p:to>
                                        <p:strVal val="visible"/>
                                      </p:to>
                                    </p:set>
                                    <p:animEffect transition="in" filter="wipe(left)">
                                      <p:cBhvr>
                                        <p:cTn id="98" dur="500"/>
                                        <p:tgtEl>
                                          <p:spTgt spid="3">
                                            <p:txEl>
                                              <p:pRg st="6" end="6"/>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p:cTn id="103" dur="500" fill="hold"/>
                                        <p:tgtEl>
                                          <p:spTgt spid="7"/>
                                        </p:tgtEl>
                                        <p:attrNameLst>
                                          <p:attrName>ppt_w</p:attrName>
                                        </p:attrNameLst>
                                      </p:cBhvr>
                                      <p:tavLst>
                                        <p:tav tm="0">
                                          <p:val>
                                            <p:fltVal val="0"/>
                                          </p:val>
                                        </p:tav>
                                        <p:tav tm="100000">
                                          <p:val>
                                            <p:strVal val="#ppt_w"/>
                                          </p:val>
                                        </p:tav>
                                      </p:tavLst>
                                    </p:anim>
                                    <p:anim calcmode="lin" valueType="num">
                                      <p:cBhvr>
                                        <p:cTn id="104" dur="500" fill="hold"/>
                                        <p:tgtEl>
                                          <p:spTgt spid="7"/>
                                        </p:tgtEl>
                                        <p:attrNameLst>
                                          <p:attrName>ppt_h</p:attrName>
                                        </p:attrNameLst>
                                      </p:cBhvr>
                                      <p:tavLst>
                                        <p:tav tm="0">
                                          <p:val>
                                            <p:fltVal val="0"/>
                                          </p:val>
                                        </p:tav>
                                        <p:tav tm="100000">
                                          <p:val>
                                            <p:strVal val="#ppt_h"/>
                                          </p:val>
                                        </p:tav>
                                      </p:tavLst>
                                    </p:anim>
                                    <p:anim calcmode="lin" valueType="num">
                                      <p:cBhvr>
                                        <p:cTn id="105" dur="500" fill="hold"/>
                                        <p:tgtEl>
                                          <p:spTgt spid="7"/>
                                        </p:tgtEl>
                                        <p:attrNameLst>
                                          <p:attrName>style.rotation</p:attrName>
                                        </p:attrNameLst>
                                      </p:cBhvr>
                                      <p:tavLst>
                                        <p:tav tm="0">
                                          <p:val>
                                            <p:fltVal val="90"/>
                                          </p:val>
                                        </p:tav>
                                        <p:tav tm="100000">
                                          <p:val>
                                            <p:fltVal val="0"/>
                                          </p:val>
                                        </p:tav>
                                      </p:tavLst>
                                    </p:anim>
                                    <p:animEffect transition="in" filter="fade">
                                      <p:cBhvr>
                                        <p:cTn id="106" dur="500"/>
                                        <p:tgtEl>
                                          <p:spTgt spid="7"/>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3">
                                            <p:txEl>
                                              <p:pRg st="7" end="7"/>
                                            </p:txEl>
                                          </p:spTgt>
                                        </p:tgtEl>
                                        <p:attrNameLst>
                                          <p:attrName>style.visibility</p:attrName>
                                        </p:attrNameLst>
                                      </p:cBhvr>
                                      <p:to>
                                        <p:strVal val="visible"/>
                                      </p:to>
                                    </p:set>
                                    <p:animEffect transition="in" filter="wipe(left)">
                                      <p:cBhvr>
                                        <p:cTn id="110" dur="500"/>
                                        <p:tgtEl>
                                          <p:spTgt spid="3">
                                            <p:txEl>
                                              <p:pRg st="7" end="7"/>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p:cTn id="115" dur="500" fill="hold"/>
                                        <p:tgtEl>
                                          <p:spTgt spid="6"/>
                                        </p:tgtEl>
                                        <p:attrNameLst>
                                          <p:attrName>ppt_w</p:attrName>
                                        </p:attrNameLst>
                                      </p:cBhvr>
                                      <p:tavLst>
                                        <p:tav tm="0">
                                          <p:val>
                                            <p:fltVal val="0"/>
                                          </p:val>
                                        </p:tav>
                                        <p:tav tm="100000">
                                          <p:val>
                                            <p:strVal val="#ppt_w"/>
                                          </p:val>
                                        </p:tav>
                                      </p:tavLst>
                                    </p:anim>
                                    <p:anim calcmode="lin" valueType="num">
                                      <p:cBhvr>
                                        <p:cTn id="116" dur="500" fill="hold"/>
                                        <p:tgtEl>
                                          <p:spTgt spid="6"/>
                                        </p:tgtEl>
                                        <p:attrNameLst>
                                          <p:attrName>ppt_h</p:attrName>
                                        </p:attrNameLst>
                                      </p:cBhvr>
                                      <p:tavLst>
                                        <p:tav tm="0">
                                          <p:val>
                                            <p:fltVal val="0"/>
                                          </p:val>
                                        </p:tav>
                                        <p:tav tm="100000">
                                          <p:val>
                                            <p:strVal val="#ppt_h"/>
                                          </p:val>
                                        </p:tav>
                                      </p:tavLst>
                                    </p:anim>
                                    <p:anim calcmode="lin" valueType="num">
                                      <p:cBhvr>
                                        <p:cTn id="117" dur="500" fill="hold"/>
                                        <p:tgtEl>
                                          <p:spTgt spid="6"/>
                                        </p:tgtEl>
                                        <p:attrNameLst>
                                          <p:attrName>style.rotation</p:attrName>
                                        </p:attrNameLst>
                                      </p:cBhvr>
                                      <p:tavLst>
                                        <p:tav tm="0">
                                          <p:val>
                                            <p:fltVal val="90"/>
                                          </p:val>
                                        </p:tav>
                                        <p:tav tm="100000">
                                          <p:val>
                                            <p:fltVal val="0"/>
                                          </p:val>
                                        </p:tav>
                                      </p:tavLst>
                                    </p:anim>
                                    <p:animEffect transition="in" filter="fade">
                                      <p:cBhvr>
                                        <p:cTn id="118" dur="500"/>
                                        <p:tgtEl>
                                          <p:spTgt spid="6"/>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3">
                                            <p:txEl>
                                              <p:pRg st="8" end="8"/>
                                            </p:txEl>
                                          </p:spTgt>
                                        </p:tgtEl>
                                        <p:attrNameLst>
                                          <p:attrName>style.visibility</p:attrName>
                                        </p:attrNameLst>
                                      </p:cBhvr>
                                      <p:to>
                                        <p:strVal val="visible"/>
                                      </p:to>
                                    </p:set>
                                    <p:animEffect transition="in" filter="wipe(left)">
                                      <p:cBhvr>
                                        <p:cTn id="122" dur="500"/>
                                        <p:tgtEl>
                                          <p:spTgt spid="3">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528" fill="hold" grpId="0" nodeType="clickEffect">
                                  <p:stCondLst>
                                    <p:cond delay="0"/>
                                  </p:stCondLst>
                                  <p:childTnLst>
                                    <p:set>
                                      <p:cBhvr>
                                        <p:cTn id="126" dur="1" fill="hold">
                                          <p:stCondLst>
                                            <p:cond delay="0"/>
                                          </p:stCondLst>
                                        </p:cTn>
                                        <p:tgtEl>
                                          <p:spTgt spid="10"/>
                                        </p:tgtEl>
                                        <p:attrNameLst>
                                          <p:attrName>style.visibility</p:attrName>
                                        </p:attrNameLst>
                                      </p:cBhvr>
                                      <p:to>
                                        <p:strVal val="visible"/>
                                      </p:to>
                                    </p:set>
                                    <p:anim calcmode="lin" valueType="num">
                                      <p:cBhvr>
                                        <p:cTn id="127" dur="500" fill="hold"/>
                                        <p:tgtEl>
                                          <p:spTgt spid="10"/>
                                        </p:tgtEl>
                                        <p:attrNameLst>
                                          <p:attrName>ppt_w</p:attrName>
                                        </p:attrNameLst>
                                      </p:cBhvr>
                                      <p:tavLst>
                                        <p:tav tm="0">
                                          <p:val>
                                            <p:fltVal val="0"/>
                                          </p:val>
                                        </p:tav>
                                        <p:tav tm="100000">
                                          <p:val>
                                            <p:strVal val="#ppt_w"/>
                                          </p:val>
                                        </p:tav>
                                      </p:tavLst>
                                    </p:anim>
                                    <p:anim calcmode="lin" valueType="num">
                                      <p:cBhvr>
                                        <p:cTn id="128" dur="500" fill="hold"/>
                                        <p:tgtEl>
                                          <p:spTgt spid="10"/>
                                        </p:tgtEl>
                                        <p:attrNameLst>
                                          <p:attrName>ppt_h</p:attrName>
                                        </p:attrNameLst>
                                      </p:cBhvr>
                                      <p:tavLst>
                                        <p:tav tm="0">
                                          <p:val>
                                            <p:fltVal val="0"/>
                                          </p:val>
                                        </p:tav>
                                        <p:tav tm="100000">
                                          <p:val>
                                            <p:strVal val="#ppt_h"/>
                                          </p:val>
                                        </p:tav>
                                      </p:tavLst>
                                    </p:anim>
                                    <p:animEffect transition="in" filter="fade">
                                      <p:cBhvr>
                                        <p:cTn id="129" dur="500"/>
                                        <p:tgtEl>
                                          <p:spTgt spid="10"/>
                                        </p:tgtEl>
                                      </p:cBhvr>
                                    </p:animEffect>
                                    <p:anim calcmode="lin" valueType="num">
                                      <p:cBhvr>
                                        <p:cTn id="130" dur="500" fill="hold"/>
                                        <p:tgtEl>
                                          <p:spTgt spid="10"/>
                                        </p:tgtEl>
                                        <p:attrNameLst>
                                          <p:attrName>ppt_x</p:attrName>
                                        </p:attrNameLst>
                                      </p:cBhvr>
                                      <p:tavLst>
                                        <p:tav tm="0">
                                          <p:val>
                                            <p:fltVal val="0.5"/>
                                          </p:val>
                                        </p:tav>
                                        <p:tav tm="100000">
                                          <p:val>
                                            <p:strVal val="#ppt_x"/>
                                          </p:val>
                                        </p:tav>
                                      </p:tavLst>
                                    </p:anim>
                                    <p:anim calcmode="lin" valueType="num">
                                      <p:cBhvr>
                                        <p:cTn id="131"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30AB3EB-8529-73B4-35C7-DD4835CB8394}"/>
              </a:ext>
            </a:extLst>
          </p:cNvPr>
          <p:cNvSpPr txBox="1"/>
          <p:nvPr/>
        </p:nvSpPr>
        <p:spPr>
          <a:xfrm>
            <a:off x="4324646" y="446118"/>
            <a:ext cx="3542707"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Manna, maize no debesīm</a:t>
            </a:r>
          </a:p>
        </p:txBody>
      </p:sp>
      <p:pic>
        <p:nvPicPr>
          <p:cNvPr id="8" name="Imagen 7" descr="Una caricatura de un grupo de personas en una playa&#10;&#10;Descripción generada automáticamente">
            <a:extLst>
              <a:ext uri="{FF2B5EF4-FFF2-40B4-BE49-F238E27FC236}">
                <a16:creationId xmlns:a16="http://schemas.microsoft.com/office/drawing/2014/main" id="{47BCB865-8616-CDBF-4958-073342E8C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32" y="1732548"/>
            <a:ext cx="10119936" cy="5059969"/>
          </a:xfrm>
          <a:prstGeom prst="rect">
            <a:avLst/>
          </a:prstGeom>
          <a:ln w="57150">
            <a:gradFill>
              <a:gsLst>
                <a:gs pos="16000">
                  <a:srgbClr val="FFD57F"/>
                </a:gs>
                <a:gs pos="52000">
                  <a:srgbClr val="A9D18E"/>
                </a:gs>
                <a:gs pos="51000">
                  <a:srgbClr val="FFD57F"/>
                </a:gs>
                <a:gs pos="76000">
                  <a:srgbClr val="A9D18E"/>
                </a:gs>
              </a:gsLst>
              <a:lin ang="600000" scaled="0"/>
            </a:gradFill>
          </a:ln>
        </p:spPr>
      </p:pic>
      <p:sp>
        <p:nvSpPr>
          <p:cNvPr id="9" name="CuadroTexto 8">
            <a:extLst>
              <a:ext uri="{FF2B5EF4-FFF2-40B4-BE49-F238E27FC236}">
                <a16:creationId xmlns:a16="http://schemas.microsoft.com/office/drawing/2014/main" id="{AA34CE45-AFA2-25D4-F77D-56A0195049A7}"/>
              </a:ext>
            </a:extLst>
          </p:cNvPr>
          <p:cNvSpPr txBox="1">
            <a:spLocks/>
          </p:cNvSpPr>
          <p:nvPr/>
        </p:nvSpPr>
        <p:spPr>
          <a:xfrm>
            <a:off x="132347" y="83019"/>
            <a:ext cx="4107144" cy="3683504"/>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lv-LV" dirty="0"/>
              <a:t>Dievs dod mannu: "Un Tas Kungs sacīja Mozum: "Redzi, Es jums dodu maizi no debesīm, un ļaudīm jāiet un jānāk, un ik dienas jāsavāc viena dienas daļa, lai Es tos pārbaudītu, vai tie staigā pēc Manas bauslības, vai nē. Un sestā dienā tiem jāsagatavo divreiz vairāk, nekā tie ik dienas savākuši. Bet sestajā dienā viņiem jāsagatavo uzkrāt divreiz vairāk, nekā viņi ik dienas savāc... Un Israēla nams to nosauca par mannu, un tā bija kā koriandra sēklas, balta, un tās garša bija kā pārslas ar medu" 2 Moz 16:4-5, 31.</a:t>
            </a:r>
          </a:p>
        </p:txBody>
      </p:sp>
      <p:sp>
        <p:nvSpPr>
          <p:cNvPr id="10" name="CuadroTexto 9">
            <a:extLst>
              <a:ext uri="{FF2B5EF4-FFF2-40B4-BE49-F238E27FC236}">
                <a16:creationId xmlns:a16="http://schemas.microsoft.com/office/drawing/2014/main" id="{11C00F00-0F90-942C-23A7-B9F9DAFE79ED}"/>
              </a:ext>
            </a:extLst>
          </p:cNvPr>
          <p:cNvSpPr txBox="1"/>
          <p:nvPr/>
        </p:nvSpPr>
        <p:spPr>
          <a:xfrm>
            <a:off x="8082013" y="83019"/>
            <a:ext cx="3977640" cy="2862322"/>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lv-LV" dirty="0"/>
              <a:t>Dievs atņēma mannu, un viņi ēda no apsolītās zemes augļiem: "Nākamajā rītā pēc Pashā viņi ēda no zemes augļiem, neraudzētu maizi, un tajā pašā dienā jaunas labības kviešu vārpas, kas tika grauzdētas.  Un manna pārtrauca rīt no rīta, jo viņi sāka ēst no zemes augļiem; un Israēla bērniem vairs nebija mannas, bet viņi ēda no Kanaāna zemes augļiem tajā gadā." Jozuas 5:11-12</a:t>
            </a:r>
          </a:p>
        </p:txBody>
      </p:sp>
    </p:spTree>
    <p:extLst>
      <p:ext uri="{BB962C8B-B14F-4D97-AF65-F5344CB8AC3E}">
        <p14:creationId xmlns:p14="http://schemas.microsoft.com/office/powerpoint/2010/main" val="3218987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par>
                          <p:cTn id="11" fill="hold">
                            <p:stCondLst>
                              <p:cond delay="250"/>
                            </p:stCondLst>
                            <p:childTnLst>
                              <p:par>
                                <p:cTn id="12" presetID="16" presetClass="entr" presetSubtype="37"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4)">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7" name="Imagen 6" descr="Una caricatura de una persona&#10;&#10;Descripción generada automáticamente con confianza media">
            <a:extLst>
              <a:ext uri="{FF2B5EF4-FFF2-40B4-BE49-F238E27FC236}">
                <a16:creationId xmlns:a16="http://schemas.microsoft.com/office/drawing/2014/main" id="{ACC6955F-74F9-CCE9-011F-CE0AFED77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7" y="2897204"/>
            <a:ext cx="7448350" cy="3888607"/>
          </a:xfrm>
          <a:prstGeom prst="ellipse">
            <a:avLst/>
          </a:prstGeom>
          <a:ln w="63500" cap="rnd">
            <a:solidFill>
              <a:srgbClr val="FFD57F"/>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EBE4A867-0C0E-7D8E-612E-EA0973CBF3B1}"/>
              </a:ext>
            </a:extLst>
          </p:cNvPr>
          <p:cNvSpPr txBox="1"/>
          <p:nvPr/>
        </p:nvSpPr>
        <p:spPr>
          <a:xfrm>
            <a:off x="5435438" y="470103"/>
            <a:ext cx="2400052" cy="2062103"/>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3200" b="1" dirty="0">
                <a:solidFill>
                  <a:schemeClr val="tx1"/>
                </a:solidFill>
              </a:rPr>
              <a:t>Tika izūtīti izlūki, kas izlūkoja zemi.</a:t>
            </a:r>
          </a:p>
        </p:txBody>
      </p:sp>
      <p:sp>
        <p:nvSpPr>
          <p:cNvPr id="9" name="CuadroTexto 8">
            <a:extLst>
              <a:ext uri="{FF2B5EF4-FFF2-40B4-BE49-F238E27FC236}">
                <a16:creationId xmlns:a16="http://schemas.microsoft.com/office/drawing/2014/main" id="{7EAE4CAC-14AC-AA30-030A-AC13FEA05267}"/>
              </a:ext>
            </a:extLst>
          </p:cNvPr>
          <p:cNvSpPr txBox="1">
            <a:spLocks/>
          </p:cNvSpPr>
          <p:nvPr/>
        </p:nvSpPr>
        <p:spPr>
          <a:xfrm>
            <a:off x="206137" y="439187"/>
            <a:ext cx="4789372" cy="2021510"/>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lv-LV" dirty="0"/>
              <a:t>"Un Tas Kungs runāja uz Mozu: "Izsūti vīrus, kas lai izlūko Kānaāna zemi, ko Es Israēla bērniem dodu; pa vienam vīram no katras cilts, un izsūti tos, bet viņiem visiem ir jābūt vadoņiem." Tad Mozus tos izsūtīja pēc Tā Kunga pavēles no Pāranas tuksneša; visi šie vīri bija Israēla bērnu vadītāji." 4. Mozus 13:1</a:t>
            </a:r>
            <a:r>
              <a:rPr lang="es-ES" dirty="0"/>
              <a:t>-3 </a:t>
            </a:r>
          </a:p>
        </p:txBody>
      </p:sp>
      <p:sp>
        <p:nvSpPr>
          <p:cNvPr id="10" name="CuadroTexto 9">
            <a:extLst>
              <a:ext uri="{FF2B5EF4-FFF2-40B4-BE49-F238E27FC236}">
                <a16:creationId xmlns:a16="http://schemas.microsoft.com/office/drawing/2014/main" id="{EDC840EC-3BD6-F929-EE1F-CFB6527EEAC4}"/>
              </a:ext>
            </a:extLst>
          </p:cNvPr>
          <p:cNvSpPr txBox="1"/>
          <p:nvPr/>
        </p:nvSpPr>
        <p:spPr>
          <a:xfrm>
            <a:off x="8201892" y="439187"/>
            <a:ext cx="3783970" cy="2031325"/>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a:t>
            </a:r>
            <a:r>
              <a:rPr lang="lv-LV" dirty="0"/>
              <a:t>Tad Jozua, Nūna dēls, sūtīja slepeni no Sitimas divus vīrus kā izlūkus, sacīdams: "Noejiet turp un izlūkojiet zemi, bet it īpaši Jēriku!" Un viņi aizgāja un nonāca kādas sievas namā, kas bija netikle, un tās vārds bija Rahāba, un tie tur pārgulēja.</a:t>
            </a:r>
            <a:r>
              <a:rPr lang="es-ES" dirty="0"/>
              <a:t>” Jo</a:t>
            </a:r>
            <a:r>
              <a:rPr lang="lv-LV" dirty="0"/>
              <a:t>z</a:t>
            </a:r>
            <a:r>
              <a:rPr lang="es-ES" dirty="0"/>
              <a:t> 2:1</a:t>
            </a:r>
          </a:p>
        </p:txBody>
      </p:sp>
      <p:pic>
        <p:nvPicPr>
          <p:cNvPr id="12" name="Imagen 11" descr="Imagen que contiene persona, edificio, mujer, sostener&#10;&#10;Descripción generada automáticamente">
            <a:extLst>
              <a:ext uri="{FF2B5EF4-FFF2-40B4-BE49-F238E27FC236}">
                <a16:creationId xmlns:a16="http://schemas.microsoft.com/office/drawing/2014/main" id="{95169277-2754-1589-86E2-561E7346C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517" y="2686190"/>
            <a:ext cx="4365606" cy="4099621"/>
          </a:xfrm>
          <a:prstGeom prst="ellipse">
            <a:avLst/>
          </a:prstGeom>
          <a:ln w="63500" cap="rnd">
            <a:solidFill>
              <a:srgbClr val="A9D18E"/>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37278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90"/>
                                          </p:val>
                                        </p:tav>
                                        <p:tav tm="100000">
                                          <p:val>
                                            <p:fltVal val="0"/>
                                          </p:val>
                                        </p:tav>
                                      </p:tavLst>
                                    </p:anim>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90">
                                          <p:stCondLst>
                                            <p:cond delay="0"/>
                                          </p:stCondLst>
                                        </p:cTn>
                                        <p:tgtEl>
                                          <p:spTgt spid="7"/>
                                        </p:tgtEl>
                                      </p:cBhvr>
                                    </p:animEffect>
                                    <p:anim calcmode="lin" valueType="num">
                                      <p:cBhvr>
                                        <p:cTn id="1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1" dur="13">
                                          <p:stCondLst>
                                            <p:cond delay="325"/>
                                          </p:stCondLst>
                                        </p:cTn>
                                        <p:tgtEl>
                                          <p:spTgt spid="7"/>
                                        </p:tgtEl>
                                      </p:cBhvr>
                                      <p:to x="100000" y="60000"/>
                                    </p:animScale>
                                    <p:animScale>
                                      <p:cBhvr>
                                        <p:cTn id="22" dur="83" decel="50000">
                                          <p:stCondLst>
                                            <p:cond delay="338"/>
                                          </p:stCondLst>
                                        </p:cTn>
                                        <p:tgtEl>
                                          <p:spTgt spid="7"/>
                                        </p:tgtEl>
                                      </p:cBhvr>
                                      <p:to x="100000" y="100000"/>
                                    </p:animScale>
                                    <p:animScale>
                                      <p:cBhvr>
                                        <p:cTn id="23" dur="13">
                                          <p:stCondLst>
                                            <p:cond delay="656"/>
                                          </p:stCondLst>
                                        </p:cTn>
                                        <p:tgtEl>
                                          <p:spTgt spid="7"/>
                                        </p:tgtEl>
                                      </p:cBhvr>
                                      <p:to x="100000" y="80000"/>
                                    </p:animScale>
                                    <p:animScale>
                                      <p:cBhvr>
                                        <p:cTn id="24" dur="83" decel="50000">
                                          <p:stCondLst>
                                            <p:cond delay="669"/>
                                          </p:stCondLst>
                                        </p:cTn>
                                        <p:tgtEl>
                                          <p:spTgt spid="7"/>
                                        </p:tgtEl>
                                      </p:cBhvr>
                                      <p:to x="100000" y="100000"/>
                                    </p:animScale>
                                    <p:animScale>
                                      <p:cBhvr>
                                        <p:cTn id="25" dur="13">
                                          <p:stCondLst>
                                            <p:cond delay="821"/>
                                          </p:stCondLst>
                                        </p:cTn>
                                        <p:tgtEl>
                                          <p:spTgt spid="7"/>
                                        </p:tgtEl>
                                      </p:cBhvr>
                                      <p:to x="100000" y="90000"/>
                                    </p:animScale>
                                    <p:animScale>
                                      <p:cBhvr>
                                        <p:cTn id="26" dur="83" decel="50000">
                                          <p:stCondLst>
                                            <p:cond delay="834"/>
                                          </p:stCondLst>
                                        </p:cTn>
                                        <p:tgtEl>
                                          <p:spTgt spid="7"/>
                                        </p:tgtEl>
                                      </p:cBhvr>
                                      <p:to x="100000" y="100000"/>
                                    </p:animScale>
                                    <p:animScale>
                                      <p:cBhvr>
                                        <p:cTn id="27" dur="13">
                                          <p:stCondLst>
                                            <p:cond delay="904"/>
                                          </p:stCondLst>
                                        </p:cTn>
                                        <p:tgtEl>
                                          <p:spTgt spid="7"/>
                                        </p:tgtEl>
                                      </p:cBhvr>
                                      <p:to x="100000" y="95000"/>
                                    </p:animScale>
                                    <p:animScale>
                                      <p:cBhvr>
                                        <p:cTn id="28" dur="83" decel="50000">
                                          <p:stCondLst>
                                            <p:cond delay="917"/>
                                          </p:stCondLst>
                                        </p:cTn>
                                        <p:tgtEl>
                                          <p:spTgt spid="7"/>
                                        </p:tgtEl>
                                      </p:cBhvr>
                                      <p:to x="100000" y="100000"/>
                                    </p:animScale>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290">
                                          <p:stCondLst>
                                            <p:cond delay="0"/>
                                          </p:stCondLst>
                                        </p:cTn>
                                        <p:tgtEl>
                                          <p:spTgt spid="12"/>
                                        </p:tgtEl>
                                      </p:cBhvr>
                                    </p:animEffect>
                                    <p:anim calcmode="lin" valueType="num">
                                      <p:cBhvr>
                                        <p:cTn id="3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3" dur="13">
                                          <p:stCondLst>
                                            <p:cond delay="325"/>
                                          </p:stCondLst>
                                        </p:cTn>
                                        <p:tgtEl>
                                          <p:spTgt spid="12"/>
                                        </p:tgtEl>
                                      </p:cBhvr>
                                      <p:to x="100000" y="60000"/>
                                    </p:animScale>
                                    <p:animScale>
                                      <p:cBhvr>
                                        <p:cTn id="44" dur="83" decel="50000">
                                          <p:stCondLst>
                                            <p:cond delay="338"/>
                                          </p:stCondLst>
                                        </p:cTn>
                                        <p:tgtEl>
                                          <p:spTgt spid="12"/>
                                        </p:tgtEl>
                                      </p:cBhvr>
                                      <p:to x="100000" y="100000"/>
                                    </p:animScale>
                                    <p:animScale>
                                      <p:cBhvr>
                                        <p:cTn id="45" dur="13">
                                          <p:stCondLst>
                                            <p:cond delay="656"/>
                                          </p:stCondLst>
                                        </p:cTn>
                                        <p:tgtEl>
                                          <p:spTgt spid="12"/>
                                        </p:tgtEl>
                                      </p:cBhvr>
                                      <p:to x="100000" y="80000"/>
                                    </p:animScale>
                                    <p:animScale>
                                      <p:cBhvr>
                                        <p:cTn id="46" dur="83" decel="50000">
                                          <p:stCondLst>
                                            <p:cond delay="669"/>
                                          </p:stCondLst>
                                        </p:cTn>
                                        <p:tgtEl>
                                          <p:spTgt spid="12"/>
                                        </p:tgtEl>
                                      </p:cBhvr>
                                      <p:to x="100000" y="100000"/>
                                    </p:animScale>
                                    <p:animScale>
                                      <p:cBhvr>
                                        <p:cTn id="47" dur="13">
                                          <p:stCondLst>
                                            <p:cond delay="821"/>
                                          </p:stCondLst>
                                        </p:cTn>
                                        <p:tgtEl>
                                          <p:spTgt spid="12"/>
                                        </p:tgtEl>
                                      </p:cBhvr>
                                      <p:to x="100000" y="90000"/>
                                    </p:animScale>
                                    <p:animScale>
                                      <p:cBhvr>
                                        <p:cTn id="48" dur="83" decel="50000">
                                          <p:stCondLst>
                                            <p:cond delay="834"/>
                                          </p:stCondLst>
                                        </p:cTn>
                                        <p:tgtEl>
                                          <p:spTgt spid="12"/>
                                        </p:tgtEl>
                                      </p:cBhvr>
                                      <p:to x="100000" y="100000"/>
                                    </p:animScale>
                                    <p:animScale>
                                      <p:cBhvr>
                                        <p:cTn id="49" dur="13">
                                          <p:stCondLst>
                                            <p:cond delay="904"/>
                                          </p:stCondLst>
                                        </p:cTn>
                                        <p:tgtEl>
                                          <p:spTgt spid="12"/>
                                        </p:tgtEl>
                                      </p:cBhvr>
                                      <p:to x="100000" y="95000"/>
                                    </p:animScale>
                                    <p:animScale>
                                      <p:cBhvr>
                                        <p:cTn id="50" dur="83" decel="50000">
                                          <p:stCondLst>
                                            <p:cond delay="917"/>
                                          </p:stCondLst>
                                        </p:cTn>
                                        <p:tgtEl>
                                          <p:spTgt spid="12"/>
                                        </p:tgtEl>
                                      </p:cBhvr>
                                      <p:to x="100000" y="100000"/>
                                    </p:animScale>
                                  </p:childTnLst>
                                </p:cTn>
                              </p:par>
                            </p:childTnLst>
                          </p:cTn>
                        </p:par>
                        <p:par>
                          <p:cTn id="51" fill="hold">
                            <p:stCondLst>
                              <p:cond delay="1000"/>
                            </p:stCondLst>
                            <p:childTnLst>
                              <p:par>
                                <p:cTn id="52" presetID="21" presetClass="entr" presetSubtype="4"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heel(4)">
                                      <p:cBhvr>
                                        <p:cTn id="5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BE4A867-0C0E-7D8E-612E-EA0973CBF3B1}"/>
              </a:ext>
            </a:extLst>
          </p:cNvPr>
          <p:cNvSpPr txBox="1"/>
          <p:nvPr/>
        </p:nvSpPr>
        <p:spPr>
          <a:xfrm>
            <a:off x="5547323" y="83054"/>
            <a:ext cx="2400052" cy="1077218"/>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3200" b="1" dirty="0">
                <a:solidFill>
                  <a:schemeClr val="tx1"/>
                </a:solidFill>
              </a:rPr>
              <a:t>Izlūku ziņojums</a:t>
            </a:r>
          </a:p>
        </p:txBody>
      </p:sp>
      <p:sp>
        <p:nvSpPr>
          <p:cNvPr id="9" name="CuadroTexto 8">
            <a:extLst>
              <a:ext uri="{FF2B5EF4-FFF2-40B4-BE49-F238E27FC236}">
                <a16:creationId xmlns:a16="http://schemas.microsoft.com/office/drawing/2014/main" id="{7EAE4CAC-14AC-AA30-030A-AC13FEA05267}"/>
              </a:ext>
            </a:extLst>
          </p:cNvPr>
          <p:cNvSpPr txBox="1">
            <a:spLocks/>
          </p:cNvSpPr>
          <p:nvPr/>
        </p:nvSpPr>
        <p:spPr>
          <a:xfrm>
            <a:off x="0" y="63804"/>
            <a:ext cx="4699591" cy="6730492"/>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a:t>
            </a:r>
            <a:r>
              <a:rPr lang="lv-LV" dirty="0"/>
              <a:t>Un viņi tam izstāstīja un sacīja: "Tiešām, mēs nogājām tai zemē, kurp tu mūs sūtīji, un patiesi - tur tek piens un medus, un šie ir tās zemes augļi. Tikai stipra gan ir tā tauta, kas tanī zemē dzīvo, un pilsētas ir stipri nocietinātas un mjļoti lielas, un mēs arī tur redzējām Anaka bērnus. Un Negebā dzīvo amalekieši, bet kalnos dzīvo hetieši, jebusieši un amorieši, bet kānaānieši dzīvo pie jūras un Jordānas krastos." Tad Kālebs apklusināja tautu Mozus priekšā un sacīja: "Mēs iedami iesim uz turieni, un mēs to arī iegūsim, jo mēs ar varu to ieņemsim!" Bet tie vīri, kas kopā ar viņu bija gājuši, sacīja: "Mēs nespēsim turp nokļūt, cīnoties pret šo tautu, jo tie ir stiprāki nekā mēs." Un tie izlaida nelabu slavu par to zemi, kuru tie bija izlūkojuši, starp Israēla bērniem, tā sacīdami: "Tā zeme, ko mēs kā izlūki esam pārstaigājuši, ir zeme, kas aprij savus iedzīvotājus, un visi ļaudis, ko mēs tur esam redzējuši, ir milzīga auguma vīri; un tur mēs arī esam redzējuši milžus, Anaka dēlus, no milžu cilts; mēs bijām savās acīs kā siseņi, un tādi paši mēs bijām arī viņu acīs."</a:t>
            </a:r>
            <a:r>
              <a:rPr lang="es-ES" dirty="0"/>
              <a:t>” 4.Mo</a:t>
            </a:r>
            <a:r>
              <a:rPr lang="lv-LV" dirty="0"/>
              <a:t>z</a:t>
            </a:r>
            <a:r>
              <a:rPr lang="es-ES" dirty="0"/>
              <a:t> 13:27-33</a:t>
            </a:r>
          </a:p>
        </p:txBody>
      </p:sp>
      <p:sp>
        <p:nvSpPr>
          <p:cNvPr id="10" name="CuadroTexto 9">
            <a:extLst>
              <a:ext uri="{FF2B5EF4-FFF2-40B4-BE49-F238E27FC236}">
                <a16:creationId xmlns:a16="http://schemas.microsoft.com/office/drawing/2014/main" id="{EDC840EC-3BD6-F929-EE1F-CFB6527EEAC4}"/>
              </a:ext>
            </a:extLst>
          </p:cNvPr>
          <p:cNvSpPr txBox="1"/>
          <p:nvPr/>
        </p:nvSpPr>
        <p:spPr>
          <a:xfrm>
            <a:off x="8992602" y="3429050"/>
            <a:ext cx="3048004" cy="3139321"/>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a:t>
            </a:r>
            <a:r>
              <a:rPr lang="lv-LV" dirty="0"/>
              <a:t>Tad šie abi vīri griezās atpakaļ un nonāca no kalniem lejā, cēlās pāri Jordānai un nāca pie Jozuas, Nūna dēla, un izstāstīja tam visu, kas tiem bija noticis. Un tie teica Jozuam: "Tiešām, Tas Kungs ir nodevis visu šo zemi mūsu rokās, un visi zemes iedzīvotāji jau tagad no mums ir izbijušies."</a:t>
            </a:r>
            <a:r>
              <a:rPr lang="es-ES" dirty="0"/>
              <a:t>” Jo</a:t>
            </a:r>
            <a:r>
              <a:rPr lang="lv-LV" dirty="0"/>
              <a:t>zua</a:t>
            </a:r>
            <a:r>
              <a:rPr lang="es-ES" dirty="0"/>
              <a:t> 2: 23-24</a:t>
            </a:r>
          </a:p>
        </p:txBody>
      </p:sp>
      <p:pic>
        <p:nvPicPr>
          <p:cNvPr id="3" name="Imagen 2" descr="Un grupo de personas disfrazadas&#10;&#10;Descripción generada automáticamente con confianza media">
            <a:extLst>
              <a:ext uri="{FF2B5EF4-FFF2-40B4-BE49-F238E27FC236}">
                <a16:creationId xmlns:a16="http://schemas.microsoft.com/office/drawing/2014/main" id="{9C821BE9-AE0B-64FE-E288-BF2B5CF8B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053" y="1461383"/>
            <a:ext cx="3901773" cy="5106987"/>
          </a:xfrm>
          <a:prstGeom prst="rect">
            <a:avLst/>
          </a:prstGeom>
          <a:ln w="38100" cap="sq">
            <a:solidFill>
              <a:srgbClr val="FFD57F"/>
            </a:solidFill>
            <a:prstDash val="solid"/>
            <a:miter lim="800000"/>
          </a:ln>
          <a:effectLst>
            <a:outerShdw blurRad="50800" dist="38100" dir="2700000" algn="tl" rotWithShape="0">
              <a:srgbClr val="000000">
                <a:alpha val="43000"/>
              </a:srgbClr>
            </a:outerShdw>
          </a:effectLst>
        </p:spPr>
      </p:pic>
      <p:pic>
        <p:nvPicPr>
          <p:cNvPr id="5" name="Imagen 4" descr="Imagen que contiene edificio, ropa, persona, hombre&#10;&#10;Descripción generada automáticamente">
            <a:extLst>
              <a:ext uri="{FF2B5EF4-FFF2-40B4-BE49-F238E27FC236}">
                <a16:creationId xmlns:a16="http://schemas.microsoft.com/office/drawing/2014/main" id="{6BBC1F5B-3B89-BBB1-B460-76837BE8AA5D}"/>
              </a:ext>
            </a:extLst>
          </p:cNvPr>
          <p:cNvPicPr>
            <a:picLocks noChangeAspect="1"/>
          </p:cNvPicPr>
          <p:nvPr/>
        </p:nvPicPr>
        <p:blipFill rotWithShape="1">
          <a:blip r:embed="rId5">
            <a:extLst>
              <a:ext uri="{28A0092B-C50C-407E-A947-70E740481C1C}">
                <a14:useLocalDpi xmlns:a14="http://schemas.microsoft.com/office/drawing/2010/main" val="0"/>
              </a:ext>
            </a:extLst>
          </a:blip>
          <a:srcRect r="8927"/>
          <a:stretch/>
        </p:blipFill>
        <p:spPr>
          <a:xfrm>
            <a:off x="8904438" y="134754"/>
            <a:ext cx="3181767" cy="2974206"/>
          </a:xfrm>
          <a:prstGeom prst="rect">
            <a:avLst/>
          </a:prstGeom>
          <a:ln w="38100" cap="sq">
            <a:solidFill>
              <a:srgbClr val="A9D1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4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90"/>
                                          </p:val>
                                        </p:tav>
                                        <p:tav tm="100000">
                                          <p:val>
                                            <p:fltVal val="0"/>
                                          </p:val>
                                        </p:tav>
                                      </p:tavLst>
                                    </p:anim>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3"/>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par>
                          <p:cTn id="18" fill="hold">
                            <p:stCondLst>
                              <p:cond delay="10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3"/>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4)">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A5C6181-1910-C123-C22C-B9DCA637B34F}"/>
              </a:ext>
            </a:extLst>
          </p:cNvPr>
          <p:cNvSpPr txBox="1">
            <a:spLocks/>
          </p:cNvSpPr>
          <p:nvPr/>
        </p:nvSpPr>
        <p:spPr>
          <a:xfrm>
            <a:off x="3894649" y="969073"/>
            <a:ext cx="3604226" cy="5345497"/>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lv-LV" dirty="0"/>
              <a:t>Zemes nepiederība un nāve : “Diles: Saki tiem: tik tiešām, ka Es dzīvoju, saka Tas Kungs, Es tā jums darīšu, kā jūs Manās ausīs esat runājuši!</a:t>
            </a:r>
          </a:p>
          <a:p>
            <a:r>
              <a:rPr lang="lv-LV" dirty="0"/>
              <a:t>Šinī tuksnesī kritīs jūsu augumi no visiem jūsu skaitītiem, tas ir, tiem, kas divdesmit gadus veci un vecāki, kas ir pret Mani kurnējuši. Jums nebūs ieiet tanī zemē, pār kuru Es esmu pacēlis Savu roku, lai jūs tanī varētu dzīvot, bet vienīgi tikai Kālebam, Jefunnas dēlam, un Jozuam, Nūna dēlam.  Un jūsu bērnus, par kuriem jūs teicāt, ka tie kritīšot par laupījumu,- tomēr Es tos ievedīšu, un viņi iepazīsies ar to zemi, ko jūs nicinādami esat atmetuši; bet jūsu augumi kritīs šinī tuksnesī” 4.Moz. 14:28-32</a:t>
            </a:r>
          </a:p>
        </p:txBody>
      </p:sp>
      <p:sp>
        <p:nvSpPr>
          <p:cNvPr id="6" name="CuadroTexto 5">
            <a:extLst>
              <a:ext uri="{FF2B5EF4-FFF2-40B4-BE49-F238E27FC236}">
                <a16:creationId xmlns:a16="http://schemas.microsoft.com/office/drawing/2014/main" id="{C3B7029D-1F0E-4DC8-E650-DA7518C3EA85}"/>
              </a:ext>
            </a:extLst>
          </p:cNvPr>
          <p:cNvSpPr txBox="1"/>
          <p:nvPr/>
        </p:nvSpPr>
        <p:spPr>
          <a:xfrm>
            <a:off x="3282196" y="117385"/>
            <a:ext cx="5627608" cy="58477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3200" b="1" dirty="0">
                <a:solidFill>
                  <a:schemeClr val="tx1"/>
                </a:solidFill>
              </a:rPr>
              <a:t>Lēmumu rezultāti</a:t>
            </a:r>
          </a:p>
        </p:txBody>
      </p:sp>
      <p:sp>
        <p:nvSpPr>
          <p:cNvPr id="8" name="CuadroTexto 7">
            <a:extLst>
              <a:ext uri="{FF2B5EF4-FFF2-40B4-BE49-F238E27FC236}">
                <a16:creationId xmlns:a16="http://schemas.microsoft.com/office/drawing/2014/main" id="{6F8FD599-FA19-2466-BBBB-26AA57804441}"/>
              </a:ext>
            </a:extLst>
          </p:cNvPr>
          <p:cNvSpPr txBox="1"/>
          <p:nvPr/>
        </p:nvSpPr>
        <p:spPr>
          <a:xfrm>
            <a:off x="7700280" y="2328033"/>
            <a:ext cx="4331298" cy="1754326"/>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lv-LV" dirty="0"/>
              <a:t>Zemes īpašumtiesības : “Tad tauta kliedza, taures tika pūstas. Un, tiklīdz tauta sadzirdēja tauru skaņas, tā sāka kliegt vēl skaļāk, un tad arī mūri sagruva, un karotāji iegāja pilsētā, katrs no savas vietas. Un, viņi pilsētu ieņēma.” Jozua 6:20-24</a:t>
            </a:r>
          </a:p>
        </p:txBody>
      </p:sp>
      <p:pic>
        <p:nvPicPr>
          <p:cNvPr id="10" name="Imagen 9" descr="Imagen que contiene montaña, naturaleza, exterior, fondo&#10;&#10;Descripción generada automáticamente">
            <a:extLst>
              <a:ext uri="{FF2B5EF4-FFF2-40B4-BE49-F238E27FC236}">
                <a16:creationId xmlns:a16="http://schemas.microsoft.com/office/drawing/2014/main" id="{5E750B17-FE5E-B26F-4431-A92D5CA6CE30}"/>
              </a:ext>
            </a:extLst>
          </p:cNvPr>
          <p:cNvPicPr>
            <a:picLocks noChangeAspect="1"/>
          </p:cNvPicPr>
          <p:nvPr/>
        </p:nvPicPr>
        <p:blipFill rotWithShape="1">
          <a:blip r:embed="rId4">
            <a:extLst>
              <a:ext uri="{28A0092B-C50C-407E-A947-70E740481C1C}">
                <a14:useLocalDpi xmlns:a14="http://schemas.microsoft.com/office/drawing/2010/main" val="0"/>
              </a:ext>
            </a:extLst>
          </a:blip>
          <a:srcRect b="11928"/>
          <a:stretch/>
        </p:blipFill>
        <p:spPr>
          <a:xfrm>
            <a:off x="160422" y="4359358"/>
            <a:ext cx="3379389" cy="2232211"/>
          </a:xfrm>
          <a:prstGeom prst="rect">
            <a:avLst/>
          </a:prstGeom>
          <a:ln w="190500" cap="sq">
            <a:solidFill>
              <a:srgbClr val="FFD57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pic>
        <p:nvPicPr>
          <p:cNvPr id="12" name="Imagen 11" descr="Un grupo de personas disfrazadas posando&#10;&#10;Descripción generada automáticamente con confianza baja">
            <a:extLst>
              <a:ext uri="{FF2B5EF4-FFF2-40B4-BE49-F238E27FC236}">
                <a16:creationId xmlns:a16="http://schemas.microsoft.com/office/drawing/2014/main" id="{24D406A2-0BAC-F061-9F9A-A6AFAA9D2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58" y="137168"/>
            <a:ext cx="2828135" cy="3694226"/>
          </a:xfrm>
          <a:prstGeom prst="rect">
            <a:avLst/>
          </a:prstGeom>
          <a:ln w="190500" cap="sq">
            <a:solidFill>
              <a:srgbClr val="FFD57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pic>
        <p:nvPicPr>
          <p:cNvPr id="14" name="Imagen 13" descr="Foto montaje de una montaña&#10;&#10;Descripción generada automáticamente con confianza media">
            <a:extLst>
              <a:ext uri="{FF2B5EF4-FFF2-40B4-BE49-F238E27FC236}">
                <a16:creationId xmlns:a16="http://schemas.microsoft.com/office/drawing/2014/main" id="{F990E7BF-E979-177E-3C5A-35133A73E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6807" y="86294"/>
            <a:ext cx="2828135" cy="2118956"/>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pic>
        <p:nvPicPr>
          <p:cNvPr id="18" name="Imagen 17" descr="Mapa&#10;&#10;Descripción generada automáticamente">
            <a:extLst>
              <a:ext uri="{FF2B5EF4-FFF2-40B4-BE49-F238E27FC236}">
                <a16:creationId xmlns:a16="http://schemas.microsoft.com/office/drawing/2014/main" id="{B534C1A8-8592-E391-0BCA-C42215CA0B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2721" y="4348696"/>
            <a:ext cx="3196855" cy="2242873"/>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spTree>
    <p:extLst>
      <p:ext uri="{BB962C8B-B14F-4D97-AF65-F5344CB8AC3E}">
        <p14:creationId xmlns:p14="http://schemas.microsoft.com/office/powerpoint/2010/main" val="300253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fltVal val="0.5"/>
                                          </p:val>
                                        </p:tav>
                                        <p:tav tm="100000">
                                          <p:val>
                                            <p:strVal val="#ppt_x"/>
                                          </p:val>
                                        </p:tav>
                                      </p:tavLst>
                                    </p:anim>
                                    <p:anim calcmode="lin" valueType="num">
                                      <p:cBhvr>
                                        <p:cTn id="19" dur="500" fill="hold"/>
                                        <p:tgtEl>
                                          <p:spTgt spid="12"/>
                                        </p:tgtEl>
                                        <p:attrNameLst>
                                          <p:attrName>ppt_y</p:attrName>
                                        </p:attrNameLst>
                                      </p:cBhvr>
                                      <p:tavLst>
                                        <p:tav tm="0">
                                          <p:val>
                                            <p:fltVal val="0.5"/>
                                          </p:val>
                                        </p:tav>
                                        <p:tav tm="100000">
                                          <p:val>
                                            <p:strVal val="#ppt_y"/>
                                          </p:val>
                                        </p:tav>
                                      </p:tavLst>
                                    </p:anim>
                                  </p:childTnLst>
                                </p:cTn>
                              </p:par>
                              <p:par>
                                <p:cTn id="20" presetID="53" presetClass="entr" presetSubtype="52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fltVal val="0.5"/>
                                          </p:val>
                                        </p:tav>
                                        <p:tav tm="100000">
                                          <p:val>
                                            <p:strVal val="#ppt_y"/>
                                          </p:val>
                                        </p:tav>
                                      </p:tavLst>
                                    </p:anim>
                                  </p:childTnLst>
                                </p:cTn>
                              </p:par>
                            </p:childTnLst>
                          </p:cTn>
                        </p:par>
                        <p:par>
                          <p:cTn id="27" fill="hold">
                            <p:stCondLst>
                              <p:cond delay="500"/>
                            </p:stCondLst>
                            <p:childTnLst>
                              <p:par>
                                <p:cTn id="28" presetID="21"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4)">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fltVal val="0.5"/>
                                          </p:val>
                                        </p:tav>
                                        <p:tav tm="100000">
                                          <p:val>
                                            <p:strVal val="#ppt_x"/>
                                          </p:val>
                                        </p:tav>
                                      </p:tavLst>
                                    </p:anim>
                                    <p:anim calcmode="lin" valueType="num">
                                      <p:cBhvr>
                                        <p:cTn id="39" dur="500" fill="hold"/>
                                        <p:tgtEl>
                                          <p:spTgt spid="14"/>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fltVal val="0.5"/>
                                          </p:val>
                                        </p:tav>
                                        <p:tav tm="100000">
                                          <p:val>
                                            <p:strVal val="#ppt_x"/>
                                          </p:val>
                                        </p:tav>
                                      </p:tavLst>
                                    </p:anim>
                                    <p:anim calcmode="lin" valueType="num">
                                      <p:cBhvr>
                                        <p:cTn id="46" dur="500" fill="hold"/>
                                        <p:tgtEl>
                                          <p:spTgt spid="18"/>
                                        </p:tgtEl>
                                        <p:attrNameLst>
                                          <p:attrName>ppt_y</p:attrName>
                                        </p:attrNameLst>
                                      </p:cBhvr>
                                      <p:tavLst>
                                        <p:tav tm="0">
                                          <p:val>
                                            <p:fltVal val="0.5"/>
                                          </p:val>
                                        </p:tav>
                                        <p:tav tm="100000">
                                          <p:val>
                                            <p:strVal val="#ppt_y"/>
                                          </p:val>
                                        </p:tav>
                                      </p:tavLst>
                                    </p:anim>
                                  </p:childTnLst>
                                </p:cTn>
                              </p:par>
                            </p:childTnLst>
                          </p:cTn>
                        </p:par>
                        <p:par>
                          <p:cTn id="47" fill="hold">
                            <p:stCondLst>
                              <p:cond delay="500"/>
                            </p:stCondLst>
                            <p:childTnLst>
                              <p:par>
                                <p:cTn id="48" presetID="21" presetClass="entr" presetSubtype="4"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heel(4)">
                                      <p:cBhvr>
                                        <p:cTn id="5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8">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1" name="Freeform: Shape 20">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Imagen 5">
            <a:extLst>
              <a:ext uri="{FF2B5EF4-FFF2-40B4-BE49-F238E27FC236}">
                <a16:creationId xmlns:a16="http://schemas.microsoft.com/office/drawing/2014/main" id="{D26C6845-C475-7716-4F26-A622F85961CF}"/>
              </a:ext>
            </a:extLst>
          </p:cNvPr>
          <p:cNvPicPr>
            <a:picLocks noChangeAspect="1"/>
          </p:cNvPicPr>
          <p:nvPr/>
        </p:nvPicPr>
        <p:blipFill rotWithShape="1">
          <a:blip r:embed="rId3">
            <a:clrChange>
              <a:clrFrom>
                <a:srgbClr val="FFFFFF"/>
              </a:clrFrom>
              <a:clrTo>
                <a:srgbClr val="FFFFFF">
                  <a:alpha val="0"/>
                </a:srgbClr>
              </a:clrTo>
            </a:clrChange>
          </a:blip>
          <a:srcRect t="3486"/>
          <a:stretch/>
        </p:blipFill>
        <p:spPr>
          <a:xfrm>
            <a:off x="4693698" y="0"/>
            <a:ext cx="7498302" cy="6858000"/>
          </a:xfrm>
          <a:prstGeom prst="rect">
            <a:avLst/>
          </a:prstGeom>
        </p:spPr>
      </p:pic>
      <p:sp>
        <p:nvSpPr>
          <p:cNvPr id="7" name="CuadroTexto 6">
            <a:extLst>
              <a:ext uri="{FF2B5EF4-FFF2-40B4-BE49-F238E27FC236}">
                <a16:creationId xmlns:a16="http://schemas.microsoft.com/office/drawing/2014/main" id="{1B653568-02FE-DB92-413B-0BA4D99B80BB}"/>
              </a:ext>
            </a:extLst>
          </p:cNvPr>
          <p:cNvSpPr txBox="1"/>
          <p:nvPr/>
        </p:nvSpPr>
        <p:spPr>
          <a:xfrm>
            <a:off x="100012" y="-2709"/>
            <a:ext cx="4493674" cy="6863417"/>
          </a:xfrm>
          <a:prstGeom prst="rect">
            <a:avLst/>
          </a:prstGeom>
          <a:noFill/>
        </p:spPr>
        <p:txBody>
          <a:bodyPr wrap="square">
            <a:spAutoFit/>
          </a:bodyPr>
          <a:lstStyle/>
          <a:p>
            <a:r>
              <a:rPr lang="lv-LV" sz="2200" b="1" dirty="0">
                <a:solidFill>
                  <a:schemeClr val="bg1"/>
                </a:solidFill>
              </a:rPr>
              <a:t>Dievs ir tas pats vakar, šodien un rīt. Viņš visām paaudzēm parādās vienāds: žēlsirdīgs, pacietīgs, taisnīgs, Viņš dara brīnumus, Viņš pārbauda mūs..... </a:t>
            </a:r>
          </a:p>
          <a:p>
            <a:r>
              <a:rPr lang="lv-LV" sz="2200" b="1" dirty="0">
                <a:solidFill>
                  <a:schemeClr val="bg1"/>
                </a:solidFill>
              </a:rPr>
              <a:t>Mēs izvēlamies Viņam uzticēties vai neuzticēties, kā to darīja Israēla tauta. Ja mēs uzticēsimies un stingri turēsimies pie Viņa Vārdiem, mēs sasniegsim apsolīto zemi, kur plūst piens un medus. Mēs ieradīsimies dzīvot debesu Kanaānā, Jaunajā Zemē, un redzēsim lietas, ko neviena acs nav redzējusi un auss nav dzirdējusi, un kas neviena cilvēka sirdī nav nākušas. Es Jūs šodien iedrošinu, ļausim Dievam mūs svētīt, turpināsim uzticēties Viņa Vārdam un paklausīt tam. Un tā mēs drīzumā atradīsimies Debesu Kanaānā.</a:t>
            </a:r>
          </a:p>
        </p:txBody>
      </p:sp>
    </p:spTree>
    <p:extLst>
      <p:ext uri="{BB962C8B-B14F-4D97-AF65-F5344CB8AC3E}">
        <p14:creationId xmlns:p14="http://schemas.microsoft.com/office/powerpoint/2010/main" val="63116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B2A675C1-1D39-3791-8873-C095583C53D7}"/>
              </a:ext>
            </a:extLst>
          </p:cNvPr>
          <p:cNvPicPr>
            <a:picLocks noChangeAspect="1"/>
          </p:cNvPicPr>
          <p:nvPr/>
        </p:nvPicPr>
        <p:blipFill rotWithShape="1">
          <a:blip r:embed="rId2">
            <a:extLst>
              <a:ext uri="{28A0092B-C50C-407E-A947-70E740481C1C}">
                <a14:useLocalDpi xmlns:a14="http://schemas.microsoft.com/office/drawing/2010/main" val="0"/>
              </a:ext>
            </a:extLst>
          </a:blip>
          <a:srcRect l="21355" r="21355"/>
          <a:stretch/>
        </p:blipFill>
        <p:spPr>
          <a:xfrm>
            <a:off x="20" y="-13"/>
            <a:ext cx="2926060" cy="4005072"/>
          </a:xfrm>
          <a:prstGeom prst="rect">
            <a:avLst/>
          </a:prstGeom>
        </p:spPr>
      </p:pic>
      <p:pic>
        <p:nvPicPr>
          <p:cNvPr id="7" name="Imagen 6" descr="Pintura de un grupo de personas&#10;&#10;Descripción generada automáticamente con confianza baja">
            <a:extLst>
              <a:ext uri="{FF2B5EF4-FFF2-40B4-BE49-F238E27FC236}">
                <a16:creationId xmlns:a16="http://schemas.microsoft.com/office/drawing/2014/main" id="{2E3590AC-59A0-A085-442A-F43EBFC2B805}"/>
              </a:ext>
            </a:extLst>
          </p:cNvPr>
          <p:cNvPicPr>
            <a:picLocks noChangeAspect="1"/>
          </p:cNvPicPr>
          <p:nvPr/>
        </p:nvPicPr>
        <p:blipFill rotWithShape="1">
          <a:blip r:embed="rId3"/>
          <a:srcRect l="3885" r="3" b="3"/>
          <a:stretch/>
        </p:blipFill>
        <p:spPr>
          <a:xfrm>
            <a:off x="3077487" y="8"/>
            <a:ext cx="2935224" cy="4005067"/>
          </a:xfrm>
          <a:prstGeom prst="rect">
            <a:avLst/>
          </a:prstGeom>
        </p:spPr>
      </p:pic>
      <p:pic>
        <p:nvPicPr>
          <p:cNvPr id="14" name="Imagen 13" descr="Un grupo de personas de pie&#10;&#10;Descripción generada automáticamente con confianza baja">
            <a:extLst>
              <a:ext uri="{FF2B5EF4-FFF2-40B4-BE49-F238E27FC236}">
                <a16:creationId xmlns:a16="http://schemas.microsoft.com/office/drawing/2014/main" id="{2037CB64-64A1-673B-205B-D779144B5D88}"/>
              </a:ext>
            </a:extLst>
          </p:cNvPr>
          <p:cNvPicPr>
            <a:picLocks noChangeAspect="1"/>
          </p:cNvPicPr>
          <p:nvPr/>
        </p:nvPicPr>
        <p:blipFill rotWithShape="1">
          <a:blip r:embed="rId4">
            <a:extLst>
              <a:ext uri="{28A0092B-C50C-407E-A947-70E740481C1C}">
                <a14:useLocalDpi xmlns:a14="http://schemas.microsoft.com/office/drawing/2010/main" val="0"/>
              </a:ext>
            </a:extLst>
          </a:blip>
          <a:srcRect l="13941" r="21859"/>
          <a:stretch/>
        </p:blipFill>
        <p:spPr>
          <a:xfrm>
            <a:off x="6174474" y="13"/>
            <a:ext cx="2935224" cy="4005071"/>
          </a:xfrm>
          <a:prstGeom prst="rect">
            <a:avLst/>
          </a:prstGeom>
        </p:spPr>
      </p:pic>
      <p:pic>
        <p:nvPicPr>
          <p:cNvPr id="16" name="Imagen 15">
            <a:extLst>
              <a:ext uri="{FF2B5EF4-FFF2-40B4-BE49-F238E27FC236}">
                <a16:creationId xmlns:a16="http://schemas.microsoft.com/office/drawing/2014/main" id="{821D3276-8206-EA34-BB51-C36C7050D153}"/>
              </a:ext>
            </a:extLst>
          </p:cNvPr>
          <p:cNvPicPr>
            <a:picLocks noChangeAspect="1"/>
          </p:cNvPicPr>
          <p:nvPr/>
        </p:nvPicPr>
        <p:blipFill rotWithShape="1">
          <a:blip r:embed="rId5">
            <a:extLst>
              <a:ext uri="{28A0092B-C50C-407E-A947-70E740481C1C}">
                <a14:useLocalDpi xmlns:a14="http://schemas.microsoft.com/office/drawing/2010/main" val="0"/>
              </a:ext>
            </a:extLst>
          </a:blip>
          <a:srcRect t="2141" b="2141"/>
          <a:stretch/>
        </p:blipFill>
        <p:spPr>
          <a:xfrm>
            <a:off x="9256776" y="-9"/>
            <a:ext cx="2935224" cy="4005072"/>
          </a:xfrm>
          <a:prstGeom prst="rect">
            <a:avLst/>
          </a:prstGeom>
        </p:spPr>
      </p:pic>
      <p:sp>
        <p:nvSpPr>
          <p:cNvPr id="25" name="Rectangle 2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8389F22A-3840-29BD-C0C3-112647DE18CB}"/>
              </a:ext>
            </a:extLst>
          </p:cNvPr>
          <p:cNvSpPr/>
          <p:nvPr/>
        </p:nvSpPr>
        <p:spPr>
          <a:xfrm>
            <a:off x="3784060" y="4440602"/>
            <a:ext cx="875489" cy="1645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6536B20-F4E6-20AE-D6B3-5EF456A98140}"/>
              </a:ext>
            </a:extLst>
          </p:cNvPr>
          <p:cNvSpPr txBox="1"/>
          <p:nvPr/>
        </p:nvSpPr>
        <p:spPr>
          <a:xfrm>
            <a:off x="600886" y="4440602"/>
            <a:ext cx="11147176" cy="1631216"/>
          </a:xfrm>
          <a:prstGeom prst="rect">
            <a:avLst/>
          </a:prstGeom>
          <a:noFill/>
        </p:spPr>
        <p:txBody>
          <a:bodyPr wrap="square" rtlCol="0">
            <a:spAutoFit/>
          </a:bodyPr>
          <a:lstStyle/>
          <a:p>
            <a:pPr algn="ctr"/>
            <a:r>
              <a:rPr lang="lv-LV" sz="2500" b="1" dirty="0"/>
              <a:t>Dievs izvēlējās Mozu un Jozu, lai viņi vadītu Israēla tautu izšķirošos vēstures brīžos, divās paaudzēs pēc kārtas. </a:t>
            </a:r>
          </a:p>
          <a:p>
            <a:pPr algn="ctr"/>
            <a:r>
              <a:rPr lang="lv-LV" sz="2500" b="1" dirty="0"/>
              <a:t>Veidā, kādā Dievs strādāja ar viņiem, mēs varam saskatīt lielu līdzību. Šajās līdzībās mēs varam saskatīt arī veidu, kā Dievs strādā ar mums.</a:t>
            </a:r>
          </a:p>
        </p:txBody>
      </p:sp>
    </p:spTree>
    <p:extLst>
      <p:ext uri="{BB962C8B-B14F-4D97-AF65-F5344CB8AC3E}">
        <p14:creationId xmlns:p14="http://schemas.microsoft.com/office/powerpoint/2010/main" val="2999516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13" name="Imagen 12" descr="Un dibujo de una roca&#10;&#10;Descripción generada automáticamente con confianza media">
            <a:extLst>
              <a:ext uri="{FF2B5EF4-FFF2-40B4-BE49-F238E27FC236}">
                <a16:creationId xmlns:a16="http://schemas.microsoft.com/office/drawing/2014/main" id="{E66062AE-E42D-AC7E-E294-396DBA2A2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76" y="171909"/>
            <a:ext cx="5343178" cy="6578467"/>
          </a:xfrm>
          <a:prstGeom prst="ellipse">
            <a:avLst/>
          </a:prstGeom>
          <a:ln w="63500" cap="rnd">
            <a:solidFill>
              <a:srgbClr val="333333"/>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pic>
        <p:nvPicPr>
          <p:cNvPr id="16" name="Imagen 15" descr="Una caricatura de una persona&#10;&#10;Descripción generada automáticamente con confianza baja">
            <a:extLst>
              <a:ext uri="{FF2B5EF4-FFF2-40B4-BE49-F238E27FC236}">
                <a16:creationId xmlns:a16="http://schemas.microsoft.com/office/drawing/2014/main" id="{CF3409A1-FEC9-6216-A6B8-F034A42DF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874" y="171909"/>
            <a:ext cx="4933851" cy="6578467"/>
          </a:xfrm>
          <a:prstGeom prst="ellipse">
            <a:avLst/>
          </a:prstGeom>
          <a:ln w="63500" cap="rnd">
            <a:solidFill>
              <a:srgbClr val="333333"/>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401D230E-B221-51C0-A3CE-582DFBC9C420}"/>
              </a:ext>
            </a:extLst>
          </p:cNvPr>
          <p:cNvSpPr txBox="1"/>
          <p:nvPr/>
        </p:nvSpPr>
        <p:spPr>
          <a:xfrm>
            <a:off x="4898089" y="171908"/>
            <a:ext cx="2809851" cy="830997"/>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Dievs viņiem parādījās</a:t>
            </a:r>
          </a:p>
        </p:txBody>
      </p:sp>
      <p:sp>
        <p:nvSpPr>
          <p:cNvPr id="4" name="CuadroTexto 3">
            <a:extLst>
              <a:ext uri="{FF2B5EF4-FFF2-40B4-BE49-F238E27FC236}">
                <a16:creationId xmlns:a16="http://schemas.microsoft.com/office/drawing/2014/main" id="{A733AE8F-B787-9B33-74A8-EADD4C213DD1}"/>
              </a:ext>
            </a:extLst>
          </p:cNvPr>
          <p:cNvSpPr txBox="1"/>
          <p:nvPr/>
        </p:nvSpPr>
        <p:spPr>
          <a:xfrm>
            <a:off x="1329972" y="5486835"/>
            <a:ext cx="3283185" cy="1298377"/>
          </a:xfrm>
          <a:prstGeom prst="ellipse">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b="1" dirty="0"/>
              <a:t>Mozus -Kungs uguns liesmā krūma vidū. 2. Mozus 3:2-3</a:t>
            </a:r>
          </a:p>
        </p:txBody>
      </p:sp>
      <p:sp>
        <p:nvSpPr>
          <p:cNvPr id="7" name="CuadroTexto 6">
            <a:extLst>
              <a:ext uri="{FF2B5EF4-FFF2-40B4-BE49-F238E27FC236}">
                <a16:creationId xmlns:a16="http://schemas.microsoft.com/office/drawing/2014/main" id="{8110D372-AFF1-33D1-CACE-4C09E846CC92}"/>
              </a:ext>
            </a:extLst>
          </p:cNvPr>
          <p:cNvSpPr txBox="1">
            <a:spLocks/>
          </p:cNvSpPr>
          <p:nvPr/>
        </p:nvSpPr>
        <p:spPr>
          <a:xfrm>
            <a:off x="7754363" y="5097322"/>
            <a:ext cx="3350872" cy="1687890"/>
          </a:xfrm>
          <a:prstGeom prst="ellipse">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b="1" dirty="0"/>
              <a:t>Jozua - Kungs kā karotājs ar izvilktu zobenu.</a:t>
            </a:r>
            <a:br>
              <a:rPr lang="lv-LV" b="1" dirty="0"/>
            </a:br>
            <a:r>
              <a:rPr lang="lv-LV" b="1" dirty="0"/>
              <a:t> Jozua 5:13-14</a:t>
            </a:r>
          </a:p>
        </p:txBody>
      </p:sp>
    </p:spTree>
    <p:extLst>
      <p:ext uri="{BB962C8B-B14F-4D97-AF65-F5344CB8AC3E}">
        <p14:creationId xmlns:p14="http://schemas.microsoft.com/office/powerpoint/2010/main" val="11712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000"/>
                                        <p:tgtEl>
                                          <p:spTgt spid="13"/>
                                        </p:tgtEl>
                                      </p:cBhvr>
                                    </p:animEffect>
                                  </p:childTnLst>
                                </p:cTn>
                              </p:par>
                            </p:childTnLst>
                          </p:cTn>
                        </p:par>
                        <p:par>
                          <p:cTn id="16" fill="hold">
                            <p:stCondLst>
                              <p:cond delay="1000"/>
                            </p:stCondLst>
                            <p:childTnLst>
                              <p:par>
                                <p:cTn id="17" presetID="21"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1000"/>
                                        <p:tgtEl>
                                          <p:spTgt spid="16"/>
                                        </p:tgtEl>
                                      </p:cBhvr>
                                    </p:animEffect>
                                  </p:childTnLst>
                                </p:cTn>
                              </p:par>
                            </p:childTnLst>
                          </p:cTn>
                        </p:par>
                        <p:par>
                          <p:cTn id="25" fill="hold">
                            <p:stCondLst>
                              <p:cond delay="1000"/>
                            </p:stCondLst>
                            <p:childTnLst>
                              <p:par>
                                <p:cTn id="26" presetID="21"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4)">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3CA6C8D-AF93-D279-81B2-CA08B85F7B49}"/>
              </a:ext>
            </a:extLst>
          </p:cNvPr>
          <p:cNvPicPr>
            <a:picLocks noChangeAspect="1"/>
          </p:cNvPicPr>
          <p:nvPr/>
        </p:nvPicPr>
        <p:blipFill rotWithShape="1">
          <a:blip r:embed="rId4"/>
          <a:srcRect l="32617" t="206" r="903" b="-206"/>
          <a:stretch/>
        </p:blipFill>
        <p:spPr>
          <a:xfrm flipH="1">
            <a:off x="3050276" y="-3358"/>
            <a:ext cx="9141724" cy="6875541"/>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Imagen 5" descr="Un dibujo de una persona&#10;&#10;Descripción generada automáticamente con confianza baja">
            <a:extLst>
              <a:ext uri="{FF2B5EF4-FFF2-40B4-BE49-F238E27FC236}">
                <a16:creationId xmlns:a16="http://schemas.microsoft.com/office/drawing/2014/main" id="{5B626A4A-8C0A-B319-2948-5F75B30577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4" t="10720" r="2147" b="10720"/>
          <a:stretch/>
        </p:blipFill>
        <p:spPr>
          <a:xfrm flipH="1">
            <a:off x="-1" y="-3694"/>
            <a:ext cx="6339839" cy="6875877"/>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CuadroTexto 1">
            <a:extLst>
              <a:ext uri="{FF2B5EF4-FFF2-40B4-BE49-F238E27FC236}">
                <a16:creationId xmlns:a16="http://schemas.microsoft.com/office/drawing/2014/main" id="{6751CBE6-78AE-A292-EA75-A83EFBA57927}"/>
              </a:ext>
            </a:extLst>
          </p:cNvPr>
          <p:cNvSpPr txBox="1"/>
          <p:nvPr/>
        </p:nvSpPr>
        <p:spPr>
          <a:xfrm>
            <a:off x="2942118" y="5941917"/>
            <a:ext cx="5370194" cy="830997"/>
          </a:xfrm>
          <a:prstGeom prst="rect">
            <a:avLst/>
          </a:prstGeom>
          <a:solidFill>
            <a:srgbClr val="FFFFFF"/>
          </a:solidFill>
          <a:ln w="28575">
            <a:solidFill>
              <a:schemeClr val="accent6">
                <a:lumMod val="50000"/>
              </a:schemeClr>
            </a:solidFill>
          </a:ln>
          <a:scene3d>
            <a:camera prst="orthographicFront"/>
            <a:lightRig rig="threePt" dir="t"/>
          </a:scene3d>
          <a:sp3d extrusionH="76200" contourW="12700">
            <a:bevelT prst="relaxedInset"/>
            <a:extrusionClr>
              <a:srgbClr val="00B050"/>
            </a:extrusionClr>
            <a:contourClr>
              <a:srgbClr val="00B050"/>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Kungs lika viņiem novilkt apavus no kājām, jo šī vieta ir svēta.</a:t>
            </a:r>
          </a:p>
        </p:txBody>
      </p:sp>
      <p:sp>
        <p:nvSpPr>
          <p:cNvPr id="3" name="CuadroTexto 2">
            <a:extLst>
              <a:ext uri="{FF2B5EF4-FFF2-40B4-BE49-F238E27FC236}">
                <a16:creationId xmlns:a16="http://schemas.microsoft.com/office/drawing/2014/main" id="{458A05B1-53A6-0505-8B4F-303E95E4DA77}"/>
              </a:ext>
            </a:extLst>
          </p:cNvPr>
          <p:cNvSpPr txBox="1"/>
          <p:nvPr/>
        </p:nvSpPr>
        <p:spPr>
          <a:xfrm>
            <a:off x="166036" y="134852"/>
            <a:ext cx="6173802" cy="1804749"/>
          </a:xfrm>
          <a:prstGeom prst="round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lv-LV" sz="2000" b="1" dirty="0"/>
              <a:t>"Bet Tas Kungs redzēja, ka viņš gāja turp lūkot, un sauca tam no krūma un sacīja: "Mozu, Mozu!" Mozus sacīja: "Te es esmu." Un Tas Kungs sacīja: "Nenāc tuvāk! Novelc savas kurpes no savām kājām, jo tā vieta, kur tu stāvi, ir svēta zeme." 2.M.3:4.5.</a:t>
            </a:r>
          </a:p>
        </p:txBody>
      </p:sp>
      <p:sp>
        <p:nvSpPr>
          <p:cNvPr id="5" name="CuadroTexto 4">
            <a:extLst>
              <a:ext uri="{FF2B5EF4-FFF2-40B4-BE49-F238E27FC236}">
                <a16:creationId xmlns:a16="http://schemas.microsoft.com/office/drawing/2014/main" id="{AFBCCC0B-2D82-4499-A375-98AF3DB8FBBB}"/>
              </a:ext>
            </a:extLst>
          </p:cNvPr>
          <p:cNvSpPr txBox="1">
            <a:spLocks/>
          </p:cNvSpPr>
          <p:nvPr/>
        </p:nvSpPr>
        <p:spPr>
          <a:xfrm>
            <a:off x="6397230" y="134852"/>
            <a:ext cx="4427787" cy="1804749"/>
          </a:xfrm>
          <a:prstGeom prst="roundRect">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000" b="1" dirty="0"/>
              <a:t>“Tad Tā Kunga karaspēka virspavēlnieks sacīja Jozuam: "Novelc savas kurpes no savām kājām, jo vieta, kur tu stāvi, ir svēta." Un Jozua tā arī darīja.” Jozua 5:15</a:t>
            </a:r>
          </a:p>
        </p:txBody>
      </p:sp>
    </p:spTree>
    <p:extLst>
      <p:ext uri="{BB962C8B-B14F-4D97-AF65-F5344CB8AC3E}">
        <p14:creationId xmlns:p14="http://schemas.microsoft.com/office/powerpoint/2010/main" val="100037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upRight)">
                                      <p:cBhvr>
                                        <p:cTn id="15" dur="500"/>
                                        <p:tgtEl>
                                          <p:spTgt spid="6"/>
                                        </p:tgtEl>
                                      </p:cBhvr>
                                    </p:animEffect>
                                  </p:childTnLst>
                                </p:cTn>
                              </p:par>
                            </p:childTnLst>
                          </p:cTn>
                        </p:par>
                        <p:par>
                          <p:cTn id="16" fill="hold">
                            <p:stCondLst>
                              <p:cond delay="500"/>
                            </p:stCondLst>
                            <p:childTnLst>
                              <p:par>
                                <p:cTn id="17" presetID="21"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par>
                          <p:cTn id="25" fill="hold">
                            <p:stCondLst>
                              <p:cond delay="500"/>
                            </p:stCondLst>
                            <p:childTnLst>
                              <p:par>
                                <p:cTn id="26" presetID="21"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4)">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CD44F822-9429-9B44-068B-134C29A166A8}"/>
              </a:ext>
            </a:extLst>
          </p:cNvPr>
          <p:cNvSpPr/>
          <p:nvPr/>
        </p:nvSpPr>
        <p:spPr>
          <a:xfrm>
            <a:off x="7656278" y="58846"/>
            <a:ext cx="4486274" cy="6740307"/>
          </a:xfrm>
          <a:prstGeom prst="rect">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Personas en un escenario&#10;&#10;Descripción generada automáticamente con confianza media">
            <a:extLst>
              <a:ext uri="{FF2B5EF4-FFF2-40B4-BE49-F238E27FC236}">
                <a16:creationId xmlns:a16="http://schemas.microsoft.com/office/drawing/2014/main" id="{C57B940E-5949-E816-8290-CFEA92F6E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2" y="58847"/>
            <a:ext cx="4192468" cy="5402494"/>
          </a:xfrm>
          <a:prstGeom prst="rect">
            <a:avLst/>
          </a:prstGeom>
          <a:ln w="38100" cap="sq">
            <a:solidFill>
              <a:srgbClr val="FFD57F"/>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A8EC2526-C76A-F6B3-83A2-D3C3FC34D029}"/>
              </a:ext>
            </a:extLst>
          </p:cNvPr>
          <p:cNvSpPr txBox="1"/>
          <p:nvPr/>
        </p:nvSpPr>
        <p:spPr>
          <a:xfrm>
            <a:off x="7788906" y="197345"/>
            <a:ext cx="4221018" cy="6463308"/>
          </a:xfrm>
          <a:prstGeom prst="rect">
            <a:avLst/>
          </a:prstGeom>
          <a:noFill/>
        </p:spPr>
        <p:txBody>
          <a:bodyPr wrap="square">
            <a:spAutoFit/>
          </a:bodyPr>
          <a:lstStyle/>
          <a:p>
            <a:r>
              <a:rPr lang="lv-LV" b="1" dirty="0"/>
              <a:t>Dievs Jozuam deva isu uzdevumu: "Un notika pēc Tā Kunga kalpa Mozus nāves, ka Tas Kungs runāja ar Jozuu, Nuna dēlu, Mozus kalpu, sacīdams: "Mozus, mans kalps, ir miris; tādēļ tagad celies, ej pāri Jordānai tu un visa šī tauta uz zemi, ko Es dodu Israēla bērniem</a:t>
            </a:r>
            <a:r>
              <a:rPr lang="es-ES" b="1" dirty="0"/>
              <a:t>.” Jo</a:t>
            </a:r>
            <a:r>
              <a:rPr lang="lv-LV" b="1" dirty="0"/>
              <a:t>zua</a:t>
            </a:r>
            <a:r>
              <a:rPr lang="es-ES" b="1" dirty="0"/>
              <a:t> 1:1-2</a:t>
            </a:r>
          </a:p>
          <a:p>
            <a:r>
              <a:rPr lang="lv-LV" b="1" dirty="0"/>
              <a:t>Tagad Viņš dod viņam uzdevumu iekarot Jēriku:</a:t>
            </a:r>
            <a:r>
              <a:rPr lang="es-ES" b="1" dirty="0"/>
              <a:t>“</a:t>
            </a:r>
            <a:r>
              <a:rPr lang="lv-LV" b="1" dirty="0"/>
              <a:t>Mans kalps Mozus ir miris; tad nu celies ar visu šo tautu un ej pāri Jordānai uz to zemi, ko Es viņiem, Israēla bērniem, gribu dot. Visas vietas, kur jūs savu kāju pēdas liksit, Es esmu jums devis, kā Es to esmu Mozum solījis. No tuksneša un arī no Libanona apgabala līdz pat lielajai upei, līdz Eifratas upei, visa hetiešu zeme līdz Lielajai jūrai pret saules rietu - tās lai ir jūsu robežas.</a:t>
            </a:r>
          </a:p>
          <a:p>
            <a:r>
              <a:rPr lang="lv-LV" b="1" dirty="0"/>
              <a:t>Neviens lai tavā dzīves laikā nav spējīgs tev turēties pretī; kā Es esmu bijis ar Mozu, tāpat Es būšu ar tevi: Es tevi neatstāšu, un Es tevi nepametīšu.</a:t>
            </a:r>
            <a:r>
              <a:rPr lang="es-ES" b="1" dirty="0"/>
              <a:t>” Jo</a:t>
            </a:r>
            <a:r>
              <a:rPr lang="lv-LV" b="1" dirty="0"/>
              <a:t>zua</a:t>
            </a:r>
            <a:r>
              <a:rPr lang="es-ES" b="1" dirty="0"/>
              <a:t> 6:2-5</a:t>
            </a:r>
          </a:p>
        </p:txBody>
      </p:sp>
      <p:sp>
        <p:nvSpPr>
          <p:cNvPr id="8" name="CuadroTexto 7">
            <a:extLst>
              <a:ext uri="{FF2B5EF4-FFF2-40B4-BE49-F238E27FC236}">
                <a16:creationId xmlns:a16="http://schemas.microsoft.com/office/drawing/2014/main" id="{A628A299-AD72-1F38-A94B-68601F4B1187}"/>
              </a:ext>
            </a:extLst>
          </p:cNvPr>
          <p:cNvSpPr txBox="1"/>
          <p:nvPr/>
        </p:nvSpPr>
        <p:spPr>
          <a:xfrm>
            <a:off x="4664847" y="3198166"/>
            <a:ext cx="2559168" cy="830997"/>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Viņiem tika dots uzdevums</a:t>
            </a:r>
          </a:p>
        </p:txBody>
      </p:sp>
      <p:pic>
        <p:nvPicPr>
          <p:cNvPr id="16" name="Imagen 15" descr="Imagen que contiene montaña, exterior, naturaleza, pasto&#10;&#10;Descripción generada automáticamente">
            <a:extLst>
              <a:ext uri="{FF2B5EF4-FFF2-40B4-BE49-F238E27FC236}">
                <a16:creationId xmlns:a16="http://schemas.microsoft.com/office/drawing/2014/main" id="{06896E3A-1DCB-87BD-7524-995828688B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829" b="24231"/>
          <a:stretch/>
        </p:blipFill>
        <p:spPr>
          <a:xfrm>
            <a:off x="4360969" y="676642"/>
            <a:ext cx="3175637" cy="1641952"/>
          </a:xfrm>
          <a:prstGeom prst="rect">
            <a:avLst/>
          </a:prstGeom>
          <a:ln w="38100" cap="sq">
            <a:solidFill>
              <a:srgbClr val="A9D18E"/>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508A9566-C83A-3E74-D06E-44D7F0C68666}"/>
              </a:ext>
            </a:extLst>
          </p:cNvPr>
          <p:cNvSpPr txBox="1"/>
          <p:nvPr/>
        </p:nvSpPr>
        <p:spPr>
          <a:xfrm>
            <a:off x="185420" y="5577297"/>
            <a:ext cx="3920571" cy="1190514"/>
          </a:xfrm>
          <a:prstGeom prst="roundRect">
            <a:avLst>
              <a:gd name="adj" fmla="val 0"/>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p>
            <a:pPr algn="ctr"/>
            <a:r>
              <a:rPr lang="lv-LV" b="1" dirty="0"/>
              <a:t>Viņš Mozum dod šādu uzdevumu: "Tad nu nāc, un es tevi sūtīšu pie faraona, lai tu izvestu Manu tautu, Israēla bērnus, no Ēģiptes." 2. Mozus 3:10.</a:t>
            </a:r>
          </a:p>
        </p:txBody>
      </p:sp>
      <p:pic>
        <p:nvPicPr>
          <p:cNvPr id="3" name="Imagen 2" descr="Imagen que contiene pasto, exterior, edificio, hombre&#10;&#10;Descripción generada automáticamente">
            <a:extLst>
              <a:ext uri="{FF2B5EF4-FFF2-40B4-BE49-F238E27FC236}">
                <a16:creationId xmlns:a16="http://schemas.microsoft.com/office/drawing/2014/main" id="{E4A4E203-C762-5F42-26DA-9A68E702A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0969" y="4424406"/>
            <a:ext cx="3178506" cy="1789499"/>
          </a:xfrm>
          <a:prstGeom prst="rect">
            <a:avLst/>
          </a:prstGeom>
          <a:ln w="38100" cap="sq">
            <a:solidFill>
              <a:srgbClr val="A9D1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6224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90"/>
                                          </p:val>
                                        </p:tav>
                                        <p:tav tm="100000">
                                          <p:val>
                                            <p:fltVal val="0"/>
                                          </p:val>
                                        </p:tav>
                                      </p:tavLst>
                                    </p:anim>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290">
                                          <p:stCondLst>
                                            <p:cond delay="0"/>
                                          </p:stCondLst>
                                        </p:cTn>
                                        <p:tgtEl>
                                          <p:spTgt spid="10"/>
                                        </p:tgtEl>
                                      </p:cBhvr>
                                    </p:animEffect>
                                    <p:anim calcmode="lin" valueType="num">
                                      <p:cBhvr>
                                        <p:cTn id="16"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1" dur="13">
                                          <p:stCondLst>
                                            <p:cond delay="325"/>
                                          </p:stCondLst>
                                        </p:cTn>
                                        <p:tgtEl>
                                          <p:spTgt spid="10"/>
                                        </p:tgtEl>
                                      </p:cBhvr>
                                      <p:to x="100000" y="60000"/>
                                    </p:animScale>
                                    <p:animScale>
                                      <p:cBhvr>
                                        <p:cTn id="22" dur="83" decel="50000">
                                          <p:stCondLst>
                                            <p:cond delay="338"/>
                                          </p:stCondLst>
                                        </p:cTn>
                                        <p:tgtEl>
                                          <p:spTgt spid="10"/>
                                        </p:tgtEl>
                                      </p:cBhvr>
                                      <p:to x="100000" y="100000"/>
                                    </p:animScale>
                                    <p:animScale>
                                      <p:cBhvr>
                                        <p:cTn id="23" dur="13">
                                          <p:stCondLst>
                                            <p:cond delay="656"/>
                                          </p:stCondLst>
                                        </p:cTn>
                                        <p:tgtEl>
                                          <p:spTgt spid="10"/>
                                        </p:tgtEl>
                                      </p:cBhvr>
                                      <p:to x="100000" y="80000"/>
                                    </p:animScale>
                                    <p:animScale>
                                      <p:cBhvr>
                                        <p:cTn id="24" dur="83" decel="50000">
                                          <p:stCondLst>
                                            <p:cond delay="669"/>
                                          </p:stCondLst>
                                        </p:cTn>
                                        <p:tgtEl>
                                          <p:spTgt spid="10"/>
                                        </p:tgtEl>
                                      </p:cBhvr>
                                      <p:to x="100000" y="100000"/>
                                    </p:animScale>
                                    <p:animScale>
                                      <p:cBhvr>
                                        <p:cTn id="25" dur="13">
                                          <p:stCondLst>
                                            <p:cond delay="821"/>
                                          </p:stCondLst>
                                        </p:cTn>
                                        <p:tgtEl>
                                          <p:spTgt spid="10"/>
                                        </p:tgtEl>
                                      </p:cBhvr>
                                      <p:to x="100000" y="90000"/>
                                    </p:animScale>
                                    <p:animScale>
                                      <p:cBhvr>
                                        <p:cTn id="26" dur="83" decel="50000">
                                          <p:stCondLst>
                                            <p:cond delay="834"/>
                                          </p:stCondLst>
                                        </p:cTn>
                                        <p:tgtEl>
                                          <p:spTgt spid="10"/>
                                        </p:tgtEl>
                                      </p:cBhvr>
                                      <p:to x="100000" y="100000"/>
                                    </p:animScale>
                                    <p:animScale>
                                      <p:cBhvr>
                                        <p:cTn id="27" dur="13">
                                          <p:stCondLst>
                                            <p:cond delay="904"/>
                                          </p:stCondLst>
                                        </p:cTn>
                                        <p:tgtEl>
                                          <p:spTgt spid="10"/>
                                        </p:tgtEl>
                                      </p:cBhvr>
                                      <p:to x="100000" y="95000"/>
                                    </p:animScale>
                                    <p:animScale>
                                      <p:cBhvr>
                                        <p:cTn id="28" dur="83" decel="50000">
                                          <p:stCondLst>
                                            <p:cond delay="917"/>
                                          </p:stCondLst>
                                        </p:cTn>
                                        <p:tgtEl>
                                          <p:spTgt spid="10"/>
                                        </p:tgtEl>
                                      </p:cBhvr>
                                      <p:to x="100000" y="100000"/>
                                    </p:animScale>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4)">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290">
                                          <p:stCondLst>
                                            <p:cond delay="0"/>
                                          </p:stCondLst>
                                        </p:cTn>
                                        <p:tgtEl>
                                          <p:spTgt spid="16"/>
                                        </p:tgtEl>
                                      </p:cBhvr>
                                    </p:animEffect>
                                    <p:anim calcmode="lin" valueType="num">
                                      <p:cBhvr>
                                        <p:cTn id="38"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3" dur="13">
                                          <p:stCondLst>
                                            <p:cond delay="325"/>
                                          </p:stCondLst>
                                        </p:cTn>
                                        <p:tgtEl>
                                          <p:spTgt spid="16"/>
                                        </p:tgtEl>
                                      </p:cBhvr>
                                      <p:to x="100000" y="60000"/>
                                    </p:animScale>
                                    <p:animScale>
                                      <p:cBhvr>
                                        <p:cTn id="44" dur="83" decel="50000">
                                          <p:stCondLst>
                                            <p:cond delay="338"/>
                                          </p:stCondLst>
                                        </p:cTn>
                                        <p:tgtEl>
                                          <p:spTgt spid="16"/>
                                        </p:tgtEl>
                                      </p:cBhvr>
                                      <p:to x="100000" y="100000"/>
                                    </p:animScale>
                                    <p:animScale>
                                      <p:cBhvr>
                                        <p:cTn id="45" dur="13">
                                          <p:stCondLst>
                                            <p:cond delay="656"/>
                                          </p:stCondLst>
                                        </p:cTn>
                                        <p:tgtEl>
                                          <p:spTgt spid="16"/>
                                        </p:tgtEl>
                                      </p:cBhvr>
                                      <p:to x="100000" y="80000"/>
                                    </p:animScale>
                                    <p:animScale>
                                      <p:cBhvr>
                                        <p:cTn id="46" dur="83" decel="50000">
                                          <p:stCondLst>
                                            <p:cond delay="669"/>
                                          </p:stCondLst>
                                        </p:cTn>
                                        <p:tgtEl>
                                          <p:spTgt spid="16"/>
                                        </p:tgtEl>
                                      </p:cBhvr>
                                      <p:to x="100000" y="100000"/>
                                    </p:animScale>
                                    <p:animScale>
                                      <p:cBhvr>
                                        <p:cTn id="47" dur="13">
                                          <p:stCondLst>
                                            <p:cond delay="821"/>
                                          </p:stCondLst>
                                        </p:cTn>
                                        <p:tgtEl>
                                          <p:spTgt spid="16"/>
                                        </p:tgtEl>
                                      </p:cBhvr>
                                      <p:to x="100000" y="90000"/>
                                    </p:animScale>
                                    <p:animScale>
                                      <p:cBhvr>
                                        <p:cTn id="48" dur="83" decel="50000">
                                          <p:stCondLst>
                                            <p:cond delay="834"/>
                                          </p:stCondLst>
                                        </p:cTn>
                                        <p:tgtEl>
                                          <p:spTgt spid="16"/>
                                        </p:tgtEl>
                                      </p:cBhvr>
                                      <p:to x="100000" y="100000"/>
                                    </p:animScale>
                                    <p:animScale>
                                      <p:cBhvr>
                                        <p:cTn id="49" dur="13">
                                          <p:stCondLst>
                                            <p:cond delay="904"/>
                                          </p:stCondLst>
                                        </p:cTn>
                                        <p:tgtEl>
                                          <p:spTgt spid="16"/>
                                        </p:tgtEl>
                                      </p:cBhvr>
                                      <p:to x="100000" y="95000"/>
                                    </p:animScale>
                                    <p:animScale>
                                      <p:cBhvr>
                                        <p:cTn id="50" dur="83" decel="50000">
                                          <p:stCondLst>
                                            <p:cond delay="917"/>
                                          </p:stCondLst>
                                        </p:cTn>
                                        <p:tgtEl>
                                          <p:spTgt spid="16"/>
                                        </p:tgtEl>
                                      </p:cBhvr>
                                      <p:to x="100000" y="100000"/>
                                    </p:animScale>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21" presetClass="entr" presetSubtype="4" fill="hold" grpId="0" nodeType="with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wheel(4)">
                                      <p:cBhvr>
                                        <p:cTn id="56" dur="10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290">
                                          <p:stCondLst>
                                            <p:cond delay="0"/>
                                          </p:stCondLst>
                                        </p:cTn>
                                        <p:tgtEl>
                                          <p:spTgt spid="3"/>
                                        </p:tgtEl>
                                      </p:cBhvr>
                                    </p:animEffect>
                                    <p:anim calcmode="lin" valueType="num">
                                      <p:cBhvr>
                                        <p:cTn id="6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67" dur="13">
                                          <p:stCondLst>
                                            <p:cond delay="325"/>
                                          </p:stCondLst>
                                        </p:cTn>
                                        <p:tgtEl>
                                          <p:spTgt spid="3"/>
                                        </p:tgtEl>
                                      </p:cBhvr>
                                      <p:to x="100000" y="60000"/>
                                    </p:animScale>
                                    <p:animScale>
                                      <p:cBhvr>
                                        <p:cTn id="68" dur="83" decel="50000">
                                          <p:stCondLst>
                                            <p:cond delay="338"/>
                                          </p:stCondLst>
                                        </p:cTn>
                                        <p:tgtEl>
                                          <p:spTgt spid="3"/>
                                        </p:tgtEl>
                                      </p:cBhvr>
                                      <p:to x="100000" y="100000"/>
                                    </p:animScale>
                                    <p:animScale>
                                      <p:cBhvr>
                                        <p:cTn id="69" dur="13">
                                          <p:stCondLst>
                                            <p:cond delay="656"/>
                                          </p:stCondLst>
                                        </p:cTn>
                                        <p:tgtEl>
                                          <p:spTgt spid="3"/>
                                        </p:tgtEl>
                                      </p:cBhvr>
                                      <p:to x="100000" y="80000"/>
                                    </p:animScale>
                                    <p:animScale>
                                      <p:cBhvr>
                                        <p:cTn id="70" dur="83" decel="50000">
                                          <p:stCondLst>
                                            <p:cond delay="669"/>
                                          </p:stCondLst>
                                        </p:cTn>
                                        <p:tgtEl>
                                          <p:spTgt spid="3"/>
                                        </p:tgtEl>
                                      </p:cBhvr>
                                      <p:to x="100000" y="100000"/>
                                    </p:animScale>
                                    <p:animScale>
                                      <p:cBhvr>
                                        <p:cTn id="71" dur="13">
                                          <p:stCondLst>
                                            <p:cond delay="821"/>
                                          </p:stCondLst>
                                        </p:cTn>
                                        <p:tgtEl>
                                          <p:spTgt spid="3"/>
                                        </p:tgtEl>
                                      </p:cBhvr>
                                      <p:to x="100000" y="90000"/>
                                    </p:animScale>
                                    <p:animScale>
                                      <p:cBhvr>
                                        <p:cTn id="72" dur="83" decel="50000">
                                          <p:stCondLst>
                                            <p:cond delay="834"/>
                                          </p:stCondLst>
                                        </p:cTn>
                                        <p:tgtEl>
                                          <p:spTgt spid="3"/>
                                        </p:tgtEl>
                                      </p:cBhvr>
                                      <p:to x="100000" y="100000"/>
                                    </p:animScale>
                                    <p:animScale>
                                      <p:cBhvr>
                                        <p:cTn id="73" dur="13">
                                          <p:stCondLst>
                                            <p:cond delay="904"/>
                                          </p:stCondLst>
                                        </p:cTn>
                                        <p:tgtEl>
                                          <p:spTgt spid="3"/>
                                        </p:tgtEl>
                                      </p:cBhvr>
                                      <p:to x="100000" y="95000"/>
                                    </p:animScale>
                                    <p:animScale>
                                      <p:cBhvr>
                                        <p:cTn id="74" dur="83" decel="50000">
                                          <p:stCondLst>
                                            <p:cond delay="917"/>
                                          </p:stCondLst>
                                        </p:cTn>
                                        <p:tgtEl>
                                          <p:spTgt spid="3"/>
                                        </p:tgtEl>
                                      </p:cBhvr>
                                      <p:to x="100000" y="100000"/>
                                    </p:animScale>
                                  </p:childTnLst>
                                </p:cTn>
                              </p:par>
                            </p:childTnLst>
                          </p:cTn>
                        </p:par>
                        <p:par>
                          <p:cTn id="75" fill="hold">
                            <p:stCondLst>
                              <p:cond delay="1000"/>
                            </p:stCondLst>
                            <p:childTnLst>
                              <p:par>
                                <p:cTn id="76" presetID="21" presetClass="entr" presetSubtype="4" fill="hold" grpId="0" nodeType="afterEffect">
                                  <p:stCondLst>
                                    <p:cond delay="0"/>
                                  </p:stCondLst>
                                  <p:childTnLst>
                                    <p:set>
                                      <p:cBhvr>
                                        <p:cTn id="77" dur="1" fill="hold">
                                          <p:stCondLst>
                                            <p:cond delay="0"/>
                                          </p:stCondLst>
                                        </p:cTn>
                                        <p:tgtEl>
                                          <p:spTgt spid="5">
                                            <p:txEl>
                                              <p:pRg st="1" end="1"/>
                                            </p:txEl>
                                          </p:spTgt>
                                        </p:tgtEl>
                                        <p:attrNameLst>
                                          <p:attrName>style.visibility</p:attrName>
                                        </p:attrNameLst>
                                      </p:cBhvr>
                                      <p:to>
                                        <p:strVal val="visible"/>
                                      </p:to>
                                    </p:set>
                                    <p:animEffect transition="in" filter="wheel(4)">
                                      <p:cBhvr>
                                        <p:cTn id="78" dur="1000"/>
                                        <p:tgtEl>
                                          <p:spTgt spid="5">
                                            <p:txEl>
                                              <p:pRg st="1" end="1"/>
                                            </p:txEl>
                                          </p:spTgt>
                                        </p:tgtEl>
                                      </p:cBhvr>
                                    </p:animEffect>
                                  </p:childTnLst>
                                </p:cTn>
                              </p:par>
                            </p:childTnLst>
                          </p:cTn>
                        </p:par>
                        <p:par>
                          <p:cTn id="79" fill="hold">
                            <p:stCondLst>
                              <p:cond delay="2000"/>
                            </p:stCondLst>
                            <p:childTnLst>
                              <p:par>
                                <p:cTn id="80" presetID="21" presetClass="entr" presetSubtype="4" fill="hold" grpId="0" nodeType="afterEffect">
                                  <p:stCondLst>
                                    <p:cond delay="0"/>
                                  </p:stCondLst>
                                  <p:childTnLst>
                                    <p:set>
                                      <p:cBhvr>
                                        <p:cTn id="81" dur="1" fill="hold">
                                          <p:stCondLst>
                                            <p:cond delay="0"/>
                                          </p:stCondLst>
                                        </p:cTn>
                                        <p:tgtEl>
                                          <p:spTgt spid="5">
                                            <p:txEl>
                                              <p:pRg st="2" end="2"/>
                                            </p:txEl>
                                          </p:spTgt>
                                        </p:tgtEl>
                                        <p:attrNameLst>
                                          <p:attrName>style.visibility</p:attrName>
                                        </p:attrNameLst>
                                      </p:cBhvr>
                                      <p:to>
                                        <p:strVal val="visible"/>
                                      </p:to>
                                    </p:set>
                                    <p:animEffect transition="in" filter="wheel(4)">
                                      <p:cBhvr>
                                        <p:cTn id="8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uiExpand="1" build="p"/>
      <p:bldP spid="8"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Imagen 15" descr="Un dibujo de una persona&#10;&#10;Descripción generada automáticamente con confianza baja">
            <a:extLst>
              <a:ext uri="{FF2B5EF4-FFF2-40B4-BE49-F238E27FC236}">
                <a16:creationId xmlns:a16="http://schemas.microsoft.com/office/drawing/2014/main" id="{7CD17CD2-16BB-F780-296F-346A3050FD78}"/>
              </a:ext>
            </a:extLst>
          </p:cNvPr>
          <p:cNvPicPr>
            <a:picLocks noChangeAspect="1"/>
          </p:cNvPicPr>
          <p:nvPr/>
        </p:nvPicPr>
        <p:blipFill rotWithShape="1">
          <a:blip r:embed="rId4">
            <a:extLst>
              <a:ext uri="{28A0092B-C50C-407E-A947-70E740481C1C}">
                <a14:useLocalDpi xmlns:a14="http://schemas.microsoft.com/office/drawing/2010/main" val="0"/>
              </a:ext>
            </a:extLst>
          </a:blip>
          <a:srcRect t="13400" r="1" b="1304"/>
          <a:stretch/>
        </p:blipFill>
        <p:spPr>
          <a:xfrm>
            <a:off x="0" y="0"/>
            <a:ext cx="4630139" cy="5482166"/>
          </a:xfrm>
          <a:prstGeom prst="rect">
            <a:avLst/>
          </a:prstGeom>
        </p:spPr>
      </p:pic>
      <p:pic>
        <p:nvPicPr>
          <p:cNvPr id="18" name="Imagen 17" descr="Un grupo de personas disfrazadas&#10;&#10;Descripción generada automáticamente con confianza baja">
            <a:extLst>
              <a:ext uri="{FF2B5EF4-FFF2-40B4-BE49-F238E27FC236}">
                <a16:creationId xmlns:a16="http://schemas.microsoft.com/office/drawing/2014/main" id="{21E6841B-EC88-B2BD-218F-C706DDBC1AF7}"/>
              </a:ext>
            </a:extLst>
          </p:cNvPr>
          <p:cNvPicPr>
            <a:picLocks noChangeAspect="1"/>
          </p:cNvPicPr>
          <p:nvPr/>
        </p:nvPicPr>
        <p:blipFill rotWithShape="1">
          <a:blip r:embed="rId5">
            <a:extLst>
              <a:ext uri="{28A0092B-C50C-407E-A947-70E740481C1C}">
                <a14:useLocalDpi xmlns:a14="http://schemas.microsoft.com/office/drawing/2010/main" val="0"/>
              </a:ext>
            </a:extLst>
          </a:blip>
          <a:srcRect t="4122" r="2" b="3"/>
          <a:stretch/>
        </p:blipFill>
        <p:spPr>
          <a:xfrm>
            <a:off x="4891148" y="1073870"/>
            <a:ext cx="7300851" cy="5247823"/>
          </a:xfrm>
          <a:prstGeom prst="rect">
            <a:avLst/>
          </a:prstGeom>
        </p:spPr>
      </p:pic>
      <p:sp>
        <p:nvSpPr>
          <p:cNvPr id="3" name="CuadroTexto 2">
            <a:extLst>
              <a:ext uri="{FF2B5EF4-FFF2-40B4-BE49-F238E27FC236}">
                <a16:creationId xmlns:a16="http://schemas.microsoft.com/office/drawing/2014/main" id="{81C1D37F-A84E-B998-BA10-F426AB20554B}"/>
              </a:ext>
            </a:extLst>
          </p:cNvPr>
          <p:cNvSpPr txBox="1"/>
          <p:nvPr/>
        </p:nvSpPr>
        <p:spPr>
          <a:xfrm>
            <a:off x="4891148" y="329593"/>
            <a:ext cx="7017488" cy="523220"/>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800" b="1" dirty="0">
                <a:solidFill>
                  <a:schemeClr val="tx1"/>
                </a:solidFill>
              </a:rPr>
              <a:t>Dievs apsola, būt ar viņiem.</a:t>
            </a:r>
          </a:p>
        </p:txBody>
      </p:sp>
      <p:sp>
        <p:nvSpPr>
          <p:cNvPr id="9" name="CuadroTexto 8">
            <a:extLst>
              <a:ext uri="{FF2B5EF4-FFF2-40B4-BE49-F238E27FC236}">
                <a16:creationId xmlns:a16="http://schemas.microsoft.com/office/drawing/2014/main" id="{C47DF519-F157-6BE9-D3F4-07D91F1F2920}"/>
              </a:ext>
            </a:extLst>
          </p:cNvPr>
          <p:cNvSpPr txBox="1">
            <a:spLocks/>
          </p:cNvSpPr>
          <p:nvPr/>
        </p:nvSpPr>
        <p:spPr>
          <a:xfrm>
            <a:off x="5103628" y="6367727"/>
            <a:ext cx="6900530" cy="369332"/>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“Un </a:t>
            </a:r>
            <a:r>
              <a:rPr lang="lv-LV" dirty="0"/>
              <a:t>Dievs sacīja Mozum: "Ej, jo Es būšu ar tevi!" 2.Moz.gr.3:12</a:t>
            </a:r>
            <a:r>
              <a:rPr lang="es-ES" dirty="0"/>
              <a:t>.</a:t>
            </a:r>
          </a:p>
        </p:txBody>
      </p:sp>
      <p:sp>
        <p:nvSpPr>
          <p:cNvPr id="7" name="CuadroTexto 6">
            <a:extLst>
              <a:ext uri="{FF2B5EF4-FFF2-40B4-BE49-F238E27FC236}">
                <a16:creationId xmlns:a16="http://schemas.microsoft.com/office/drawing/2014/main" id="{6EABF0E0-F1C8-03EF-AEAD-92A624AD9601}"/>
              </a:ext>
            </a:extLst>
          </p:cNvPr>
          <p:cNvSpPr txBox="1"/>
          <p:nvPr/>
        </p:nvSpPr>
        <p:spPr>
          <a:xfrm>
            <a:off x="109660" y="5546545"/>
            <a:ext cx="3920571" cy="1190514"/>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lv-LV" dirty="0"/>
              <a:t>“Neviens cilvēks nevarēs stāties tavā priekšā visas tavas dzīves dienas; kā Es biju ar Mozu, tā Es būšu ar tevi, Es tevi neatstāšu un nepametīšu." Jozua 1:5.</a:t>
            </a:r>
          </a:p>
        </p:txBody>
      </p:sp>
    </p:spTree>
    <p:extLst>
      <p:ext uri="{BB962C8B-B14F-4D97-AF65-F5344CB8AC3E}">
        <p14:creationId xmlns:p14="http://schemas.microsoft.com/office/powerpoint/2010/main" val="72674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 calcmode="lin" valueType="num">
                                      <p:cBhvr>
                                        <p:cTn id="9" dur="250" fill="hold"/>
                                        <p:tgtEl>
                                          <p:spTgt spid="3"/>
                                        </p:tgtEl>
                                        <p:attrNameLst>
                                          <p:attrName>style.rotation</p:attrName>
                                        </p:attrNameLst>
                                      </p:cBhvr>
                                      <p:tavLst>
                                        <p:tav tm="0">
                                          <p:val>
                                            <p:fltVal val="90"/>
                                          </p:val>
                                        </p:tav>
                                        <p:tav tm="100000">
                                          <p:val>
                                            <p:fltVal val="0"/>
                                          </p:val>
                                        </p:tav>
                                      </p:tavLst>
                                    </p:anim>
                                    <p:animEffect transition="in" filter="fade">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ppt_x</p:attrName>
                                        </p:attrNameLst>
                                      </p:cBhvr>
                                      <p:tavLst>
                                        <p:tav tm="0">
                                          <p:val>
                                            <p:strVal val="#ppt_x-#ppt_w/2"/>
                                          </p:val>
                                        </p:tav>
                                        <p:tav tm="100000">
                                          <p:val>
                                            <p:strVal val="#ppt_x"/>
                                          </p:val>
                                        </p:tav>
                                      </p:tavLst>
                                    </p:anim>
                                    <p:anim calcmode="lin" valueType="num">
                                      <p:cBhvr>
                                        <p:cTn id="16" dur="500" fill="hold"/>
                                        <p:tgtEl>
                                          <p:spTgt spid="18"/>
                                        </p:tgtEl>
                                        <p:attrNameLst>
                                          <p:attrName>ppt_y</p:attrName>
                                        </p:attrNameLst>
                                      </p:cBhvr>
                                      <p:tavLst>
                                        <p:tav tm="0">
                                          <p:val>
                                            <p:strVal val="#ppt_y"/>
                                          </p:val>
                                        </p:tav>
                                        <p:tav tm="100000">
                                          <p:val>
                                            <p:strVal val="#ppt_y"/>
                                          </p:val>
                                        </p:tav>
                                      </p:tavLst>
                                    </p:anim>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1"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ppt_w/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1"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4)">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3582CCE-8239-4C56-AF7A-2BD4BE33B28A}"/>
              </a:ext>
            </a:extLst>
          </p:cNvPr>
          <p:cNvPicPr>
            <a:picLocks noChangeAspect="1"/>
          </p:cNvPicPr>
          <p:nvPr/>
        </p:nvPicPr>
        <p:blipFill rotWithShape="1">
          <a:blip r:embed="rId4"/>
          <a:srcRect r="2431"/>
          <a:stretch/>
        </p:blipFill>
        <p:spPr>
          <a:xfrm>
            <a:off x="140159" y="2509727"/>
            <a:ext cx="6222541" cy="425302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A0B2D362-4BC3-CF5C-4193-DFCC86FB1458}"/>
              </a:ext>
            </a:extLst>
          </p:cNvPr>
          <p:cNvSpPr txBox="1"/>
          <p:nvPr/>
        </p:nvSpPr>
        <p:spPr>
          <a:xfrm>
            <a:off x="2038350" y="173948"/>
            <a:ext cx="8115300"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Derības zīme ar Dievu bija apgraizīšana, kas bija jāveic.</a:t>
            </a:r>
          </a:p>
        </p:txBody>
      </p:sp>
      <p:pic>
        <p:nvPicPr>
          <p:cNvPr id="9" name="Imagen 8" descr="Imagen que contiene persona, exterior, agua, hombre&#10;&#10;Descripción generada automáticamente">
            <a:extLst>
              <a:ext uri="{FF2B5EF4-FFF2-40B4-BE49-F238E27FC236}">
                <a16:creationId xmlns:a16="http://schemas.microsoft.com/office/drawing/2014/main" id="{CE20C1D1-74B8-BDB8-8528-08DD8B3DF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598" y="916738"/>
            <a:ext cx="5495243" cy="412143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4CE1FC1F-EA38-E889-7084-3CC6682AFB84}"/>
              </a:ext>
            </a:extLst>
          </p:cNvPr>
          <p:cNvSpPr txBox="1">
            <a:spLocks/>
          </p:cNvSpPr>
          <p:nvPr/>
        </p:nvSpPr>
        <p:spPr>
          <a:xfrm>
            <a:off x="478295" y="869113"/>
            <a:ext cx="5546266" cy="1190514"/>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a:t>
            </a:r>
            <a:r>
              <a:rPr lang="lv-LV" dirty="0"/>
              <a:t>Bet ceļā, naktsmītnē, Tas Kungs sastapa viņu un meklēja viņu nonāvēt. Tad Cipora ņēma asu akmeni un apgraizīja sava dēla priekšādu, aizskāra viņa kājas un sacīja: "Tu esi man asins līgavainis."" 2. Mozus 4:24-25.</a:t>
            </a:r>
          </a:p>
        </p:txBody>
      </p:sp>
      <p:sp>
        <p:nvSpPr>
          <p:cNvPr id="4" name="CuadroTexto 3">
            <a:extLst>
              <a:ext uri="{FF2B5EF4-FFF2-40B4-BE49-F238E27FC236}">
                <a16:creationId xmlns:a16="http://schemas.microsoft.com/office/drawing/2014/main" id="{6C4A7F85-C28A-BE2F-5023-004B17D4A3B2}"/>
              </a:ext>
            </a:extLst>
          </p:cNvPr>
          <p:cNvSpPr txBox="1"/>
          <p:nvPr/>
        </p:nvSpPr>
        <p:spPr>
          <a:xfrm>
            <a:off x="6803011" y="5206882"/>
            <a:ext cx="5144055" cy="1477328"/>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a:t>
            </a:r>
            <a:r>
              <a:rPr lang="lv-LV" dirty="0"/>
              <a:t>Tanī laikā Tas Kungs sacīja Jozuam: "Taisi sev akmens nažus un sāc apgraizīt Israēla bērnus pa otram lāgam." Tad Jozua sev izgatavoja akmens nažus, un viņš apgraizīja Israēla bērnus pie Gibeas-Aralotas</a:t>
            </a:r>
            <a:r>
              <a:rPr lang="es-ES" dirty="0"/>
              <a:t>” Jo</a:t>
            </a:r>
            <a:r>
              <a:rPr lang="lv-LV" dirty="0"/>
              <a:t>zua</a:t>
            </a:r>
            <a:r>
              <a:rPr lang="es-ES" dirty="0"/>
              <a:t> 5:2-3</a:t>
            </a:r>
          </a:p>
        </p:txBody>
      </p:sp>
    </p:spTree>
    <p:extLst>
      <p:ext uri="{BB962C8B-B14F-4D97-AF65-F5344CB8AC3E}">
        <p14:creationId xmlns:p14="http://schemas.microsoft.com/office/powerpoint/2010/main" val="80385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1000"/>
                                        <p:tgtEl>
                                          <p:spTgt spid="7"/>
                                        </p:tgtEl>
                                      </p:cBhvr>
                                    </p:animEffect>
                                  </p:childTnLst>
                                </p:cTn>
                              </p:par>
                            </p:childTnLst>
                          </p:cTn>
                        </p:par>
                        <p:par>
                          <p:cTn id="16" fill="hold">
                            <p:stCondLst>
                              <p:cond delay="1000"/>
                            </p:stCondLst>
                            <p:childTnLst>
                              <p:par>
                                <p:cTn id="17" presetID="21"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4)">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out)">
                                      <p:cBhvr>
                                        <p:cTn id="24" dur="1000"/>
                                        <p:tgtEl>
                                          <p:spTgt spid="9"/>
                                        </p:tgtEl>
                                      </p:cBhvr>
                                    </p:animEffect>
                                  </p:childTnLst>
                                </p:cTn>
                              </p:par>
                            </p:childTnLst>
                          </p:cTn>
                        </p:par>
                        <p:par>
                          <p:cTn id="25" fill="hold">
                            <p:stCondLst>
                              <p:cond delay="1000"/>
                            </p:stCondLst>
                            <p:childTnLst>
                              <p:par>
                                <p:cTn id="26" presetID="21"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4)">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259DF3-95E7-D228-3725-031CA2816EB9}"/>
              </a:ext>
            </a:extLst>
          </p:cNvPr>
          <p:cNvSpPr txBox="1"/>
          <p:nvPr/>
        </p:nvSpPr>
        <p:spPr>
          <a:xfrm>
            <a:off x="6515100" y="130644"/>
            <a:ext cx="4914900" cy="646331"/>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3600" b="1" dirty="0">
                <a:solidFill>
                  <a:schemeClr val="tx1"/>
                </a:solidFill>
              </a:rPr>
              <a:t>Viņi svinēja Pashā</a:t>
            </a:r>
          </a:p>
        </p:txBody>
      </p:sp>
      <p:pic>
        <p:nvPicPr>
          <p:cNvPr id="6" name="Imagen 5" descr="Pintura de una persona y una chimenea&#10;&#10;Descripción generada automáticamente con confianza baja">
            <a:extLst>
              <a:ext uri="{FF2B5EF4-FFF2-40B4-BE49-F238E27FC236}">
                <a16:creationId xmlns:a16="http://schemas.microsoft.com/office/drawing/2014/main" id="{062BEB78-1B63-D40D-9073-E5524847E1F7}"/>
              </a:ext>
            </a:extLst>
          </p:cNvPr>
          <p:cNvPicPr>
            <a:picLocks noChangeAspect="1"/>
          </p:cNvPicPr>
          <p:nvPr/>
        </p:nvPicPr>
        <p:blipFill rotWithShape="1">
          <a:blip r:embed="rId4">
            <a:extLst>
              <a:ext uri="{28A0092B-C50C-407E-A947-70E740481C1C}">
                <a14:useLocalDpi xmlns:a14="http://schemas.microsoft.com/office/drawing/2010/main" val="0"/>
              </a:ext>
            </a:extLst>
          </a:blip>
          <a:srcRect t="2969" b="2677"/>
          <a:stretch/>
        </p:blipFill>
        <p:spPr>
          <a:xfrm>
            <a:off x="153151" y="111869"/>
            <a:ext cx="4054520" cy="5022697"/>
          </a:xfrm>
          <a:prstGeom prst="roundRect">
            <a:avLst>
              <a:gd name="adj" fmla="val 105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D57F"/>
            </a:contourClr>
          </a:sp3d>
        </p:spPr>
      </p:pic>
      <p:pic>
        <p:nvPicPr>
          <p:cNvPr id="10" name="Imagen 9" descr="Imagen que contiene hombre, parado, grupo, colgando&#10;&#10;Descripción generada automáticamente">
            <a:extLst>
              <a:ext uri="{FF2B5EF4-FFF2-40B4-BE49-F238E27FC236}">
                <a16:creationId xmlns:a16="http://schemas.microsoft.com/office/drawing/2014/main" id="{56B32430-644C-EEAB-19BA-03743C8CDB67}"/>
              </a:ext>
            </a:extLst>
          </p:cNvPr>
          <p:cNvPicPr>
            <a:picLocks noChangeAspect="1"/>
          </p:cNvPicPr>
          <p:nvPr/>
        </p:nvPicPr>
        <p:blipFill rotWithShape="1">
          <a:blip r:embed="rId5">
            <a:extLst>
              <a:ext uri="{28A0092B-C50C-407E-A947-70E740481C1C}">
                <a14:useLocalDpi xmlns:a14="http://schemas.microsoft.com/office/drawing/2010/main" val="0"/>
              </a:ext>
            </a:extLst>
          </a:blip>
          <a:srcRect r="9490"/>
          <a:stretch/>
        </p:blipFill>
        <p:spPr>
          <a:xfrm>
            <a:off x="4497842" y="1172166"/>
            <a:ext cx="5508852" cy="3962400"/>
          </a:xfrm>
          <a:prstGeom prst="roundRect">
            <a:avLst>
              <a:gd name="adj" fmla="val 1065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9D18E"/>
            </a:contourClr>
          </a:sp3d>
        </p:spPr>
      </p:pic>
      <p:sp>
        <p:nvSpPr>
          <p:cNvPr id="13" name="CuadroTexto 12">
            <a:extLst>
              <a:ext uri="{FF2B5EF4-FFF2-40B4-BE49-F238E27FC236}">
                <a16:creationId xmlns:a16="http://schemas.microsoft.com/office/drawing/2014/main" id="{AE9B370C-3C48-D67A-A825-02346788D976}"/>
              </a:ext>
            </a:extLst>
          </p:cNvPr>
          <p:cNvSpPr txBox="1">
            <a:spLocks/>
          </p:cNvSpPr>
          <p:nvPr/>
        </p:nvSpPr>
        <p:spPr>
          <a:xfrm>
            <a:off x="100898" y="5278618"/>
            <a:ext cx="11754802" cy="1467513"/>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a:t>
            </a:r>
            <a:r>
              <a:rPr lang="lv-LV" dirty="0"/>
              <a:t>Tad Mozus saaicināja visus Israēla vecajus un tiem sacīja:"Ejiet un ņemiet savai saimei jērus un nokaujiet tos Pashā svētkos. 22 Ņemiet pušķi īzapa un mērciet to asinīs, kas bļodā, un aptraipiet palodu un abus durvju stabus ar asinīm, kas bļodā; un neviens neizejiet pa sava nama durvīm līdz rītam. 23 Kad Tas Kungs nāks, lai sistu ēģiptiešus, un redzēs asinis uz palodām un abiem durvju stabiem, tad Tas Kungs ies garām tām durvīm un neļaus maitātājam ienākt jūsu namos, lai jūs sistu." 2. Mozus 12:21-23.</a:t>
            </a:r>
          </a:p>
        </p:txBody>
      </p:sp>
      <p:sp>
        <p:nvSpPr>
          <p:cNvPr id="14" name="CuadroTexto 13">
            <a:extLst>
              <a:ext uri="{FF2B5EF4-FFF2-40B4-BE49-F238E27FC236}">
                <a16:creationId xmlns:a16="http://schemas.microsoft.com/office/drawing/2014/main" id="{1FF93C97-DBD6-44AF-193B-4D366447808F}"/>
              </a:ext>
            </a:extLst>
          </p:cNvPr>
          <p:cNvSpPr txBox="1"/>
          <p:nvPr/>
        </p:nvSpPr>
        <p:spPr>
          <a:xfrm>
            <a:off x="10213114" y="1445206"/>
            <a:ext cx="1694839" cy="3139321"/>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lv-LV" dirty="0"/>
              <a:t>“Un Israēla bērni apmetās teltīs Gilgalā, un tie sarīkoja Pashā svētkus mēneša četrpadsmitajā dienā ap vakara laiku Jērikas līdzenumā.”</a:t>
            </a:r>
            <a:br>
              <a:rPr lang="lv-LV" dirty="0"/>
            </a:br>
            <a:r>
              <a:rPr lang="lv-LV" dirty="0"/>
              <a:t>Jozua 5:10</a:t>
            </a:r>
          </a:p>
        </p:txBody>
      </p:sp>
    </p:spTree>
    <p:extLst>
      <p:ext uri="{BB962C8B-B14F-4D97-AF65-F5344CB8AC3E}">
        <p14:creationId xmlns:p14="http://schemas.microsoft.com/office/powerpoint/2010/main" val="154351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21"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4)">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ppt_w</p:attrName>
                                        </p:attrNameLst>
                                      </p:cBhvr>
                                      <p:tavLst>
                                        <p:tav tm="0" fmla="#ppt_w*sin(2.5*pi*$)">
                                          <p:val>
                                            <p:fltVal val="0"/>
                                          </p:val>
                                        </p:tav>
                                        <p:tav tm="100000">
                                          <p:val>
                                            <p:fltVal val="1"/>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4)">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7E68D9-A024-0F4B-CDCB-081D752D3D1E}"/>
              </a:ext>
            </a:extLst>
          </p:cNvPr>
          <p:cNvSpPr txBox="1"/>
          <p:nvPr/>
        </p:nvSpPr>
        <p:spPr>
          <a:xfrm>
            <a:off x="6391275" y="83019"/>
            <a:ext cx="5641516"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lv-LV" sz="2400" b="1" dirty="0">
                <a:solidFill>
                  <a:schemeClr val="tx1"/>
                </a:solidFill>
              </a:rPr>
              <a:t>Viņi sausumā gāja caur jūru un upi.</a:t>
            </a:r>
          </a:p>
        </p:txBody>
      </p:sp>
      <p:sp>
        <p:nvSpPr>
          <p:cNvPr id="5" name="CuadroTexto 4">
            <a:extLst>
              <a:ext uri="{FF2B5EF4-FFF2-40B4-BE49-F238E27FC236}">
                <a16:creationId xmlns:a16="http://schemas.microsoft.com/office/drawing/2014/main" id="{E76478D7-1300-1CB8-DB4F-F4250F6BE4D2}"/>
              </a:ext>
            </a:extLst>
          </p:cNvPr>
          <p:cNvSpPr txBox="1">
            <a:spLocks/>
          </p:cNvSpPr>
          <p:nvPr/>
        </p:nvSpPr>
        <p:spPr>
          <a:xfrm>
            <a:off x="6391275" y="680044"/>
            <a:ext cx="5641516" cy="1744511"/>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pPr algn="l"/>
            <a:r>
              <a:rPr lang="es-ES" dirty="0"/>
              <a:t>“</a:t>
            </a:r>
            <a:r>
              <a:rPr lang="lv-LV" dirty="0"/>
              <a:t>Tad Mozus izstiepa savu roku pār jūru, un Tas Kungs lika jūrai, spēcīgam austruma vējam pūšot, plūst atpakaļ visu nakti, un Viņš darīja jūru par sauszemi, un ūdeņi pāršķēlās. Tā Israēla bērni iegāja jūras vidū pa sausumu, un ūdeņi tiem bija kā vaļņi pa labi un pa kreisi.</a:t>
            </a:r>
            <a:r>
              <a:rPr lang="es-ES" dirty="0"/>
              <a:t>” </a:t>
            </a:r>
            <a:r>
              <a:rPr lang="lv-LV" dirty="0"/>
              <a:t>2.Moz.</a:t>
            </a:r>
            <a:r>
              <a:rPr lang="es-ES" dirty="0"/>
              <a:t>14:21-22</a:t>
            </a:r>
          </a:p>
        </p:txBody>
      </p:sp>
      <p:sp>
        <p:nvSpPr>
          <p:cNvPr id="6" name="CuadroTexto 5">
            <a:extLst>
              <a:ext uri="{FF2B5EF4-FFF2-40B4-BE49-F238E27FC236}">
                <a16:creationId xmlns:a16="http://schemas.microsoft.com/office/drawing/2014/main" id="{938A43C9-1A90-0B42-BB5F-67A1B3A293B4}"/>
              </a:ext>
            </a:extLst>
          </p:cNvPr>
          <p:cNvSpPr txBox="1"/>
          <p:nvPr/>
        </p:nvSpPr>
        <p:spPr>
          <a:xfrm>
            <a:off x="6400800" y="2527664"/>
            <a:ext cx="5641516" cy="3693319"/>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pPr algn="l"/>
            <a:r>
              <a:rPr lang="es-ES" dirty="0"/>
              <a:t>“</a:t>
            </a:r>
            <a:r>
              <a:rPr lang="lv-LV" dirty="0"/>
              <a:t>Un, kad nu tauta devās ārā no savām teltīm, lai celtos pāri Jordānai, un priesteri nesa derības šķirstu tautas priekšā, un šķirsta nesēji nonāca līdz Jordānai, un priesteru kājas, kuri nesa šķirstu, bija jau iebridušas ūdenī - bet Jordāna ir pārplūdusi visu pļaujas laiku, tad ūdeņi, kas plūda no augšas, sastājās kā liels aizsprosts, kurš sniedzās līdz pašai Ādamas pilsētai, kas atrodas sānis Cartanai; bet ūdeņi, kas plūda lejup uz Arabas jūru jeb Sāls jūru, izsīka. Tad tauta gāja pāri iepretim Jērikai.</a:t>
            </a:r>
          </a:p>
          <a:p>
            <a:pPr algn="l"/>
            <a:r>
              <a:rPr lang="lv-LV" dirty="0"/>
              <a:t>Bet priesteri, kas nesa Tā Kunga derības šķirstu, stāvēja sausumā Jordānas vidū, un viss Israēls arī gāja sausām kājām pāri, līdz kamēr visi ļaudis bija pārgājuši pār Jordānu.</a:t>
            </a:r>
            <a:r>
              <a:rPr lang="es-ES" dirty="0"/>
              <a:t>” Jo</a:t>
            </a:r>
            <a:r>
              <a:rPr lang="lv-LV" dirty="0"/>
              <a:t>zua</a:t>
            </a:r>
            <a:r>
              <a:rPr lang="es-ES" dirty="0"/>
              <a:t> 3:14-17</a:t>
            </a:r>
          </a:p>
        </p:txBody>
      </p:sp>
      <p:pic>
        <p:nvPicPr>
          <p:cNvPr id="8" name="Imagen 7" descr="Pintura de un grupo de personas en una montaña&#10;&#10;Descripción generada automáticamente con confianza baja">
            <a:extLst>
              <a:ext uri="{FF2B5EF4-FFF2-40B4-BE49-F238E27FC236}">
                <a16:creationId xmlns:a16="http://schemas.microsoft.com/office/drawing/2014/main" id="{0399C1A3-30AE-2591-9496-D57DA9D64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4" y="3366145"/>
            <a:ext cx="6105525" cy="3437411"/>
          </a:xfrm>
          <a:prstGeom prst="ellipse">
            <a:avLst/>
          </a:prstGeom>
          <a:ln w="63500" cap="rnd">
            <a:solidFill>
              <a:schemeClr val="accent6">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naturaleza, hombre, tabla, frente&#10;&#10;Descripción generada automáticamente">
            <a:extLst>
              <a:ext uri="{FF2B5EF4-FFF2-40B4-BE49-F238E27FC236}">
                <a16:creationId xmlns:a16="http://schemas.microsoft.com/office/drawing/2014/main" id="{2BEDB917-1DFA-ED51-D308-060D5F195A01}"/>
              </a:ext>
            </a:extLst>
          </p:cNvPr>
          <p:cNvPicPr>
            <a:picLocks noChangeAspect="1"/>
          </p:cNvPicPr>
          <p:nvPr/>
        </p:nvPicPr>
        <p:blipFill rotWithShape="1">
          <a:blip r:embed="rId5">
            <a:extLst>
              <a:ext uri="{28A0092B-C50C-407E-A947-70E740481C1C}">
                <a14:useLocalDpi xmlns:a14="http://schemas.microsoft.com/office/drawing/2010/main" val="0"/>
              </a:ext>
            </a:extLst>
          </a:blip>
          <a:srcRect b="2826"/>
          <a:stretch/>
        </p:blipFill>
        <p:spPr>
          <a:xfrm>
            <a:off x="92534" y="70495"/>
            <a:ext cx="6105525" cy="3202508"/>
          </a:xfrm>
          <a:prstGeom prst="ellipse">
            <a:avLst/>
          </a:prstGeom>
          <a:ln w="63500" cap="rnd">
            <a:solidFill>
              <a:srgbClr val="FFD57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878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out)">
                                      <p:cBhvr>
                                        <p:cTn id="15" dur="1000"/>
                                        <p:tgtEl>
                                          <p:spTgt spid="10"/>
                                        </p:tgtEl>
                                      </p:cBhvr>
                                    </p:animEffect>
                                  </p:childTnLst>
                                </p:cTn>
                              </p:par>
                            </p:childTnLst>
                          </p:cTn>
                        </p:par>
                        <p:par>
                          <p:cTn id="16" fill="hold">
                            <p:stCondLst>
                              <p:cond delay="1000"/>
                            </p:stCondLst>
                            <p:childTnLst>
                              <p:par>
                                <p:cTn id="17" presetID="21"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1000"/>
                                        <p:tgtEl>
                                          <p:spTgt spid="8"/>
                                        </p:tgtEl>
                                      </p:cBhvr>
                                    </p:animEffect>
                                  </p:childTnLst>
                                </p:cTn>
                              </p:par>
                            </p:childTnLst>
                          </p:cTn>
                        </p:par>
                        <p:par>
                          <p:cTn id="25" fill="hold">
                            <p:stCondLst>
                              <p:cond delay="1000"/>
                            </p:stCondLst>
                            <p:childTnLst>
                              <p:par>
                                <p:cTn id="26" presetID="21"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4)">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866</TotalTime>
  <Words>2196</Words>
  <Application>Microsoft Office PowerPoint</Application>
  <PresentationFormat>Panorámica</PresentationFormat>
  <Paragraphs>62</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Cardinal Alternate</vt:lpstr>
      <vt:lpstr>Calibri</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169</cp:revision>
  <dcterms:created xsi:type="dcterms:W3CDTF">2022-11-09T07:19:51Z</dcterms:created>
  <dcterms:modified xsi:type="dcterms:W3CDTF">2025-09-08T05:52:21Z</dcterms:modified>
</cp:coreProperties>
</file>