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60" r:id="rId5"/>
    <p:sldId id="262" r:id="rId6"/>
    <p:sldId id="264" r:id="rId7"/>
    <p:sldId id="265" r:id="rId8"/>
    <p:sldId id="270" r:id="rId9"/>
    <p:sldId id="271" r:id="rId10"/>
    <p:sldId id="272" r:id="rId11"/>
    <p:sldId id="285" r:id="rId12"/>
    <p:sldId id="275" r:id="rId13"/>
    <p:sldId id="280" r:id="rId14"/>
    <p:sldId id="286" r:id="rId15"/>
    <p:sldId id="281" r:id="rId16"/>
    <p:sldId id="284" r:id="rId17"/>
  </p:sldIdLst>
  <p:sldSz cx="12192000" cy="6858000"/>
  <p:notesSz cx="6858000" cy="9144000"/>
  <p:embeddedFontLst>
    <p:embeddedFont>
      <p:font typeface="Abhaya Libre ExtraBold" panose="02000803000000000000" pitchFamily="2" charset="0"/>
      <p:bold r:id="rId1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E6BD"/>
    <a:srgbClr val="E28A00"/>
    <a:srgbClr val="866B79"/>
    <a:srgbClr val="6B8677"/>
    <a:srgbClr val="CB5200"/>
    <a:srgbClr val="27CB00"/>
    <a:srgbClr val="2F209C"/>
    <a:srgbClr val="CEDDC1"/>
    <a:srgbClr val="6788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30" autoAdjust="0"/>
    <p:restoredTop sz="94660"/>
  </p:normalViewPr>
  <p:slideViewPr>
    <p:cSldViewPr snapToGrid="0">
      <p:cViewPr varScale="1">
        <p:scale>
          <a:sx n="28" d="100"/>
          <a:sy n="28" d="100"/>
        </p:scale>
        <p:origin x="132" y="149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036D89-5477-5967-F128-75957D7A629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E93A64-A298-B4EE-04C0-2AB335A68F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2D92195-927E-489B-ECA7-D096409008C5}"/>
              </a:ext>
            </a:extLst>
          </p:cNvPr>
          <p:cNvSpPr>
            <a:spLocks noGrp="1"/>
          </p:cNvSpPr>
          <p:nvPr>
            <p:ph type="dt" sz="half" idx="10"/>
          </p:nvPr>
        </p:nvSpPr>
        <p:spPr/>
        <p:txBody>
          <a:bodyPr/>
          <a:lstStyle/>
          <a:p>
            <a:fld id="{34E3D62C-C82A-458D-8881-2F62BC846DEF}" type="datetimeFigureOut">
              <a:rPr lang="es-ES" smtClean="0"/>
              <a:t>22/05/2024</a:t>
            </a:fld>
            <a:endParaRPr lang="es-ES"/>
          </a:p>
        </p:txBody>
      </p:sp>
      <p:sp>
        <p:nvSpPr>
          <p:cNvPr id="5" name="Marcador de pie de página 4">
            <a:extLst>
              <a:ext uri="{FF2B5EF4-FFF2-40B4-BE49-F238E27FC236}">
                <a16:creationId xmlns:a16="http://schemas.microsoft.com/office/drawing/2014/main" id="{B1D849F3-5D58-3881-1A44-C3A7EECD00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3CB630-89C7-6DF7-AAF2-347102B62687}"/>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2592838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D2A734-7949-DBED-3448-AD322B15DF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4BE45F7-0DF7-73DA-C0B2-ADE49273B96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6A23C30-5443-2388-9595-13A9E6569CB5}"/>
              </a:ext>
            </a:extLst>
          </p:cNvPr>
          <p:cNvSpPr>
            <a:spLocks noGrp="1"/>
          </p:cNvSpPr>
          <p:nvPr>
            <p:ph type="dt" sz="half" idx="10"/>
          </p:nvPr>
        </p:nvSpPr>
        <p:spPr/>
        <p:txBody>
          <a:bodyPr/>
          <a:lstStyle/>
          <a:p>
            <a:fld id="{34E3D62C-C82A-458D-8881-2F62BC846DEF}" type="datetimeFigureOut">
              <a:rPr lang="es-ES" smtClean="0"/>
              <a:t>22/05/2024</a:t>
            </a:fld>
            <a:endParaRPr lang="es-ES"/>
          </a:p>
        </p:txBody>
      </p:sp>
      <p:sp>
        <p:nvSpPr>
          <p:cNvPr id="5" name="Marcador de pie de página 4">
            <a:extLst>
              <a:ext uri="{FF2B5EF4-FFF2-40B4-BE49-F238E27FC236}">
                <a16:creationId xmlns:a16="http://schemas.microsoft.com/office/drawing/2014/main" id="{C02CF86E-24D4-1292-DD15-6685946254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D06AE75-06DA-4E0E-68DF-A252B98763C3}"/>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1215222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E45A291-AA08-410F-8B08-BF69F165368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15E11D-103C-6029-8BD3-FA9C02A3B80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12DAFF0-50E7-3FC8-510C-C968450EE4DA}"/>
              </a:ext>
            </a:extLst>
          </p:cNvPr>
          <p:cNvSpPr>
            <a:spLocks noGrp="1"/>
          </p:cNvSpPr>
          <p:nvPr>
            <p:ph type="dt" sz="half" idx="10"/>
          </p:nvPr>
        </p:nvSpPr>
        <p:spPr/>
        <p:txBody>
          <a:bodyPr/>
          <a:lstStyle/>
          <a:p>
            <a:fld id="{34E3D62C-C82A-458D-8881-2F62BC846DEF}" type="datetimeFigureOut">
              <a:rPr lang="es-ES" smtClean="0"/>
              <a:t>22/05/2024</a:t>
            </a:fld>
            <a:endParaRPr lang="es-ES"/>
          </a:p>
        </p:txBody>
      </p:sp>
      <p:sp>
        <p:nvSpPr>
          <p:cNvPr id="5" name="Marcador de pie de página 4">
            <a:extLst>
              <a:ext uri="{FF2B5EF4-FFF2-40B4-BE49-F238E27FC236}">
                <a16:creationId xmlns:a16="http://schemas.microsoft.com/office/drawing/2014/main" id="{41DFE4C8-41C7-32AB-A03C-44DA5B976C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FD6F7AB-7923-65DD-FE5B-232809669902}"/>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93605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699764-0A61-B84B-D363-6BE7E8AB9D2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4BA336-0E8D-3504-10B4-872D8D89820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8542DA0-611E-67A5-A2C4-F3D8CEF76B55}"/>
              </a:ext>
            </a:extLst>
          </p:cNvPr>
          <p:cNvSpPr>
            <a:spLocks noGrp="1"/>
          </p:cNvSpPr>
          <p:nvPr>
            <p:ph type="dt" sz="half" idx="10"/>
          </p:nvPr>
        </p:nvSpPr>
        <p:spPr/>
        <p:txBody>
          <a:bodyPr/>
          <a:lstStyle/>
          <a:p>
            <a:fld id="{34E3D62C-C82A-458D-8881-2F62BC846DEF}" type="datetimeFigureOut">
              <a:rPr lang="es-ES" smtClean="0"/>
              <a:t>22/05/2024</a:t>
            </a:fld>
            <a:endParaRPr lang="es-ES"/>
          </a:p>
        </p:txBody>
      </p:sp>
      <p:sp>
        <p:nvSpPr>
          <p:cNvPr id="5" name="Marcador de pie de página 4">
            <a:extLst>
              <a:ext uri="{FF2B5EF4-FFF2-40B4-BE49-F238E27FC236}">
                <a16:creationId xmlns:a16="http://schemas.microsoft.com/office/drawing/2014/main" id="{5F259C08-7CB0-00E4-01CE-A30632901F3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8B4F260-1AFC-4F41-82D0-2AFE8FC1041D}"/>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3405861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D10434-C3A8-844C-E3C0-8040CEA7102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D76C8EF-904E-F1A3-4287-5BA157162F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C59023-93D0-1EFD-4AA3-EDB310BCBD90}"/>
              </a:ext>
            </a:extLst>
          </p:cNvPr>
          <p:cNvSpPr>
            <a:spLocks noGrp="1"/>
          </p:cNvSpPr>
          <p:nvPr>
            <p:ph type="dt" sz="half" idx="10"/>
          </p:nvPr>
        </p:nvSpPr>
        <p:spPr/>
        <p:txBody>
          <a:bodyPr/>
          <a:lstStyle/>
          <a:p>
            <a:fld id="{34E3D62C-C82A-458D-8881-2F62BC846DEF}" type="datetimeFigureOut">
              <a:rPr lang="es-ES" smtClean="0"/>
              <a:t>22/05/2024</a:t>
            </a:fld>
            <a:endParaRPr lang="es-ES"/>
          </a:p>
        </p:txBody>
      </p:sp>
      <p:sp>
        <p:nvSpPr>
          <p:cNvPr id="5" name="Marcador de pie de página 4">
            <a:extLst>
              <a:ext uri="{FF2B5EF4-FFF2-40B4-BE49-F238E27FC236}">
                <a16:creationId xmlns:a16="http://schemas.microsoft.com/office/drawing/2014/main" id="{3FF33D67-8024-D750-DF8C-B39598273E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239F2D0-1750-5D53-ABA4-330D467842A4}"/>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232027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D85636-C318-3796-5166-D43D9DFFB93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B28D7A0-62A1-B285-6853-7EF03B6D027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FDD4AA4-BA20-DA41-1E68-8687C138DA1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5FD3F8C-E10C-BA8B-02C0-A1A66CC50D2B}"/>
              </a:ext>
            </a:extLst>
          </p:cNvPr>
          <p:cNvSpPr>
            <a:spLocks noGrp="1"/>
          </p:cNvSpPr>
          <p:nvPr>
            <p:ph type="dt" sz="half" idx="10"/>
          </p:nvPr>
        </p:nvSpPr>
        <p:spPr/>
        <p:txBody>
          <a:bodyPr/>
          <a:lstStyle/>
          <a:p>
            <a:fld id="{34E3D62C-C82A-458D-8881-2F62BC846DEF}" type="datetimeFigureOut">
              <a:rPr lang="es-ES" smtClean="0"/>
              <a:t>22/05/2024</a:t>
            </a:fld>
            <a:endParaRPr lang="es-ES"/>
          </a:p>
        </p:txBody>
      </p:sp>
      <p:sp>
        <p:nvSpPr>
          <p:cNvPr id="6" name="Marcador de pie de página 5">
            <a:extLst>
              <a:ext uri="{FF2B5EF4-FFF2-40B4-BE49-F238E27FC236}">
                <a16:creationId xmlns:a16="http://schemas.microsoft.com/office/drawing/2014/main" id="{85C76556-36A2-3D59-D318-D4C20073ED5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5ECB3D3-7827-E5FB-169E-277E3BFBDDD0}"/>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1041912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BDA955-74AE-BF9D-F260-7C0B8192B32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3D95D6-9EA7-4B5A-9D43-110C2E67CD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C87D67F-65FA-0A0F-343D-238FD4367CE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48BCE95-7E90-3BDC-7AB6-B91FBC76F3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241578C-41E8-165C-FF47-4DA32415E1F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0F2DF42-4062-B200-EEDB-EE4C88460978}"/>
              </a:ext>
            </a:extLst>
          </p:cNvPr>
          <p:cNvSpPr>
            <a:spLocks noGrp="1"/>
          </p:cNvSpPr>
          <p:nvPr>
            <p:ph type="dt" sz="half" idx="10"/>
          </p:nvPr>
        </p:nvSpPr>
        <p:spPr/>
        <p:txBody>
          <a:bodyPr/>
          <a:lstStyle/>
          <a:p>
            <a:fld id="{34E3D62C-C82A-458D-8881-2F62BC846DEF}" type="datetimeFigureOut">
              <a:rPr lang="es-ES" smtClean="0"/>
              <a:t>22/05/2024</a:t>
            </a:fld>
            <a:endParaRPr lang="es-ES"/>
          </a:p>
        </p:txBody>
      </p:sp>
      <p:sp>
        <p:nvSpPr>
          <p:cNvPr id="8" name="Marcador de pie de página 7">
            <a:extLst>
              <a:ext uri="{FF2B5EF4-FFF2-40B4-BE49-F238E27FC236}">
                <a16:creationId xmlns:a16="http://schemas.microsoft.com/office/drawing/2014/main" id="{F9336423-05D4-017B-1E2E-0D2CE373D34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8626C8D-548A-8ED2-2554-84FD307C9DB2}"/>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210521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C87867-50CA-9CC6-2E73-21E3427B969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09252F8-E249-5DFD-72EF-F124670A6C5A}"/>
              </a:ext>
            </a:extLst>
          </p:cNvPr>
          <p:cNvSpPr>
            <a:spLocks noGrp="1"/>
          </p:cNvSpPr>
          <p:nvPr>
            <p:ph type="dt" sz="half" idx="10"/>
          </p:nvPr>
        </p:nvSpPr>
        <p:spPr/>
        <p:txBody>
          <a:bodyPr/>
          <a:lstStyle/>
          <a:p>
            <a:fld id="{34E3D62C-C82A-458D-8881-2F62BC846DEF}" type="datetimeFigureOut">
              <a:rPr lang="es-ES" smtClean="0"/>
              <a:t>22/05/2024</a:t>
            </a:fld>
            <a:endParaRPr lang="es-ES"/>
          </a:p>
        </p:txBody>
      </p:sp>
      <p:sp>
        <p:nvSpPr>
          <p:cNvPr id="4" name="Marcador de pie de página 3">
            <a:extLst>
              <a:ext uri="{FF2B5EF4-FFF2-40B4-BE49-F238E27FC236}">
                <a16:creationId xmlns:a16="http://schemas.microsoft.com/office/drawing/2014/main" id="{B35DB881-C574-A76A-85E0-493F067C2E8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4A74434-D262-DA17-EB04-91B208E7E546}"/>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2443352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067FBD-E6E2-C93E-85A5-C451F1441E89}"/>
              </a:ext>
            </a:extLst>
          </p:cNvPr>
          <p:cNvSpPr>
            <a:spLocks noGrp="1"/>
          </p:cNvSpPr>
          <p:nvPr>
            <p:ph type="dt" sz="half" idx="10"/>
          </p:nvPr>
        </p:nvSpPr>
        <p:spPr/>
        <p:txBody>
          <a:bodyPr/>
          <a:lstStyle/>
          <a:p>
            <a:fld id="{34E3D62C-C82A-458D-8881-2F62BC846DEF}" type="datetimeFigureOut">
              <a:rPr lang="es-ES" smtClean="0"/>
              <a:t>22/05/2024</a:t>
            </a:fld>
            <a:endParaRPr lang="es-ES"/>
          </a:p>
        </p:txBody>
      </p:sp>
      <p:sp>
        <p:nvSpPr>
          <p:cNvPr id="3" name="Marcador de pie de página 2">
            <a:extLst>
              <a:ext uri="{FF2B5EF4-FFF2-40B4-BE49-F238E27FC236}">
                <a16:creationId xmlns:a16="http://schemas.microsoft.com/office/drawing/2014/main" id="{3A1406BB-539D-75C0-6F93-5196ECED5BA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7886BB0-B813-7BFA-B5A5-96311584C6C4}"/>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1676946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73B8F2-82CE-E4FB-F2CB-0FC82F3CB02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E49B70B-1BDA-679F-92C9-8CE45FB5E4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3679259-F4AC-70DA-B3D7-9E70B9E204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C1D79DB-7EAB-574C-1A7C-8CC6E739A7DD}"/>
              </a:ext>
            </a:extLst>
          </p:cNvPr>
          <p:cNvSpPr>
            <a:spLocks noGrp="1"/>
          </p:cNvSpPr>
          <p:nvPr>
            <p:ph type="dt" sz="half" idx="10"/>
          </p:nvPr>
        </p:nvSpPr>
        <p:spPr/>
        <p:txBody>
          <a:bodyPr/>
          <a:lstStyle/>
          <a:p>
            <a:fld id="{34E3D62C-C82A-458D-8881-2F62BC846DEF}" type="datetimeFigureOut">
              <a:rPr lang="es-ES" smtClean="0"/>
              <a:t>22/05/2024</a:t>
            </a:fld>
            <a:endParaRPr lang="es-ES"/>
          </a:p>
        </p:txBody>
      </p:sp>
      <p:sp>
        <p:nvSpPr>
          <p:cNvPr id="6" name="Marcador de pie de página 5">
            <a:extLst>
              <a:ext uri="{FF2B5EF4-FFF2-40B4-BE49-F238E27FC236}">
                <a16:creationId xmlns:a16="http://schemas.microsoft.com/office/drawing/2014/main" id="{5DEFF62F-7AC7-5A4D-54EA-A2D3042C551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561F5E1-973F-F24C-7E7C-D95470F4EDEE}"/>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931353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1251A8-BF69-552C-EE1F-EC346F0EBA1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521D6BD-1908-129B-DF5C-23F9CA9E6D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EA1ACC2-6476-D066-CB3F-907FE17617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7B8AB7D-ECB1-8555-255E-374AB9587664}"/>
              </a:ext>
            </a:extLst>
          </p:cNvPr>
          <p:cNvSpPr>
            <a:spLocks noGrp="1"/>
          </p:cNvSpPr>
          <p:nvPr>
            <p:ph type="dt" sz="half" idx="10"/>
          </p:nvPr>
        </p:nvSpPr>
        <p:spPr/>
        <p:txBody>
          <a:bodyPr/>
          <a:lstStyle/>
          <a:p>
            <a:fld id="{34E3D62C-C82A-458D-8881-2F62BC846DEF}" type="datetimeFigureOut">
              <a:rPr lang="es-ES" smtClean="0"/>
              <a:t>22/05/2024</a:t>
            </a:fld>
            <a:endParaRPr lang="es-ES"/>
          </a:p>
        </p:txBody>
      </p:sp>
      <p:sp>
        <p:nvSpPr>
          <p:cNvPr id="6" name="Marcador de pie de página 5">
            <a:extLst>
              <a:ext uri="{FF2B5EF4-FFF2-40B4-BE49-F238E27FC236}">
                <a16:creationId xmlns:a16="http://schemas.microsoft.com/office/drawing/2014/main" id="{193C255D-AF89-38C7-00F4-AB7DDC0FC5F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C1AD431-33D9-6375-176F-2C22F8DB92A6}"/>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323177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AEA01D-0187-B042-C9DA-222AD81E3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C896422-716B-7109-5BE2-78DC390759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2BA74E5-514D-A0EA-453E-5AA7F7F799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3D62C-C82A-458D-8881-2F62BC846DEF}" type="datetimeFigureOut">
              <a:rPr lang="es-ES" smtClean="0"/>
              <a:t>22/05/2024</a:t>
            </a:fld>
            <a:endParaRPr lang="es-ES"/>
          </a:p>
        </p:txBody>
      </p:sp>
      <p:sp>
        <p:nvSpPr>
          <p:cNvPr id="5" name="Marcador de pie de página 4">
            <a:extLst>
              <a:ext uri="{FF2B5EF4-FFF2-40B4-BE49-F238E27FC236}">
                <a16:creationId xmlns:a16="http://schemas.microsoft.com/office/drawing/2014/main" id="{131E5E39-1342-4381-7E84-6E1408C513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EA1E467-399E-3504-249C-358B6F0B6F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9FA18-3426-432A-984E-96BD9B5BD0E1}" type="slidenum">
              <a:rPr lang="es-ES" smtClean="0"/>
              <a:t>‹Nº›</a:t>
            </a:fld>
            <a:endParaRPr lang="es-ES"/>
          </a:p>
        </p:txBody>
      </p:sp>
    </p:spTree>
    <p:extLst>
      <p:ext uri="{BB962C8B-B14F-4D97-AF65-F5344CB8AC3E}">
        <p14:creationId xmlns:p14="http://schemas.microsoft.com/office/powerpoint/2010/main" val="3501364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1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sp>
        <p:nvSpPr>
          <p:cNvPr id="2" name="TextBox 1"/>
          <p:cNvSpPr txBox="1"/>
          <p:nvPr/>
        </p:nvSpPr>
        <p:spPr>
          <a:xfrm>
            <a:off x="3788230" y="117566"/>
            <a:ext cx="8067100" cy="1015663"/>
          </a:xfrm>
          <a:prstGeom prst="rect">
            <a:avLst/>
          </a:prstGeom>
          <a:noFill/>
        </p:spPr>
        <p:txBody>
          <a:bodyPr wrap="square" rtlCol="0">
            <a:spAutoFit/>
          </a:bodyPr>
          <a:lstStyle/>
          <a:p>
            <a:r>
              <a:rPr lang="lv-LV" sz="6000" b="1" cap="all" dirty="0">
                <a:ln w="9000" cmpd="sng">
                  <a:solidFill>
                    <a:schemeClr val="accent4">
                      <a:shade val="50000"/>
                      <a:satMod val="120000"/>
                    </a:schemeClr>
                  </a:solidFill>
                  <a:prstDash val="solid"/>
                </a:ln>
                <a:gradFill flip="none" rotWithShape="1">
                  <a:gsLst>
                    <a:gs pos="0">
                      <a:srgbClr val="FF3399"/>
                    </a:gs>
                    <a:gs pos="29000">
                      <a:srgbClr val="FF6633"/>
                    </a:gs>
                    <a:gs pos="50000">
                      <a:srgbClr val="FFFF00"/>
                    </a:gs>
                    <a:gs pos="65000">
                      <a:srgbClr val="01A78F"/>
                    </a:gs>
                    <a:gs pos="100000">
                      <a:srgbClr val="3366FF"/>
                    </a:gs>
                  </a:gsLst>
                  <a:lin ang="2700000" scaled="1"/>
                  <a:tileRect/>
                </a:gradFill>
                <a:effectLst>
                  <a:reflection blurRad="12700" stA="28000" endPos="45000" dist="1000" dir="5400000" sy="-100000" algn="bl" rotWithShape="0"/>
                </a:effectLst>
              </a:rPr>
              <a:t>SABATA PRIEKŠROCĪBAS</a:t>
            </a:r>
            <a:endParaRPr lang="en-US" sz="6000" b="1" cap="all" dirty="0">
              <a:ln w="9000" cmpd="sng">
                <a:solidFill>
                  <a:schemeClr val="accent4">
                    <a:shade val="50000"/>
                    <a:satMod val="120000"/>
                  </a:schemeClr>
                </a:solidFill>
                <a:prstDash val="solid"/>
              </a:ln>
              <a:gradFill flip="none" rotWithShape="1">
                <a:gsLst>
                  <a:gs pos="0">
                    <a:srgbClr val="FF3399"/>
                  </a:gs>
                  <a:gs pos="29000">
                    <a:srgbClr val="FF6633"/>
                  </a:gs>
                  <a:gs pos="50000">
                    <a:srgbClr val="FFFF00"/>
                  </a:gs>
                  <a:gs pos="65000">
                    <a:srgbClr val="01A78F"/>
                  </a:gs>
                  <a:gs pos="100000">
                    <a:srgbClr val="3366FF"/>
                  </a:gs>
                </a:gsLst>
                <a:lin ang="2700000" scaled="1"/>
                <a:tileRect/>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654021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9A5975-FA86-6791-3BF8-3700AB9BE2AB}"/>
              </a:ext>
            </a:extLst>
          </p:cNvPr>
          <p:cNvSpPr txBox="1"/>
          <p:nvPr/>
        </p:nvSpPr>
        <p:spPr>
          <a:xfrm>
            <a:off x="165560" y="1253294"/>
            <a:ext cx="7480565" cy="523733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lv-LV"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Vainas sajūta ir atbildīga par to, ka daudzi ar to mokās un nespēj samierināties ar mieru un laimi.</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lv-LV"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Ja tas esi tu, man tev ir labas ziņas. Tāpat kā Dievs ir devis sabatu kā atpūtu miesai un prāta atjaunošanai, Viņš ir devis Kristu kā savu garīgo atpūtu. Klausieties viņa aicinājumu: "Nāciet pie Manis visi, kas esat bēdīgi un grūtsirdīgi, Es jūs gribu atvieglināt." (Mateja 11:28). Viņš piedāvā atpūtu jūsu sirds smagajām nastām. Ja jūtat vajadzību pēc piedošanas, pieņemiet Jēzu kā savu Glābēju. Apsolījums ir šāds: “Viņš ir uzticīgs un taisns, ka Viņš mums piedod mūsu grēkus un šķīsta mūs no visas netaisnības” (1. Jāņa 1:9). Jēzus vēlas šodien būt jūsu atpūta.</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lv-LV"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Sabata nozīme ir visaptveroša. Burtiski tā ir atpūtas diena, ko Dievs ir iecēlis mūsu fiziskajai atpūtai (2. Mozus 20:8-11). Un tas simbolizē mieru un atpūtu Kristū, uz kuru mēs paļaujamies lai saņemtu pestīšanu (Efeziešiem 2:8). Viens otru neatceļ, bet gan papildina.</a:t>
            </a:r>
            <a:endParaRPr kumimoji="0" lang="es-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upo 7">
            <a:extLst>
              <a:ext uri="{FF2B5EF4-FFF2-40B4-BE49-F238E27FC236}">
                <a16:creationId xmlns:a16="http://schemas.microsoft.com/office/drawing/2014/main" id="{CF56C632-682B-CCF6-B39B-A96EBC6CF8B1}"/>
              </a:ext>
            </a:extLst>
          </p:cNvPr>
          <p:cNvGrpSpPr/>
          <p:nvPr/>
        </p:nvGrpSpPr>
        <p:grpSpPr>
          <a:xfrm>
            <a:off x="85699" y="-33806"/>
            <a:ext cx="6733388" cy="1200329"/>
            <a:chOff x="85699" y="-33806"/>
            <a:chExt cx="6733388" cy="1200329"/>
          </a:xfrm>
        </p:grpSpPr>
        <p:pic>
          <p:nvPicPr>
            <p:cNvPr id="2" name="Imagen 1">
              <a:extLst>
                <a:ext uri="{FF2B5EF4-FFF2-40B4-BE49-F238E27FC236}">
                  <a16:creationId xmlns:a16="http://schemas.microsoft.com/office/drawing/2014/main" id="{D1358B43-DE35-BEE8-C6B0-34A306AEEC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99" y="38870"/>
              <a:ext cx="6733388" cy="1127653"/>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FED0828C-0544-0622-5400-703604E91D55}"/>
                </a:ext>
              </a:extLst>
            </p:cNvPr>
            <p:cNvSpPr txBox="1"/>
            <p:nvPr/>
          </p:nvSpPr>
          <p:spPr>
            <a:xfrm>
              <a:off x="3779797" y="341085"/>
              <a:ext cx="296308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Un vainas sajūta.</a:t>
              </a:r>
            </a:p>
          </p:txBody>
        </p:sp>
        <p:sp>
          <p:nvSpPr>
            <p:cNvPr id="5" name="CuadroTexto 4">
              <a:extLst>
                <a:ext uri="{FF2B5EF4-FFF2-40B4-BE49-F238E27FC236}">
                  <a16:creationId xmlns:a16="http://schemas.microsoft.com/office/drawing/2014/main" id="{6CD9D3F1-FC77-0E2F-CD63-813AF0A14E1A}"/>
                </a:ext>
              </a:extLst>
            </p:cNvPr>
            <p:cNvSpPr txBox="1"/>
            <p:nvPr/>
          </p:nvSpPr>
          <p:spPr>
            <a:xfrm>
              <a:off x="1431970" y="310308"/>
              <a:ext cx="19537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Sabats</a:t>
              </a:r>
              <a:endPar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endParaRPr>
            </a:p>
          </p:txBody>
        </p:sp>
        <p:sp>
          <p:nvSpPr>
            <p:cNvPr id="6" name="CuadroTexto 5">
              <a:extLst>
                <a:ext uri="{FF2B5EF4-FFF2-40B4-BE49-F238E27FC236}">
                  <a16:creationId xmlns:a16="http://schemas.microsoft.com/office/drawing/2014/main" id="{F3215AF3-6C94-39C7-D73F-6F0C01EFDA82}"/>
                </a:ext>
              </a:extLst>
            </p:cNvPr>
            <p:cNvSpPr txBox="1"/>
            <p:nvPr/>
          </p:nvSpPr>
          <p:spPr>
            <a:xfrm>
              <a:off x="107859" y="-33806"/>
              <a:ext cx="10922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200" b="1" i="0" u="none" strike="noStrike" kern="1200" cap="none" spc="0" normalizeH="0" baseline="0" noProof="0" dirty="0">
                  <a:ln>
                    <a:noFill/>
                  </a:ln>
                  <a:solidFill>
                    <a:srgbClr val="D7BDE9"/>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13</a:t>
              </a:r>
            </a:p>
          </p:txBody>
        </p:sp>
      </p:grpSp>
      <p:pic>
        <p:nvPicPr>
          <p:cNvPr id="7" name="Imagen 6">
            <a:extLst>
              <a:ext uri="{FF2B5EF4-FFF2-40B4-BE49-F238E27FC236}">
                <a16:creationId xmlns:a16="http://schemas.microsoft.com/office/drawing/2014/main" id="{9F97890C-7DDA-4630-C5EE-0783FA16F26D}"/>
              </a:ext>
            </a:extLst>
          </p:cNvPr>
          <p:cNvPicPr>
            <a:picLocks noChangeAspect="1"/>
          </p:cNvPicPr>
          <p:nvPr/>
        </p:nvPicPr>
        <p:blipFill rotWithShape="1">
          <a:blip r:embed="rId4"/>
          <a:srcRect l="32721" t="18275" r="17565" b="5000"/>
          <a:stretch/>
        </p:blipFill>
        <p:spPr>
          <a:xfrm>
            <a:off x="7810839" y="97067"/>
            <a:ext cx="4180271" cy="4085224"/>
          </a:xfrm>
          <a:prstGeom prst="round2DiagRect">
            <a:avLst>
              <a:gd name="adj1" fmla="val 0"/>
              <a:gd name="adj2" fmla="val 15441"/>
            </a:avLst>
          </a:prstGeom>
          <a:ln w="38100" cap="sq">
            <a:solidFill>
              <a:srgbClr val="4F00CB"/>
            </a:solidFill>
            <a:miter lim="800000"/>
          </a:ln>
          <a:effectLst>
            <a:outerShdw blurRad="254000" algn="tl" rotWithShape="0">
              <a:srgbClr val="000000">
                <a:alpha val="43000"/>
              </a:srgbClr>
            </a:outerShdw>
          </a:effectLst>
        </p:spPr>
      </p:pic>
      <p:pic>
        <p:nvPicPr>
          <p:cNvPr id="13" name="Imagen 12" descr="Imagen que contiene persona, hombre, montaña, parado&#10;&#10;Descripción generada automáticamente">
            <a:extLst>
              <a:ext uri="{FF2B5EF4-FFF2-40B4-BE49-F238E27FC236}">
                <a16:creationId xmlns:a16="http://schemas.microsoft.com/office/drawing/2014/main" id="{CB7AE343-D2E9-52E9-B56E-7288FD3736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0839" y="4291445"/>
            <a:ext cx="4180271" cy="2469489"/>
          </a:xfrm>
          <a:prstGeom prst="round2DiagRect">
            <a:avLst>
              <a:gd name="adj1" fmla="val 16667"/>
              <a:gd name="adj2" fmla="val 0"/>
            </a:avLst>
          </a:prstGeom>
          <a:ln w="38100" cap="sq">
            <a:solidFill>
              <a:srgbClr val="8500E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13682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ppt_h/2"/>
                                          </p:val>
                                        </p:tav>
                                        <p:tav tm="100000">
                                          <p:val>
                                            <p:strVal val="#ppt_y"/>
                                          </p:val>
                                        </p:tav>
                                      </p:tavLst>
                                    </p:anim>
                                    <p:anim calcmode="lin" valueType="num">
                                      <p:cBhvr>
                                        <p:cTn id="16" dur="500" fill="hold"/>
                                        <p:tgtEl>
                                          <p:spTgt spid="7"/>
                                        </p:tgtEl>
                                        <p:attrNameLst>
                                          <p:attrName>ppt_w</p:attrName>
                                        </p:attrNameLst>
                                      </p:cBhvr>
                                      <p:tavLst>
                                        <p:tav tm="0">
                                          <p:val>
                                            <p:strVal val="#ppt_w"/>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ppt_x</p:attrName>
                                        </p:attrNameLst>
                                      </p:cBhvr>
                                      <p:tavLst>
                                        <p:tav tm="0">
                                          <p:val>
                                            <p:strVal val="#ppt_x"/>
                                          </p:val>
                                        </p:tav>
                                        <p:tav tm="100000">
                                          <p:val>
                                            <p:strVal val="#ppt_x"/>
                                          </p:val>
                                        </p:tav>
                                      </p:tavLst>
                                    </p:anim>
                                    <p:anim calcmode="lin" valueType="num">
                                      <p:cBhvr>
                                        <p:cTn id="27" dur="500" fill="hold"/>
                                        <p:tgtEl>
                                          <p:spTgt spid="13"/>
                                        </p:tgtEl>
                                        <p:attrNameLst>
                                          <p:attrName>ppt_y</p:attrName>
                                        </p:attrNameLst>
                                      </p:cBhvr>
                                      <p:tavLst>
                                        <p:tav tm="0">
                                          <p:val>
                                            <p:strVal val="#ppt_y-#ppt_h/2"/>
                                          </p:val>
                                        </p:tav>
                                        <p:tav tm="100000">
                                          <p:val>
                                            <p:strVal val="#ppt_y"/>
                                          </p:val>
                                        </p:tav>
                                      </p:tavLst>
                                    </p:anim>
                                    <p:anim calcmode="lin" valueType="num">
                                      <p:cBhvr>
                                        <p:cTn id="28" dur="500" fill="hold"/>
                                        <p:tgtEl>
                                          <p:spTgt spid="13"/>
                                        </p:tgtEl>
                                        <p:attrNameLst>
                                          <p:attrName>ppt_w</p:attrName>
                                        </p:attrNameLst>
                                      </p:cBhvr>
                                      <p:tavLst>
                                        <p:tav tm="0">
                                          <p:val>
                                            <p:strVal val="#ppt_w"/>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left)">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left)">
                                      <p:cBhvr>
                                        <p:cTn id="3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424B501-1934-F02A-F724-057F41924E3B}"/>
              </a:ext>
            </a:extLst>
          </p:cNvPr>
          <p:cNvSpPr txBox="1"/>
          <p:nvPr/>
        </p:nvSpPr>
        <p:spPr>
          <a:xfrm>
            <a:off x="138751" y="1166522"/>
            <a:ext cx="8518372" cy="255268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lv-LV"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Cilvēks ir pakļauts briesmām. Viņš var ieslīgt daudzos uzdevumos. Mēs varam aizmirst Dievu un attiecībām ar Viņu. Sabats cilvēkam ir laiks, ko veltīt Bībeles studijām un pārdomām par Dieva varenību.</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lv-LV"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Pat Ādamam pirms grēka bija apbrīnas vērtas sarunas ar Dievu nedēļas laikā, taču ar to bija par maz. Dievs vēlējās, lai cilvēks katru nedēļu uz vienu dienu - septīto - pārtrauktu savu darbu, lai šo laiku varētu pilnīgāk veltīt sava Radītāja iepazīšanai un pielūgsmei. Dievs vēlējās, lai cilvēks sešu darba dienu laikā attīstītu sevi, bet sabata aktivitātes viņu papildinātu, jo viņš tuvāk iepazītu savu Radītāju.</a:t>
            </a:r>
            <a:endParaRPr kumimoji="0" lang="es-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upo 1">
            <a:extLst>
              <a:ext uri="{FF2B5EF4-FFF2-40B4-BE49-F238E27FC236}">
                <a16:creationId xmlns:a16="http://schemas.microsoft.com/office/drawing/2014/main" id="{05F17315-D5B3-0C48-DCE7-10B84FDCB826}"/>
              </a:ext>
            </a:extLst>
          </p:cNvPr>
          <p:cNvGrpSpPr/>
          <p:nvPr/>
        </p:nvGrpSpPr>
        <p:grpSpPr>
          <a:xfrm>
            <a:off x="85699" y="-33807"/>
            <a:ext cx="6733388" cy="1200329"/>
            <a:chOff x="85699" y="-33807"/>
            <a:chExt cx="6733388" cy="1200329"/>
          </a:xfrm>
        </p:grpSpPr>
        <p:pic>
          <p:nvPicPr>
            <p:cNvPr id="26" name="Imagen 25">
              <a:extLst>
                <a:ext uri="{FF2B5EF4-FFF2-40B4-BE49-F238E27FC236}">
                  <a16:creationId xmlns:a16="http://schemas.microsoft.com/office/drawing/2014/main" id="{633ACC8A-739C-76B2-8768-685BF55CF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99" y="38870"/>
              <a:ext cx="6733388" cy="1127652"/>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38A1E2A3-6617-BCF2-B14A-08428378AFD4}"/>
                </a:ext>
              </a:extLst>
            </p:cNvPr>
            <p:cNvSpPr txBox="1"/>
            <p:nvPr/>
          </p:nvSpPr>
          <p:spPr>
            <a:xfrm>
              <a:off x="3553097" y="156892"/>
              <a:ext cx="309362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Uzlabo mūsu attiecības ar Dievu.</a:t>
              </a:r>
            </a:p>
          </p:txBody>
        </p:sp>
        <p:sp>
          <p:nvSpPr>
            <p:cNvPr id="5" name="CuadroTexto 4">
              <a:extLst>
                <a:ext uri="{FF2B5EF4-FFF2-40B4-BE49-F238E27FC236}">
                  <a16:creationId xmlns:a16="http://schemas.microsoft.com/office/drawing/2014/main" id="{B5177569-6B74-5F4D-4E0D-623C6594200B}"/>
                </a:ext>
              </a:extLst>
            </p:cNvPr>
            <p:cNvSpPr txBox="1"/>
            <p:nvPr/>
          </p:nvSpPr>
          <p:spPr>
            <a:xfrm>
              <a:off x="1498645" y="289895"/>
              <a:ext cx="19537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Sabats</a:t>
              </a:r>
              <a:endPar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endParaRPr>
            </a:p>
          </p:txBody>
        </p:sp>
        <p:sp>
          <p:nvSpPr>
            <p:cNvPr id="6" name="CuadroTexto 5">
              <a:extLst>
                <a:ext uri="{FF2B5EF4-FFF2-40B4-BE49-F238E27FC236}">
                  <a16:creationId xmlns:a16="http://schemas.microsoft.com/office/drawing/2014/main" id="{6273F108-5CA1-E234-65A9-5B84A04E53F8}"/>
                </a:ext>
              </a:extLst>
            </p:cNvPr>
            <p:cNvSpPr txBox="1"/>
            <p:nvPr/>
          </p:nvSpPr>
          <p:spPr>
            <a:xfrm>
              <a:off x="85699" y="-33807"/>
              <a:ext cx="10922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200" b="1" i="0" u="none" strike="noStrike" kern="1200" cap="none" spc="0" normalizeH="0" baseline="0" noProof="0" dirty="0">
                  <a:ln>
                    <a:noFill/>
                  </a:ln>
                  <a:solidFill>
                    <a:srgbClr val="B9FFBB"/>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14</a:t>
              </a:r>
            </a:p>
          </p:txBody>
        </p:sp>
      </p:grpSp>
      <p:sp>
        <p:nvSpPr>
          <p:cNvPr id="12" name="CuadroTexto 11">
            <a:extLst>
              <a:ext uri="{FF2B5EF4-FFF2-40B4-BE49-F238E27FC236}">
                <a16:creationId xmlns:a16="http://schemas.microsoft.com/office/drawing/2014/main" id="{AB18A80F-532C-56BE-E810-536E6B6D96EF}"/>
              </a:ext>
            </a:extLst>
          </p:cNvPr>
          <p:cNvSpPr txBox="1"/>
          <p:nvPr/>
        </p:nvSpPr>
        <p:spPr>
          <a:xfrm>
            <a:off x="4280170" y="5052837"/>
            <a:ext cx="784624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dirty="0">
                <a:ln>
                  <a:noFill/>
                </a:ln>
                <a:solidFill>
                  <a:prstClr val="black"/>
                </a:solidFill>
                <a:effectLst/>
                <a:uLnTx/>
                <a:uFillTx/>
                <a:latin typeface="Calibri" panose="020F0502020204030204"/>
                <a:ea typeface="+mn-ea"/>
                <a:cs typeface="+mn-cs"/>
              </a:rPr>
              <a:t>Sabats palīdz cilvēkam atcerēties, kas viņš ir. Kamēr viņš ievērotu sabatu, viņš neciestu no identitātes krīzēm, jo katru nedēļu atcerētos, ka Dievs ir visa Radītājs un Devējs. Šis jēdziens cilvēkā padziļinātu domu, ka viņš ir Dieva radība. Jēdziens, bez šaubām, ar dziļu nozīmi un vērtību: viņš nebija tikai “zobratiņš ritenī”, bet gan būtne ar vislielāko nozīmi Dieva plānā, būtne, kas radīta pēc dievišķās līdzības.</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upo 6">
            <a:extLst>
              <a:ext uri="{FF2B5EF4-FFF2-40B4-BE49-F238E27FC236}">
                <a16:creationId xmlns:a16="http://schemas.microsoft.com/office/drawing/2014/main" id="{058873D8-2598-A5C6-BB0B-607564A78BE2}"/>
              </a:ext>
            </a:extLst>
          </p:cNvPr>
          <p:cNvGrpSpPr/>
          <p:nvPr/>
        </p:nvGrpSpPr>
        <p:grpSpPr>
          <a:xfrm>
            <a:off x="5201433" y="3771840"/>
            <a:ext cx="6733388" cy="1200329"/>
            <a:chOff x="5201433" y="3771840"/>
            <a:chExt cx="6733388" cy="1200329"/>
          </a:xfrm>
        </p:grpSpPr>
        <p:pic>
          <p:nvPicPr>
            <p:cNvPr id="28" name="Imagen 27">
              <a:extLst>
                <a:ext uri="{FF2B5EF4-FFF2-40B4-BE49-F238E27FC236}">
                  <a16:creationId xmlns:a16="http://schemas.microsoft.com/office/drawing/2014/main" id="{6FF38567-CB98-D55D-0C4D-19B05CCD44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01433" y="3844516"/>
              <a:ext cx="6733388" cy="1127652"/>
            </a:xfrm>
            <a:prstGeom prst="rect">
              <a:avLst/>
            </a:prstGeom>
            <a:effectLst>
              <a:outerShdw blurRad="50800" dist="38100" dir="5400000" algn="t" rotWithShape="0">
                <a:prstClr val="black">
                  <a:alpha val="40000"/>
                </a:prstClr>
              </a:outerShdw>
            </a:effectLst>
          </p:spPr>
        </p:pic>
        <p:sp>
          <p:nvSpPr>
            <p:cNvPr id="29" name="CuadroTexto 28">
              <a:extLst>
                <a:ext uri="{FF2B5EF4-FFF2-40B4-BE49-F238E27FC236}">
                  <a16:creationId xmlns:a16="http://schemas.microsoft.com/office/drawing/2014/main" id="{7341AAF8-809D-EC4D-6D8D-DE32D1144F15}"/>
                </a:ext>
              </a:extLst>
            </p:cNvPr>
            <p:cNvSpPr txBox="1"/>
            <p:nvPr/>
          </p:nvSpPr>
          <p:spPr>
            <a:xfrm>
              <a:off x="8733327" y="3931287"/>
              <a:ext cx="295793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Uzlabo attiecības ar sevi.</a:t>
              </a:r>
            </a:p>
          </p:txBody>
        </p:sp>
        <p:sp>
          <p:nvSpPr>
            <p:cNvPr id="30" name="CuadroTexto 29">
              <a:extLst>
                <a:ext uri="{FF2B5EF4-FFF2-40B4-BE49-F238E27FC236}">
                  <a16:creationId xmlns:a16="http://schemas.microsoft.com/office/drawing/2014/main" id="{0641A6B2-0E69-806A-3AAE-3B9780298039}"/>
                </a:ext>
              </a:extLst>
            </p:cNvPr>
            <p:cNvSpPr txBox="1"/>
            <p:nvPr/>
          </p:nvSpPr>
          <p:spPr>
            <a:xfrm>
              <a:off x="6547704" y="4115954"/>
              <a:ext cx="19537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Sabats</a:t>
              </a:r>
              <a:endPar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endParaRPr>
            </a:p>
          </p:txBody>
        </p:sp>
        <p:sp>
          <p:nvSpPr>
            <p:cNvPr id="31" name="CuadroTexto 30">
              <a:extLst>
                <a:ext uri="{FF2B5EF4-FFF2-40B4-BE49-F238E27FC236}">
                  <a16:creationId xmlns:a16="http://schemas.microsoft.com/office/drawing/2014/main" id="{A4824786-7253-8F61-4A7A-AA5F1B200326}"/>
                </a:ext>
              </a:extLst>
            </p:cNvPr>
            <p:cNvSpPr txBox="1"/>
            <p:nvPr/>
          </p:nvSpPr>
          <p:spPr>
            <a:xfrm>
              <a:off x="5223593" y="3771840"/>
              <a:ext cx="10922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200" b="1" i="0" u="none" strike="noStrike" kern="1200" cap="none" spc="0" normalizeH="0" baseline="0" noProof="0" dirty="0">
                  <a:ln>
                    <a:noFill/>
                  </a:ln>
                  <a:solidFill>
                    <a:srgbClr val="FFE6BD"/>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15</a:t>
              </a:r>
            </a:p>
          </p:txBody>
        </p:sp>
      </p:grpSp>
      <p:pic>
        <p:nvPicPr>
          <p:cNvPr id="11" name="Imagen 10" descr="Un hombre con un traje de color negro&#10;&#10;Descripción generada automáticamente con confianza media">
            <a:extLst>
              <a:ext uri="{FF2B5EF4-FFF2-40B4-BE49-F238E27FC236}">
                <a16:creationId xmlns:a16="http://schemas.microsoft.com/office/drawing/2014/main" id="{5B131F0F-1227-84D1-97F5-67D9198D7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2460" y="156892"/>
            <a:ext cx="3016157" cy="3600850"/>
          </a:xfrm>
          <a:prstGeom prst="rect">
            <a:avLst/>
          </a:prstGeom>
          <a:solidFill>
            <a:srgbClr val="FFFFFF">
              <a:shade val="85000"/>
            </a:srgbClr>
          </a:solidFill>
          <a:ln w="88900" cap="sq">
            <a:solidFill>
              <a:srgbClr val="27CB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persona, interior, hombre, cabello&#10;&#10;Descripción generada automáticamente">
            <a:extLst>
              <a:ext uri="{FF2B5EF4-FFF2-40B4-BE49-F238E27FC236}">
                <a16:creationId xmlns:a16="http://schemas.microsoft.com/office/drawing/2014/main" id="{7D0B9FCE-4A13-F2A0-8A16-ECEBE505F2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11" y="4109067"/>
            <a:ext cx="3801533" cy="2569854"/>
          </a:xfrm>
          <a:prstGeom prst="rect">
            <a:avLst/>
          </a:prstGeom>
          <a:solidFill>
            <a:srgbClr val="FFFFFF">
              <a:shade val="85000"/>
            </a:srgbClr>
          </a:solidFill>
          <a:ln w="88900" cap="sq">
            <a:solidFill>
              <a:srgbClr val="E28A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9372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style.rotation</p:attrName>
                                        </p:attrNameLst>
                                      </p:cBhvr>
                                      <p:tavLst>
                                        <p:tav tm="0">
                                          <p:val>
                                            <p:fltVal val="720"/>
                                          </p:val>
                                        </p:tav>
                                        <p:tav tm="100000">
                                          <p:val>
                                            <p:fltVal val="0"/>
                                          </p:val>
                                        </p:tav>
                                      </p:tavLst>
                                    </p:anim>
                                    <p:anim calcmode="lin" valueType="num">
                                      <p:cBhvr>
                                        <p:cTn id="9" dur="500" fill="hold"/>
                                        <p:tgtEl>
                                          <p:spTgt spid="2"/>
                                        </p:tgtEl>
                                        <p:attrNameLst>
                                          <p:attrName>ppt_h</p:attrName>
                                        </p:attrNameLst>
                                      </p:cBhvr>
                                      <p:tavLst>
                                        <p:tav tm="0">
                                          <p:val>
                                            <p:fltVal val="0"/>
                                          </p:val>
                                        </p:tav>
                                        <p:tav tm="100000">
                                          <p:val>
                                            <p:strVal val="#ppt_h"/>
                                          </p:val>
                                        </p:tav>
                                      </p:tavLst>
                                    </p:anim>
                                    <p:anim calcmode="lin" valueType="num">
                                      <p:cBhvr>
                                        <p:cTn id="10" dur="5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32" presetClass="emph" presetSubtype="0" fill="hold" nodeType="withEffect">
                                  <p:stCondLst>
                                    <p:cond delay="0"/>
                                  </p:stCondLst>
                                  <p:childTnLst>
                                    <p:animRot by="120000">
                                      <p:cBhvr>
                                        <p:cTn id="15" dur="100" fill="hold">
                                          <p:stCondLst>
                                            <p:cond delay="0"/>
                                          </p:stCondLst>
                                        </p:cTn>
                                        <p:tgtEl>
                                          <p:spTgt spid="11"/>
                                        </p:tgtEl>
                                        <p:attrNameLst>
                                          <p:attrName>r</p:attrName>
                                        </p:attrNameLst>
                                      </p:cBhvr>
                                    </p:animRot>
                                    <p:animRot by="-240000">
                                      <p:cBhvr>
                                        <p:cTn id="16" dur="200" fill="hold">
                                          <p:stCondLst>
                                            <p:cond delay="200"/>
                                          </p:stCondLst>
                                        </p:cTn>
                                        <p:tgtEl>
                                          <p:spTgt spid="11"/>
                                        </p:tgtEl>
                                        <p:attrNameLst>
                                          <p:attrName>r</p:attrName>
                                        </p:attrNameLst>
                                      </p:cBhvr>
                                    </p:animRot>
                                    <p:animRot by="240000">
                                      <p:cBhvr>
                                        <p:cTn id="17" dur="200" fill="hold">
                                          <p:stCondLst>
                                            <p:cond delay="400"/>
                                          </p:stCondLst>
                                        </p:cTn>
                                        <p:tgtEl>
                                          <p:spTgt spid="11"/>
                                        </p:tgtEl>
                                        <p:attrNameLst>
                                          <p:attrName>r</p:attrName>
                                        </p:attrNameLst>
                                      </p:cBhvr>
                                    </p:animRot>
                                    <p:animRot by="-240000">
                                      <p:cBhvr>
                                        <p:cTn id="18" dur="200" fill="hold">
                                          <p:stCondLst>
                                            <p:cond delay="600"/>
                                          </p:stCondLst>
                                        </p:cTn>
                                        <p:tgtEl>
                                          <p:spTgt spid="11"/>
                                        </p:tgtEl>
                                        <p:attrNameLst>
                                          <p:attrName>r</p:attrName>
                                        </p:attrNameLst>
                                      </p:cBhvr>
                                    </p:animRot>
                                    <p:animRot by="120000">
                                      <p:cBhvr>
                                        <p:cTn id="19" dur="200" fill="hold">
                                          <p:stCondLst>
                                            <p:cond delay="800"/>
                                          </p:stCondLst>
                                        </p:cTn>
                                        <p:tgtEl>
                                          <p:spTgt spid="11"/>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left)">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anim calcmode="lin" valueType="num">
                                      <p:cBhvr>
                                        <p:cTn id="35" dur="500" fill="hold"/>
                                        <p:tgtEl>
                                          <p:spTgt spid="7"/>
                                        </p:tgtEl>
                                        <p:attrNameLst>
                                          <p:attrName>style.rotation</p:attrName>
                                        </p:attrNameLst>
                                      </p:cBhvr>
                                      <p:tavLst>
                                        <p:tav tm="0">
                                          <p:val>
                                            <p:fltVal val="720"/>
                                          </p:val>
                                        </p:tav>
                                        <p:tav tm="100000">
                                          <p:val>
                                            <p:fltVal val="0"/>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 calcmode="lin" valueType="num">
                                      <p:cBhvr>
                                        <p:cTn id="37" dur="500" fill="hold"/>
                                        <p:tgtEl>
                                          <p:spTgt spid="7"/>
                                        </p:tgtEl>
                                        <p:attrNameLst>
                                          <p:attrName>ppt_w</p:attrName>
                                        </p:attrNameLst>
                                      </p:cBhvr>
                                      <p:tavLst>
                                        <p:tav tm="0">
                                          <p:val>
                                            <p:fltVal val="0"/>
                                          </p:val>
                                        </p:tav>
                                        <p:tav tm="100000">
                                          <p:val>
                                            <p:strVal val="#ppt_w"/>
                                          </p:val>
                                        </p:tav>
                                      </p:tavLst>
                                    </p:anim>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32" presetClass="emph" presetSubtype="0" fill="hold" nodeType="withEffect">
                                  <p:stCondLst>
                                    <p:cond delay="0"/>
                                  </p:stCondLst>
                                  <p:childTnLst>
                                    <p:animRot by="120000">
                                      <p:cBhvr>
                                        <p:cTn id="42" dur="100" fill="hold">
                                          <p:stCondLst>
                                            <p:cond delay="0"/>
                                          </p:stCondLst>
                                        </p:cTn>
                                        <p:tgtEl>
                                          <p:spTgt spid="14"/>
                                        </p:tgtEl>
                                        <p:attrNameLst>
                                          <p:attrName>r</p:attrName>
                                        </p:attrNameLst>
                                      </p:cBhvr>
                                    </p:animRot>
                                    <p:animRot by="-240000">
                                      <p:cBhvr>
                                        <p:cTn id="43" dur="200" fill="hold">
                                          <p:stCondLst>
                                            <p:cond delay="200"/>
                                          </p:stCondLst>
                                        </p:cTn>
                                        <p:tgtEl>
                                          <p:spTgt spid="14"/>
                                        </p:tgtEl>
                                        <p:attrNameLst>
                                          <p:attrName>r</p:attrName>
                                        </p:attrNameLst>
                                      </p:cBhvr>
                                    </p:animRot>
                                    <p:animRot by="240000">
                                      <p:cBhvr>
                                        <p:cTn id="44" dur="200" fill="hold">
                                          <p:stCondLst>
                                            <p:cond delay="400"/>
                                          </p:stCondLst>
                                        </p:cTn>
                                        <p:tgtEl>
                                          <p:spTgt spid="14"/>
                                        </p:tgtEl>
                                        <p:attrNameLst>
                                          <p:attrName>r</p:attrName>
                                        </p:attrNameLst>
                                      </p:cBhvr>
                                    </p:animRot>
                                    <p:animRot by="-240000">
                                      <p:cBhvr>
                                        <p:cTn id="45" dur="200" fill="hold">
                                          <p:stCondLst>
                                            <p:cond delay="600"/>
                                          </p:stCondLst>
                                        </p:cTn>
                                        <p:tgtEl>
                                          <p:spTgt spid="14"/>
                                        </p:tgtEl>
                                        <p:attrNameLst>
                                          <p:attrName>r</p:attrName>
                                        </p:attrNameLst>
                                      </p:cBhvr>
                                    </p:animRot>
                                    <p:animRot by="120000">
                                      <p:cBhvr>
                                        <p:cTn id="46" dur="200" fill="hold">
                                          <p:stCondLst>
                                            <p:cond delay="800"/>
                                          </p:stCondLst>
                                        </p:cTn>
                                        <p:tgtEl>
                                          <p:spTgt spid="1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AB19FF-4B86-D435-7FF0-39DB430D6718}"/>
              </a:ext>
            </a:extLst>
          </p:cNvPr>
          <p:cNvSpPr txBox="1"/>
          <p:nvPr/>
        </p:nvSpPr>
        <p:spPr>
          <a:xfrm>
            <a:off x="267757" y="1274967"/>
            <a:ext cx="6608884" cy="215373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lv-LV"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Sabata ievērošana māca divas ļoti svarīgas patiesības: cilvēks nedrīkst pielūgt dabu, jo viņš ir pārāks par dabu, un  viņam jau ir ko pielūgt - Dievs. Sabats pasargā no pagānisma gan tā senajā </a:t>
            </a:r>
            <a:r>
              <a:rPr kumimoji="0" lang="lv-LV" sz="1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elkdievības</a:t>
            </a:r>
            <a:r>
              <a:rPr kumimoji="0" lang="lv-LV"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formā, gan mūsdienu formā - baudas, nauda un varas pielūgsme. Cilvēks arī nedrīkst neracionāli ekspluatēt dabu, jo viņš nav tās īpašnieks, bet gan pārvaldnieks, kuru Dievs ir iecēlis pār visām lietām. </a:t>
            </a:r>
            <a:endParaRPr kumimoji="0" lang="es-E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upo 7">
            <a:extLst>
              <a:ext uri="{FF2B5EF4-FFF2-40B4-BE49-F238E27FC236}">
                <a16:creationId xmlns:a16="http://schemas.microsoft.com/office/drawing/2014/main" id="{F1387959-9B65-424E-C9CA-3E1CFC3040BB}"/>
              </a:ext>
            </a:extLst>
          </p:cNvPr>
          <p:cNvGrpSpPr/>
          <p:nvPr/>
        </p:nvGrpSpPr>
        <p:grpSpPr>
          <a:xfrm>
            <a:off x="109132" y="74638"/>
            <a:ext cx="6814940" cy="1200329"/>
            <a:chOff x="109132" y="74638"/>
            <a:chExt cx="6814940" cy="1200329"/>
          </a:xfrm>
        </p:grpSpPr>
        <p:pic>
          <p:nvPicPr>
            <p:cNvPr id="2" name="Imagen 1">
              <a:extLst>
                <a:ext uri="{FF2B5EF4-FFF2-40B4-BE49-F238E27FC236}">
                  <a16:creationId xmlns:a16="http://schemas.microsoft.com/office/drawing/2014/main" id="{D5CDD94F-4BBA-2D54-0C7F-7ED105C4E6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253" y="93955"/>
              <a:ext cx="6733388" cy="1127653"/>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30795175-1974-5CD6-FB0C-7FFE64FA5D44}"/>
                </a:ext>
              </a:extLst>
            </p:cNvPr>
            <p:cNvSpPr txBox="1"/>
            <p:nvPr/>
          </p:nvSpPr>
          <p:spPr>
            <a:xfrm>
              <a:off x="3652586" y="251414"/>
              <a:ext cx="327148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Uzlabo manas attiecības ar pārējiem radījumiem.</a:t>
              </a:r>
            </a:p>
          </p:txBody>
        </p:sp>
        <p:sp>
          <p:nvSpPr>
            <p:cNvPr id="5" name="CuadroTexto 4">
              <a:extLst>
                <a:ext uri="{FF2B5EF4-FFF2-40B4-BE49-F238E27FC236}">
                  <a16:creationId xmlns:a16="http://schemas.microsoft.com/office/drawing/2014/main" id="{5A101D6E-45CE-608F-2287-2ED5A01F5714}"/>
                </a:ext>
              </a:extLst>
            </p:cNvPr>
            <p:cNvSpPr txBox="1"/>
            <p:nvPr/>
          </p:nvSpPr>
          <p:spPr>
            <a:xfrm>
              <a:off x="1476038" y="376410"/>
              <a:ext cx="19537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Sabats</a:t>
              </a:r>
              <a:endPar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endParaRPr>
            </a:p>
          </p:txBody>
        </p:sp>
        <p:sp>
          <p:nvSpPr>
            <p:cNvPr id="6" name="CuadroTexto 5">
              <a:extLst>
                <a:ext uri="{FF2B5EF4-FFF2-40B4-BE49-F238E27FC236}">
                  <a16:creationId xmlns:a16="http://schemas.microsoft.com/office/drawing/2014/main" id="{5AA97A14-5604-00F8-9C04-8CB25F4EA898}"/>
                </a:ext>
              </a:extLst>
            </p:cNvPr>
            <p:cNvSpPr txBox="1"/>
            <p:nvPr/>
          </p:nvSpPr>
          <p:spPr>
            <a:xfrm>
              <a:off x="109132" y="74638"/>
              <a:ext cx="121284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200" b="1" i="0" u="none" strike="noStrike" kern="1200" cap="none" spc="0" normalizeH="0" baseline="0" noProof="0" dirty="0">
                  <a:ln>
                    <a:noFill/>
                  </a:ln>
                  <a:solidFill>
                    <a:srgbClr val="CFD7D4"/>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16</a:t>
              </a:r>
            </a:p>
          </p:txBody>
        </p:sp>
      </p:grpSp>
      <p:sp>
        <p:nvSpPr>
          <p:cNvPr id="7" name="CuadroTexto 6">
            <a:extLst>
              <a:ext uri="{FF2B5EF4-FFF2-40B4-BE49-F238E27FC236}">
                <a16:creationId xmlns:a16="http://schemas.microsoft.com/office/drawing/2014/main" id="{4AE060D0-679F-91FA-7E45-C457C9279428}"/>
              </a:ext>
            </a:extLst>
          </p:cNvPr>
          <p:cNvSpPr txBox="1"/>
          <p:nvPr/>
        </p:nvSpPr>
        <p:spPr>
          <a:xfrm>
            <a:off x="4820982" y="4793624"/>
            <a:ext cx="7236685"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Sabatā mēs atceramies, ka Dievs mūs izveda no Ēģiptes un noteica, ka mēs vairs nekad nebūsim vergi nevienam kungam, bet gan brīvi Jēzū Kristū. Mūsu darbs, finansiālās un materiālās vajadzības ir instrumenti, ar kuru palīdzību mēs īstenojam savu dievišķo mērķi, nevis mūsu dzīves kungi. Dievs mūs ir izvedis no grēka verdzības un devis mums piedošanu. “Es esmu Tas Kungs, tavs Dievs, kas tevi izvedu no Ēģiptes zemes, no verdzības nama” (5. Mozus 5:6).</a:t>
            </a:r>
            <a:endParaRPr kumimoji="0" lang="es-E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upo 13">
            <a:extLst>
              <a:ext uri="{FF2B5EF4-FFF2-40B4-BE49-F238E27FC236}">
                <a16:creationId xmlns:a16="http://schemas.microsoft.com/office/drawing/2014/main" id="{854844AE-73D8-8780-097F-E1642AA97D53}"/>
              </a:ext>
            </a:extLst>
          </p:cNvPr>
          <p:cNvGrpSpPr/>
          <p:nvPr/>
        </p:nvGrpSpPr>
        <p:grpSpPr>
          <a:xfrm>
            <a:off x="4946744" y="3704068"/>
            <a:ext cx="6733388" cy="1202534"/>
            <a:chOff x="4946744" y="3704068"/>
            <a:chExt cx="6733388" cy="1202534"/>
          </a:xfrm>
        </p:grpSpPr>
        <p:pic>
          <p:nvPicPr>
            <p:cNvPr id="12" name="Imagen 11">
              <a:extLst>
                <a:ext uri="{FF2B5EF4-FFF2-40B4-BE49-F238E27FC236}">
                  <a16:creationId xmlns:a16="http://schemas.microsoft.com/office/drawing/2014/main" id="{893C9194-0F81-EBC2-CF7B-2D9C0FE6B72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46744" y="3704068"/>
              <a:ext cx="6733388" cy="1127653"/>
            </a:xfrm>
            <a:prstGeom prst="rect">
              <a:avLst/>
            </a:prstGeom>
            <a:effectLst>
              <a:outerShdw blurRad="50800" dist="38100" dir="5400000" algn="t" rotWithShape="0">
                <a:prstClr val="black">
                  <a:alpha val="40000"/>
                </a:prstClr>
              </a:outerShdw>
            </a:effectLst>
          </p:spPr>
        </p:pic>
        <p:sp>
          <p:nvSpPr>
            <p:cNvPr id="9" name="CuadroTexto 8">
              <a:extLst>
                <a:ext uri="{FF2B5EF4-FFF2-40B4-BE49-F238E27FC236}">
                  <a16:creationId xmlns:a16="http://schemas.microsoft.com/office/drawing/2014/main" id="{21AE39E8-4025-0D5D-5238-1DC797C6EFC8}"/>
                </a:ext>
              </a:extLst>
            </p:cNvPr>
            <p:cNvSpPr txBox="1"/>
            <p:nvPr/>
          </p:nvSpPr>
          <p:spPr>
            <a:xfrm>
              <a:off x="8482149" y="3852395"/>
              <a:ext cx="309811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Atgādina, ka neesmu vairs vergs, bet brīvs. </a:t>
              </a:r>
            </a:p>
          </p:txBody>
        </p:sp>
        <p:sp>
          <p:nvSpPr>
            <p:cNvPr id="10" name="CuadroTexto 9">
              <a:extLst>
                <a:ext uri="{FF2B5EF4-FFF2-40B4-BE49-F238E27FC236}">
                  <a16:creationId xmlns:a16="http://schemas.microsoft.com/office/drawing/2014/main" id="{FEB1582D-B02E-69B3-2A36-10332174F255}"/>
                </a:ext>
              </a:extLst>
            </p:cNvPr>
            <p:cNvSpPr txBox="1"/>
            <p:nvPr/>
          </p:nvSpPr>
          <p:spPr>
            <a:xfrm>
              <a:off x="6286998" y="3997028"/>
              <a:ext cx="19537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Sabats</a:t>
              </a:r>
              <a:endPar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endParaRPr>
            </a:p>
          </p:txBody>
        </p:sp>
        <p:sp>
          <p:nvSpPr>
            <p:cNvPr id="11" name="CuadroTexto 10">
              <a:extLst>
                <a:ext uri="{FF2B5EF4-FFF2-40B4-BE49-F238E27FC236}">
                  <a16:creationId xmlns:a16="http://schemas.microsoft.com/office/drawing/2014/main" id="{40777DE1-4057-5109-6439-B7E57D8FDC84}"/>
                </a:ext>
              </a:extLst>
            </p:cNvPr>
            <p:cNvSpPr txBox="1"/>
            <p:nvPr/>
          </p:nvSpPr>
          <p:spPr>
            <a:xfrm>
              <a:off x="4964160" y="3706273"/>
              <a:ext cx="121284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200" b="1" i="0" u="none" strike="noStrike" kern="1200" cap="none" spc="0" normalizeH="0" baseline="0" noProof="0" dirty="0">
                  <a:ln>
                    <a:noFill/>
                  </a:ln>
                  <a:solidFill>
                    <a:srgbClr val="C8BCBF"/>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17</a:t>
              </a:r>
            </a:p>
          </p:txBody>
        </p:sp>
      </p:grpSp>
      <p:pic>
        <p:nvPicPr>
          <p:cNvPr id="13" name="Imagen 12" descr="Hombre haciendo piruetas encima de patineta&#10;&#10;Descripción generada automáticamente con confianza media">
            <a:extLst>
              <a:ext uri="{FF2B5EF4-FFF2-40B4-BE49-F238E27FC236}">
                <a16:creationId xmlns:a16="http://schemas.microsoft.com/office/drawing/2014/main" id="{EF44DF3E-C3A4-630F-7D1D-DAA50CEC4693}"/>
              </a:ext>
            </a:extLst>
          </p:cNvPr>
          <p:cNvPicPr>
            <a:picLocks noChangeAspect="1"/>
          </p:cNvPicPr>
          <p:nvPr/>
        </p:nvPicPr>
        <p:blipFill rotWithShape="1">
          <a:blip r:embed="rId5">
            <a:extLst>
              <a:ext uri="{28A0092B-C50C-407E-A947-70E740481C1C}">
                <a14:useLocalDpi xmlns:a14="http://schemas.microsoft.com/office/drawing/2010/main" val="0"/>
              </a:ext>
            </a:extLst>
          </a:blip>
          <a:srcRect t="3340" b="5324"/>
          <a:stretch/>
        </p:blipFill>
        <p:spPr>
          <a:xfrm>
            <a:off x="109132" y="3611561"/>
            <a:ext cx="4572000" cy="3131898"/>
          </a:xfrm>
          <a:prstGeom prst="rect">
            <a:avLst/>
          </a:prstGeom>
          <a:ln w="38100" cap="sq">
            <a:solidFill>
              <a:srgbClr val="866B79"/>
            </a:solidFill>
            <a:prstDash val="solid"/>
            <a:miter lim="800000"/>
          </a:ln>
          <a:effectLst>
            <a:outerShdw blurRad="50800" dist="38100" dir="2700000" algn="tl" rotWithShape="0">
              <a:srgbClr val="000000">
                <a:alpha val="43000"/>
              </a:srgbClr>
            </a:outerShdw>
          </a:effectLst>
        </p:spPr>
      </p:pic>
      <p:pic>
        <p:nvPicPr>
          <p:cNvPr id="15" name="Imagen 14" descr="Imagen que contiene pasto, parado, pájaro, grupo&#10;&#10;Descripción generada automáticamente">
            <a:extLst>
              <a:ext uri="{FF2B5EF4-FFF2-40B4-BE49-F238E27FC236}">
                <a16:creationId xmlns:a16="http://schemas.microsoft.com/office/drawing/2014/main" id="{C183E656-21B8-EF51-A28F-A27CAFDAFF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6637" y="158621"/>
            <a:ext cx="5004927" cy="3520132"/>
          </a:xfrm>
          <a:prstGeom prst="rect">
            <a:avLst/>
          </a:prstGeom>
          <a:ln w="38100" cap="sq">
            <a:solidFill>
              <a:srgbClr val="6B867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7687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 presetClass="entr" presetSubtype="5"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linds(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900" decel="100000" fill="hold"/>
                                        <p:tgtEl>
                                          <p:spTgt spid="14"/>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3" presetClass="entr" presetSubtype="5"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5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5B22A55-4FDD-395C-3E87-8D3E1E939B80}"/>
              </a:ext>
            </a:extLst>
          </p:cNvPr>
          <p:cNvSpPr txBox="1"/>
          <p:nvPr/>
        </p:nvSpPr>
        <p:spPr>
          <a:xfrm>
            <a:off x="104778" y="1230325"/>
            <a:ext cx="7448977"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dirty="0">
                <a:ln>
                  <a:noFill/>
                </a:ln>
                <a:solidFill>
                  <a:prstClr val="black"/>
                </a:solidFill>
                <a:effectLst/>
                <a:uLnTx/>
                <a:uFillTx/>
                <a:latin typeface="Calibri" panose="020F0502020204030204"/>
                <a:ea typeface="+mn-ea"/>
                <a:cs typeface="+mn-cs"/>
              </a:rPr>
              <a:t>“Ceturtā baušļa pašā sākumā Kungs sacīja: ”Piemini" vai atceries. Viņš zināja, ka daudzo rūpju un pārdzīvojumu pārpilnībā cilvēkam radīsies kārdinājums atrunāties no visa, ko prasa bauslība, vai arī viņš aizmirsīs tās svēto nozīmi. Tāpēc Viņš sacīja: “Piemini sabata dienu, ka tu to svētī.” Tādēļ Viņš teica: “Atceries sabata dienu, lai to piemini visas nedēļas garumā. Mums vajadzētu atcerēties sabatu un gatavoties to ievērot saskaņā ar bauslību......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dirty="0">
                <a:ln>
                  <a:noFill/>
                </a:ln>
                <a:solidFill>
                  <a:prstClr val="black"/>
                </a:solidFill>
                <a:effectLst/>
                <a:uLnTx/>
                <a:uFillTx/>
                <a:latin typeface="Calibri" panose="020F0502020204030204"/>
                <a:ea typeface="+mn-ea"/>
                <a:cs typeface="+mn-cs"/>
              </a:rPr>
              <a:t>Kad sabats tiek šādi pieminēts, laicīgais nevarēs piesavināties to, kas pieder garīgajam. Neviens pienākums, kas pieder sešām darba dienām, netiks atstāts sabatam. Nedēļas laikā mūsu spēki nebūs tik ļoti izsmelti laicīgajos darbos, ka tai dienā, kad Kungs atpūtās un tika atspirdzināts, mēs </a:t>
            </a:r>
            <a:r>
              <a:rPr kumimoji="0" lang="lv-LV" sz="2000" b="1" i="0" u="none" strike="noStrike" kern="1200" cap="none" spc="0" normalizeH="0" baseline="0" noProof="0" dirty="0" err="1">
                <a:ln>
                  <a:noFill/>
                </a:ln>
                <a:solidFill>
                  <a:prstClr val="black"/>
                </a:solidFill>
                <a:effectLst/>
                <a:uLnTx/>
                <a:uFillTx/>
                <a:latin typeface="Calibri" panose="020F0502020204030204"/>
                <a:ea typeface="+mn-ea"/>
                <a:cs typeface="+mn-cs"/>
              </a:rPr>
              <a:t>būstu</a:t>
            </a:r>
            <a:r>
              <a:rPr kumimoji="0" lang="lv-LV" sz="2000" b="1" i="0" u="none" strike="noStrike" kern="1200" cap="none" spc="0" normalizeH="0" baseline="0" noProof="0" dirty="0">
                <a:ln>
                  <a:noFill/>
                </a:ln>
                <a:solidFill>
                  <a:prstClr val="black"/>
                </a:solidFill>
                <a:effectLst/>
                <a:uLnTx/>
                <a:uFillTx/>
                <a:latin typeface="Calibri" panose="020F0502020204030204"/>
                <a:ea typeface="+mn-ea"/>
                <a:cs typeface="+mn-cs"/>
              </a:rPr>
              <a:t> pārāk noguruši, lai veltītu sevi Viņa kalpošanai......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dirty="0">
                <a:ln>
                  <a:noFill/>
                </a:ln>
                <a:solidFill>
                  <a:prstClr val="black"/>
                </a:solidFill>
                <a:effectLst/>
                <a:uLnTx/>
                <a:uFillTx/>
                <a:latin typeface="Calibri" panose="020F0502020204030204"/>
                <a:ea typeface="+mn-ea"/>
                <a:cs typeface="+mn-cs"/>
              </a:rPr>
              <a:t>Lai piektdienā tiek pabeigti sagatavošanās darbi sabatam. Pārliecinieties, ka visas drēbes ir gatavas, ka viss, kas jāgatavo, ir pagatavots...... Sabatu neveltiet drēbju labošanai, ēdiena gatavošanai, baudām vai kādam citam laicīgam darbam [To variet darīt visas nedēļas laikā]”. FV 36.</a:t>
            </a:r>
            <a:endPar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upo 1">
            <a:extLst>
              <a:ext uri="{FF2B5EF4-FFF2-40B4-BE49-F238E27FC236}">
                <a16:creationId xmlns:a16="http://schemas.microsoft.com/office/drawing/2014/main" id="{9C2384C8-6F1A-0538-0258-57DC5DE5E870}"/>
              </a:ext>
            </a:extLst>
          </p:cNvPr>
          <p:cNvGrpSpPr/>
          <p:nvPr/>
        </p:nvGrpSpPr>
        <p:grpSpPr>
          <a:xfrm>
            <a:off x="198201" y="97964"/>
            <a:ext cx="6733388" cy="1202534"/>
            <a:chOff x="198201" y="97964"/>
            <a:chExt cx="6733388" cy="1202534"/>
          </a:xfrm>
        </p:grpSpPr>
        <p:pic>
          <p:nvPicPr>
            <p:cNvPr id="5" name="Imagen 4">
              <a:extLst>
                <a:ext uri="{FF2B5EF4-FFF2-40B4-BE49-F238E27FC236}">
                  <a16:creationId xmlns:a16="http://schemas.microsoft.com/office/drawing/2014/main" id="{E66C1BE5-D8D8-31BE-282D-ABD082F234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8201" y="97964"/>
              <a:ext cx="6733388" cy="1127652"/>
            </a:xfrm>
            <a:prstGeom prst="rect">
              <a:avLst/>
            </a:prstGeom>
            <a:effectLst>
              <a:outerShdw blurRad="50800" dist="38100" dir="5400000" algn="t" rotWithShape="0">
                <a:prstClr val="black">
                  <a:alpha val="40000"/>
                </a:prstClr>
              </a:outerShdw>
            </a:effectLst>
          </p:spPr>
        </p:pic>
        <p:sp>
          <p:nvSpPr>
            <p:cNvPr id="6" name="CuadroTexto 5">
              <a:extLst>
                <a:ext uri="{FF2B5EF4-FFF2-40B4-BE49-F238E27FC236}">
                  <a16:creationId xmlns:a16="http://schemas.microsoft.com/office/drawing/2014/main" id="{419404C6-47FE-CA5F-34F9-61DA0D751BCC}"/>
                </a:ext>
              </a:extLst>
            </p:cNvPr>
            <p:cNvSpPr txBox="1"/>
            <p:nvPr/>
          </p:nvSpPr>
          <p:spPr>
            <a:xfrm>
              <a:off x="3711700" y="316544"/>
              <a:ext cx="3100032" cy="733534"/>
            </a:xfrm>
            <a:prstGeom prst="rect">
              <a:avLst/>
            </a:prstGeom>
            <a:noFill/>
          </p:spPr>
          <p:txBody>
            <a:bodyPr wrap="square">
              <a:sp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lv-LV"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Palīdz atcerēties Dievu visas nedēļas garumā</a:t>
              </a:r>
              <a:r>
                <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 </a:t>
              </a:r>
            </a:p>
          </p:txBody>
        </p:sp>
        <p:sp>
          <p:nvSpPr>
            <p:cNvPr id="7" name="CuadroTexto 6">
              <a:extLst>
                <a:ext uri="{FF2B5EF4-FFF2-40B4-BE49-F238E27FC236}">
                  <a16:creationId xmlns:a16="http://schemas.microsoft.com/office/drawing/2014/main" id="{3AC2955C-4CC6-5BC4-6606-E55C0EC3E691}"/>
                </a:ext>
              </a:extLst>
            </p:cNvPr>
            <p:cNvSpPr txBox="1"/>
            <p:nvPr/>
          </p:nvSpPr>
          <p:spPr>
            <a:xfrm>
              <a:off x="1538455" y="390924"/>
              <a:ext cx="19537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Sabats</a:t>
              </a:r>
              <a:endPar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endParaRPr>
            </a:p>
          </p:txBody>
        </p:sp>
        <p:sp>
          <p:nvSpPr>
            <p:cNvPr id="8" name="CuadroTexto 7">
              <a:extLst>
                <a:ext uri="{FF2B5EF4-FFF2-40B4-BE49-F238E27FC236}">
                  <a16:creationId xmlns:a16="http://schemas.microsoft.com/office/drawing/2014/main" id="{A62630A6-2CBE-20AA-00E3-18651DB32675}"/>
                </a:ext>
              </a:extLst>
            </p:cNvPr>
            <p:cNvSpPr txBox="1"/>
            <p:nvPr/>
          </p:nvSpPr>
          <p:spPr>
            <a:xfrm>
              <a:off x="215617" y="100169"/>
              <a:ext cx="121284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200" b="1" i="0" u="none" strike="noStrike" kern="1200" cap="none" spc="0" normalizeH="0" baseline="0" noProof="0" dirty="0">
                  <a:ln>
                    <a:noFill/>
                  </a:ln>
                  <a:solidFill>
                    <a:srgbClr val="F0D0E8"/>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18</a:t>
              </a:r>
            </a:p>
          </p:txBody>
        </p:sp>
      </p:grpSp>
      <p:pic>
        <p:nvPicPr>
          <p:cNvPr id="10" name="Imagen 9" descr="Imagen que contiene pasto, exterior, edificio, frente&#10;&#10;Descripción generada automáticamente">
            <a:extLst>
              <a:ext uri="{FF2B5EF4-FFF2-40B4-BE49-F238E27FC236}">
                <a16:creationId xmlns:a16="http://schemas.microsoft.com/office/drawing/2014/main" id="{54EF7F5D-E286-2B35-5B31-CF9FFDE1D6A6}"/>
              </a:ext>
            </a:extLst>
          </p:cNvPr>
          <p:cNvPicPr>
            <a:picLocks noChangeAspect="1"/>
          </p:cNvPicPr>
          <p:nvPr/>
        </p:nvPicPr>
        <p:blipFill rotWithShape="1">
          <a:blip r:embed="rId4">
            <a:extLst>
              <a:ext uri="{28A0092B-C50C-407E-A947-70E740481C1C}">
                <a14:useLocalDpi xmlns:a14="http://schemas.microsoft.com/office/drawing/2010/main" val="0"/>
              </a:ext>
            </a:extLst>
          </a:blip>
          <a:srcRect t="7082" b="11903"/>
          <a:stretch/>
        </p:blipFill>
        <p:spPr>
          <a:xfrm>
            <a:off x="7498068" y="111819"/>
            <a:ext cx="4542457" cy="2760054"/>
          </a:xfrm>
          <a:prstGeom prst="roundRect">
            <a:avLst>
              <a:gd name="adj" fmla="val 371"/>
            </a:avLst>
          </a:prstGeom>
          <a:solidFill>
            <a:srgbClr val="FFFFFF"/>
          </a:solidFill>
          <a:ln w="76200" cap="sq">
            <a:solidFill>
              <a:srgbClr val="432043"/>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a:extLst>
              <a:ext uri="{FF2B5EF4-FFF2-40B4-BE49-F238E27FC236}">
                <a16:creationId xmlns:a16="http://schemas.microsoft.com/office/drawing/2014/main" id="{0BB62EA5-730E-673E-3C31-E005BC4F944A}"/>
              </a:ext>
            </a:extLst>
          </p:cNvPr>
          <p:cNvPicPr>
            <a:picLocks noChangeAspect="1"/>
          </p:cNvPicPr>
          <p:nvPr/>
        </p:nvPicPr>
        <p:blipFill rotWithShape="1">
          <a:blip r:embed="rId5"/>
          <a:srcRect t="8836"/>
          <a:stretch/>
        </p:blipFill>
        <p:spPr>
          <a:xfrm>
            <a:off x="7498067" y="2971800"/>
            <a:ext cx="4608593" cy="2760054"/>
          </a:xfrm>
          <a:prstGeom prst="rect">
            <a:avLst/>
          </a:prstGeom>
          <a:solidFill>
            <a:srgbClr val="FFFFFF">
              <a:shade val="85000"/>
            </a:srgbClr>
          </a:solidFill>
          <a:ln w="28575" cap="sq">
            <a:solidFill>
              <a:srgbClr val="581B4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B43A902C-DBC7-2B60-954C-2DEFB300D0AD}"/>
              </a:ext>
            </a:extLst>
          </p:cNvPr>
          <p:cNvPicPr>
            <a:picLocks noChangeAspect="1"/>
          </p:cNvPicPr>
          <p:nvPr/>
        </p:nvPicPr>
        <p:blipFill>
          <a:blip r:embed="rId6"/>
          <a:stretch>
            <a:fillRect/>
          </a:stretch>
        </p:blipFill>
        <p:spPr>
          <a:xfrm>
            <a:off x="10564238" y="5804211"/>
            <a:ext cx="1542423" cy="1026412"/>
          </a:xfrm>
          <a:prstGeom prst="snip2DiagRect">
            <a:avLst>
              <a:gd name="adj1" fmla="val 15776"/>
              <a:gd name="adj2" fmla="val 1819"/>
            </a:avLst>
          </a:prstGeom>
          <a:solidFill>
            <a:srgbClr val="FFFFFF">
              <a:shade val="85000"/>
            </a:srgbClr>
          </a:solidFill>
          <a:ln w="28575" cap="sq">
            <a:solidFill>
              <a:srgbClr val="571B4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C669F6E0-9AEA-A004-039B-D0EB1406466F}"/>
              </a:ext>
            </a:extLst>
          </p:cNvPr>
          <p:cNvPicPr>
            <a:picLocks noChangeAspect="1"/>
          </p:cNvPicPr>
          <p:nvPr/>
        </p:nvPicPr>
        <p:blipFill>
          <a:blip r:embed="rId7"/>
          <a:stretch>
            <a:fillRect/>
          </a:stretch>
        </p:blipFill>
        <p:spPr>
          <a:xfrm>
            <a:off x="8710367" y="5806532"/>
            <a:ext cx="1742888" cy="1017053"/>
          </a:xfrm>
          <a:prstGeom prst="snip2DiagRect">
            <a:avLst>
              <a:gd name="adj1" fmla="val 14984"/>
              <a:gd name="adj2" fmla="val 16667"/>
            </a:avLst>
          </a:prstGeom>
          <a:solidFill>
            <a:srgbClr val="FFFFFF">
              <a:shade val="85000"/>
            </a:srgbClr>
          </a:solidFill>
          <a:ln w="28575" cap="sq">
            <a:solidFill>
              <a:srgbClr val="571B4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261F45B6-82B6-5C99-075D-B682F3167A4F}"/>
              </a:ext>
            </a:extLst>
          </p:cNvPr>
          <p:cNvPicPr>
            <a:picLocks noChangeAspect="1"/>
          </p:cNvPicPr>
          <p:nvPr/>
        </p:nvPicPr>
        <p:blipFill rotWithShape="1">
          <a:blip r:embed="rId8"/>
          <a:srcRect l="28501" t="4396" r="11487" b="648"/>
          <a:stretch/>
        </p:blipFill>
        <p:spPr>
          <a:xfrm>
            <a:off x="7498068" y="5784038"/>
            <a:ext cx="1101771" cy="1026413"/>
          </a:xfrm>
          <a:prstGeom prst="snip2DiagRect">
            <a:avLst/>
          </a:prstGeom>
          <a:solidFill>
            <a:srgbClr val="FFFFFF">
              <a:shade val="85000"/>
            </a:srgbClr>
          </a:solidFill>
          <a:ln w="28575" cap="sq">
            <a:solidFill>
              <a:srgbClr val="571B4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9127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42"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Horizontal)">
                                      <p:cBhvr>
                                        <p:cTn id="21" dur="500"/>
                                        <p:tgtEl>
                                          <p:spTgt spid="13"/>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left)">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42"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outHorizontal)">
                                      <p:cBhvr>
                                        <p:cTn id="30" dur="500"/>
                                        <p:tgtEl>
                                          <p:spTgt spid="16"/>
                                        </p:tgtEl>
                                      </p:cBhvr>
                                    </p:animEffect>
                                  </p:childTnLst>
                                </p:cTn>
                              </p:par>
                            </p:childTnLst>
                          </p:cTn>
                        </p:par>
                        <p:par>
                          <p:cTn id="31" fill="hold">
                            <p:stCondLst>
                              <p:cond delay="500"/>
                            </p:stCondLst>
                            <p:childTnLst>
                              <p:par>
                                <p:cTn id="32" presetID="16" presetClass="entr" presetSubtype="42"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outHorizontal)">
                                      <p:cBhvr>
                                        <p:cTn id="34" dur="500"/>
                                        <p:tgtEl>
                                          <p:spTgt spid="15"/>
                                        </p:tgtEl>
                                      </p:cBhvr>
                                    </p:animEffect>
                                  </p:childTnLst>
                                </p:cTn>
                              </p:par>
                            </p:childTnLst>
                          </p:cTn>
                        </p:par>
                        <p:par>
                          <p:cTn id="35" fill="hold">
                            <p:stCondLst>
                              <p:cond delay="1000"/>
                            </p:stCondLst>
                            <p:childTnLst>
                              <p:par>
                                <p:cTn id="36" presetID="16" presetClass="entr" presetSubtype="42"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outHorizontal)">
                                      <p:cBhvr>
                                        <p:cTn id="38" dur="500"/>
                                        <p:tgtEl>
                                          <p:spTgt spid="14"/>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wipe(left)">
                                      <p:cBhvr>
                                        <p:cTn id="4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5000"/>
          </a:stretch>
        </a:blip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1F279156-BFED-D0BC-C5E5-C8A4ED88F4F0}"/>
              </a:ext>
            </a:extLst>
          </p:cNvPr>
          <p:cNvGrpSpPr/>
          <p:nvPr/>
        </p:nvGrpSpPr>
        <p:grpSpPr>
          <a:xfrm>
            <a:off x="5404685" y="76148"/>
            <a:ext cx="6733388" cy="1202534"/>
            <a:chOff x="5404685" y="76148"/>
            <a:chExt cx="6733388" cy="1202534"/>
          </a:xfrm>
        </p:grpSpPr>
        <p:pic>
          <p:nvPicPr>
            <p:cNvPr id="2" name="Imagen 1">
              <a:extLst>
                <a:ext uri="{FF2B5EF4-FFF2-40B4-BE49-F238E27FC236}">
                  <a16:creationId xmlns:a16="http://schemas.microsoft.com/office/drawing/2014/main" id="{8D77F2AB-6441-7498-0EBC-669B7992E0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04685" y="76148"/>
              <a:ext cx="6733388" cy="1127652"/>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0426EAF7-C864-7480-610E-AAD437510471}"/>
                </a:ext>
              </a:extLst>
            </p:cNvPr>
            <p:cNvSpPr txBox="1"/>
            <p:nvPr/>
          </p:nvSpPr>
          <p:spPr>
            <a:xfrm>
              <a:off x="9198099" y="245996"/>
              <a:ext cx="235561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Ir </a:t>
              </a:r>
              <a:r>
                <a:rPr kumimoji="0" lang="lv-LV"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svētošanas</a:t>
              </a:r>
              <a:r>
                <a:rPr kumimoji="0" lang="lv-LV"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 zīme.</a:t>
              </a:r>
            </a:p>
          </p:txBody>
        </p:sp>
        <p:sp>
          <p:nvSpPr>
            <p:cNvPr id="5" name="CuadroTexto 4">
              <a:extLst>
                <a:ext uri="{FF2B5EF4-FFF2-40B4-BE49-F238E27FC236}">
                  <a16:creationId xmlns:a16="http://schemas.microsoft.com/office/drawing/2014/main" id="{D5F506DB-42F1-2C88-0F6A-8D40C29BEFA8}"/>
                </a:ext>
              </a:extLst>
            </p:cNvPr>
            <p:cNvSpPr txBox="1"/>
            <p:nvPr/>
          </p:nvSpPr>
          <p:spPr>
            <a:xfrm>
              <a:off x="6744939" y="369108"/>
              <a:ext cx="19537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Sabats</a:t>
              </a:r>
              <a:endPar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endParaRPr>
            </a:p>
          </p:txBody>
        </p:sp>
        <p:sp>
          <p:nvSpPr>
            <p:cNvPr id="6" name="CuadroTexto 5">
              <a:extLst>
                <a:ext uri="{FF2B5EF4-FFF2-40B4-BE49-F238E27FC236}">
                  <a16:creationId xmlns:a16="http://schemas.microsoft.com/office/drawing/2014/main" id="{251D40D1-6E00-1376-955D-A14702C76230}"/>
                </a:ext>
              </a:extLst>
            </p:cNvPr>
            <p:cNvSpPr txBox="1"/>
            <p:nvPr/>
          </p:nvSpPr>
          <p:spPr>
            <a:xfrm>
              <a:off x="5422101" y="78353"/>
              <a:ext cx="121284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200" b="1" i="0" u="none" strike="noStrike" kern="1200" cap="none" spc="0" normalizeH="0" baseline="0" noProof="0" dirty="0">
                  <a:ln>
                    <a:noFill/>
                  </a:ln>
                  <a:solidFill>
                    <a:srgbClr val="B2D2EC"/>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19</a:t>
              </a:r>
            </a:p>
          </p:txBody>
        </p:sp>
      </p:grpSp>
      <p:sp>
        <p:nvSpPr>
          <p:cNvPr id="7" name="CuadroTexto 6">
            <a:extLst>
              <a:ext uri="{FF2B5EF4-FFF2-40B4-BE49-F238E27FC236}">
                <a16:creationId xmlns:a16="http://schemas.microsoft.com/office/drawing/2014/main" id="{5509B645-4979-44CE-CD53-FFFB7B690BA7}"/>
              </a:ext>
            </a:extLst>
          </p:cNvPr>
          <p:cNvSpPr txBox="1"/>
          <p:nvPr/>
        </p:nvSpPr>
        <p:spPr>
          <a:xfrm>
            <a:off x="5526942" y="1662309"/>
            <a:ext cx="6641944" cy="44935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200" b="1" i="0" u="none" strike="noStrike" kern="1200" cap="none" spc="0" normalizeH="0" baseline="0" noProof="0" dirty="0">
                <a:ln>
                  <a:noFill/>
                </a:ln>
                <a:solidFill>
                  <a:prstClr val="black"/>
                </a:solidFill>
                <a:effectLst/>
                <a:uLnTx/>
                <a:uFillTx/>
                <a:latin typeface="Calibri" panose="020F0502020204030204"/>
                <a:ea typeface="+mn-ea"/>
                <a:cs typeface="+mn-cs"/>
              </a:rPr>
              <a:t>No mākoņu staba Kristus paziņoja par sabatu: "turiet Manus sabatus, jo tā ir zīme mūsu starpā uz audžu audzēm, ka jūs zinātu, ka Es Esmu Tas Kungs, kas jūs svētī." 2.Moz.31:13. Sabats, kas pasaulei tika dots kā zīme, ka Dievs ir Radītājs, ir arī zīme, ka Viņš ir </a:t>
            </a:r>
            <a:r>
              <a:rPr kumimoji="0" lang="lv-LV" sz="2200" b="1" i="0" u="none" strike="noStrike" kern="1200" cap="none" spc="0" normalizeH="0" baseline="0" noProof="0" dirty="0" err="1">
                <a:ln>
                  <a:noFill/>
                </a:ln>
                <a:solidFill>
                  <a:prstClr val="black"/>
                </a:solidFill>
                <a:effectLst/>
                <a:uLnTx/>
                <a:uFillTx/>
                <a:latin typeface="Calibri" panose="020F0502020204030204"/>
                <a:ea typeface="+mn-ea"/>
                <a:cs typeface="+mn-cs"/>
              </a:rPr>
              <a:t>Svētotājs</a:t>
            </a:r>
            <a:r>
              <a:rPr kumimoji="0" lang="lv-LV" sz="2200" b="1" i="0" u="none" strike="noStrike" kern="1200" cap="none" spc="0" normalizeH="0" baseline="0" noProof="0" dirty="0">
                <a:ln>
                  <a:noFill/>
                </a:ln>
                <a:solidFill>
                  <a:prstClr val="black"/>
                </a:solidFill>
                <a:effectLst/>
                <a:uLnTx/>
                <a:uFillTx/>
                <a:latin typeface="Calibri" panose="020F0502020204030204"/>
                <a:ea typeface="+mn-ea"/>
                <a:cs typeface="+mn-cs"/>
              </a:rPr>
              <a:t>. Spēks, kas radīja visas lietas, ir spēks, kas atjauno dvēseli pēc Viņa līdzības. Tiem, kas sabatu svētī, ir </a:t>
            </a:r>
            <a:r>
              <a:rPr kumimoji="0" lang="lv-LV" sz="2200" b="1" i="0" u="none" strike="noStrike" kern="1200" cap="none" spc="0" normalizeH="0" baseline="0" noProof="0" dirty="0" err="1">
                <a:ln>
                  <a:noFill/>
                </a:ln>
                <a:solidFill>
                  <a:prstClr val="black"/>
                </a:solidFill>
                <a:effectLst/>
                <a:uLnTx/>
                <a:uFillTx/>
                <a:latin typeface="Calibri" panose="020F0502020204030204"/>
                <a:ea typeface="+mn-ea"/>
                <a:cs typeface="+mn-cs"/>
              </a:rPr>
              <a:t>svētošanas</a:t>
            </a:r>
            <a:r>
              <a:rPr kumimoji="0" lang="lv-LV" sz="2200" b="1" i="0" u="none" strike="noStrike" kern="1200" cap="none" spc="0" normalizeH="0" baseline="0" noProof="0" dirty="0">
                <a:ln>
                  <a:noFill/>
                </a:ln>
                <a:solidFill>
                  <a:prstClr val="black"/>
                </a:solidFill>
                <a:effectLst/>
                <a:uLnTx/>
                <a:uFillTx/>
                <a:latin typeface="Calibri" panose="020F0502020204030204"/>
                <a:ea typeface="+mn-ea"/>
                <a:cs typeface="+mn-cs"/>
              </a:rPr>
              <a:t> zīme. Patiesa </a:t>
            </a:r>
            <a:r>
              <a:rPr kumimoji="0" lang="lv-LV" sz="2200" b="1" i="0" u="none" strike="noStrike" kern="1200" cap="none" spc="0" normalizeH="0" baseline="0" noProof="0" dirty="0" err="1">
                <a:ln>
                  <a:noFill/>
                </a:ln>
                <a:solidFill>
                  <a:prstClr val="black"/>
                </a:solidFill>
                <a:effectLst/>
                <a:uLnTx/>
                <a:uFillTx/>
                <a:latin typeface="Calibri" panose="020F0502020204030204"/>
                <a:ea typeface="+mn-ea"/>
                <a:cs typeface="+mn-cs"/>
              </a:rPr>
              <a:t>svētošanās</a:t>
            </a:r>
            <a:r>
              <a:rPr kumimoji="0" lang="lv-LV" sz="2200" b="1" i="0" u="none" strike="noStrike" kern="1200" cap="none" spc="0" normalizeH="0" baseline="0" noProof="0" dirty="0">
                <a:ln>
                  <a:noFill/>
                </a:ln>
                <a:solidFill>
                  <a:prstClr val="black"/>
                </a:solidFill>
                <a:effectLst/>
                <a:uLnTx/>
                <a:uFillTx/>
                <a:latin typeface="Calibri" panose="020F0502020204030204"/>
                <a:ea typeface="+mn-ea"/>
                <a:cs typeface="+mn-cs"/>
              </a:rPr>
              <a:t> ir harmonija ar Dievu, vienotība ar Viņu pēc rakstura. Tā tiek saņemta, paklausot principiem, kas ir Viņa rakstura noraksts. Sabats ir paklausības zīme. Kas no sirds paklausa ceturtajam bauslim, tas paklausīs visam likumam. Viņš tiek svētīts caur paklausību. ICC 472. </a:t>
            </a:r>
            <a:endParaRPr kumimoji="0" lang="es-ES"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n 9" descr="Imagen que contiene hombre, agua, joven, pequeño&#10;&#10;Descripción generada automáticamente">
            <a:extLst>
              <a:ext uri="{FF2B5EF4-FFF2-40B4-BE49-F238E27FC236}">
                <a16:creationId xmlns:a16="http://schemas.microsoft.com/office/drawing/2014/main" id="{2A32DB58-04CE-5E0B-B0BE-C1D68A1CBA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59" r="11775"/>
          <a:stretch/>
        </p:blipFill>
        <p:spPr>
          <a:xfrm>
            <a:off x="53927" y="738770"/>
            <a:ext cx="5409433" cy="6040877"/>
          </a:xfrm>
          <a:prstGeom prst="rect">
            <a:avLst/>
          </a:prstGeom>
          <a:ln>
            <a:noFill/>
          </a:ln>
          <a:effectLst>
            <a:softEdge rad="112500"/>
          </a:effectLst>
        </p:spPr>
      </p:pic>
    </p:spTree>
    <p:extLst>
      <p:ext uri="{BB962C8B-B14F-4D97-AF65-F5344CB8AC3E}">
        <p14:creationId xmlns:p14="http://schemas.microsoft.com/office/powerpoint/2010/main" val="149197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8531B33-BA3B-C3F6-8AD3-E3E278C84AC3}"/>
              </a:ext>
            </a:extLst>
          </p:cNvPr>
          <p:cNvSpPr txBox="1"/>
          <p:nvPr/>
        </p:nvSpPr>
        <p:spPr>
          <a:xfrm>
            <a:off x="181583" y="1219332"/>
            <a:ext cx="6733382" cy="113345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lv-LV" sz="19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Visas svētības, ko esam redzējuši, sabatu padara par priekšnojautu tam, ko baudīsim nākamajā pasaulē.</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lv-LV" sz="19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Jaunajā zemē, mēs turpināsim ievērot sabatu.</a:t>
            </a:r>
          </a:p>
        </p:txBody>
      </p:sp>
      <p:grpSp>
        <p:nvGrpSpPr>
          <p:cNvPr id="7" name="Grupo 6">
            <a:extLst>
              <a:ext uri="{FF2B5EF4-FFF2-40B4-BE49-F238E27FC236}">
                <a16:creationId xmlns:a16="http://schemas.microsoft.com/office/drawing/2014/main" id="{EB245310-16C8-337D-0DEA-531FBD23D496}"/>
              </a:ext>
            </a:extLst>
          </p:cNvPr>
          <p:cNvGrpSpPr/>
          <p:nvPr/>
        </p:nvGrpSpPr>
        <p:grpSpPr>
          <a:xfrm>
            <a:off x="117161" y="63362"/>
            <a:ext cx="6733382" cy="1202534"/>
            <a:chOff x="117161" y="63362"/>
            <a:chExt cx="6733382" cy="1202534"/>
          </a:xfrm>
        </p:grpSpPr>
        <p:pic>
          <p:nvPicPr>
            <p:cNvPr id="2" name="Imagen 1">
              <a:extLst>
                <a:ext uri="{FF2B5EF4-FFF2-40B4-BE49-F238E27FC236}">
                  <a16:creationId xmlns:a16="http://schemas.microsoft.com/office/drawing/2014/main" id="{4E01BA52-5177-90DA-AF75-D9730190BB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161" y="63362"/>
              <a:ext cx="6733382" cy="1127652"/>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19EA4B5C-1A1A-0BF2-9DA4-2BD388447E79}"/>
                </a:ext>
              </a:extLst>
            </p:cNvPr>
            <p:cNvSpPr txBox="1"/>
            <p:nvPr/>
          </p:nvSpPr>
          <p:spPr>
            <a:xfrm>
              <a:off x="3910572" y="233210"/>
              <a:ext cx="277761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Ir nākamās pasaules priekšnojauta.</a:t>
              </a:r>
            </a:p>
          </p:txBody>
        </p:sp>
        <p:sp>
          <p:nvSpPr>
            <p:cNvPr id="5" name="CuadroTexto 4">
              <a:extLst>
                <a:ext uri="{FF2B5EF4-FFF2-40B4-BE49-F238E27FC236}">
                  <a16:creationId xmlns:a16="http://schemas.microsoft.com/office/drawing/2014/main" id="{832EADDD-42CE-1F32-40F3-9DA5E6079403}"/>
                </a:ext>
              </a:extLst>
            </p:cNvPr>
            <p:cNvSpPr txBox="1"/>
            <p:nvPr/>
          </p:nvSpPr>
          <p:spPr>
            <a:xfrm>
              <a:off x="1457412" y="356322"/>
              <a:ext cx="19537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Sabats</a:t>
              </a:r>
              <a:endPar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endParaRPr>
            </a:p>
          </p:txBody>
        </p:sp>
        <p:sp>
          <p:nvSpPr>
            <p:cNvPr id="6" name="CuadroTexto 5">
              <a:extLst>
                <a:ext uri="{FF2B5EF4-FFF2-40B4-BE49-F238E27FC236}">
                  <a16:creationId xmlns:a16="http://schemas.microsoft.com/office/drawing/2014/main" id="{C4E5C44E-EC70-6DA1-0036-623A0C32F3BB}"/>
                </a:ext>
              </a:extLst>
            </p:cNvPr>
            <p:cNvSpPr txBox="1"/>
            <p:nvPr/>
          </p:nvSpPr>
          <p:spPr>
            <a:xfrm>
              <a:off x="134574" y="65567"/>
              <a:ext cx="121284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200" b="1" i="0" u="none" strike="noStrike" kern="1200" cap="none" spc="0" normalizeH="0" baseline="0" noProof="0" dirty="0">
                  <a:ln>
                    <a:noFill/>
                  </a:ln>
                  <a:solidFill>
                    <a:srgbClr val="CCE4C6"/>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20</a:t>
              </a:r>
            </a:p>
          </p:txBody>
        </p:sp>
      </p:grpSp>
      <p:sp>
        <p:nvSpPr>
          <p:cNvPr id="8" name="CuadroTexto 7">
            <a:extLst>
              <a:ext uri="{FF2B5EF4-FFF2-40B4-BE49-F238E27FC236}">
                <a16:creationId xmlns:a16="http://schemas.microsoft.com/office/drawing/2014/main" id="{2102A6A6-F154-3686-A3A1-BA98BEDA83A8}"/>
              </a:ext>
            </a:extLst>
          </p:cNvPr>
          <p:cNvSpPr txBox="1"/>
          <p:nvPr/>
        </p:nvSpPr>
        <p:spPr>
          <a:xfrm>
            <a:off x="195383" y="2739686"/>
            <a:ext cx="6705782" cy="36009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9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lv-LV" sz="1900" b="1" i="0" u="none" strike="noStrike" kern="1200" cap="none" spc="0" normalizeH="0" baseline="0" noProof="0" dirty="0">
                <a:ln>
                  <a:noFill/>
                </a:ln>
                <a:solidFill>
                  <a:prstClr val="black"/>
                </a:solidFill>
                <a:effectLst/>
                <a:uLnTx/>
                <a:uFillTx/>
                <a:latin typeface="Calibri" panose="020F0502020204030204"/>
                <a:ea typeface="+mn-ea"/>
                <a:cs typeface="+mn-cs"/>
              </a:rPr>
              <a:t>Man tika parādīts, ka Dieva likums paliks nemainīgs mūžīgi un valdīs jaunajā zemē visu mūžību. Kad radīšanas laikā tika likti zemes pamati, Dieva bērni ar izbrīnu vēroja Radītāja darbu, un debesu pulki priecīgi gavilēja. Tad tika likti arī sabata pamati. Pēc sešām radīšanas dienām, Dievs septītajā dienā atpūtās no visiem Saviem darbiem. Viņš to svētīja un iesvētīja, jo tajā dienā Viņš atpūtās no visiem Saviem darbiem. Sabats tika iedibināts Ēdenē pirms grēkā krišanas. Sabatu ievēroja gan Ādams un Ieva, gan visi debesu ļaudis. Septītajā dienā Dievs atpūtās, svētīja un to iesvētīja. Es redzēju, ka sabats nekad netiks atcelts, bet ka </a:t>
            </a:r>
            <a:r>
              <a:rPr kumimoji="0" lang="lv-LV" sz="1900" b="1" i="0" u="none" strike="noStrike" kern="1200" cap="none" spc="0" normalizeH="0" baseline="0" noProof="0" dirty="0" err="1">
                <a:ln>
                  <a:noFill/>
                </a:ln>
                <a:solidFill>
                  <a:prstClr val="black"/>
                </a:solidFill>
                <a:effectLst/>
                <a:uLnTx/>
                <a:uFillTx/>
                <a:latin typeface="Calibri" panose="020F0502020204030204"/>
                <a:ea typeface="+mn-ea"/>
                <a:cs typeface="+mn-cs"/>
              </a:rPr>
              <a:t>atzpirktie</a:t>
            </a:r>
            <a:r>
              <a:rPr kumimoji="0" lang="lv-LV" sz="1900" b="1" i="0" u="none" strike="noStrike" kern="1200" cap="none" spc="0" normalizeH="0" baseline="0" noProof="0" dirty="0">
                <a:ln>
                  <a:noFill/>
                </a:ln>
                <a:solidFill>
                  <a:prstClr val="black"/>
                </a:solidFill>
                <a:effectLst/>
                <a:uLnTx/>
                <a:uFillTx/>
                <a:latin typeface="Calibri" panose="020F0502020204030204"/>
                <a:ea typeface="+mn-ea"/>
                <a:cs typeface="+mn-cs"/>
              </a:rPr>
              <a:t> svētie un viss eņģeļu pulks to mūžīgi ievēros par godu lielajam Radītājam.</a:t>
            </a:r>
            <a:endParaRPr kumimoji="0" lang="es-ES" sz="1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Imagen 12" descr="Imagen que contiene persona, hombre, parado, pasto&#10;&#10;Descripción generada automáticamente">
            <a:extLst>
              <a:ext uri="{FF2B5EF4-FFF2-40B4-BE49-F238E27FC236}">
                <a16:creationId xmlns:a16="http://schemas.microsoft.com/office/drawing/2014/main" id="{9FE26BDB-0C91-24DA-798D-3CC67E6A5E2E}"/>
              </a:ext>
            </a:extLst>
          </p:cNvPr>
          <p:cNvPicPr>
            <a:picLocks noChangeAspect="1"/>
          </p:cNvPicPr>
          <p:nvPr/>
        </p:nvPicPr>
        <p:blipFill rotWithShape="1">
          <a:blip r:embed="rId4">
            <a:extLst>
              <a:ext uri="{28A0092B-C50C-407E-A947-70E740481C1C}">
                <a14:useLocalDpi xmlns:a14="http://schemas.microsoft.com/office/drawing/2010/main" val="0"/>
              </a:ext>
            </a:extLst>
          </a:blip>
          <a:srcRect b="7093"/>
          <a:stretch/>
        </p:blipFill>
        <p:spPr>
          <a:xfrm>
            <a:off x="6887365" y="73357"/>
            <a:ext cx="5211626" cy="6711285"/>
          </a:xfrm>
          <a:prstGeom prst="rect">
            <a:avLst/>
          </a:prstGeom>
          <a:ln>
            <a:noFill/>
          </a:ln>
          <a:effectLst>
            <a:softEdge rad="112500"/>
          </a:effectLst>
        </p:spPr>
      </p:pic>
    </p:spTree>
    <p:extLst>
      <p:ext uri="{BB962C8B-B14F-4D97-AF65-F5344CB8AC3E}">
        <p14:creationId xmlns:p14="http://schemas.microsoft.com/office/powerpoint/2010/main" val="816349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t="-26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D837E67-0FB8-6DB5-FAB4-880FDF3EA405}"/>
              </a:ext>
            </a:extLst>
          </p:cNvPr>
          <p:cNvSpPr txBox="1"/>
          <p:nvPr/>
        </p:nvSpPr>
        <p:spPr>
          <a:xfrm>
            <a:off x="76109" y="126690"/>
            <a:ext cx="6280624" cy="412914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lv-LV"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Dievs piedāvā sabata svētību emocionālā līdzsvara un cilvēka nemiera gadījumā. Miljoniem cilvēku visā pasaulē saņem šos labumus.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lv-LV"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Es aicinu arī jūs saņemt iknedēļas sabata atpūtas priekšrocības. Tajā pašā laikā es vēlos, lai jūs šodien padarītu Jēzu par savu garīgo atpūtu. Kristū sabatam būs dubulta svētība. Ļaujiet Jēzum pielietot Savas glābjošās žēlastības labumus jūsu dzīvē.</a:t>
            </a:r>
            <a:endParaRPr kumimoji="0" lang="es-E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AE6CC43B-028A-79B1-5884-357BE8330793}"/>
              </a:ext>
            </a:extLst>
          </p:cNvPr>
          <p:cNvSpPr txBox="1"/>
          <p:nvPr/>
        </p:nvSpPr>
        <p:spPr>
          <a:xfrm>
            <a:off x="3676971" y="4007301"/>
            <a:ext cx="8383836" cy="167302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lv-LV"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Sabata labums ir mūžīgs un nenovērtējams. Kā novērtēsim tādas lietas kā droša ģimenes dzīve vai miers ar sevi? Ja vēlamies sasniegt šos ieguvumus, mūsu upuri ir niecīgi salīdzinājumā ar mūsu atalgojumu.</a:t>
            </a:r>
            <a:endParaRPr kumimoji="0" lang="es-E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9F138EBE-0A96-B51A-015C-9E3C0DE11644}"/>
              </a:ext>
            </a:extLst>
          </p:cNvPr>
          <p:cNvSpPr txBox="1"/>
          <p:nvPr/>
        </p:nvSpPr>
        <p:spPr>
          <a:xfrm>
            <a:off x="3676971" y="5896518"/>
            <a:ext cx="8087388" cy="86517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lv-LV"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Izlemiet šodien ievērot sabatu saskaņā ar bausli (Lk.ev.23:56) un izbaudiet dzīvi pilnībā.</a:t>
            </a:r>
            <a:endParaRPr kumimoji="0" lang="es-E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descr="Texto&#10;&#10;Descripción generada automáticamente con confianza media">
            <a:extLst>
              <a:ext uri="{FF2B5EF4-FFF2-40B4-BE49-F238E27FC236}">
                <a16:creationId xmlns:a16="http://schemas.microsoft.com/office/drawing/2014/main" id="{95C5941C-F856-6C46-2353-0C6D8D143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342" y="326777"/>
            <a:ext cx="5657312" cy="3673938"/>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p:spPr>
      </p:pic>
      <p:pic>
        <p:nvPicPr>
          <p:cNvPr id="7" name="Imagen 6" descr="Un par de personas de pie&#10;&#10;Descripción generada automáticamente con confianza baja">
            <a:extLst>
              <a:ext uri="{FF2B5EF4-FFF2-40B4-BE49-F238E27FC236}">
                <a16:creationId xmlns:a16="http://schemas.microsoft.com/office/drawing/2014/main" id="{A3F81653-12A0-360C-F0A4-3E01B76B82D6}"/>
              </a:ext>
            </a:extLst>
          </p:cNvPr>
          <p:cNvPicPr>
            <a:picLocks noChangeAspect="1"/>
          </p:cNvPicPr>
          <p:nvPr/>
        </p:nvPicPr>
        <p:blipFill rotWithShape="1">
          <a:blip r:embed="rId4">
            <a:extLst>
              <a:ext uri="{28A0092B-C50C-407E-A947-70E740481C1C}">
                <a14:useLocalDpi xmlns:a14="http://schemas.microsoft.com/office/drawing/2010/main" val="0"/>
              </a:ext>
            </a:extLst>
          </a:blip>
          <a:srcRect t="42256" b="8824"/>
          <a:stretch/>
        </p:blipFill>
        <p:spPr>
          <a:xfrm>
            <a:off x="230346" y="4214436"/>
            <a:ext cx="3347472" cy="2392879"/>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54726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wipe(left)">
                                      <p:cBhvr>
                                        <p:cTn id="26" dur="500"/>
                                        <p:tgtEl>
                                          <p:spTgt spid="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t="-2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66F10B0-0236-2997-46EE-8C04C252573D}"/>
              </a:ext>
            </a:extLst>
          </p:cNvPr>
          <p:cNvSpPr txBox="1"/>
          <p:nvPr/>
        </p:nvSpPr>
        <p:spPr>
          <a:xfrm>
            <a:off x="249533" y="728259"/>
            <a:ext cx="7055429" cy="5401479"/>
          </a:xfrm>
          <a:prstGeom prst="rect">
            <a:avLst/>
          </a:prstGeom>
          <a:noFill/>
        </p:spPr>
        <p:txBody>
          <a:bodyPr wrap="square">
            <a:spAutoFit/>
          </a:bodyPr>
          <a:lstStyle/>
          <a:p>
            <a:pPr>
              <a:spcBef>
                <a:spcPts val="600"/>
              </a:spcBef>
            </a:pPr>
            <a:r>
              <a:rPr lang="lv-LV" sz="2000" b="1" dirty="0"/>
              <a:t>Gribētu uzdot jautājumu: kas ir sabats - zīme vai brīvdiena?</a:t>
            </a:r>
          </a:p>
          <a:p>
            <a:pPr>
              <a:spcBef>
                <a:spcPts val="600"/>
              </a:spcBef>
            </a:pPr>
            <a:r>
              <a:rPr lang="lv-LV" sz="2000" b="1" dirty="0"/>
              <a:t>Kāpēc par sabatu runāt kā zīmi, un vai nebūtu pareizāk sabatu dēvēt par svētku dienu? Lai atbildētu uz šiem jautājumiem, vispirms ir jāsaprot vārda “zīme” nozīme.</a:t>
            </a:r>
          </a:p>
          <a:p>
            <a:pPr>
              <a:spcBef>
                <a:spcPts val="600"/>
              </a:spcBef>
            </a:pPr>
            <a:r>
              <a:rPr lang="lv-LV" sz="2000" b="1" dirty="0"/>
              <a:t>Ceļa norādes palīdz mums atrast ceļu, kad esam apmaldījušies. Ja cilvēks zina, kurp viņš dodas, tās nav nepieciešamas. Tomēr pretējā gadījumā nav nekā labāka.</a:t>
            </a:r>
          </a:p>
          <a:p>
            <a:pPr>
              <a:spcBef>
                <a:spcPts val="600"/>
              </a:spcBef>
            </a:pPr>
            <a:r>
              <a:rPr lang="lv-LV" sz="2000" b="1" dirty="0"/>
              <a:t>Dievs saka Mozum: “Tev jārunā </a:t>
            </a:r>
            <a:r>
              <a:rPr lang="lv-LV" sz="2000" b="1" dirty="0" err="1"/>
              <a:t>Israēla</a:t>
            </a:r>
            <a:r>
              <a:rPr lang="lv-LV" sz="2000" b="1" dirty="0"/>
              <a:t> bērniem, sacīdams: “Patiesi, tev būs turēt Manu sabatu, jo tā ir zīme starp Mani un tevi visās tavās paaudzēs, lai tu zinātu, ka Es esmu Tas Kungs, kas tevi svētīšu.” 2.Mozus 31:13.</a:t>
            </a:r>
          </a:p>
          <a:p>
            <a:pPr>
              <a:spcBef>
                <a:spcPts val="600"/>
              </a:spcBef>
            </a:pPr>
            <a:r>
              <a:rPr lang="lv-LV" sz="2000" b="1" dirty="0"/>
              <a:t>Tāpēc sabats ir zīme. Tā kā mēs dzīvojam tik steidzīgu un radošu dzīvi, ka mums ir tendence novērsties no Dieva. Tāpēc sabats ir “ceļa rādītājs”, kas mūs ved atpakaļ pie Radītāja un stiprina mūsu attiecības ar Viņu.</a:t>
            </a:r>
          </a:p>
          <a:p>
            <a:pPr>
              <a:spcBef>
                <a:spcPts val="600"/>
              </a:spcBef>
            </a:pPr>
            <a:r>
              <a:rPr lang="lv-LV" sz="2000" b="1" dirty="0"/>
              <a:t>Kādas ir sabata priekšrocības man?</a:t>
            </a:r>
            <a:endParaRPr lang="es-ES" sz="2000" b="1" dirty="0"/>
          </a:p>
        </p:txBody>
      </p:sp>
      <p:pic>
        <p:nvPicPr>
          <p:cNvPr id="8" name="Imagen 7" descr="Un dibujo de una persona&#10;&#10;Descripción generada automáticamente con confianza media">
            <a:extLst>
              <a:ext uri="{FF2B5EF4-FFF2-40B4-BE49-F238E27FC236}">
                <a16:creationId xmlns:a16="http://schemas.microsoft.com/office/drawing/2014/main" id="{140D87DC-EF11-B874-4285-5D8F9A801524}"/>
              </a:ext>
            </a:extLst>
          </p:cNvPr>
          <p:cNvPicPr>
            <a:picLocks noChangeAspect="1"/>
          </p:cNvPicPr>
          <p:nvPr/>
        </p:nvPicPr>
        <p:blipFill rotWithShape="1">
          <a:blip r:embed="rId3">
            <a:extLst>
              <a:ext uri="{28A0092B-C50C-407E-A947-70E740481C1C}">
                <a14:useLocalDpi xmlns:a14="http://schemas.microsoft.com/office/drawing/2010/main" val="0"/>
              </a:ext>
            </a:extLst>
          </a:blip>
          <a:srcRect b="5811"/>
          <a:stretch/>
        </p:blipFill>
        <p:spPr>
          <a:xfrm>
            <a:off x="7304964" y="75241"/>
            <a:ext cx="4887036" cy="6707517"/>
          </a:xfrm>
          <a:prstGeom prst="rect">
            <a:avLst/>
          </a:prstGeom>
          <a:ln>
            <a:noFill/>
          </a:ln>
          <a:effectLst>
            <a:softEdge rad="112500"/>
          </a:effectLst>
        </p:spPr>
      </p:pic>
    </p:spTree>
    <p:extLst>
      <p:ext uri="{BB962C8B-B14F-4D97-AF65-F5344CB8AC3E}">
        <p14:creationId xmlns:p14="http://schemas.microsoft.com/office/powerpoint/2010/main" val="3656561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left)">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left)">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8000" b="-1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EE32742-50F5-70D7-E923-807886A4AE5E}"/>
              </a:ext>
            </a:extLst>
          </p:cNvPr>
          <p:cNvSpPr txBox="1"/>
          <p:nvPr/>
        </p:nvSpPr>
        <p:spPr>
          <a:xfrm>
            <a:off x="95222" y="1127643"/>
            <a:ext cx="7000904" cy="5863144"/>
          </a:xfrm>
          <a:prstGeom prst="rect">
            <a:avLst/>
          </a:prstGeom>
          <a:noFill/>
        </p:spPr>
        <p:txBody>
          <a:bodyPr wrap="square">
            <a:spAutoFit/>
          </a:bodyPr>
          <a:lstStyle/>
          <a:p>
            <a:pPr>
              <a:spcBef>
                <a:spcPts val="600"/>
              </a:spcBef>
            </a:pPr>
            <a:r>
              <a:rPr lang="lv-LV" sz="2000" b="1" dirty="0"/>
              <a:t>“Tā tika pabeigtas debesis un zeme un visi to pulki. Un Dievs pabeidza septītajā dienā Savu darbu, ko Viņš bija darījis, un atdusējās septītajā dienā no visa Sava darba, ko bija darījis. Un Dievs svētīja septīto dienu un iesvētīja to, jo Viņš tanī atdusējās no visa Sava darba, ko radīdams bija darījis.” 1. Mozus 2:1-3.</a:t>
            </a:r>
          </a:p>
          <a:p>
            <a:pPr>
              <a:spcBef>
                <a:spcPts val="600"/>
              </a:spcBef>
            </a:pPr>
            <a:r>
              <a:rPr lang="lv-LV" sz="2000" b="1" dirty="0"/>
              <a:t>“Es, Tas Kungs, Esmu jūsu Dievs. Staigājiet pēc Maniem likumiem, pildiet Manus baušļus un turieties pie tiem! Svētījiet Manas svētās dienas, ka tās ir par derības zīmi starp Mani un jums un ka jūs atzīstat, ka Es, Tas Kungs, Esmu jūsu Dievs.” Ec.20:19, 20. </a:t>
            </a:r>
          </a:p>
          <a:p>
            <a:pPr>
              <a:spcBef>
                <a:spcPts val="600"/>
              </a:spcBef>
            </a:pPr>
            <a:r>
              <a:rPr lang="lv-LV" sz="2000" b="1" dirty="0"/>
              <a:t>“Sabats tika dots visai cilvēcei, lai pieminētu radīšanas darbu. Lielais Jehova, kad Viņš lika zemes pamatus, kad Viņš ietērpa visu pasauli savā skaistuma tērpā un radīja visus zemes un jūras brīnumus, Viņš iedibināja sabata dienu un to svētīja. Kad rīta zvaigznes dziedāja un visi Dieva dēli līksmoja no prieka, sabats tika nolikts kā Dieva piemiņas diena. Dievs svētīja un iesvētīja dienu, kurā Viņš atpūtās no Saviem brīnumainajiem darbiem.” NEV 345.</a:t>
            </a:r>
            <a:endParaRPr lang="es-ES" sz="2000" b="1" dirty="0"/>
          </a:p>
        </p:txBody>
      </p:sp>
      <p:grpSp>
        <p:nvGrpSpPr>
          <p:cNvPr id="2" name="Grupo 1">
            <a:extLst>
              <a:ext uri="{FF2B5EF4-FFF2-40B4-BE49-F238E27FC236}">
                <a16:creationId xmlns:a16="http://schemas.microsoft.com/office/drawing/2014/main" id="{AD96925D-508B-B1B4-9B43-A7A0EEBEFCF8}"/>
              </a:ext>
            </a:extLst>
          </p:cNvPr>
          <p:cNvGrpSpPr/>
          <p:nvPr/>
        </p:nvGrpSpPr>
        <p:grpSpPr>
          <a:xfrm>
            <a:off x="85697" y="17564"/>
            <a:ext cx="6733392" cy="1200329"/>
            <a:chOff x="85697" y="17564"/>
            <a:chExt cx="6733392" cy="1200329"/>
          </a:xfrm>
        </p:grpSpPr>
        <p:pic>
          <p:nvPicPr>
            <p:cNvPr id="3" name="Imagen 2" descr="Forma&#10;&#10;Descripción generada automáticamente">
              <a:extLst>
                <a:ext uri="{FF2B5EF4-FFF2-40B4-BE49-F238E27FC236}">
                  <a16:creationId xmlns:a16="http://schemas.microsoft.com/office/drawing/2014/main" id="{DA016C28-9C51-FC64-C800-476995A3B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97" y="38870"/>
              <a:ext cx="6733392" cy="1127653"/>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77E4BD1F-EC49-3017-1074-C595F51FB7C5}"/>
                </a:ext>
              </a:extLst>
            </p:cNvPr>
            <p:cNvSpPr txBox="1"/>
            <p:nvPr/>
          </p:nvSpPr>
          <p:spPr>
            <a:xfrm>
              <a:off x="3627675" y="180449"/>
              <a:ext cx="3191414" cy="830997"/>
            </a:xfrm>
            <a:prstGeom prst="rect">
              <a:avLst/>
            </a:prstGeom>
            <a:noFill/>
          </p:spPr>
          <p:txBody>
            <a:bodyPr wrap="square">
              <a:spAutoFit/>
            </a:bodyPr>
            <a:lstStyle/>
            <a:p>
              <a:r>
                <a:rPr lang="lv-LV"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P</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alīdz</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ticēt</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un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atcerēties</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radīšanu</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p>
          </p:txBody>
        </p:sp>
        <p:sp>
          <p:nvSpPr>
            <p:cNvPr id="4" name="CuadroTexto 3">
              <a:extLst>
                <a:ext uri="{FF2B5EF4-FFF2-40B4-BE49-F238E27FC236}">
                  <a16:creationId xmlns:a16="http://schemas.microsoft.com/office/drawing/2014/main" id="{C69029F7-612F-3BAE-791C-B0FDAD353E14}"/>
                </a:ext>
              </a:extLst>
            </p:cNvPr>
            <p:cNvSpPr txBox="1"/>
            <p:nvPr/>
          </p:nvSpPr>
          <p:spPr>
            <a:xfrm>
              <a:off x="1431970" y="310308"/>
              <a:ext cx="1953748" cy="584775"/>
            </a:xfrm>
            <a:prstGeom prst="rect">
              <a:avLst/>
            </a:prstGeom>
            <a:noFill/>
          </p:spPr>
          <p:txBody>
            <a:bodyPr wrap="square" rtlCol="0">
              <a:spAutoFit/>
            </a:bodyPr>
            <a:lstStyle/>
            <a:p>
              <a:r>
                <a:rPr lang="lv-LV"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Sabats</a:t>
              </a:r>
              <a:endPar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6" name="CuadroTexto 5">
              <a:extLst>
                <a:ext uri="{FF2B5EF4-FFF2-40B4-BE49-F238E27FC236}">
                  <a16:creationId xmlns:a16="http://schemas.microsoft.com/office/drawing/2014/main" id="{6459D1A7-2585-C99F-E139-146B99382343}"/>
                </a:ext>
              </a:extLst>
            </p:cNvPr>
            <p:cNvSpPr txBox="1"/>
            <p:nvPr/>
          </p:nvSpPr>
          <p:spPr>
            <a:xfrm>
              <a:off x="339734" y="17564"/>
              <a:ext cx="419100" cy="1200329"/>
            </a:xfrm>
            <a:prstGeom prst="rect">
              <a:avLst/>
            </a:prstGeom>
            <a:noFill/>
          </p:spPr>
          <p:txBody>
            <a:bodyPr wrap="square" rtlCol="0">
              <a:spAutoFit/>
            </a:bodyPr>
            <a:lstStyle/>
            <a:p>
              <a:r>
                <a:rPr lang="es-ES" sz="7200" b="1" dirty="0">
                  <a:solidFill>
                    <a:srgbClr val="D2E5F6"/>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a:t>
              </a:r>
            </a:p>
          </p:txBody>
        </p:sp>
      </p:grpSp>
      <p:pic>
        <p:nvPicPr>
          <p:cNvPr id="9" name="Imagen 8" descr="Dibujo de una persona&#10;&#10;Descripción generada automáticamente con confianza baja">
            <a:extLst>
              <a:ext uri="{FF2B5EF4-FFF2-40B4-BE49-F238E27FC236}">
                <a16:creationId xmlns:a16="http://schemas.microsoft.com/office/drawing/2014/main" id="{08938BF0-2B2A-DACB-0057-18B05B443A0A}"/>
              </a:ext>
            </a:extLst>
          </p:cNvPr>
          <p:cNvPicPr>
            <a:picLocks noChangeAspect="1"/>
          </p:cNvPicPr>
          <p:nvPr/>
        </p:nvPicPr>
        <p:blipFill rotWithShape="1">
          <a:blip r:embed="rId4">
            <a:extLst>
              <a:ext uri="{28A0092B-C50C-407E-A947-70E740481C1C}">
                <a14:useLocalDpi xmlns:a14="http://schemas.microsoft.com/office/drawing/2010/main" val="0"/>
              </a:ext>
            </a:extLst>
          </a:blip>
          <a:srcRect l="3323" t="277" r="1894" b="3480"/>
          <a:stretch/>
        </p:blipFill>
        <p:spPr>
          <a:xfrm>
            <a:off x="7164784" y="88257"/>
            <a:ext cx="4941519" cy="6681486"/>
          </a:xfrm>
          <a:prstGeom prst="rect">
            <a:avLst/>
          </a:prstGeom>
          <a:ln w="38100" cap="sq">
            <a:solidFill>
              <a:srgbClr val="FFFF66"/>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w="152400" h="50800" prst="softRound"/>
          </a:sp3d>
        </p:spPr>
      </p:pic>
    </p:spTree>
    <p:extLst>
      <p:ext uri="{BB962C8B-B14F-4D97-AF65-F5344CB8AC3E}">
        <p14:creationId xmlns:p14="http://schemas.microsoft.com/office/powerpoint/2010/main" val="993410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1000"/>
                                        <p:tgtEl>
                                          <p:spTgt spid="2"/>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left)">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left)">
                                      <p:cBhvr>
                                        <p:cTn id="2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C3A87ED5-ACE3-2DC5-EFDB-65CE7B998CFC}"/>
              </a:ext>
            </a:extLst>
          </p:cNvPr>
          <p:cNvGrpSpPr/>
          <p:nvPr/>
        </p:nvGrpSpPr>
        <p:grpSpPr>
          <a:xfrm>
            <a:off x="5125845" y="3384671"/>
            <a:ext cx="6899043" cy="1200329"/>
            <a:chOff x="5125845" y="3384671"/>
            <a:chExt cx="6899043" cy="1200329"/>
          </a:xfrm>
        </p:grpSpPr>
        <p:pic>
          <p:nvPicPr>
            <p:cNvPr id="12" name="Imagen 11">
              <a:extLst>
                <a:ext uri="{FF2B5EF4-FFF2-40B4-BE49-F238E27FC236}">
                  <a16:creationId xmlns:a16="http://schemas.microsoft.com/office/drawing/2014/main" id="{9EF345F8-2722-97D8-4FCF-0F648381EA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25845" y="3421438"/>
              <a:ext cx="6899043" cy="1126799"/>
            </a:xfrm>
            <a:prstGeom prst="rect">
              <a:avLst/>
            </a:prstGeom>
            <a:effectLst>
              <a:outerShdw blurRad="50800" dist="38100" dir="5400000" algn="t" rotWithShape="0">
                <a:prstClr val="black">
                  <a:alpha val="40000"/>
                </a:prstClr>
              </a:outerShdw>
            </a:effectLst>
          </p:spPr>
        </p:pic>
        <p:sp>
          <p:nvSpPr>
            <p:cNvPr id="13" name="CuadroTexto 12">
              <a:extLst>
                <a:ext uri="{FF2B5EF4-FFF2-40B4-BE49-F238E27FC236}">
                  <a16:creationId xmlns:a16="http://schemas.microsoft.com/office/drawing/2014/main" id="{223EC2D7-8D10-ECC0-50F9-D2BBA6D5146A}"/>
                </a:ext>
              </a:extLst>
            </p:cNvPr>
            <p:cNvSpPr txBox="1"/>
            <p:nvPr/>
          </p:nvSpPr>
          <p:spPr>
            <a:xfrm>
              <a:off x="8726671" y="3569336"/>
              <a:ext cx="3240594" cy="892552"/>
            </a:xfrm>
            <a:prstGeom prst="rect">
              <a:avLst/>
            </a:prstGeom>
            <a:noFill/>
          </p:spPr>
          <p:txBody>
            <a:bodyPr wrap="square">
              <a:spAutoFit/>
            </a:bodyPr>
            <a:lstStyle/>
            <a:p>
              <a:r>
                <a:rPr lang="lv-LV"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Palīdz saglabāt</a:t>
              </a:r>
            </a:p>
            <a:p>
              <a:r>
                <a:rPr lang="lv-LV"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ģimeni kopā.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14" name="CuadroTexto 13">
              <a:extLst>
                <a:ext uri="{FF2B5EF4-FFF2-40B4-BE49-F238E27FC236}">
                  <a16:creationId xmlns:a16="http://schemas.microsoft.com/office/drawing/2014/main" id="{DADDDDA7-5BFE-D879-E1DB-1E27B572B925}"/>
                </a:ext>
              </a:extLst>
            </p:cNvPr>
            <p:cNvSpPr txBox="1"/>
            <p:nvPr/>
          </p:nvSpPr>
          <p:spPr>
            <a:xfrm>
              <a:off x="6565748" y="3692449"/>
              <a:ext cx="1953748" cy="584775"/>
            </a:xfrm>
            <a:prstGeom prst="rect">
              <a:avLst/>
            </a:prstGeom>
            <a:noFill/>
          </p:spPr>
          <p:txBody>
            <a:bodyPr wrap="square" rtlCol="0">
              <a:spAutoFit/>
            </a:bodyPr>
            <a:lstStyle/>
            <a:p>
              <a:r>
                <a:rPr lang="lv-LV"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Sabats</a:t>
              </a:r>
              <a:endPar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15" name="CuadroTexto 14">
              <a:extLst>
                <a:ext uri="{FF2B5EF4-FFF2-40B4-BE49-F238E27FC236}">
                  <a16:creationId xmlns:a16="http://schemas.microsoft.com/office/drawing/2014/main" id="{4B5AE155-3601-C78C-3F0A-2908A0C91E1B}"/>
                </a:ext>
              </a:extLst>
            </p:cNvPr>
            <p:cNvSpPr txBox="1"/>
            <p:nvPr/>
          </p:nvSpPr>
          <p:spPr>
            <a:xfrm>
              <a:off x="5370136" y="3384671"/>
              <a:ext cx="419100" cy="1200329"/>
            </a:xfrm>
            <a:prstGeom prst="rect">
              <a:avLst/>
            </a:prstGeom>
            <a:noFill/>
          </p:spPr>
          <p:txBody>
            <a:bodyPr wrap="square" rtlCol="0">
              <a:spAutoFit/>
            </a:bodyPr>
            <a:lstStyle/>
            <a:p>
              <a:r>
                <a:rPr lang="es-ES" sz="7200" b="1" dirty="0">
                  <a:solidFill>
                    <a:srgbClr val="F2E4C0"/>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3</a:t>
              </a:r>
            </a:p>
          </p:txBody>
        </p:sp>
      </p:grpSp>
      <p:sp>
        <p:nvSpPr>
          <p:cNvPr id="16" name="CuadroTexto 15">
            <a:extLst>
              <a:ext uri="{FF2B5EF4-FFF2-40B4-BE49-F238E27FC236}">
                <a16:creationId xmlns:a16="http://schemas.microsoft.com/office/drawing/2014/main" id="{69B144DB-B279-7A13-84DA-F7DCD191A9ED}"/>
              </a:ext>
            </a:extLst>
          </p:cNvPr>
          <p:cNvSpPr txBox="1"/>
          <p:nvPr/>
        </p:nvSpPr>
        <p:spPr>
          <a:xfrm>
            <a:off x="2196128" y="4473637"/>
            <a:ext cx="9997440" cy="2053639"/>
          </a:xfrm>
          <a:prstGeom prst="rect">
            <a:avLst/>
          </a:prstGeom>
          <a:noFill/>
        </p:spPr>
        <p:txBody>
          <a:bodyPr wrap="square">
            <a:spAutoFit/>
          </a:bodyPr>
          <a:lstStyle/>
          <a:p>
            <a:pPr lvl="0">
              <a:lnSpc>
                <a:spcPct val="107000"/>
              </a:lnSpc>
              <a:spcAft>
                <a:spcPts val="800"/>
              </a:spcAft>
            </a:pPr>
            <a:r>
              <a:rPr lang="lv-LV" sz="2000" b="1" dirty="0">
                <a:latin typeface="Calibri" panose="020F0502020204030204" pitchFamily="34" charset="0"/>
                <a:ea typeface="Calibri" panose="020F0502020204030204" pitchFamily="34" charset="0"/>
                <a:cs typeface="Times New Roman" panose="02020603050405020304" pitchFamily="18" charset="0"/>
              </a:rPr>
              <a:t>Taču sabats nav piespiedu bezdarbības diena. Gluži otrādi - tā ir iespēja lieliskiem sasniegumiem. Tā ir lieliska diena, lai ģimene pēc sešām dienām, kad katrs bija aizņemts ar savām interesēm, beidzot būtu vienota un baudītu sabata maltīti un tuvinieku sabiedrību. Sabata maltīte, ko papildina Dieva slavēšana un Bībeles lasīšana mierīgā gaisotnē, dod lielāku iespēju ģimenes locekļu savstarpējai saskarsmei. Sabats ir tas, kas nodrošina lielāku stabilitāti adventistu ģimenē. </a:t>
            </a:r>
            <a:endParaRPr lang="es-ES"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n 9" descr="Personas sentadas en una mesa&#10;&#10;Descripción generada automáticamente con confianza media">
            <a:extLst>
              <a:ext uri="{FF2B5EF4-FFF2-40B4-BE49-F238E27FC236}">
                <a16:creationId xmlns:a16="http://schemas.microsoft.com/office/drawing/2014/main" id="{35F1663D-AC83-53B9-2617-4ADFE840E8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631"/>
          <a:stretch/>
        </p:blipFill>
        <p:spPr>
          <a:xfrm>
            <a:off x="72841" y="4081984"/>
            <a:ext cx="2145321" cy="2655494"/>
          </a:xfrm>
          <a:prstGeom prst="rect">
            <a:avLst/>
          </a:prstGeom>
          <a:ln w="28575">
            <a:solidFill>
              <a:srgbClr val="9C7820"/>
            </a:solidFill>
          </a:ln>
        </p:spPr>
      </p:pic>
      <p:grpSp>
        <p:nvGrpSpPr>
          <p:cNvPr id="2" name="Grupo 1">
            <a:extLst>
              <a:ext uri="{FF2B5EF4-FFF2-40B4-BE49-F238E27FC236}">
                <a16:creationId xmlns:a16="http://schemas.microsoft.com/office/drawing/2014/main" id="{9590D89D-B455-D295-E7E7-34CC36EFA78F}"/>
              </a:ext>
            </a:extLst>
          </p:cNvPr>
          <p:cNvGrpSpPr/>
          <p:nvPr/>
        </p:nvGrpSpPr>
        <p:grpSpPr>
          <a:xfrm>
            <a:off x="133766" y="24544"/>
            <a:ext cx="6728295" cy="1200329"/>
            <a:chOff x="133766" y="24544"/>
            <a:chExt cx="6728295" cy="1200329"/>
          </a:xfrm>
        </p:grpSpPr>
        <p:pic>
          <p:nvPicPr>
            <p:cNvPr id="6" name="Imagen 5">
              <a:extLst>
                <a:ext uri="{FF2B5EF4-FFF2-40B4-BE49-F238E27FC236}">
                  <a16:creationId xmlns:a16="http://schemas.microsoft.com/office/drawing/2014/main" id="{B2CC04CA-2C14-1BE6-7CCC-DFF88BEFF71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3766" y="61311"/>
              <a:ext cx="6728295" cy="1126799"/>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D95352A4-B0D6-DFF3-C3AD-5933FFD7E519}"/>
                </a:ext>
              </a:extLst>
            </p:cNvPr>
            <p:cNvSpPr txBox="1"/>
            <p:nvPr/>
          </p:nvSpPr>
          <p:spPr>
            <a:xfrm>
              <a:off x="1460545" y="332322"/>
              <a:ext cx="1953748" cy="584775"/>
            </a:xfrm>
            <a:prstGeom prst="rect">
              <a:avLst/>
            </a:prstGeom>
            <a:noFill/>
          </p:spPr>
          <p:txBody>
            <a:bodyPr wrap="square" rtlCol="0">
              <a:spAutoFit/>
            </a:bodyPr>
            <a:lstStyle/>
            <a:p>
              <a:r>
                <a:rPr lang="lv-LV"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Sabats</a:t>
              </a:r>
              <a:endPar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9" name="CuadroTexto 8">
              <a:extLst>
                <a:ext uri="{FF2B5EF4-FFF2-40B4-BE49-F238E27FC236}">
                  <a16:creationId xmlns:a16="http://schemas.microsoft.com/office/drawing/2014/main" id="{5F18928C-F6C7-8A25-AD22-44C22A27025D}"/>
                </a:ext>
              </a:extLst>
            </p:cNvPr>
            <p:cNvSpPr txBox="1"/>
            <p:nvPr/>
          </p:nvSpPr>
          <p:spPr>
            <a:xfrm>
              <a:off x="378056" y="24544"/>
              <a:ext cx="419100" cy="1200329"/>
            </a:xfrm>
            <a:prstGeom prst="rect">
              <a:avLst/>
            </a:prstGeom>
            <a:noFill/>
          </p:spPr>
          <p:txBody>
            <a:bodyPr wrap="square" rtlCol="0">
              <a:spAutoFit/>
            </a:bodyPr>
            <a:lstStyle/>
            <a:p>
              <a:r>
                <a:rPr lang="es-ES" sz="7200" b="1" dirty="0">
                  <a:solidFill>
                    <a:srgbClr val="F6D2D5"/>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2</a:t>
              </a:r>
            </a:p>
          </p:txBody>
        </p:sp>
        <p:sp>
          <p:nvSpPr>
            <p:cNvPr id="20" name="CuadroTexto 19">
              <a:extLst>
                <a:ext uri="{FF2B5EF4-FFF2-40B4-BE49-F238E27FC236}">
                  <a16:creationId xmlns:a16="http://schemas.microsoft.com/office/drawing/2014/main" id="{309C8067-0462-35D4-909F-D2DEAA7AC3E8}"/>
                </a:ext>
              </a:extLst>
            </p:cNvPr>
            <p:cNvSpPr txBox="1"/>
            <p:nvPr/>
          </p:nvSpPr>
          <p:spPr>
            <a:xfrm>
              <a:off x="3706896" y="227906"/>
              <a:ext cx="2950520" cy="892552"/>
            </a:xfrm>
            <a:prstGeom prst="rect">
              <a:avLst/>
            </a:prstGeom>
            <a:noFill/>
          </p:spPr>
          <p:txBody>
            <a:bodyPr wrap="square">
              <a:spAutoFit/>
            </a:bodyPr>
            <a:lstStyle/>
            <a:p>
              <a:r>
                <a:rPr lang="lv-LV"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I</a:t>
              </a:r>
              <a:r>
                <a:rPr lang="pt-BR"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r ieguvums visai ģimenei.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sp>
        <p:nvSpPr>
          <p:cNvPr id="21" name="CuadroTexto 20">
            <a:extLst>
              <a:ext uri="{FF2B5EF4-FFF2-40B4-BE49-F238E27FC236}">
                <a16:creationId xmlns:a16="http://schemas.microsoft.com/office/drawing/2014/main" id="{0F44469A-1E89-F198-C7A3-B19F52432740}"/>
              </a:ext>
            </a:extLst>
          </p:cNvPr>
          <p:cNvSpPr txBox="1"/>
          <p:nvPr/>
        </p:nvSpPr>
        <p:spPr>
          <a:xfrm>
            <a:off x="1" y="1141830"/>
            <a:ext cx="9422673" cy="2053639"/>
          </a:xfrm>
          <a:prstGeom prst="rect">
            <a:avLst/>
          </a:prstGeom>
          <a:noFill/>
        </p:spPr>
        <p:txBody>
          <a:bodyPr wrap="square">
            <a:spAutoFit/>
          </a:bodyPr>
          <a:lstStyle/>
          <a:p>
            <a:pPr>
              <a:lnSpc>
                <a:spcPct val="107000"/>
              </a:lnSpc>
              <a:spcAft>
                <a:spcPts val="800"/>
              </a:spcAft>
            </a:pPr>
            <a:r>
              <a:rPr lang="lv-LV" sz="2000" b="1" dirty="0">
                <a:latin typeface="Calibri" panose="020F0502020204030204" pitchFamily="34" charset="0"/>
                <a:ea typeface="Calibri" panose="020F0502020204030204" pitchFamily="34" charset="0"/>
                <a:cs typeface="Times New Roman" panose="02020603050405020304" pitchFamily="18" charset="0"/>
              </a:rPr>
              <a:t>Mūsu sociālekonomiskajā kontekstā finansiālie pienākumi aizņem mūsu laiku. Daudzas ģimenes cieš no tā, ka trūkst laika personiskai attiecību stiprināšanai. Finansiālais ieguvums tiek sasniegts uz ģimenes zaudējumu rēķina. Dievam ir labāks plāns. Sabats dod iespēju ģimenei dalīties kvalitatīvā laikā un attīstīt veselīgas ģimenes attiecības. Tiem, kam nav ģimenes, sabats piedāvā labumu no sadraudzības ar paplašinātu garīgo ģimeni. Psalmā 122:1 mēs lasām: “Es priecājos, kad man teica: "Iesim Tā Kunga namā!"</a:t>
            </a:r>
          </a:p>
        </p:txBody>
      </p:sp>
      <p:pic>
        <p:nvPicPr>
          <p:cNvPr id="29" name="Imagen 28" descr="Grupo de personas sonriendo&#10;&#10;Descripción generada automáticamente con confianza media">
            <a:extLst>
              <a:ext uri="{FF2B5EF4-FFF2-40B4-BE49-F238E27FC236}">
                <a16:creationId xmlns:a16="http://schemas.microsoft.com/office/drawing/2014/main" id="{CA50D159-76B6-B7A0-4C05-924D03D626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6662" y="143468"/>
            <a:ext cx="2461772" cy="3268543"/>
          </a:xfrm>
          <a:prstGeom prst="rect">
            <a:avLst/>
          </a:prstGeom>
          <a:ln w="28575">
            <a:solidFill>
              <a:srgbClr val="9C202B"/>
            </a:solidFill>
          </a:ln>
        </p:spPr>
      </p:pic>
    </p:spTree>
    <p:extLst>
      <p:ext uri="{BB962C8B-B14F-4D97-AF65-F5344CB8AC3E}">
        <p14:creationId xmlns:p14="http://schemas.microsoft.com/office/powerpoint/2010/main" val="26200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fltVal val="0"/>
                                          </p:val>
                                        </p:tav>
                                        <p:tav tm="100000">
                                          <p:val>
                                            <p:strVal val="#ppt_w"/>
                                          </p:val>
                                        </p:tav>
                                      </p:tavLst>
                                    </p:anim>
                                    <p:anim calcmode="lin" valueType="num">
                                      <p:cBhvr>
                                        <p:cTn id="13" dur="1000" fill="hold"/>
                                        <p:tgtEl>
                                          <p:spTgt spid="29"/>
                                        </p:tgtEl>
                                        <p:attrNameLst>
                                          <p:attrName>ppt_h</p:attrName>
                                        </p:attrNameLst>
                                      </p:cBhvr>
                                      <p:tavLst>
                                        <p:tav tm="0">
                                          <p:val>
                                            <p:fltVal val="0"/>
                                          </p:val>
                                        </p:tav>
                                        <p:tav tm="100000">
                                          <p:val>
                                            <p:strVal val="#ppt_h"/>
                                          </p:val>
                                        </p:tav>
                                      </p:tavLst>
                                    </p:anim>
                                    <p:anim calcmode="lin" valueType="num">
                                      <p:cBhvr>
                                        <p:cTn id="14" dur="1000" fill="hold"/>
                                        <p:tgtEl>
                                          <p:spTgt spid="29"/>
                                        </p:tgtEl>
                                        <p:attrNameLst>
                                          <p:attrName>style.rotation</p:attrName>
                                        </p:attrNameLst>
                                      </p:cBhvr>
                                      <p:tavLst>
                                        <p:tav tm="0">
                                          <p:val>
                                            <p:fltVal val="90"/>
                                          </p:val>
                                        </p:tav>
                                        <p:tav tm="100000">
                                          <p:val>
                                            <p:fltVal val="0"/>
                                          </p:val>
                                        </p:tav>
                                      </p:tavLst>
                                    </p:anim>
                                    <p:animEffect transition="in" filter="fade">
                                      <p:cBhvr>
                                        <p:cTn id="15" dur="10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31"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99BD2946-078C-0C6B-0B05-AAD280B89314}"/>
              </a:ext>
            </a:extLst>
          </p:cNvPr>
          <p:cNvPicPr>
            <a:picLocks noChangeAspect="1"/>
          </p:cNvPicPr>
          <p:nvPr/>
        </p:nvPicPr>
        <p:blipFill>
          <a:blip r:embed="rId3"/>
          <a:stretch>
            <a:fillRect/>
          </a:stretch>
        </p:blipFill>
        <p:spPr>
          <a:xfrm>
            <a:off x="8772142" y="123473"/>
            <a:ext cx="3239206" cy="3065472"/>
          </a:xfrm>
          <a:prstGeom prst="roundRect">
            <a:avLst>
              <a:gd name="adj" fmla="val 8594"/>
            </a:avLst>
          </a:prstGeom>
          <a:solidFill>
            <a:srgbClr val="FFFFFF">
              <a:shade val="85000"/>
            </a:srgbClr>
          </a:solidFill>
          <a:ln w="38100">
            <a:solidFill>
              <a:srgbClr val="582E74"/>
            </a:solidFill>
          </a:ln>
          <a:effectLst/>
          <a:scene3d>
            <a:camera prst="orthographicFront"/>
            <a:lightRig rig="threePt" dir="t"/>
          </a:scene3d>
          <a:sp3d>
            <a:bevelT w="152400" h="50800" prst="softRound"/>
          </a:sp3d>
        </p:spPr>
      </p:pic>
      <p:sp>
        <p:nvSpPr>
          <p:cNvPr id="3" name="CuadroTexto 2">
            <a:extLst>
              <a:ext uri="{FF2B5EF4-FFF2-40B4-BE49-F238E27FC236}">
                <a16:creationId xmlns:a16="http://schemas.microsoft.com/office/drawing/2014/main" id="{5E369494-E9C3-FA9B-A11A-0EC950CCBF10}"/>
              </a:ext>
            </a:extLst>
          </p:cNvPr>
          <p:cNvSpPr txBox="1"/>
          <p:nvPr/>
        </p:nvSpPr>
        <p:spPr>
          <a:xfrm>
            <a:off x="215078" y="1282878"/>
            <a:ext cx="8369185" cy="1724318"/>
          </a:xfrm>
          <a:prstGeom prst="rect">
            <a:avLst/>
          </a:prstGeom>
          <a:noFill/>
        </p:spPr>
        <p:txBody>
          <a:bodyPr wrap="square">
            <a:spAutoFit/>
          </a:bodyPr>
          <a:lstStyle/>
          <a:p>
            <a:pPr lvl="0">
              <a:lnSpc>
                <a:spcPct val="107000"/>
              </a:lnSpc>
              <a:spcAft>
                <a:spcPts val="800"/>
              </a:spcAft>
            </a:pPr>
            <a:r>
              <a:rPr lang="lv-LV" sz="2000" b="1" dirty="0">
                <a:latin typeface="Calibri" panose="020F0502020204030204" pitchFamily="34" charset="0"/>
                <a:ea typeface="Calibri" panose="020F0502020204030204" pitchFamily="34" charset="0"/>
                <a:cs typeface="Times New Roman" panose="02020603050405020304" pitchFamily="18" charset="0"/>
              </a:rPr>
              <a:t>Sabats palīdz cilvēkam gūt lielāku redzējumu par sevi. Tā ir diena, kad viņam nav jāuztraucas par darba devēja vai skolotāja prasībām. Šajā dienā, brīvs no jebkāda spiediena, viņš var veikt pašnovērtējumu: par to, ko viņš ir darījis; par pašreizējo brīdi; par mērķiem... Viņš var cīnīties ar sevi un meklēt veidus, kā sevi uzlabot. Šī atpūtas diena ir introspekcijas diena.</a:t>
            </a:r>
            <a:endParaRPr lang="es-ES"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upo 13">
            <a:extLst>
              <a:ext uri="{FF2B5EF4-FFF2-40B4-BE49-F238E27FC236}">
                <a16:creationId xmlns:a16="http://schemas.microsoft.com/office/drawing/2014/main" id="{6CA2D6E3-E630-7A24-38EE-CC9724195C22}"/>
              </a:ext>
            </a:extLst>
          </p:cNvPr>
          <p:cNvGrpSpPr/>
          <p:nvPr/>
        </p:nvGrpSpPr>
        <p:grpSpPr>
          <a:xfrm>
            <a:off x="5220119" y="3152178"/>
            <a:ext cx="6728289" cy="1200329"/>
            <a:chOff x="5220119" y="3152178"/>
            <a:chExt cx="6728289" cy="1200329"/>
          </a:xfrm>
        </p:grpSpPr>
        <p:pic>
          <p:nvPicPr>
            <p:cNvPr id="2" name="Imagen 1">
              <a:extLst>
                <a:ext uri="{FF2B5EF4-FFF2-40B4-BE49-F238E27FC236}">
                  <a16:creationId xmlns:a16="http://schemas.microsoft.com/office/drawing/2014/main" id="{2117531C-B2E0-36E0-8DF6-74B2B34E76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20119" y="3188945"/>
              <a:ext cx="6728289" cy="1126799"/>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855BEB33-3488-C633-5392-DA10C3655420}"/>
                </a:ext>
              </a:extLst>
            </p:cNvPr>
            <p:cNvSpPr txBox="1"/>
            <p:nvPr/>
          </p:nvSpPr>
          <p:spPr>
            <a:xfrm>
              <a:off x="8831643" y="3495102"/>
              <a:ext cx="3026982" cy="492443"/>
            </a:xfrm>
            <a:prstGeom prst="rect">
              <a:avLst/>
            </a:prstGeom>
            <a:noFill/>
          </p:spPr>
          <p:txBody>
            <a:bodyPr wrap="square">
              <a:spAutoFit/>
            </a:bodyPr>
            <a:lstStyle/>
            <a:p>
              <a:r>
                <a:rPr lang="lv-LV"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Cīņa pret vientulību.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5" name="CuadroTexto 4">
              <a:extLst>
                <a:ext uri="{FF2B5EF4-FFF2-40B4-BE49-F238E27FC236}">
                  <a16:creationId xmlns:a16="http://schemas.microsoft.com/office/drawing/2014/main" id="{3171A076-91EC-5FD8-A659-608A269244DC}"/>
                </a:ext>
              </a:extLst>
            </p:cNvPr>
            <p:cNvSpPr txBox="1"/>
            <p:nvPr/>
          </p:nvSpPr>
          <p:spPr>
            <a:xfrm>
              <a:off x="6546895" y="3459956"/>
              <a:ext cx="1953748" cy="584775"/>
            </a:xfrm>
            <a:prstGeom prst="rect">
              <a:avLst/>
            </a:prstGeom>
            <a:noFill/>
          </p:spPr>
          <p:txBody>
            <a:bodyPr wrap="square" rtlCol="0">
              <a:spAutoFit/>
            </a:bodyPr>
            <a:lstStyle/>
            <a:p>
              <a:r>
                <a:rPr lang="lv-LV"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Sabats</a:t>
              </a:r>
              <a:endPar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6" name="CuadroTexto 5">
              <a:extLst>
                <a:ext uri="{FF2B5EF4-FFF2-40B4-BE49-F238E27FC236}">
                  <a16:creationId xmlns:a16="http://schemas.microsoft.com/office/drawing/2014/main" id="{7193D4BC-4562-210F-E678-F44717254D5C}"/>
                </a:ext>
              </a:extLst>
            </p:cNvPr>
            <p:cNvSpPr txBox="1"/>
            <p:nvPr/>
          </p:nvSpPr>
          <p:spPr>
            <a:xfrm>
              <a:off x="5464406" y="3152178"/>
              <a:ext cx="419100" cy="1200329"/>
            </a:xfrm>
            <a:prstGeom prst="rect">
              <a:avLst/>
            </a:prstGeom>
            <a:noFill/>
          </p:spPr>
          <p:txBody>
            <a:bodyPr wrap="square" rtlCol="0">
              <a:spAutoFit/>
            </a:bodyPr>
            <a:lstStyle/>
            <a:p>
              <a:r>
                <a:rPr lang="es-ES" sz="7200" b="1" dirty="0">
                  <a:solidFill>
                    <a:srgbClr val="FCC0F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5</a:t>
              </a:r>
            </a:p>
          </p:txBody>
        </p:sp>
      </p:grpSp>
      <p:grpSp>
        <p:nvGrpSpPr>
          <p:cNvPr id="11" name="Grupo 10">
            <a:extLst>
              <a:ext uri="{FF2B5EF4-FFF2-40B4-BE49-F238E27FC236}">
                <a16:creationId xmlns:a16="http://schemas.microsoft.com/office/drawing/2014/main" id="{4DCB856B-215F-16EB-E6AF-44355340C9F8}"/>
              </a:ext>
            </a:extLst>
          </p:cNvPr>
          <p:cNvGrpSpPr/>
          <p:nvPr/>
        </p:nvGrpSpPr>
        <p:grpSpPr>
          <a:xfrm>
            <a:off x="124244" y="59086"/>
            <a:ext cx="6728289" cy="1200329"/>
            <a:chOff x="124244" y="59086"/>
            <a:chExt cx="6728289" cy="1200329"/>
          </a:xfrm>
        </p:grpSpPr>
        <p:pic>
          <p:nvPicPr>
            <p:cNvPr id="7" name="Imagen 6">
              <a:extLst>
                <a:ext uri="{FF2B5EF4-FFF2-40B4-BE49-F238E27FC236}">
                  <a16:creationId xmlns:a16="http://schemas.microsoft.com/office/drawing/2014/main" id="{AEA1697F-6A1F-C07E-47D0-5BD0266A60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4244" y="95853"/>
              <a:ext cx="6728289" cy="1126799"/>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78FC33C9-7E6F-7194-B6D3-A98463A6A778}"/>
                </a:ext>
              </a:extLst>
            </p:cNvPr>
            <p:cNvSpPr txBox="1"/>
            <p:nvPr/>
          </p:nvSpPr>
          <p:spPr>
            <a:xfrm>
              <a:off x="4000499" y="243751"/>
              <a:ext cx="2714625" cy="892552"/>
            </a:xfrm>
            <a:prstGeom prst="rect">
              <a:avLst/>
            </a:prstGeom>
            <a:noFill/>
          </p:spPr>
          <p:txBody>
            <a:bodyPr wrap="square">
              <a:spAutoFit/>
            </a:bodyPr>
            <a:lstStyle/>
            <a:p>
              <a:r>
                <a:rPr lang="sv-SE"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Palīdz novērtēt sevi.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9" name="CuadroTexto 8">
              <a:extLst>
                <a:ext uri="{FF2B5EF4-FFF2-40B4-BE49-F238E27FC236}">
                  <a16:creationId xmlns:a16="http://schemas.microsoft.com/office/drawing/2014/main" id="{B233AC46-43A3-342E-CD7D-63187C1735A5}"/>
                </a:ext>
              </a:extLst>
            </p:cNvPr>
            <p:cNvSpPr txBox="1"/>
            <p:nvPr/>
          </p:nvSpPr>
          <p:spPr>
            <a:xfrm>
              <a:off x="1451020" y="366864"/>
              <a:ext cx="1953748" cy="584775"/>
            </a:xfrm>
            <a:prstGeom prst="rect">
              <a:avLst/>
            </a:prstGeom>
            <a:noFill/>
          </p:spPr>
          <p:txBody>
            <a:bodyPr wrap="square" rtlCol="0">
              <a:spAutoFit/>
            </a:bodyPr>
            <a:lstStyle/>
            <a:p>
              <a:r>
                <a:rPr lang="lv-LV"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Sabats</a:t>
              </a:r>
              <a:endPar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10" name="CuadroTexto 9">
              <a:extLst>
                <a:ext uri="{FF2B5EF4-FFF2-40B4-BE49-F238E27FC236}">
                  <a16:creationId xmlns:a16="http://schemas.microsoft.com/office/drawing/2014/main" id="{02174544-E0BC-1D3F-1F9B-A3580C7451F5}"/>
                </a:ext>
              </a:extLst>
            </p:cNvPr>
            <p:cNvSpPr txBox="1"/>
            <p:nvPr/>
          </p:nvSpPr>
          <p:spPr>
            <a:xfrm>
              <a:off x="368531" y="59086"/>
              <a:ext cx="419100" cy="1200329"/>
            </a:xfrm>
            <a:prstGeom prst="rect">
              <a:avLst/>
            </a:prstGeom>
            <a:noFill/>
          </p:spPr>
          <p:txBody>
            <a:bodyPr wrap="square" rtlCol="0">
              <a:spAutoFit/>
            </a:bodyPr>
            <a:lstStyle/>
            <a:p>
              <a:r>
                <a:rPr lang="es-ES" sz="7200" b="1" dirty="0">
                  <a:solidFill>
                    <a:srgbClr val="F1D9F7"/>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4</a:t>
              </a:r>
            </a:p>
          </p:txBody>
        </p:sp>
      </p:grpSp>
      <p:sp>
        <p:nvSpPr>
          <p:cNvPr id="12" name="CuadroTexto 11">
            <a:extLst>
              <a:ext uri="{FF2B5EF4-FFF2-40B4-BE49-F238E27FC236}">
                <a16:creationId xmlns:a16="http://schemas.microsoft.com/office/drawing/2014/main" id="{FC2ADBBA-2401-AC80-FFD8-161C6013FD43}"/>
              </a:ext>
            </a:extLst>
          </p:cNvPr>
          <p:cNvSpPr txBox="1"/>
          <p:nvPr/>
        </p:nvSpPr>
        <p:spPr>
          <a:xfrm>
            <a:off x="4926999" y="4277149"/>
            <a:ext cx="7147288" cy="2246769"/>
          </a:xfrm>
          <a:prstGeom prst="rect">
            <a:avLst/>
          </a:prstGeom>
          <a:noFill/>
        </p:spPr>
        <p:txBody>
          <a:bodyPr wrap="square">
            <a:spAutoFit/>
          </a:bodyPr>
          <a:lstStyle/>
          <a:p>
            <a:r>
              <a:rPr lang="lv-LV" sz="2000" b="1" dirty="0">
                <a:latin typeface="Calibri" panose="020F0502020204030204" pitchFamily="34" charset="0"/>
                <a:ea typeface="Calibri" panose="020F0502020204030204" pitchFamily="34" charset="0"/>
                <a:cs typeface="Times New Roman" panose="02020603050405020304" pitchFamily="18" charset="0"/>
              </a:rPr>
              <a:t>Vientulība maina mūsu emocionālo stāvokli. Mēs esam radīti, lai dzīvotu kopienā. Dievs teica: “Cilvēkam nav labi būt vienam” (1. Mozus 2:18). Daudzi cilvēki mūsdienās cieš no vientulības sekām. Ar sabatu Dievs piedāvā risinājumu vientulības problēmai. Garīgajā līmenī mums katru nedēļu ir iespēja komunicēt ar Dievu un citiem draudzes locekļiem, kopīgi piedalīties Dieva slavēšanā un baudīt sadraudzību.</a:t>
            </a:r>
            <a:endParaRPr lang="es-ES" sz="2000" b="1" dirty="0"/>
          </a:p>
        </p:txBody>
      </p:sp>
      <p:pic>
        <p:nvPicPr>
          <p:cNvPr id="15" name="Imagen 14" descr="Un grupo de jóvenes sentados en una mesa&#10;&#10;Descripción generada automáticamente">
            <a:extLst>
              <a:ext uri="{FF2B5EF4-FFF2-40B4-BE49-F238E27FC236}">
                <a16:creationId xmlns:a16="http://schemas.microsoft.com/office/drawing/2014/main" id="{42D3DF5C-144B-3F4D-49DC-08117087B8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049" y="3165061"/>
            <a:ext cx="4415529" cy="3504608"/>
          </a:xfrm>
          <a:prstGeom prst="rect">
            <a:avLst/>
          </a:prstGeom>
          <a:ln w="190500" cap="sq">
            <a:solidFill>
              <a:srgbClr val="84066C"/>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43152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290">
                                          <p:stCondLst>
                                            <p:cond delay="0"/>
                                          </p:stCondLst>
                                        </p:cTn>
                                        <p:tgtEl>
                                          <p:spTgt spid="11"/>
                                        </p:tgtEl>
                                      </p:cBhvr>
                                    </p:animEffect>
                                    <p:anim calcmode="lin" valueType="num">
                                      <p:cBhvr>
                                        <p:cTn id="8"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13" dur="13">
                                          <p:stCondLst>
                                            <p:cond delay="325"/>
                                          </p:stCondLst>
                                        </p:cTn>
                                        <p:tgtEl>
                                          <p:spTgt spid="11"/>
                                        </p:tgtEl>
                                      </p:cBhvr>
                                      <p:to x="100000" y="60000"/>
                                    </p:animScale>
                                    <p:animScale>
                                      <p:cBhvr>
                                        <p:cTn id="14" dur="83" decel="50000">
                                          <p:stCondLst>
                                            <p:cond delay="338"/>
                                          </p:stCondLst>
                                        </p:cTn>
                                        <p:tgtEl>
                                          <p:spTgt spid="11"/>
                                        </p:tgtEl>
                                      </p:cBhvr>
                                      <p:to x="100000" y="100000"/>
                                    </p:animScale>
                                    <p:animScale>
                                      <p:cBhvr>
                                        <p:cTn id="15" dur="13">
                                          <p:stCondLst>
                                            <p:cond delay="656"/>
                                          </p:stCondLst>
                                        </p:cTn>
                                        <p:tgtEl>
                                          <p:spTgt spid="11"/>
                                        </p:tgtEl>
                                      </p:cBhvr>
                                      <p:to x="100000" y="80000"/>
                                    </p:animScale>
                                    <p:animScale>
                                      <p:cBhvr>
                                        <p:cTn id="16" dur="83" decel="50000">
                                          <p:stCondLst>
                                            <p:cond delay="669"/>
                                          </p:stCondLst>
                                        </p:cTn>
                                        <p:tgtEl>
                                          <p:spTgt spid="11"/>
                                        </p:tgtEl>
                                      </p:cBhvr>
                                      <p:to x="100000" y="100000"/>
                                    </p:animScale>
                                    <p:animScale>
                                      <p:cBhvr>
                                        <p:cTn id="17" dur="13">
                                          <p:stCondLst>
                                            <p:cond delay="821"/>
                                          </p:stCondLst>
                                        </p:cTn>
                                        <p:tgtEl>
                                          <p:spTgt spid="11"/>
                                        </p:tgtEl>
                                      </p:cBhvr>
                                      <p:to x="100000" y="90000"/>
                                    </p:animScale>
                                    <p:animScale>
                                      <p:cBhvr>
                                        <p:cTn id="18" dur="83" decel="50000">
                                          <p:stCondLst>
                                            <p:cond delay="834"/>
                                          </p:stCondLst>
                                        </p:cTn>
                                        <p:tgtEl>
                                          <p:spTgt spid="11"/>
                                        </p:tgtEl>
                                      </p:cBhvr>
                                      <p:to x="100000" y="100000"/>
                                    </p:animScale>
                                    <p:animScale>
                                      <p:cBhvr>
                                        <p:cTn id="19" dur="13">
                                          <p:stCondLst>
                                            <p:cond delay="904"/>
                                          </p:stCondLst>
                                        </p:cTn>
                                        <p:tgtEl>
                                          <p:spTgt spid="11"/>
                                        </p:tgtEl>
                                      </p:cBhvr>
                                      <p:to x="100000" y="95000"/>
                                    </p:animScale>
                                    <p:animScale>
                                      <p:cBhvr>
                                        <p:cTn id="20" dur="83" decel="50000">
                                          <p:stCondLst>
                                            <p:cond delay="917"/>
                                          </p:stCondLst>
                                        </p:cTn>
                                        <p:tgtEl>
                                          <p:spTgt spid="11"/>
                                        </p:tgtEl>
                                      </p:cBhvr>
                                      <p:to x="100000" y="100000"/>
                                    </p:animScale>
                                  </p:childTnLst>
                                </p:cTn>
                              </p:par>
                            </p:childTnLst>
                          </p:cTn>
                        </p:par>
                        <p:par>
                          <p:cTn id="21" fill="hold">
                            <p:stCondLst>
                              <p:cond delay="1000"/>
                            </p:stCondLst>
                            <p:childTnLst>
                              <p:par>
                                <p:cTn id="22" presetID="25"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7" dur="1000" fill="hold"/>
                                        <p:tgtEl>
                                          <p:spTgt spid="13"/>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290">
                                          <p:stCondLst>
                                            <p:cond delay="0"/>
                                          </p:stCondLst>
                                        </p:cTn>
                                        <p:tgtEl>
                                          <p:spTgt spid="14"/>
                                        </p:tgtEl>
                                      </p:cBhvr>
                                    </p:animEffect>
                                    <p:anim calcmode="lin" valueType="num">
                                      <p:cBhvr>
                                        <p:cTn id="4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47" dur="13">
                                          <p:stCondLst>
                                            <p:cond delay="325"/>
                                          </p:stCondLst>
                                        </p:cTn>
                                        <p:tgtEl>
                                          <p:spTgt spid="14"/>
                                        </p:tgtEl>
                                      </p:cBhvr>
                                      <p:to x="100000" y="60000"/>
                                    </p:animScale>
                                    <p:animScale>
                                      <p:cBhvr>
                                        <p:cTn id="48" dur="83" decel="50000">
                                          <p:stCondLst>
                                            <p:cond delay="338"/>
                                          </p:stCondLst>
                                        </p:cTn>
                                        <p:tgtEl>
                                          <p:spTgt spid="14"/>
                                        </p:tgtEl>
                                      </p:cBhvr>
                                      <p:to x="100000" y="100000"/>
                                    </p:animScale>
                                    <p:animScale>
                                      <p:cBhvr>
                                        <p:cTn id="49" dur="13">
                                          <p:stCondLst>
                                            <p:cond delay="656"/>
                                          </p:stCondLst>
                                        </p:cTn>
                                        <p:tgtEl>
                                          <p:spTgt spid="14"/>
                                        </p:tgtEl>
                                      </p:cBhvr>
                                      <p:to x="100000" y="80000"/>
                                    </p:animScale>
                                    <p:animScale>
                                      <p:cBhvr>
                                        <p:cTn id="50" dur="83" decel="50000">
                                          <p:stCondLst>
                                            <p:cond delay="669"/>
                                          </p:stCondLst>
                                        </p:cTn>
                                        <p:tgtEl>
                                          <p:spTgt spid="14"/>
                                        </p:tgtEl>
                                      </p:cBhvr>
                                      <p:to x="100000" y="100000"/>
                                    </p:animScale>
                                    <p:animScale>
                                      <p:cBhvr>
                                        <p:cTn id="51" dur="13">
                                          <p:stCondLst>
                                            <p:cond delay="821"/>
                                          </p:stCondLst>
                                        </p:cTn>
                                        <p:tgtEl>
                                          <p:spTgt spid="14"/>
                                        </p:tgtEl>
                                      </p:cBhvr>
                                      <p:to x="100000" y="90000"/>
                                    </p:animScale>
                                    <p:animScale>
                                      <p:cBhvr>
                                        <p:cTn id="52" dur="83" decel="50000">
                                          <p:stCondLst>
                                            <p:cond delay="834"/>
                                          </p:stCondLst>
                                        </p:cTn>
                                        <p:tgtEl>
                                          <p:spTgt spid="14"/>
                                        </p:tgtEl>
                                      </p:cBhvr>
                                      <p:to x="100000" y="100000"/>
                                    </p:animScale>
                                    <p:animScale>
                                      <p:cBhvr>
                                        <p:cTn id="53" dur="13">
                                          <p:stCondLst>
                                            <p:cond delay="904"/>
                                          </p:stCondLst>
                                        </p:cTn>
                                        <p:tgtEl>
                                          <p:spTgt spid="14"/>
                                        </p:tgtEl>
                                      </p:cBhvr>
                                      <p:to x="100000" y="95000"/>
                                    </p:animScale>
                                    <p:animScale>
                                      <p:cBhvr>
                                        <p:cTn id="54" dur="83" decel="50000">
                                          <p:stCondLst>
                                            <p:cond delay="917"/>
                                          </p:stCondLst>
                                        </p:cTn>
                                        <p:tgtEl>
                                          <p:spTgt spid="14"/>
                                        </p:tgtEl>
                                      </p:cBhvr>
                                      <p:to x="100000" y="100000"/>
                                    </p:animScale>
                                  </p:childTnLst>
                                </p:cTn>
                              </p:par>
                            </p:childTnLst>
                          </p:cTn>
                        </p:par>
                        <p:par>
                          <p:cTn id="55" fill="hold">
                            <p:stCondLst>
                              <p:cond delay="1000"/>
                            </p:stCondLst>
                            <p:childTnLst>
                              <p:par>
                                <p:cTn id="56" presetID="25"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61" dur="1000" fill="hold"/>
                                        <p:tgtEl>
                                          <p:spTgt spid="15"/>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left)">
                                      <p:cBhvr>
                                        <p:cTn id="7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6D573797-0240-260E-C3FE-EBAB32F2E4A8}"/>
              </a:ext>
            </a:extLst>
          </p:cNvPr>
          <p:cNvSpPr txBox="1"/>
          <p:nvPr/>
        </p:nvSpPr>
        <p:spPr>
          <a:xfrm>
            <a:off x="4606835" y="4722674"/>
            <a:ext cx="7585165" cy="2053639"/>
          </a:xfrm>
          <a:prstGeom prst="rect">
            <a:avLst/>
          </a:prstGeom>
          <a:noFill/>
        </p:spPr>
        <p:txBody>
          <a:bodyPr wrap="square">
            <a:spAutoFit/>
          </a:bodyPr>
          <a:lstStyle/>
          <a:p>
            <a:pPr>
              <a:lnSpc>
                <a:spcPct val="107000"/>
              </a:lnSpc>
              <a:spcAft>
                <a:spcPts val="800"/>
              </a:spcAft>
            </a:pPr>
            <a:r>
              <a:rPr lang="lv-LV" sz="2000" b="1" dirty="0">
                <a:latin typeface="Calibri" panose="020F0502020204030204" pitchFamily="34" charset="0"/>
                <a:ea typeface="Calibri" panose="020F0502020204030204" pitchFamily="34" charset="0"/>
                <a:cs typeface="Times New Roman" panose="02020603050405020304" pitchFamily="18" charset="0"/>
              </a:rPr>
              <a:t>Kad Dievs iecēla cilvēku Ēdenes dārzā, Viņš jau bija sagatavojis visus nepieciešamos priekšnoteikumus viņa pienācīgai eksistencei. Dievs radīja cilvēku, lai viņš saprastu, ka viņš nav īpašnieks, bet gan pārvaldnieks. Lai apmierinātu visas savas vajadzības, viņam ir jābūt atkarīgam no sava Radītāja, nevis no lietām. Ja viņš būtu atkarīgs no lietām, viņš kļūtu par to vergu.</a:t>
            </a:r>
            <a:endParaRPr lang="lv-LV"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upo 2">
            <a:extLst>
              <a:ext uri="{FF2B5EF4-FFF2-40B4-BE49-F238E27FC236}">
                <a16:creationId xmlns:a16="http://schemas.microsoft.com/office/drawing/2014/main" id="{99C2FD2A-051B-9F61-454E-AD7787B86F47}"/>
              </a:ext>
            </a:extLst>
          </p:cNvPr>
          <p:cNvGrpSpPr/>
          <p:nvPr/>
        </p:nvGrpSpPr>
        <p:grpSpPr>
          <a:xfrm>
            <a:off x="4759234" y="3462051"/>
            <a:ext cx="6951007" cy="1205164"/>
            <a:chOff x="4759234" y="3462051"/>
            <a:chExt cx="6951007" cy="1205164"/>
          </a:xfrm>
        </p:grpSpPr>
        <p:pic>
          <p:nvPicPr>
            <p:cNvPr id="8" name="Imagen 7">
              <a:extLst>
                <a:ext uri="{FF2B5EF4-FFF2-40B4-BE49-F238E27FC236}">
                  <a16:creationId xmlns:a16="http://schemas.microsoft.com/office/drawing/2014/main" id="{83F103ED-3AAC-9310-5008-40B0A4C413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59234" y="3532701"/>
              <a:ext cx="6951007" cy="1126798"/>
            </a:xfrm>
            <a:prstGeom prst="rect">
              <a:avLst/>
            </a:prstGeom>
            <a:effectLst>
              <a:outerShdw blurRad="50800" dist="38100" dir="5400000" algn="t" rotWithShape="0">
                <a:prstClr val="black">
                  <a:alpha val="40000"/>
                </a:prstClr>
              </a:outerShdw>
            </a:effectLst>
          </p:spPr>
        </p:pic>
        <p:sp>
          <p:nvSpPr>
            <p:cNvPr id="9" name="CuadroTexto 8">
              <a:extLst>
                <a:ext uri="{FF2B5EF4-FFF2-40B4-BE49-F238E27FC236}">
                  <a16:creationId xmlns:a16="http://schemas.microsoft.com/office/drawing/2014/main" id="{6736593D-73B6-B0EA-DF6F-1270E6A20A0A}"/>
                </a:ext>
              </a:extLst>
            </p:cNvPr>
            <p:cNvSpPr txBox="1"/>
            <p:nvPr/>
          </p:nvSpPr>
          <p:spPr>
            <a:xfrm>
              <a:off x="8467143" y="3593203"/>
              <a:ext cx="3166151" cy="1074012"/>
            </a:xfrm>
            <a:prstGeom prst="rect">
              <a:avLst/>
            </a:prstGeom>
            <a:noFill/>
          </p:spPr>
          <p:txBody>
            <a:bodyPr wrap="square">
              <a:spAutoFit/>
            </a:bodyPr>
            <a:lstStyle/>
            <a:p>
              <a:pPr>
                <a:lnSpc>
                  <a:spcPts val="2500"/>
                </a:lnSpc>
              </a:pPr>
              <a:r>
                <a:rPr lang="lv-LV" sz="26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Atgādina, ka esam visa pārvaldnieki, nevis īpašnieki.</a:t>
              </a:r>
            </a:p>
          </p:txBody>
        </p:sp>
        <p:sp>
          <p:nvSpPr>
            <p:cNvPr id="10" name="CuadroTexto 9">
              <a:extLst>
                <a:ext uri="{FF2B5EF4-FFF2-40B4-BE49-F238E27FC236}">
                  <a16:creationId xmlns:a16="http://schemas.microsoft.com/office/drawing/2014/main" id="{8F985B92-44C5-2DF8-7378-83A233A68AC8}"/>
                </a:ext>
              </a:extLst>
            </p:cNvPr>
            <p:cNvSpPr txBox="1"/>
            <p:nvPr/>
          </p:nvSpPr>
          <p:spPr>
            <a:xfrm>
              <a:off x="6161426" y="3803712"/>
              <a:ext cx="1953748" cy="584775"/>
            </a:xfrm>
            <a:prstGeom prst="rect">
              <a:avLst/>
            </a:prstGeom>
            <a:noFill/>
          </p:spPr>
          <p:txBody>
            <a:bodyPr wrap="square" rtlCol="0">
              <a:spAutoFit/>
            </a:bodyPr>
            <a:lstStyle/>
            <a:p>
              <a:r>
                <a:rPr lang="lv-LV"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Sabats</a:t>
              </a:r>
              <a:endPar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11" name="CuadroTexto 10">
              <a:extLst>
                <a:ext uri="{FF2B5EF4-FFF2-40B4-BE49-F238E27FC236}">
                  <a16:creationId xmlns:a16="http://schemas.microsoft.com/office/drawing/2014/main" id="{4F4248D7-179D-3AE3-A6F6-A4001777D790}"/>
                </a:ext>
              </a:extLst>
            </p:cNvPr>
            <p:cNvSpPr txBox="1"/>
            <p:nvPr/>
          </p:nvSpPr>
          <p:spPr>
            <a:xfrm flipH="1">
              <a:off x="5032892" y="3462051"/>
              <a:ext cx="1609474" cy="1200329"/>
            </a:xfrm>
            <a:prstGeom prst="rect">
              <a:avLst/>
            </a:prstGeom>
            <a:noFill/>
          </p:spPr>
          <p:txBody>
            <a:bodyPr wrap="square" rtlCol="0">
              <a:spAutoFit/>
            </a:bodyPr>
            <a:lstStyle/>
            <a:p>
              <a:r>
                <a:rPr lang="es-ES" sz="7200" b="1" dirty="0">
                  <a:solidFill>
                    <a:srgbClr val="F4D9C8"/>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7</a:t>
              </a:r>
            </a:p>
          </p:txBody>
        </p:sp>
      </p:grpSp>
      <p:grpSp>
        <p:nvGrpSpPr>
          <p:cNvPr id="2" name="Grupo 1">
            <a:extLst>
              <a:ext uri="{FF2B5EF4-FFF2-40B4-BE49-F238E27FC236}">
                <a16:creationId xmlns:a16="http://schemas.microsoft.com/office/drawing/2014/main" id="{87BF7E96-B907-3B10-7A17-A986AB58E15F}"/>
              </a:ext>
            </a:extLst>
          </p:cNvPr>
          <p:cNvGrpSpPr/>
          <p:nvPr/>
        </p:nvGrpSpPr>
        <p:grpSpPr>
          <a:xfrm>
            <a:off x="169748" y="68385"/>
            <a:ext cx="6728289" cy="1226214"/>
            <a:chOff x="124243" y="68385"/>
            <a:chExt cx="6728289" cy="1226214"/>
          </a:xfrm>
        </p:grpSpPr>
        <p:pic>
          <p:nvPicPr>
            <p:cNvPr id="18" name="Imagen 17">
              <a:extLst>
                <a:ext uri="{FF2B5EF4-FFF2-40B4-BE49-F238E27FC236}">
                  <a16:creationId xmlns:a16="http://schemas.microsoft.com/office/drawing/2014/main" id="{F3FDB0E1-4C04-23C7-B2A1-C9002E63E6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4243" y="68385"/>
              <a:ext cx="6728289" cy="1126799"/>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234A66DF-385C-D8E9-4CFE-DA2917A8C94E}"/>
                </a:ext>
              </a:extLst>
            </p:cNvPr>
            <p:cNvSpPr txBox="1"/>
            <p:nvPr/>
          </p:nvSpPr>
          <p:spPr>
            <a:xfrm>
              <a:off x="1451020" y="337957"/>
              <a:ext cx="1953748" cy="584775"/>
            </a:xfrm>
            <a:prstGeom prst="rect">
              <a:avLst/>
            </a:prstGeom>
            <a:noFill/>
          </p:spPr>
          <p:txBody>
            <a:bodyPr wrap="square" rtlCol="0">
              <a:spAutoFit/>
            </a:bodyPr>
            <a:lstStyle/>
            <a:p>
              <a:r>
                <a:rPr lang="lv-LV"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Sabats</a:t>
              </a:r>
              <a:endPar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6" name="CuadroTexto 5">
              <a:extLst>
                <a:ext uri="{FF2B5EF4-FFF2-40B4-BE49-F238E27FC236}">
                  <a16:creationId xmlns:a16="http://schemas.microsoft.com/office/drawing/2014/main" id="{5E511C62-5576-FB5E-A49B-9CA874B8498E}"/>
                </a:ext>
              </a:extLst>
            </p:cNvPr>
            <p:cNvSpPr txBox="1"/>
            <p:nvPr/>
          </p:nvSpPr>
          <p:spPr>
            <a:xfrm>
              <a:off x="330530" y="94270"/>
              <a:ext cx="419100" cy="1200329"/>
            </a:xfrm>
            <a:prstGeom prst="rect">
              <a:avLst/>
            </a:prstGeom>
            <a:noFill/>
          </p:spPr>
          <p:txBody>
            <a:bodyPr wrap="square" rtlCol="0">
              <a:spAutoFit/>
            </a:bodyPr>
            <a:lstStyle/>
            <a:p>
              <a:r>
                <a:rPr lang="es-ES" sz="7200" b="1" dirty="0">
                  <a:solidFill>
                    <a:srgbClr val="E5F6D6"/>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6</a:t>
              </a:r>
            </a:p>
          </p:txBody>
        </p:sp>
        <p:sp>
          <p:nvSpPr>
            <p:cNvPr id="12" name="CuadroTexto 11">
              <a:extLst>
                <a:ext uri="{FF2B5EF4-FFF2-40B4-BE49-F238E27FC236}">
                  <a16:creationId xmlns:a16="http://schemas.microsoft.com/office/drawing/2014/main" id="{0959A508-3369-F1AB-6A7B-8434513DAFE5}"/>
                </a:ext>
              </a:extLst>
            </p:cNvPr>
            <p:cNvSpPr txBox="1"/>
            <p:nvPr/>
          </p:nvSpPr>
          <p:spPr>
            <a:xfrm>
              <a:off x="3529462" y="184068"/>
              <a:ext cx="3067399" cy="892552"/>
            </a:xfrm>
            <a:prstGeom prst="rect">
              <a:avLst/>
            </a:prstGeom>
            <a:noFill/>
          </p:spPr>
          <p:txBody>
            <a:bodyPr wrap="square">
              <a:spAutoFit/>
            </a:bodyPr>
            <a:lstStyle/>
            <a:p>
              <a:pPr algn="ctr"/>
              <a:r>
                <a:rPr lang="lv-LV" sz="2600" b="1" dirty="0" err="1">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Uzl</a:t>
              </a:r>
              <a:r>
                <a:rPr lang="sv-SE"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iek </a:t>
              </a:r>
              <a:r>
                <a:rPr lang="lv-LV"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pienākumu </a:t>
              </a:r>
              <a:r>
                <a:rPr lang="sv-SE"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strādāt sešas dienas.</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sp>
        <p:nvSpPr>
          <p:cNvPr id="13" name="CuadroTexto 12">
            <a:extLst>
              <a:ext uri="{FF2B5EF4-FFF2-40B4-BE49-F238E27FC236}">
                <a16:creationId xmlns:a16="http://schemas.microsoft.com/office/drawing/2014/main" id="{B823CFAF-3103-5C73-39C4-4359717D1127}"/>
              </a:ext>
            </a:extLst>
          </p:cNvPr>
          <p:cNvSpPr txBox="1"/>
          <p:nvPr/>
        </p:nvSpPr>
        <p:spPr>
          <a:xfrm>
            <a:off x="270345" y="1179156"/>
            <a:ext cx="7761083" cy="2015936"/>
          </a:xfrm>
          <a:prstGeom prst="rect">
            <a:avLst/>
          </a:prstGeom>
          <a:noFill/>
        </p:spPr>
        <p:txBody>
          <a:bodyPr wrap="square">
            <a:spAutoFit/>
          </a:bodyPr>
          <a:lstStyle/>
          <a:p>
            <a:pPr>
              <a:spcBef>
                <a:spcPts val="600"/>
              </a:spcBef>
            </a:pPr>
            <a:r>
              <a:rPr lang="lv-LV" sz="2000" b="1" dirty="0"/>
              <a:t>“Piemini sabata dienu, ka tu to svētī. Sešas dienas tev būs strādāt un padarīt visus savus darbus.” 2. Mozus 20:8-9.</a:t>
            </a:r>
          </a:p>
          <a:p>
            <a:pPr>
              <a:spcBef>
                <a:spcPts val="600"/>
              </a:spcBef>
            </a:pPr>
            <a:r>
              <a:rPr lang="lv-LV" sz="2000" b="1" dirty="0"/>
              <a:t>“Katras nedēļas pirmās sešas dienas mums ir dotas darbam, jo Dievs radīšanas darbā izmantoja to pašu pirmās nedēļas laiku. Septīto dienu Viņš nolika par atpūtas dienu, lai pieminētu Savu atpūtu tajā pašā laikā, kad Viņš bija pabeidzis radīšanas darbu sešās dienās.” SSJ 149</a:t>
            </a:r>
            <a:endParaRPr lang="es-ES" sz="2000" b="1" dirty="0"/>
          </a:p>
        </p:txBody>
      </p:sp>
      <p:pic>
        <p:nvPicPr>
          <p:cNvPr id="14" name="Imagen 13" descr="Imagen que contiene persona, interior, techo, hombre&#10;&#10;Descripción generada automáticamente">
            <a:extLst>
              <a:ext uri="{FF2B5EF4-FFF2-40B4-BE49-F238E27FC236}">
                <a16:creationId xmlns:a16="http://schemas.microsoft.com/office/drawing/2014/main" id="{4DBC0A18-7F2E-9D54-0A15-6CFAC33FF9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 r="13821"/>
          <a:stretch/>
        </p:blipFill>
        <p:spPr>
          <a:xfrm>
            <a:off x="8004786" y="197092"/>
            <a:ext cx="4034302" cy="3282640"/>
          </a:xfrm>
          <a:prstGeom prst="rect">
            <a:avLst/>
          </a:prstGeom>
          <a:solidFill>
            <a:srgbClr val="FFFFFF">
              <a:shade val="85000"/>
            </a:srgbClr>
          </a:solidFill>
          <a:ln w="57150" cap="rnd">
            <a:solidFill>
              <a:srgbClr val="2E745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Imagen 16" descr="Un grupo de vacas en el agua&#10;&#10;Descripción generada automáticamente con confianza media">
            <a:extLst>
              <a:ext uri="{FF2B5EF4-FFF2-40B4-BE49-F238E27FC236}">
                <a16:creationId xmlns:a16="http://schemas.microsoft.com/office/drawing/2014/main" id="{604DDD60-215B-795B-56AA-F7F2DA7EF1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748" y="3560152"/>
            <a:ext cx="4201984" cy="3151488"/>
          </a:xfrm>
          <a:prstGeom prst="rect">
            <a:avLst/>
          </a:prstGeom>
          <a:solidFill>
            <a:srgbClr val="FFFFFF">
              <a:shade val="85000"/>
            </a:srgbClr>
          </a:solidFill>
          <a:ln w="88900" cap="sq">
            <a:solidFill>
              <a:srgbClr val="9C4E2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4027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1000"/>
                                        <p:tgtEl>
                                          <p:spTgt spid="2"/>
                                        </p:tgtEl>
                                      </p:cBhvr>
                                    </p:animEffect>
                                  </p:childTnLst>
                                </p:cTn>
                              </p:par>
                            </p:childTnLst>
                          </p:cTn>
                        </p:par>
                        <p:par>
                          <p:cTn id="8" fill="hold">
                            <p:stCondLst>
                              <p:cond delay="1000"/>
                            </p:stCondLst>
                            <p:childTnLst>
                              <p:par>
                                <p:cTn id="9" presetID="2" presetClass="entr" presetSubtype="1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wipe(left)">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8)">
                                      <p:cBhvr>
                                        <p:cTn id="27" dur="1000"/>
                                        <p:tgtEl>
                                          <p:spTgt spid="3"/>
                                        </p:tgtEl>
                                      </p:cBhvr>
                                    </p:animEffect>
                                  </p:childTnLst>
                                </p:cTn>
                              </p:par>
                            </p:childTnLst>
                          </p:cTn>
                        </p:par>
                        <p:par>
                          <p:cTn id="28" fill="hold">
                            <p:stCondLst>
                              <p:cond delay="1000"/>
                            </p:stCondLst>
                            <p:childTnLst>
                              <p:par>
                                <p:cTn id="29" presetID="2" presetClass="entr" presetSubtype="3"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2359F2-C74D-703A-25DA-021A26C34E0C}"/>
              </a:ext>
            </a:extLst>
          </p:cNvPr>
          <p:cNvSpPr txBox="1"/>
          <p:nvPr/>
        </p:nvSpPr>
        <p:spPr>
          <a:xfrm>
            <a:off x="77292" y="1422905"/>
            <a:ext cx="7908055"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Kopumā stresu un trauksmi izraisa bažas, negatīvas domas, bailes un nedrošība.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Vārds sabats ir atvasināts no ebreju valodas darbības vārda </a:t>
            </a:r>
            <a:r>
              <a:rPr kumimoji="0" lang="lv-LV" sz="2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sabbath</a:t>
            </a:r>
            <a:r>
              <a:rPr kumimoji="0" lang="lv-LV"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kas nozīmē atpūta. Sabata priekšrocība ir tā, ka tas sniedz mums fizisku atpūtu, kā arī garīgu un emocionālu atjaunošanos. Padomājiet: ja Dievs deva Ādamam un Ievai sabatu radīšanas laikā (1.Moz. 2:1-3), kad viņi bija pilnīgi un viņu ķermeņi nebija novājināti vai slimi, tad cik daudz lielāku labumu sabats dos mums šodien, kad ciešam no noguruma, sabrukuma, stresa un nemiera? Šīs jomas eksperti apgalvo, ka viena no atslēgām stresa un trauksmes problēmas risināšanā ir atpūta.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Paskatieties, kā Dievs paredzēja šo situāciju. Ceturtajā bauslī ir teikts: “Sešas dienas tev būs strādāt un padarīt visus savus darbus, bet septītā diena ir atpūta Tam Kungam, tavam Dievam...” (2. Mozus 20:8-11). Ievērojiet, ka tekstā parādās gan darba svētība, gan atpūtas labums. Dieva plāns ir tāds, lai mūsu dzīve būtu līdzsvarota un veselīga. Pateicoties sabata priekšrocībām, nevienam nav jācieš no stresa un nemiera sekām.</a:t>
            </a:r>
            <a:endParaRPr kumimoji="0" lang="es-E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upo 1">
            <a:extLst>
              <a:ext uri="{FF2B5EF4-FFF2-40B4-BE49-F238E27FC236}">
                <a16:creationId xmlns:a16="http://schemas.microsoft.com/office/drawing/2014/main" id="{ED12FD34-1B1B-675B-7789-14A10D23B6B2}"/>
              </a:ext>
            </a:extLst>
          </p:cNvPr>
          <p:cNvGrpSpPr/>
          <p:nvPr/>
        </p:nvGrpSpPr>
        <p:grpSpPr>
          <a:xfrm>
            <a:off x="124247" y="40433"/>
            <a:ext cx="6728283" cy="1223937"/>
            <a:chOff x="124247" y="40433"/>
            <a:chExt cx="6728283" cy="1223937"/>
          </a:xfrm>
        </p:grpSpPr>
        <p:pic>
          <p:nvPicPr>
            <p:cNvPr id="7" name="Imagen 6">
              <a:extLst>
                <a:ext uri="{FF2B5EF4-FFF2-40B4-BE49-F238E27FC236}">
                  <a16:creationId xmlns:a16="http://schemas.microsoft.com/office/drawing/2014/main" id="{643DBFF5-953A-19FC-5DB3-54FA364572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4247" y="40433"/>
              <a:ext cx="6728283" cy="1126798"/>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C4D7A4CA-ECAC-B4AA-5A44-4A27891A6E4C}"/>
                </a:ext>
              </a:extLst>
            </p:cNvPr>
            <p:cNvSpPr txBox="1"/>
            <p:nvPr/>
          </p:nvSpPr>
          <p:spPr>
            <a:xfrm>
              <a:off x="4000499" y="188331"/>
              <a:ext cx="2714625"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Calibri" panose="020F0502020204030204" pitchFamily="34" charset="0"/>
                  <a:cs typeface="Abhaya Libre ExtraBold" panose="02000803000000000000" pitchFamily="2" charset="0"/>
                </a:rPr>
                <a:t>Mazina</a:t>
              </a:r>
              <a:r>
                <a:rPr kumimoji="0" lang="es-ES" sz="2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Calibri" panose="020F0502020204030204" pitchFamily="34" charset="0"/>
                  <a:cs typeface="Abhaya Libre ExtraBold" panose="02000803000000000000" pitchFamily="2" charset="0"/>
                </a:rPr>
                <a:t> </a:t>
              </a:r>
              <a:r>
                <a:rPr kumimoji="0" lang="es-ES" sz="2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Calibri" panose="020F0502020204030204" pitchFamily="34" charset="0"/>
                  <a:cs typeface="Abhaya Libre ExtraBold" panose="02000803000000000000" pitchFamily="2" charset="0"/>
                </a:rPr>
                <a:t>stresu</a:t>
              </a:r>
              <a:r>
                <a:rPr kumimoji="0" lang="es-ES" sz="2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Calibri" panose="020F0502020204030204" pitchFamily="34" charset="0"/>
                  <a:cs typeface="Abhaya Libre ExtraBold" panose="02000803000000000000" pitchFamily="2" charset="0"/>
                </a:rPr>
                <a:t> un </a:t>
              </a:r>
              <a:r>
                <a:rPr kumimoji="0" lang="es-ES" sz="2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Calibri" panose="020F0502020204030204" pitchFamily="34" charset="0"/>
                  <a:cs typeface="Abhaya Libre ExtraBold" panose="02000803000000000000" pitchFamily="2" charset="0"/>
                </a:rPr>
                <a:t>trauksmi</a:t>
              </a:r>
              <a:r>
                <a:rPr kumimoji="0" lang="es-ES" sz="2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Calibri" panose="020F0502020204030204" pitchFamily="34" charset="0"/>
                  <a:cs typeface="Abhaya Libre ExtraBold" panose="02000803000000000000" pitchFamily="2" charset="0"/>
                </a:rPr>
                <a:t>.</a:t>
              </a:r>
              <a:endParaRPr kumimoji="0" lang="es-ES" sz="2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endParaRPr>
            </a:p>
          </p:txBody>
        </p:sp>
        <p:sp>
          <p:nvSpPr>
            <p:cNvPr id="9" name="CuadroTexto 8">
              <a:extLst>
                <a:ext uri="{FF2B5EF4-FFF2-40B4-BE49-F238E27FC236}">
                  <a16:creationId xmlns:a16="http://schemas.microsoft.com/office/drawing/2014/main" id="{A7FEFA6B-ED6A-7733-45F4-BA7D90C78250}"/>
                </a:ext>
              </a:extLst>
            </p:cNvPr>
            <p:cNvSpPr txBox="1"/>
            <p:nvPr/>
          </p:nvSpPr>
          <p:spPr>
            <a:xfrm>
              <a:off x="1451020" y="311444"/>
              <a:ext cx="19537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Sabats</a:t>
              </a:r>
              <a:endPar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endParaRPr>
            </a:p>
          </p:txBody>
        </p:sp>
        <p:sp>
          <p:nvSpPr>
            <p:cNvPr id="10" name="CuadroTexto 9">
              <a:extLst>
                <a:ext uri="{FF2B5EF4-FFF2-40B4-BE49-F238E27FC236}">
                  <a16:creationId xmlns:a16="http://schemas.microsoft.com/office/drawing/2014/main" id="{46EF4F6B-C5B1-0BEC-CFFE-738427D26F5D}"/>
                </a:ext>
              </a:extLst>
            </p:cNvPr>
            <p:cNvSpPr txBox="1"/>
            <p:nvPr/>
          </p:nvSpPr>
          <p:spPr>
            <a:xfrm>
              <a:off x="368532" y="64041"/>
              <a:ext cx="4191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200" b="1" i="0" u="none" strike="noStrike" kern="1200" cap="none" spc="0" normalizeH="0" baseline="0" noProof="0" dirty="0">
                  <a:ln>
                    <a:noFill/>
                  </a:ln>
                  <a:solidFill>
                    <a:srgbClr val="E9D093"/>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8</a:t>
              </a:r>
            </a:p>
          </p:txBody>
        </p:sp>
      </p:grpSp>
      <p:pic>
        <p:nvPicPr>
          <p:cNvPr id="11" name="Imagen 10" descr="Una persona sentada en el pasto&#10;&#10;Descripción generada automáticamente con confianza baja">
            <a:extLst>
              <a:ext uri="{FF2B5EF4-FFF2-40B4-BE49-F238E27FC236}">
                <a16:creationId xmlns:a16="http://schemas.microsoft.com/office/drawing/2014/main" id="{A6D12540-2C01-2C45-ACCD-627304FFE91A}"/>
              </a:ext>
            </a:extLst>
          </p:cNvPr>
          <p:cNvPicPr>
            <a:picLocks noChangeAspect="1"/>
          </p:cNvPicPr>
          <p:nvPr/>
        </p:nvPicPr>
        <p:blipFill rotWithShape="1">
          <a:blip r:embed="rId4">
            <a:extLst>
              <a:ext uri="{28A0092B-C50C-407E-A947-70E740481C1C}">
                <a14:useLocalDpi xmlns:a14="http://schemas.microsoft.com/office/drawing/2010/main" val="0"/>
              </a:ext>
            </a:extLst>
          </a:blip>
          <a:srcRect l="9443" r="2182"/>
          <a:stretch/>
        </p:blipFill>
        <p:spPr>
          <a:xfrm flipH="1">
            <a:off x="8055677" y="3340034"/>
            <a:ext cx="3984045" cy="3381103"/>
          </a:xfrm>
          <a:prstGeom prst="snip2DiagRect">
            <a:avLst>
              <a:gd name="adj1" fmla="val 0"/>
              <a:gd name="adj2" fmla="val 13398"/>
            </a:avLst>
          </a:prstGeom>
          <a:solidFill>
            <a:srgbClr val="FFFFFF">
              <a:shade val="85000"/>
            </a:srgbClr>
          </a:solidFill>
          <a:ln w="88900" cap="sq">
            <a:solidFill>
              <a:srgbClr val="9C782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EC5B401B-BB8B-04B9-BF0B-8601ECC93D6A}"/>
              </a:ext>
            </a:extLst>
          </p:cNvPr>
          <p:cNvPicPr>
            <a:picLocks noChangeAspect="1"/>
          </p:cNvPicPr>
          <p:nvPr/>
        </p:nvPicPr>
        <p:blipFill>
          <a:blip r:embed="rId5"/>
          <a:stretch>
            <a:fillRect/>
          </a:stretch>
        </p:blipFill>
        <p:spPr>
          <a:xfrm>
            <a:off x="7816259" y="170150"/>
            <a:ext cx="4223463" cy="3018206"/>
          </a:xfrm>
          <a:prstGeom prst="snip2DiagRect">
            <a:avLst>
              <a:gd name="adj1" fmla="val 0"/>
              <a:gd name="adj2" fmla="val 23326"/>
            </a:avLst>
          </a:prstGeom>
          <a:solidFill>
            <a:srgbClr val="FFFFFF">
              <a:shade val="85000"/>
            </a:srgbClr>
          </a:solidFill>
          <a:ln w="88900" cap="sq">
            <a:solidFill>
              <a:srgbClr val="74512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078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edge">
                                      <p:cBhvr>
                                        <p:cTn id="14" dur="1000"/>
                                        <p:tgtEl>
                                          <p:spTgt spid="15"/>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edge">
                                      <p:cBhvr>
                                        <p:cTn id="23" dur="1000"/>
                                        <p:tgtEl>
                                          <p:spTgt spid="11"/>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left)">
                                      <p:cBhvr>
                                        <p:cTn id="3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CE38296-E01C-3B68-E92C-CE474DFC2FB2}"/>
              </a:ext>
            </a:extLst>
          </p:cNvPr>
          <p:cNvSpPr txBox="1"/>
          <p:nvPr/>
        </p:nvSpPr>
        <p:spPr>
          <a:xfrm>
            <a:off x="133769" y="1203342"/>
            <a:ext cx="9281810" cy="314419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lv-LV"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Depresija tiek klasificēta kā garīga slimība un izraisa </a:t>
            </a:r>
            <a:r>
              <a:rPr kumimoji="0" lang="lv-LV" sz="2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anhedoniju</a:t>
            </a:r>
            <a:r>
              <a:rPr kumimoji="0" lang="lv-LV"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kas ir nespēja baudīt dzīvi. Cilvēki ar zemu hormona serotonīna līmeni, kas ir atbildīgs par labsajūtu, ātrāk cieš no depresijas, ja viņi neatpūšas. Šādās īpašās situācijās sabata atpūtas fiziskās priekšrocības ir nepieciešamas, lai dzīvotu optimistiski un pozitīvi.</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lv-LV"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Sabata atpūta veicina dzīves baudīšanu, jo tā paaugstina pašvērtējumu līdz veselīgam līmenim. No desmit Dekaloga baušļiem tikai ceturtajā ir pieminēts Dievs kā Radītājs: “Jo sešās dienās Tas Kungs radīja debesis un zemi, jūru un visu, kas tajās ir, un septītajā dienā atpūtās...” (2. Mozus 20:8-11). Tātad sabats palīdz atbrīvoties no depresijas un piedzīvot laimi!</a:t>
            </a:r>
            <a:endParaRPr kumimoji="0" lang="es-E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upo 6">
            <a:extLst>
              <a:ext uri="{FF2B5EF4-FFF2-40B4-BE49-F238E27FC236}">
                <a16:creationId xmlns:a16="http://schemas.microsoft.com/office/drawing/2014/main" id="{3C606F44-0DBC-703E-258A-BE575DCD6CA7}"/>
              </a:ext>
            </a:extLst>
          </p:cNvPr>
          <p:cNvGrpSpPr/>
          <p:nvPr/>
        </p:nvGrpSpPr>
        <p:grpSpPr>
          <a:xfrm>
            <a:off x="177837" y="35561"/>
            <a:ext cx="6728289" cy="1200329"/>
            <a:chOff x="177837" y="35561"/>
            <a:chExt cx="6728289" cy="1200329"/>
          </a:xfrm>
        </p:grpSpPr>
        <p:pic>
          <p:nvPicPr>
            <p:cNvPr id="2" name="Imagen 1">
              <a:extLst>
                <a:ext uri="{FF2B5EF4-FFF2-40B4-BE49-F238E27FC236}">
                  <a16:creationId xmlns:a16="http://schemas.microsoft.com/office/drawing/2014/main" id="{A6481489-93F5-6B2A-D85C-EA51775E20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7837" y="72328"/>
              <a:ext cx="6728289" cy="1126799"/>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B2DA8BDB-D801-763A-5566-5C2A5995B3FA}"/>
                </a:ext>
              </a:extLst>
            </p:cNvPr>
            <p:cNvSpPr txBox="1"/>
            <p:nvPr/>
          </p:nvSpPr>
          <p:spPr>
            <a:xfrm>
              <a:off x="3960811" y="182129"/>
              <a:ext cx="2636458"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Calibri" panose="020F0502020204030204" pitchFamily="34" charset="0"/>
                  <a:cs typeface="Abhaya Libre ExtraBold" panose="02000803000000000000" pitchFamily="2" charset="0"/>
                </a:rPr>
                <a:t>Palīdz cīnīties ar depresiju.</a:t>
              </a:r>
              <a:endParaRPr kumimoji="0" lang="lv-LV" sz="2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endParaRPr>
            </a:p>
          </p:txBody>
        </p:sp>
        <p:sp>
          <p:nvSpPr>
            <p:cNvPr id="5" name="CuadroTexto 4">
              <a:extLst>
                <a:ext uri="{FF2B5EF4-FFF2-40B4-BE49-F238E27FC236}">
                  <a16:creationId xmlns:a16="http://schemas.microsoft.com/office/drawing/2014/main" id="{CC6EAB82-8C1A-F4FA-090C-7EE909C136DB}"/>
                </a:ext>
              </a:extLst>
            </p:cNvPr>
            <p:cNvSpPr txBox="1"/>
            <p:nvPr/>
          </p:nvSpPr>
          <p:spPr>
            <a:xfrm>
              <a:off x="1504613" y="343339"/>
              <a:ext cx="19537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Sabats</a:t>
              </a:r>
              <a:endPar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endParaRPr>
            </a:p>
          </p:txBody>
        </p:sp>
        <p:sp>
          <p:nvSpPr>
            <p:cNvPr id="6" name="CuadroTexto 5">
              <a:extLst>
                <a:ext uri="{FF2B5EF4-FFF2-40B4-BE49-F238E27FC236}">
                  <a16:creationId xmlns:a16="http://schemas.microsoft.com/office/drawing/2014/main" id="{5DB44416-DCF3-63CE-D5FE-522826A012B9}"/>
                </a:ext>
              </a:extLst>
            </p:cNvPr>
            <p:cNvSpPr txBox="1"/>
            <p:nvPr/>
          </p:nvSpPr>
          <p:spPr>
            <a:xfrm>
              <a:off x="422124" y="35561"/>
              <a:ext cx="4191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200" b="1" i="0" u="none" strike="noStrike" kern="1200" cap="none" spc="0" normalizeH="0" baseline="0" noProof="0" dirty="0">
                  <a:ln>
                    <a:noFill/>
                  </a:ln>
                  <a:solidFill>
                    <a:srgbClr val="CB9900"/>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9</a:t>
              </a:r>
            </a:p>
          </p:txBody>
        </p:sp>
      </p:grpSp>
      <p:grpSp>
        <p:nvGrpSpPr>
          <p:cNvPr id="11" name="Grupo 10">
            <a:extLst>
              <a:ext uri="{FF2B5EF4-FFF2-40B4-BE49-F238E27FC236}">
                <a16:creationId xmlns:a16="http://schemas.microsoft.com/office/drawing/2014/main" id="{BB103DF6-65AD-612A-A74D-0A5F3642E77B}"/>
              </a:ext>
            </a:extLst>
          </p:cNvPr>
          <p:cNvGrpSpPr/>
          <p:nvPr/>
        </p:nvGrpSpPr>
        <p:grpSpPr>
          <a:xfrm>
            <a:off x="5237525" y="4669434"/>
            <a:ext cx="6728289" cy="1126798"/>
            <a:chOff x="5237525" y="4669434"/>
            <a:chExt cx="6728289" cy="1126798"/>
          </a:xfrm>
        </p:grpSpPr>
        <p:pic>
          <p:nvPicPr>
            <p:cNvPr id="20" name="Imagen 19">
              <a:extLst>
                <a:ext uri="{FF2B5EF4-FFF2-40B4-BE49-F238E27FC236}">
                  <a16:creationId xmlns:a16="http://schemas.microsoft.com/office/drawing/2014/main" id="{8D171515-947A-2D2B-82DC-11F68A83B02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37525" y="4669434"/>
              <a:ext cx="6728289" cy="1126798"/>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0F7D8756-2C7D-6CD2-AD89-6B45D869EB2B}"/>
                </a:ext>
              </a:extLst>
            </p:cNvPr>
            <p:cNvSpPr txBox="1"/>
            <p:nvPr/>
          </p:nvSpPr>
          <p:spPr>
            <a:xfrm>
              <a:off x="8817429" y="4812089"/>
              <a:ext cx="2626579"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Calibri" panose="020F0502020204030204" pitchFamily="34" charset="0"/>
                  <a:cs typeface="Abhaya Libre ExtraBold" panose="02000803000000000000" pitchFamily="2" charset="0"/>
                </a:rPr>
                <a:t>Palīdz </a:t>
              </a:r>
              <a:r>
                <a:rPr kumimoji="0" lang="lv-LV" sz="2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Calibri" panose="020F0502020204030204" pitchFamily="34" charset="0"/>
                  <a:cs typeface="Abhaya Libre ExtraBold" panose="02000803000000000000" pitchFamily="2" charset="0"/>
                </a:rPr>
                <a:t>pret vidi būt </a:t>
              </a:r>
              <a:r>
                <a:rPr kumimoji="0" lang="nb-NO" sz="2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Calibri" panose="020F0502020204030204" pitchFamily="34" charset="0"/>
                  <a:cs typeface="Abhaya Libre ExtraBold" panose="02000803000000000000" pitchFamily="2" charset="0"/>
                </a:rPr>
                <a:t>draudzīgiem.</a:t>
              </a:r>
              <a:endParaRPr kumimoji="0" lang="es-ES" sz="2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endParaRPr>
            </a:p>
          </p:txBody>
        </p:sp>
        <p:sp>
          <p:nvSpPr>
            <p:cNvPr id="9" name="CuadroTexto 8">
              <a:extLst>
                <a:ext uri="{FF2B5EF4-FFF2-40B4-BE49-F238E27FC236}">
                  <a16:creationId xmlns:a16="http://schemas.microsoft.com/office/drawing/2014/main" id="{5B483D7F-E303-881A-6615-3A5ACEC30887}"/>
                </a:ext>
              </a:extLst>
            </p:cNvPr>
            <p:cNvSpPr txBox="1"/>
            <p:nvPr/>
          </p:nvSpPr>
          <p:spPr>
            <a:xfrm>
              <a:off x="6562534" y="4935199"/>
              <a:ext cx="19537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Sabats</a:t>
              </a:r>
              <a:endPar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endParaRPr>
            </a:p>
          </p:txBody>
        </p:sp>
        <p:sp>
          <p:nvSpPr>
            <p:cNvPr id="10" name="CuadroTexto 9">
              <a:extLst>
                <a:ext uri="{FF2B5EF4-FFF2-40B4-BE49-F238E27FC236}">
                  <a16:creationId xmlns:a16="http://schemas.microsoft.com/office/drawing/2014/main" id="{7E5C5731-BE62-5CD3-E03F-130C7212B17A}"/>
                </a:ext>
              </a:extLst>
            </p:cNvPr>
            <p:cNvSpPr txBox="1"/>
            <p:nvPr/>
          </p:nvSpPr>
          <p:spPr>
            <a:xfrm>
              <a:off x="5286301" y="4678922"/>
              <a:ext cx="1167320"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500" b="1" i="0" u="none" strike="noStrike" kern="1200" cap="none" spc="0" normalizeH="0" baseline="0" noProof="0" dirty="0">
                  <a:ln>
                    <a:noFill/>
                  </a:ln>
                  <a:solidFill>
                    <a:srgbClr val="CEDDC1"/>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10</a:t>
              </a:r>
            </a:p>
          </p:txBody>
        </p:sp>
      </p:grpSp>
      <p:sp>
        <p:nvSpPr>
          <p:cNvPr id="12" name="CuadroTexto 11">
            <a:extLst>
              <a:ext uri="{FF2B5EF4-FFF2-40B4-BE49-F238E27FC236}">
                <a16:creationId xmlns:a16="http://schemas.microsoft.com/office/drawing/2014/main" id="{AFEB7BE2-809D-B605-CDE7-800E74A7A59E}"/>
              </a:ext>
            </a:extLst>
          </p:cNvPr>
          <p:cNvSpPr txBox="1"/>
          <p:nvPr/>
        </p:nvSpPr>
        <p:spPr>
          <a:xfrm>
            <a:off x="4223657" y="5743572"/>
            <a:ext cx="786688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dirty="0">
                <a:ln>
                  <a:noFill/>
                </a:ln>
                <a:solidFill>
                  <a:prstClr val="black"/>
                </a:solidFill>
                <a:effectLst/>
                <a:uLnTx/>
                <a:uFillTx/>
                <a:latin typeface="Calibri" panose="020F0502020204030204"/>
                <a:ea typeface="+mn-ea"/>
                <a:cs typeface="+mn-cs"/>
              </a:rPr>
              <a:t>Sabatā atceramies, ka pasaule nav mūsu īpašums, ar to varam rīkoties pēc saviem ieskatiem, bet tā ir Dieva radība. “Dievs nāks, lai iznīcinātu tos, kas iznīcina zemi.” Mēs patērējam mazāk, bez TV un veļas mašīnas....</a:t>
            </a:r>
            <a:endPar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Imagen 12">
            <a:extLst>
              <a:ext uri="{FF2B5EF4-FFF2-40B4-BE49-F238E27FC236}">
                <a16:creationId xmlns:a16="http://schemas.microsoft.com/office/drawing/2014/main" id="{10AB9C09-FAF2-C2E5-3307-EAEC527F88E1}"/>
              </a:ext>
            </a:extLst>
          </p:cNvPr>
          <p:cNvPicPr>
            <a:picLocks noChangeAspect="1"/>
          </p:cNvPicPr>
          <p:nvPr/>
        </p:nvPicPr>
        <p:blipFill rotWithShape="1">
          <a:blip r:embed="rId5"/>
          <a:srcRect l="8490" r="36835"/>
          <a:stretch/>
        </p:blipFill>
        <p:spPr>
          <a:xfrm>
            <a:off x="9415579" y="146888"/>
            <a:ext cx="2603863" cy="2550579"/>
          </a:xfrm>
          <a:prstGeom prst="round2DiagRect">
            <a:avLst>
              <a:gd name="adj1" fmla="val 0"/>
              <a:gd name="adj2" fmla="val 13822"/>
            </a:avLst>
          </a:prstGeom>
          <a:ln w="57150" cap="sq">
            <a:solidFill>
              <a:srgbClr val="E2D800"/>
            </a:solidFill>
            <a:miter lim="800000"/>
          </a:ln>
          <a:effectLst>
            <a:outerShdw blurRad="254000" algn="tl" rotWithShape="0">
              <a:srgbClr val="000000">
                <a:alpha val="43000"/>
              </a:srgbClr>
            </a:outerShdw>
          </a:effectLst>
        </p:spPr>
      </p:pic>
      <p:pic>
        <p:nvPicPr>
          <p:cNvPr id="15" name="Imagen 14" descr="Un grupo de personas con traje de color negro&#10;&#10;Descripción generada automáticamente">
            <a:extLst>
              <a:ext uri="{FF2B5EF4-FFF2-40B4-BE49-F238E27FC236}">
                <a16:creationId xmlns:a16="http://schemas.microsoft.com/office/drawing/2014/main" id="{77AC27EE-73F2-F5A2-B530-68DEC99DF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5579" y="2832823"/>
            <a:ext cx="2603863" cy="1832121"/>
          </a:xfrm>
          <a:prstGeom prst="round2DiagRect">
            <a:avLst>
              <a:gd name="adj1" fmla="val 16667"/>
              <a:gd name="adj2" fmla="val 0"/>
            </a:avLst>
          </a:prstGeom>
          <a:ln w="57150" cap="sq">
            <a:solidFill>
              <a:srgbClr val="CB9900"/>
            </a:solidFill>
            <a:miter lim="800000"/>
          </a:ln>
          <a:effectLst>
            <a:outerShdw blurRad="254000" algn="tl" rotWithShape="0">
              <a:srgbClr val="000000">
                <a:alpha val="43000"/>
              </a:srgbClr>
            </a:outerShdw>
          </a:effectLst>
        </p:spPr>
      </p:pic>
      <p:grpSp>
        <p:nvGrpSpPr>
          <p:cNvPr id="14" name="Grupo 13">
            <a:extLst>
              <a:ext uri="{FF2B5EF4-FFF2-40B4-BE49-F238E27FC236}">
                <a16:creationId xmlns:a16="http://schemas.microsoft.com/office/drawing/2014/main" id="{90D03EF2-D472-0858-5283-2B130AFDB050}"/>
              </a:ext>
            </a:extLst>
          </p:cNvPr>
          <p:cNvGrpSpPr/>
          <p:nvPr/>
        </p:nvGrpSpPr>
        <p:grpSpPr>
          <a:xfrm>
            <a:off x="133769" y="4697542"/>
            <a:ext cx="4036260" cy="2011380"/>
            <a:chOff x="133769" y="4697542"/>
            <a:chExt cx="4036260" cy="2011380"/>
          </a:xfrm>
        </p:grpSpPr>
        <p:pic>
          <p:nvPicPr>
            <p:cNvPr id="17" name="Imagen 16">
              <a:extLst>
                <a:ext uri="{FF2B5EF4-FFF2-40B4-BE49-F238E27FC236}">
                  <a16:creationId xmlns:a16="http://schemas.microsoft.com/office/drawing/2014/main" id="{96831BD0-A2F6-6639-6A64-76984D4FBE5C}"/>
                </a:ext>
              </a:extLst>
            </p:cNvPr>
            <p:cNvPicPr>
              <a:picLocks noChangeAspect="1"/>
            </p:cNvPicPr>
            <p:nvPr/>
          </p:nvPicPr>
          <p:blipFill rotWithShape="1">
            <a:blip r:embed="rId7"/>
            <a:srcRect t="34306"/>
            <a:stretch/>
          </p:blipFill>
          <p:spPr>
            <a:xfrm>
              <a:off x="133769" y="4697542"/>
              <a:ext cx="4036260" cy="2011380"/>
            </a:xfrm>
            <a:prstGeom prst="rect">
              <a:avLst/>
            </a:prstGeom>
            <a:solidFill>
              <a:srgbClr val="FFFFFF">
                <a:shade val="85000"/>
              </a:srgbClr>
            </a:solidFill>
            <a:ln w="88900" cap="sq">
              <a:solidFill>
                <a:srgbClr val="5B9C2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n 18" descr="Forma&#10;&#10;Descripción generada automáticamente con confianza media">
              <a:extLst>
                <a:ext uri="{FF2B5EF4-FFF2-40B4-BE49-F238E27FC236}">
                  <a16:creationId xmlns:a16="http://schemas.microsoft.com/office/drawing/2014/main" id="{3555587A-C977-69AF-8D77-05ECA68D24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8092" y="6131934"/>
              <a:ext cx="457200" cy="457200"/>
            </a:xfrm>
            <a:prstGeom prst="rect">
              <a:avLst/>
            </a:prstGeom>
          </p:spPr>
        </p:pic>
      </p:grpSp>
    </p:spTree>
    <p:extLst>
      <p:ext uri="{BB962C8B-B14F-4D97-AF65-F5344CB8AC3E}">
        <p14:creationId xmlns:p14="http://schemas.microsoft.com/office/powerpoint/2010/main" val="1353503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800" decel="100000"/>
                                        <p:tgtEl>
                                          <p:spTgt spid="13"/>
                                        </p:tgtEl>
                                      </p:cBhvr>
                                    </p:animEffect>
                                    <p:anim calcmode="lin" valueType="num">
                                      <p:cBhvr>
                                        <p:cTn id="15" dur="800" decel="100000" fill="hold"/>
                                        <p:tgtEl>
                                          <p:spTgt spid="13"/>
                                        </p:tgtEl>
                                        <p:attrNameLst>
                                          <p:attrName>style.rotation</p:attrName>
                                        </p:attrNameLst>
                                      </p:cBhvr>
                                      <p:tavLst>
                                        <p:tav tm="0">
                                          <p:val>
                                            <p:fltVal val="-90"/>
                                          </p:val>
                                        </p:tav>
                                        <p:tav tm="100000">
                                          <p:val>
                                            <p:fltVal val="0"/>
                                          </p:val>
                                        </p:tav>
                                      </p:tavLst>
                                    </p:anim>
                                    <p:anim calcmode="lin" valueType="num">
                                      <p:cBhvr>
                                        <p:cTn id="16" dur="800" decel="100000" fill="hold"/>
                                        <p:tgtEl>
                                          <p:spTgt spid="13"/>
                                        </p:tgtEl>
                                        <p:attrNameLst>
                                          <p:attrName>ppt_x</p:attrName>
                                        </p:attrNameLst>
                                      </p:cBhvr>
                                      <p:tavLst>
                                        <p:tav tm="0">
                                          <p:val>
                                            <p:strVal val="#ppt_x+0.4"/>
                                          </p:val>
                                        </p:tav>
                                        <p:tav tm="100000">
                                          <p:val>
                                            <p:strVal val="#ppt_x-0.05"/>
                                          </p:val>
                                        </p:tav>
                                      </p:tavLst>
                                    </p:anim>
                                    <p:anim calcmode="lin" valueType="num">
                                      <p:cBhvr>
                                        <p:cTn id="17" dur="800" decel="100000" fill="hold"/>
                                        <p:tgtEl>
                                          <p:spTgt spid="13"/>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800" decel="100000"/>
                                        <p:tgtEl>
                                          <p:spTgt spid="15"/>
                                        </p:tgtEl>
                                      </p:cBhvr>
                                    </p:animEffect>
                                    <p:anim calcmode="lin" valueType="num">
                                      <p:cBhvr>
                                        <p:cTn id="29" dur="800" decel="100000" fill="hold"/>
                                        <p:tgtEl>
                                          <p:spTgt spid="15"/>
                                        </p:tgtEl>
                                        <p:attrNameLst>
                                          <p:attrName>style.rotation</p:attrName>
                                        </p:attrNameLst>
                                      </p:cBhvr>
                                      <p:tavLst>
                                        <p:tav tm="0">
                                          <p:val>
                                            <p:fltVal val="-90"/>
                                          </p:val>
                                        </p:tav>
                                        <p:tav tm="100000">
                                          <p:val>
                                            <p:fltVal val="0"/>
                                          </p:val>
                                        </p:tav>
                                      </p:tavLst>
                                    </p:anim>
                                    <p:anim calcmode="lin" valueType="num">
                                      <p:cBhvr>
                                        <p:cTn id="30" dur="800" decel="100000" fill="hold"/>
                                        <p:tgtEl>
                                          <p:spTgt spid="15"/>
                                        </p:tgtEl>
                                        <p:attrNameLst>
                                          <p:attrName>ppt_x</p:attrName>
                                        </p:attrNameLst>
                                      </p:cBhvr>
                                      <p:tavLst>
                                        <p:tav tm="0">
                                          <p:val>
                                            <p:strVal val="#ppt_x+0.4"/>
                                          </p:val>
                                        </p:tav>
                                        <p:tav tm="100000">
                                          <p:val>
                                            <p:strVal val="#ppt_x-0.05"/>
                                          </p:val>
                                        </p:tav>
                                      </p:tavLst>
                                    </p:anim>
                                    <p:anim calcmode="lin" valueType="num">
                                      <p:cBhvr>
                                        <p:cTn id="31" dur="800" decel="100000" fill="hold"/>
                                        <p:tgtEl>
                                          <p:spTgt spid="15"/>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wipe(left)">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strVal val="#ppt_w*0.70"/>
                                          </p:val>
                                        </p:tav>
                                        <p:tav tm="100000">
                                          <p:val>
                                            <p:strVal val="#ppt_w"/>
                                          </p:val>
                                        </p:tav>
                                      </p:tavLst>
                                    </p:anim>
                                    <p:anim calcmode="lin" valueType="num">
                                      <p:cBhvr>
                                        <p:cTn id="43" dur="500" fill="hold"/>
                                        <p:tgtEl>
                                          <p:spTgt spid="11"/>
                                        </p:tgtEl>
                                        <p:attrNameLst>
                                          <p:attrName>ppt_h</p:attrName>
                                        </p:attrNameLst>
                                      </p:cBhvr>
                                      <p:tavLst>
                                        <p:tav tm="0">
                                          <p:val>
                                            <p:strVal val="#ppt_h"/>
                                          </p:val>
                                        </p:tav>
                                        <p:tav tm="100000">
                                          <p:val>
                                            <p:strVal val="#ppt_h"/>
                                          </p:val>
                                        </p:tav>
                                      </p:tavLst>
                                    </p:anim>
                                    <p:animEffect transition="in" filter="fade">
                                      <p:cBhvr>
                                        <p:cTn id="44" dur="500"/>
                                        <p:tgtEl>
                                          <p:spTgt spid="11"/>
                                        </p:tgtEl>
                                      </p:cBhvr>
                                    </p:animEffect>
                                  </p:childTnLst>
                                </p:cTn>
                              </p:par>
                            </p:childTnLst>
                          </p:cTn>
                        </p:par>
                        <p:par>
                          <p:cTn id="45" fill="hold">
                            <p:stCondLst>
                              <p:cond delay="500"/>
                            </p:stCondLst>
                            <p:childTnLst>
                              <p:par>
                                <p:cTn id="46" presetID="42"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strVal val="#ppt_x"/>
                                          </p:val>
                                        </p:tav>
                                        <p:tav tm="100000">
                                          <p:val>
                                            <p:strVal val="#ppt_x"/>
                                          </p:val>
                                        </p:tav>
                                      </p:tavLst>
                                    </p:anim>
                                    <p:anim calcmode="lin" valueType="num">
                                      <p:cBhvr>
                                        <p:cTn id="5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B1EFD8-0DC2-F0B8-CAC9-1ED07A4A55D6}"/>
              </a:ext>
            </a:extLst>
          </p:cNvPr>
          <p:cNvSpPr txBox="1"/>
          <p:nvPr/>
        </p:nvSpPr>
        <p:spPr>
          <a:xfrm>
            <a:off x="547035" y="1202491"/>
            <a:ext cx="7764905"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Pirmkārt, tā nosaka mūsu izcelsmi. Mēs esam saprātīga Dizainera produkts, kurš mūs radījis ar noteiktu mērķi. Mēs neesam šeit nejauši.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Otrkārt, sabats nosaka mūsu identitāti. Dievs ir mūsu Radītājs un Debesu Tēvs, un tādēļ mēs esam Ķēniņa ģimene.</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Visbeidzot, tas iezīmē mūsu nākotni. Mums ir tikšanās ar Dievu mūžībā, jo katru sabatu mēs pielūgsim Viņu Jaunajā zemē (Jesajas 66:23).</a:t>
            </a:r>
            <a:endParaRPr kumimoji="0" lang="es-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upo 7">
            <a:extLst>
              <a:ext uri="{FF2B5EF4-FFF2-40B4-BE49-F238E27FC236}">
                <a16:creationId xmlns:a16="http://schemas.microsoft.com/office/drawing/2014/main" id="{D6DFDA59-AB4B-D63E-D427-F0626013C9B3}"/>
              </a:ext>
            </a:extLst>
          </p:cNvPr>
          <p:cNvGrpSpPr/>
          <p:nvPr/>
        </p:nvGrpSpPr>
        <p:grpSpPr>
          <a:xfrm>
            <a:off x="133769" y="25777"/>
            <a:ext cx="6728289" cy="1200329"/>
            <a:chOff x="133769" y="25777"/>
            <a:chExt cx="6728289" cy="1200329"/>
          </a:xfrm>
        </p:grpSpPr>
        <p:pic>
          <p:nvPicPr>
            <p:cNvPr id="2" name="Imagen 1">
              <a:extLst>
                <a:ext uri="{FF2B5EF4-FFF2-40B4-BE49-F238E27FC236}">
                  <a16:creationId xmlns:a16="http://schemas.microsoft.com/office/drawing/2014/main" id="{DAACDE34-F0F1-6ACF-3AF5-6E0207E2E0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769" y="83345"/>
              <a:ext cx="6728289" cy="1126798"/>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1824DC7E-662B-BC2D-6C81-8DFE3B734DEF}"/>
                </a:ext>
              </a:extLst>
            </p:cNvPr>
            <p:cNvSpPr txBox="1"/>
            <p:nvPr/>
          </p:nvSpPr>
          <p:spPr>
            <a:xfrm>
              <a:off x="3745902" y="400522"/>
              <a:ext cx="2813511"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Calibri" panose="020F0502020204030204" pitchFamily="34" charset="0"/>
                  <a:cs typeface="Abhaya Libre ExtraBold" panose="02000803000000000000" pitchFamily="2" charset="0"/>
                </a:rPr>
                <a:t>Piešķir dzīvei jēgu.</a:t>
              </a:r>
              <a:endParaRPr kumimoji="0" lang="es-ES" sz="2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endParaRPr>
            </a:p>
          </p:txBody>
        </p:sp>
        <p:sp>
          <p:nvSpPr>
            <p:cNvPr id="5" name="CuadroTexto 4">
              <a:extLst>
                <a:ext uri="{FF2B5EF4-FFF2-40B4-BE49-F238E27FC236}">
                  <a16:creationId xmlns:a16="http://schemas.microsoft.com/office/drawing/2014/main" id="{CB44B930-5567-A756-CFD0-23D1130D3D50}"/>
                </a:ext>
              </a:extLst>
            </p:cNvPr>
            <p:cNvSpPr txBox="1"/>
            <p:nvPr/>
          </p:nvSpPr>
          <p:spPr>
            <a:xfrm>
              <a:off x="1460545" y="354356"/>
              <a:ext cx="19537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Sabats</a:t>
              </a:r>
              <a:endPar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endParaRPr>
            </a:p>
          </p:txBody>
        </p:sp>
        <p:sp>
          <p:nvSpPr>
            <p:cNvPr id="6" name="CuadroTexto 5">
              <a:extLst>
                <a:ext uri="{FF2B5EF4-FFF2-40B4-BE49-F238E27FC236}">
                  <a16:creationId xmlns:a16="http://schemas.microsoft.com/office/drawing/2014/main" id="{DE46F299-47EC-9B23-840D-99F8AE949F46}"/>
                </a:ext>
              </a:extLst>
            </p:cNvPr>
            <p:cNvSpPr txBox="1"/>
            <p:nvPr/>
          </p:nvSpPr>
          <p:spPr>
            <a:xfrm>
              <a:off x="137105" y="25777"/>
              <a:ext cx="11543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200" b="1" i="0" u="none" strike="noStrike" kern="1200" cap="none" spc="0" normalizeH="0" baseline="0" noProof="0" dirty="0">
                  <a:ln>
                    <a:noFill/>
                  </a:ln>
                  <a:solidFill>
                    <a:srgbClr val="EDC9C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11</a:t>
              </a:r>
            </a:p>
          </p:txBody>
        </p:sp>
      </p:grpSp>
      <p:sp>
        <p:nvSpPr>
          <p:cNvPr id="7" name="CuadroTexto 6">
            <a:extLst>
              <a:ext uri="{FF2B5EF4-FFF2-40B4-BE49-F238E27FC236}">
                <a16:creationId xmlns:a16="http://schemas.microsoft.com/office/drawing/2014/main" id="{DA5C99AC-865B-3A2C-0780-9FFD0189AE6F}"/>
              </a:ext>
            </a:extLst>
          </p:cNvPr>
          <p:cNvSpPr txBox="1"/>
          <p:nvPr/>
        </p:nvSpPr>
        <p:spPr>
          <a:xfrm>
            <a:off x="5399642" y="4581011"/>
            <a:ext cx="6593246" cy="215373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lv-LV"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Cilvēks ir Dieva radīts pēc Viņa tēla un līdzības, un tādēļ viņam ir jāraugās uz saviem līdzcilvēkiem tāpat, kā viņš redz sevi attiecībā pret Dievu. Šāda pieeja liks viņam nepiešķirt pārāk lielu nozīmi seksam un nepielūgt ķermeni, kā arī vienmēr atgādinās viņam neizmantot savus līdzcilvēkus - izmantošana, kas ir izraisījusi rasu, darba un nacionālistiskus konfliktus -, jo mēs visi esam radīti no “vienām [asinīm]”.</a:t>
            </a:r>
            <a:endParaRPr kumimoji="0" lang="es-E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upo 8">
            <a:extLst>
              <a:ext uri="{FF2B5EF4-FFF2-40B4-BE49-F238E27FC236}">
                <a16:creationId xmlns:a16="http://schemas.microsoft.com/office/drawing/2014/main" id="{E799DCB9-E8AC-E86D-4AEA-BB39B5212267}"/>
              </a:ext>
            </a:extLst>
          </p:cNvPr>
          <p:cNvGrpSpPr/>
          <p:nvPr/>
        </p:nvGrpSpPr>
        <p:grpSpPr>
          <a:xfrm>
            <a:off x="5232640" y="3300604"/>
            <a:ext cx="6728283" cy="1200329"/>
            <a:chOff x="5232640" y="3300604"/>
            <a:chExt cx="6728283" cy="1200329"/>
          </a:xfrm>
        </p:grpSpPr>
        <p:pic>
          <p:nvPicPr>
            <p:cNvPr id="12" name="Imagen 11">
              <a:extLst>
                <a:ext uri="{FF2B5EF4-FFF2-40B4-BE49-F238E27FC236}">
                  <a16:creationId xmlns:a16="http://schemas.microsoft.com/office/drawing/2014/main" id="{34D52466-27B2-E6B1-7DC4-4916ED29D1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32640" y="3358172"/>
              <a:ext cx="6728283" cy="1126798"/>
            </a:xfrm>
            <a:prstGeom prst="rect">
              <a:avLst/>
            </a:prstGeom>
            <a:effectLst>
              <a:outerShdw blurRad="50800" dist="38100" dir="5400000" algn="t" rotWithShape="0">
                <a:prstClr val="black">
                  <a:alpha val="40000"/>
                </a:prstClr>
              </a:outerShdw>
            </a:effectLst>
          </p:spPr>
        </p:pic>
        <p:sp>
          <p:nvSpPr>
            <p:cNvPr id="13" name="CuadroTexto 12">
              <a:extLst>
                <a:ext uri="{FF2B5EF4-FFF2-40B4-BE49-F238E27FC236}">
                  <a16:creationId xmlns:a16="http://schemas.microsoft.com/office/drawing/2014/main" id="{CBF66E73-AF5F-1DE8-BC93-C0002E1D8C4F}"/>
                </a:ext>
              </a:extLst>
            </p:cNvPr>
            <p:cNvSpPr txBox="1"/>
            <p:nvPr/>
          </p:nvSpPr>
          <p:spPr>
            <a:xfrm>
              <a:off x="8752420" y="3485269"/>
              <a:ext cx="3164961"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Calibri" panose="020F0502020204030204" pitchFamily="34" charset="0"/>
                  <a:cs typeface="Abhaya Libre ExtraBold" panose="02000803000000000000" pitchFamily="2" charset="0"/>
                </a:rPr>
                <a:t>Risina socioloģiskās problēmas.</a:t>
              </a:r>
              <a:endParaRPr kumimoji="0" lang="es-ES" sz="23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endParaRPr>
            </a:p>
          </p:txBody>
        </p:sp>
        <p:sp>
          <p:nvSpPr>
            <p:cNvPr id="14" name="CuadroTexto 13">
              <a:extLst>
                <a:ext uri="{FF2B5EF4-FFF2-40B4-BE49-F238E27FC236}">
                  <a16:creationId xmlns:a16="http://schemas.microsoft.com/office/drawing/2014/main" id="{500A5C4D-8E8D-B5C5-DA2D-F75705218FAE}"/>
                </a:ext>
              </a:extLst>
            </p:cNvPr>
            <p:cNvSpPr txBox="1"/>
            <p:nvPr/>
          </p:nvSpPr>
          <p:spPr>
            <a:xfrm>
              <a:off x="6559413" y="3629183"/>
              <a:ext cx="19537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Sabats</a:t>
              </a:r>
              <a:endPar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endParaRPr>
            </a:p>
          </p:txBody>
        </p:sp>
        <p:sp>
          <p:nvSpPr>
            <p:cNvPr id="15" name="CuadroTexto 14">
              <a:extLst>
                <a:ext uri="{FF2B5EF4-FFF2-40B4-BE49-F238E27FC236}">
                  <a16:creationId xmlns:a16="http://schemas.microsoft.com/office/drawing/2014/main" id="{FD5739B5-357B-7F5B-A43B-48C3FE99F243}"/>
                </a:ext>
              </a:extLst>
            </p:cNvPr>
            <p:cNvSpPr txBox="1"/>
            <p:nvPr/>
          </p:nvSpPr>
          <p:spPr>
            <a:xfrm>
              <a:off x="5247554" y="3300604"/>
              <a:ext cx="114381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200" b="1" i="0" u="none" strike="noStrike" kern="1200" cap="none" spc="0" normalizeH="0" baseline="0" noProof="0" dirty="0">
                  <a:ln>
                    <a:noFill/>
                  </a:ln>
                  <a:solidFill>
                    <a:srgbClr val="D4CFF5"/>
                  </a:solidFill>
                  <a:effectLst>
                    <a:outerShdw blurRad="38100" dist="38100" dir="2700000" algn="tl">
                      <a:srgbClr val="000000">
                        <a:alpha val="43137"/>
                      </a:srgbClr>
                    </a:outerShdw>
                  </a:effectLst>
                  <a:uLnTx/>
                  <a:uFillTx/>
                  <a:latin typeface="Abhaya Libre ExtraBold" panose="02000803000000000000" pitchFamily="2" charset="0"/>
                  <a:ea typeface="+mn-ea"/>
                  <a:cs typeface="Abhaya Libre ExtraBold" panose="02000803000000000000" pitchFamily="2" charset="0"/>
                </a:rPr>
                <a:t>12</a:t>
              </a:r>
            </a:p>
          </p:txBody>
        </p:sp>
      </p:grpSp>
      <p:pic>
        <p:nvPicPr>
          <p:cNvPr id="17" name="Imagen 16" descr="Icono&#10;&#10;Descripción generada automáticamente">
            <a:extLst>
              <a:ext uri="{FF2B5EF4-FFF2-40B4-BE49-F238E27FC236}">
                <a16:creationId xmlns:a16="http://schemas.microsoft.com/office/drawing/2014/main" id="{E9DB83AB-09FC-F691-1F58-FD4EFE19E1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331" y="1301281"/>
            <a:ext cx="168704" cy="168704"/>
          </a:xfrm>
          <a:prstGeom prst="rect">
            <a:avLst/>
          </a:prstGeom>
        </p:spPr>
      </p:pic>
      <p:pic>
        <p:nvPicPr>
          <p:cNvPr id="19" name="Imagen 18" descr="Icono&#10;&#10;Descripción generada automáticamente">
            <a:extLst>
              <a:ext uri="{FF2B5EF4-FFF2-40B4-BE49-F238E27FC236}">
                <a16:creationId xmlns:a16="http://schemas.microsoft.com/office/drawing/2014/main" id="{8419FEC0-3208-7BA8-9E47-B029AC4EE2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331" y="2007634"/>
            <a:ext cx="168704" cy="168704"/>
          </a:xfrm>
          <a:prstGeom prst="rect">
            <a:avLst/>
          </a:prstGeom>
        </p:spPr>
      </p:pic>
      <p:pic>
        <p:nvPicPr>
          <p:cNvPr id="21" name="Imagen 20" descr="Icono&#10;&#10;Descripción generada automáticamente">
            <a:extLst>
              <a:ext uri="{FF2B5EF4-FFF2-40B4-BE49-F238E27FC236}">
                <a16:creationId xmlns:a16="http://schemas.microsoft.com/office/drawing/2014/main" id="{640E47CE-EF21-42E9-3810-EF906D9B88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331" y="2713987"/>
            <a:ext cx="168704" cy="168704"/>
          </a:xfrm>
          <a:prstGeom prst="rect">
            <a:avLst/>
          </a:prstGeom>
        </p:spPr>
      </p:pic>
      <p:pic>
        <p:nvPicPr>
          <p:cNvPr id="11" name="Imagen 10" descr="Imagen que contiene persona, hombre, posando, foto&#10;&#10;Descripción generada automáticamente">
            <a:extLst>
              <a:ext uri="{FF2B5EF4-FFF2-40B4-BE49-F238E27FC236}">
                <a16:creationId xmlns:a16="http://schemas.microsoft.com/office/drawing/2014/main" id="{DE7F2442-D0C5-53B7-AF35-3A3590A635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20173" y="156399"/>
            <a:ext cx="3193496" cy="3108336"/>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8" name="Imagen 17" descr="Grupo de personas posando para una foto&#10;&#10;Descripción generada automáticamente">
            <a:extLst>
              <a:ext uri="{FF2B5EF4-FFF2-40B4-BE49-F238E27FC236}">
                <a16:creationId xmlns:a16="http://schemas.microsoft.com/office/drawing/2014/main" id="{975E0E9D-73B9-275B-24A2-532BC674FB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8331" y="3483886"/>
            <a:ext cx="4447057" cy="3030450"/>
          </a:xfrm>
          <a:prstGeom prst="rect">
            <a:avLst/>
          </a:prstGeom>
          <a:solidFill>
            <a:srgbClr val="FFFFFF">
              <a:shade val="85000"/>
            </a:srgbClr>
          </a:solidFill>
          <a:ln w="28575" cap="sq">
            <a:solidFill>
              <a:srgbClr val="2F209C"/>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6842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out)">
                                      <p:cBhvr>
                                        <p:cTn id="7" dur="1000"/>
                                        <p:tgtEl>
                                          <p:spTgt spid="8"/>
                                        </p:tgtEl>
                                      </p:cBhvr>
                                    </p:animEffect>
                                  </p:childTnLst>
                                </p:cTn>
                              </p:par>
                            </p:childTnLst>
                          </p:cTn>
                        </p:par>
                        <p:par>
                          <p:cTn id="8" fill="hold">
                            <p:stCondLst>
                              <p:cond delay="1000"/>
                            </p:stCondLst>
                            <p:childTnLst>
                              <p:par>
                                <p:cTn id="9" presetID="16" presetClass="entr" presetSubtype="37"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fltVal val="0"/>
                                          </p:val>
                                        </p:tav>
                                        <p:tav tm="100000">
                                          <p:val>
                                            <p:strVal val="#ppt_w"/>
                                          </p:val>
                                        </p:tav>
                                      </p:tavLst>
                                    </p:anim>
                                    <p:anim calcmode="lin" valueType="num">
                                      <p:cBhvr>
                                        <p:cTn id="17" dur="1000" fill="hold"/>
                                        <p:tgtEl>
                                          <p:spTgt spid="17"/>
                                        </p:tgtEl>
                                        <p:attrNameLst>
                                          <p:attrName>ppt_h</p:attrName>
                                        </p:attrNameLst>
                                      </p:cBhvr>
                                      <p:tavLst>
                                        <p:tav tm="0">
                                          <p:val>
                                            <p:fltVal val="0"/>
                                          </p:val>
                                        </p:tav>
                                        <p:tav tm="100000">
                                          <p:val>
                                            <p:strVal val="#ppt_h"/>
                                          </p:val>
                                        </p:tav>
                                      </p:tavLst>
                                    </p:anim>
                                    <p:anim calcmode="lin" valueType="num">
                                      <p:cBhvr>
                                        <p:cTn id="18" dur="1000" fill="hold"/>
                                        <p:tgtEl>
                                          <p:spTgt spid="17"/>
                                        </p:tgtEl>
                                        <p:attrNameLst>
                                          <p:attrName>style.rotation</p:attrName>
                                        </p:attrNameLst>
                                      </p:cBhvr>
                                      <p:tavLst>
                                        <p:tav tm="0">
                                          <p:val>
                                            <p:fltVal val="90"/>
                                          </p:val>
                                        </p:tav>
                                        <p:tav tm="100000">
                                          <p:val>
                                            <p:fltVal val="0"/>
                                          </p:val>
                                        </p:tav>
                                      </p:tavLst>
                                    </p:anim>
                                    <p:animEffect transition="in" filter="fade">
                                      <p:cBhvr>
                                        <p:cTn id="19" dur="1000"/>
                                        <p:tgtEl>
                                          <p:spTgt spid="17"/>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wipe(left)">
                                      <p:cBhvr>
                                        <p:cTn id="35" dur="500"/>
                                        <p:tgtEl>
                                          <p:spTgt spid="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1000" fill="hold"/>
                                        <p:tgtEl>
                                          <p:spTgt spid="21"/>
                                        </p:tgtEl>
                                        <p:attrNameLst>
                                          <p:attrName>ppt_w</p:attrName>
                                        </p:attrNameLst>
                                      </p:cBhvr>
                                      <p:tavLst>
                                        <p:tav tm="0">
                                          <p:val>
                                            <p:fltVal val="0"/>
                                          </p:val>
                                        </p:tav>
                                        <p:tav tm="100000">
                                          <p:val>
                                            <p:strVal val="#ppt_w"/>
                                          </p:val>
                                        </p:tav>
                                      </p:tavLst>
                                    </p:anim>
                                    <p:anim calcmode="lin" valueType="num">
                                      <p:cBhvr>
                                        <p:cTn id="41" dur="1000" fill="hold"/>
                                        <p:tgtEl>
                                          <p:spTgt spid="21"/>
                                        </p:tgtEl>
                                        <p:attrNameLst>
                                          <p:attrName>ppt_h</p:attrName>
                                        </p:attrNameLst>
                                      </p:cBhvr>
                                      <p:tavLst>
                                        <p:tav tm="0">
                                          <p:val>
                                            <p:fltVal val="0"/>
                                          </p:val>
                                        </p:tav>
                                        <p:tav tm="100000">
                                          <p:val>
                                            <p:strVal val="#ppt_h"/>
                                          </p:val>
                                        </p:tav>
                                      </p:tavLst>
                                    </p:anim>
                                    <p:anim calcmode="lin" valueType="num">
                                      <p:cBhvr>
                                        <p:cTn id="42" dur="1000" fill="hold"/>
                                        <p:tgtEl>
                                          <p:spTgt spid="21"/>
                                        </p:tgtEl>
                                        <p:attrNameLst>
                                          <p:attrName>style.rotation</p:attrName>
                                        </p:attrNameLst>
                                      </p:cBhvr>
                                      <p:tavLst>
                                        <p:tav tm="0">
                                          <p:val>
                                            <p:fltVal val="90"/>
                                          </p:val>
                                        </p:tav>
                                        <p:tav tm="100000">
                                          <p:val>
                                            <p:fltVal val="0"/>
                                          </p:val>
                                        </p:tav>
                                      </p:tavLst>
                                    </p:anim>
                                    <p:animEffect transition="in" filter="fade">
                                      <p:cBhvr>
                                        <p:cTn id="43" dur="1000"/>
                                        <p:tgtEl>
                                          <p:spTgt spid="21"/>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wipe(left)">
                                      <p:cBhvr>
                                        <p:cTn id="47" dur="500"/>
                                        <p:tgtEl>
                                          <p:spTgt spid="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32"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diamond(out)">
                                      <p:cBhvr>
                                        <p:cTn id="52" dur="1000"/>
                                        <p:tgtEl>
                                          <p:spTgt spid="9"/>
                                        </p:tgtEl>
                                      </p:cBhvr>
                                    </p:animEffect>
                                  </p:childTnLst>
                                </p:cTn>
                              </p:par>
                            </p:childTnLst>
                          </p:cTn>
                        </p:par>
                        <p:par>
                          <p:cTn id="53" fill="hold">
                            <p:stCondLst>
                              <p:cond delay="1000"/>
                            </p:stCondLst>
                            <p:childTnLst>
                              <p:par>
                                <p:cTn id="54" presetID="16" presetClass="entr" presetSubtype="37"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outVertical)">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2219</TotalTime>
  <Words>2644</Words>
  <Application>Microsoft Office PowerPoint</Application>
  <PresentationFormat>Panorámica</PresentationFormat>
  <Paragraphs>107</Paragraphs>
  <Slides>16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16</vt:i4>
      </vt:variant>
    </vt:vector>
  </HeadingPairs>
  <TitlesOfParts>
    <vt:vector size="21" baseType="lpstr">
      <vt:lpstr>Abhaya Libre ExtraBold</vt:lpstr>
      <vt:lpstr>Calibri Light</vt:lpstr>
      <vt:lpstr>Calibri</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Isabel Laveda</cp:lastModifiedBy>
  <cp:revision>205</cp:revision>
  <dcterms:created xsi:type="dcterms:W3CDTF">2022-11-25T07:10:21Z</dcterms:created>
  <dcterms:modified xsi:type="dcterms:W3CDTF">2024-05-22T09:42:46Z</dcterms:modified>
</cp:coreProperties>
</file>