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73" r:id="rId7"/>
    <p:sldId id="274" r:id="rId8"/>
    <p:sldId id="275" r:id="rId9"/>
    <p:sldId id="268" r:id="rId10"/>
    <p:sldId id="269" r:id="rId11"/>
    <p:sldId id="270" r:id="rId12"/>
    <p:sldId id="271" r:id="rId13"/>
    <p:sldId id="264" r:id="rId14"/>
    <p:sldId id="265" r:id="rId15"/>
    <p:sldId id="266" r:id="rId16"/>
    <p:sldId id="267" r:id="rId17"/>
    <p:sldId id="260" r:id="rId18"/>
    <p:sldId id="261" r:id="rId19"/>
    <p:sldId id="262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56"/>
    </p:embeddedFont>
    <p:embeddedFont>
      <p:font typeface="Harrington" panose="04040505050A02020702" pitchFamily="82" charset="0"/>
      <p:regular r:id="rId57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A6B8C2"/>
    <a:srgbClr val="C6DDE0"/>
    <a:srgbClr val="DCE58B"/>
    <a:srgbClr val="CC929E"/>
    <a:srgbClr val="D09D4E"/>
    <a:srgbClr val="8FEAFF"/>
    <a:srgbClr val="FF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0" autoAdjust="0"/>
    <p:restoredTop sz="94660"/>
  </p:normalViewPr>
  <p:slideViewPr>
    <p:cSldViewPr>
      <p:cViewPr varScale="1">
        <p:scale>
          <a:sx n="69" d="100"/>
          <a:sy n="69" d="100"/>
        </p:scale>
        <p:origin x="66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9435B-2514-47BF-A7D7-7B17AA8200DE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7392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C3E86-2937-4DA9-B885-AE5DB8D1D1E2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85658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C83C1-A989-4BD0-9226-C479932D753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64905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49BB90-060F-49AA-AC9D-9EEF30CF06E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1332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F249D-4BD1-42DB-8138-9CAA76652BD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2296853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50166-1403-417F-B23E-E46F6AF46FF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9357983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145FB-FC5B-4C8C-B54F-4D44D9EB19E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161685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6199-2CF6-4DEF-9C60-60354906E936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663153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05469-9A08-4750-9326-47F6D6812E2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337705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8E525-ADEE-4F80-8687-291F3F7714C5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974500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110279-3899-45C7-8BA9-EA9D34F75D4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609843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0D352FC1-8AD2-4C7E-9C09-DD5E77677942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79389" y="115888"/>
            <a:ext cx="3312491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lv-LV" sz="3600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JĒZUS </a:t>
            </a:r>
          </a:p>
          <a:p>
            <a:pPr algn="r"/>
            <a:r>
              <a:rPr lang="es-ES" sz="3600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 Black" panose="020B0A04020102020204" pitchFamily="34" charset="0"/>
              </a:rPr>
              <a:t>LĪDZĪBAS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2"/>
          <p:cNvSpPr>
            <a:spLocks noChangeArrowheads="1" noChangeShapeType="1" noTextEdit="1"/>
          </p:cNvSpPr>
          <p:nvPr/>
        </p:nvSpPr>
        <p:spPr bwMode="auto">
          <a:xfrm>
            <a:off x="2124075" y="1196975"/>
            <a:ext cx="4608513" cy="403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lv-LV" sz="3600" i="1" kern="10" dirty="0">
                <a:ln w="25400">
                  <a:solidFill>
                    <a:srgbClr val="D9A0A7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E2634"/>
                    </a:gs>
                    <a:gs pos="50000">
                      <a:srgbClr val="C33B4F"/>
                    </a:gs>
                    <a:gs pos="100000">
                      <a:srgbClr val="6E2634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33B4F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Glābšanas </a:t>
            </a:r>
          </a:p>
          <a:p>
            <a:pPr algn="ctr"/>
            <a:r>
              <a:rPr lang="lv-LV" sz="3600" i="1" kern="10" dirty="0">
                <a:ln w="25400">
                  <a:solidFill>
                    <a:srgbClr val="D9A0A7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E2634"/>
                    </a:gs>
                    <a:gs pos="50000">
                      <a:srgbClr val="C33B4F"/>
                    </a:gs>
                    <a:gs pos="100000">
                      <a:srgbClr val="6E2634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33B4F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</a:t>
            </a:r>
            <a:r>
              <a:rPr lang="es-ES" sz="3600" i="1" kern="10" dirty="0" err="1">
                <a:ln w="25400">
                  <a:solidFill>
                    <a:srgbClr val="D9A0A7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E2634"/>
                    </a:gs>
                    <a:gs pos="50000">
                      <a:srgbClr val="C33B4F"/>
                    </a:gs>
                    <a:gs pos="100000">
                      <a:srgbClr val="6E2634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C33B4F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lāns</a:t>
            </a:r>
            <a:endParaRPr lang="es-ES" sz="3600" i="1" kern="10" dirty="0">
              <a:ln w="25400">
                <a:solidFill>
                  <a:srgbClr val="D9A0A7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E2634"/>
                  </a:gs>
                  <a:gs pos="50000">
                    <a:srgbClr val="C33B4F"/>
                  </a:gs>
                  <a:gs pos="100000">
                    <a:srgbClr val="6E2634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C33B4F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692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6.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Sinepju graudiņš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6983413" y="6345238"/>
            <a:ext cx="21605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13: 31-32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07950" y="4900613"/>
            <a:ext cx="4176713" cy="1768475"/>
          </a:xfrm>
          <a:prstGeom prst="rect">
            <a:avLst/>
          </a:prstGeom>
          <a:solidFill>
            <a:srgbClr val="DFD597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Dieva</a:t>
            </a:r>
            <a:r>
              <a:rPr lang="es-ES" dirty="0"/>
              <a:t> </a:t>
            </a:r>
            <a:r>
              <a:rPr lang="es-ES" dirty="0" err="1"/>
              <a:t>žēlastības</a:t>
            </a:r>
            <a:r>
              <a:rPr lang="es-ES" dirty="0"/>
              <a:t> </a:t>
            </a:r>
            <a:r>
              <a:rPr lang="es-ES" dirty="0" err="1"/>
              <a:t>valstības</a:t>
            </a:r>
            <a:r>
              <a:rPr lang="es-ES" dirty="0"/>
              <a:t> – </a:t>
            </a:r>
            <a:r>
              <a:rPr lang="lv-LV" dirty="0" err="1"/>
              <a:t>Drudzes</a:t>
            </a:r>
            <a:r>
              <a:rPr lang="lv-LV" dirty="0"/>
              <a:t> </a:t>
            </a:r>
            <a:r>
              <a:rPr lang="es-ES" dirty="0"/>
              <a:t>- </a:t>
            </a:r>
            <a:r>
              <a:rPr lang="es-ES" dirty="0" err="1"/>
              <a:t>kvantitatīva</a:t>
            </a:r>
            <a:r>
              <a:rPr lang="es-ES" dirty="0"/>
              <a:t> un </a:t>
            </a:r>
            <a:r>
              <a:rPr lang="es-ES" dirty="0" err="1"/>
              <a:t>kvalitatīva</a:t>
            </a:r>
            <a:r>
              <a:rPr lang="es-ES" dirty="0"/>
              <a:t> </a:t>
            </a:r>
            <a:r>
              <a:rPr lang="es-ES" dirty="0" err="1"/>
              <a:t>izaugsme</a:t>
            </a:r>
            <a:r>
              <a:rPr lang="es-ES" dirty="0"/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/>
              <a:t>Dievs</a:t>
            </a:r>
            <a:r>
              <a:rPr lang="es-ES" dirty="0"/>
              <a:t> </a:t>
            </a:r>
            <a:r>
              <a:rPr lang="es-ES" dirty="0" err="1"/>
              <a:t>paveic</a:t>
            </a:r>
            <a:r>
              <a:rPr lang="es-ES" dirty="0"/>
              <a:t> </a:t>
            </a:r>
            <a:r>
              <a:rPr lang="es-ES" dirty="0" err="1"/>
              <a:t>lielas</a:t>
            </a:r>
            <a:r>
              <a:rPr lang="es-ES" dirty="0"/>
              <a:t> </a:t>
            </a:r>
            <a:r>
              <a:rPr lang="es-ES" dirty="0" err="1"/>
              <a:t>lietas</a:t>
            </a:r>
            <a:r>
              <a:rPr lang="es-ES" dirty="0"/>
              <a:t>, </a:t>
            </a:r>
            <a:r>
              <a:rPr lang="es-ES" dirty="0" err="1"/>
              <a:t>sākot</a:t>
            </a:r>
            <a:r>
              <a:rPr lang="es-ES" dirty="0"/>
              <a:t> </a:t>
            </a:r>
            <a:r>
              <a:rPr lang="es-ES" dirty="0" err="1"/>
              <a:t>ar</a:t>
            </a:r>
            <a:r>
              <a:rPr lang="es-ES" dirty="0"/>
              <a:t> </a:t>
            </a:r>
            <a:r>
              <a:rPr lang="lv-LV" dirty="0"/>
              <a:t>vismazākajiem</a:t>
            </a:r>
            <a:r>
              <a:rPr lang="es-ES" dirty="0"/>
              <a:t>.</a:t>
            </a:r>
          </a:p>
        </p:txBody>
      </p:sp>
      <p:pic>
        <p:nvPicPr>
          <p:cNvPr id="70661" name="Picture 5" descr="granomosta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88913"/>
            <a:ext cx="1703388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WordArt 2"/>
          <p:cNvSpPr>
            <a:spLocks noChangeArrowheads="1" noChangeShapeType="1" noTextEdit="1"/>
          </p:cNvSpPr>
          <p:nvPr/>
        </p:nvSpPr>
        <p:spPr bwMode="auto">
          <a:xfrm>
            <a:off x="395288" y="333375"/>
            <a:ext cx="29940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7.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Nezāles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804025" y="6308725"/>
            <a:ext cx="2160588" cy="400110"/>
          </a:xfrm>
          <a:prstGeom prst="rect">
            <a:avLst/>
          </a:prstGeom>
          <a:solidFill>
            <a:srgbClr val="DFD597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13: 24-30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851920" y="0"/>
            <a:ext cx="51126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lv-LV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Raksturs nosaka likteni. Žēlastības laika mērķis. Nezāles tomēr nekļūst par kviešiem.</a:t>
            </a:r>
            <a:endParaRPr lang="es-E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9637" name="Picture 5" descr="JesusParabolaTrigoYCizan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989138"/>
            <a:ext cx="2152650" cy="2524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9" name="Picture 7" descr="JesusParabolaDelEnemigoQueEchaCizañ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240088" cy="2516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4669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WordArt 2"/>
          <p:cNvSpPr>
            <a:spLocks noChangeArrowheads="1" noChangeShapeType="1" noTextEdit="1"/>
          </p:cNvSpPr>
          <p:nvPr/>
        </p:nvSpPr>
        <p:spPr bwMode="auto">
          <a:xfrm>
            <a:off x="323851" y="333375"/>
            <a:ext cx="60483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8.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Ļaunie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strādnieki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21: 33-43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107950" y="1196975"/>
            <a:ext cx="3024188" cy="1785104"/>
          </a:xfrm>
          <a:prstGeom prst="rect">
            <a:avLst/>
          </a:prstGeom>
          <a:solidFill>
            <a:srgbClr val="ECD4B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/>
              <a:t>Dieva mūžīgais mērķis triumfēs, neskatoties uz cilvēka neticību.</a:t>
            </a:r>
          </a:p>
          <a:p>
            <a:pPr>
              <a:spcBef>
                <a:spcPct val="50000"/>
              </a:spcBef>
            </a:pPr>
            <a:r>
              <a:rPr lang="lv-LV" dirty="0"/>
              <a:t>Izraēla zaudēs savu izredzētās tautas lomu.</a:t>
            </a:r>
            <a:endParaRPr lang="es-ES" dirty="0"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WordArt 2"/>
          <p:cNvSpPr>
            <a:spLocks noChangeArrowheads="1" noChangeShapeType="1" noTextEdit="1"/>
          </p:cNvSpPr>
          <p:nvPr/>
        </p:nvSpPr>
        <p:spPr bwMode="auto">
          <a:xfrm>
            <a:off x="1692275" y="981075"/>
            <a:ext cx="6119813" cy="4752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lv-LV" sz="3600" i="1" kern="10" dirty="0">
                <a:ln w="25400">
                  <a:solidFill>
                    <a:srgbClr val="D3CFB4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C4F4B"/>
                    </a:gs>
                    <a:gs pos="50000">
                      <a:srgbClr val="788882"/>
                    </a:gs>
                    <a:gs pos="100000">
                      <a:srgbClr val="3C4F4B"/>
                    </a:gs>
                  </a:gsLst>
                  <a:lin ang="2700000" scaled="1"/>
                </a:gradFill>
                <a:effectLst>
                  <a:outerShdw dist="109250" dir="12932261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Patiesības</a:t>
            </a:r>
          </a:p>
          <a:p>
            <a:pPr algn="ctr"/>
            <a:r>
              <a:rPr lang="lv-LV" sz="3600" i="1" kern="10" dirty="0">
                <a:ln w="25400">
                  <a:solidFill>
                    <a:srgbClr val="D3CFB4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C4F4B"/>
                    </a:gs>
                    <a:gs pos="50000">
                      <a:srgbClr val="788882"/>
                    </a:gs>
                    <a:gs pos="100000">
                      <a:srgbClr val="3C4F4B"/>
                    </a:gs>
                  </a:gsLst>
                  <a:lin ang="2700000" scaled="1"/>
                </a:gradFill>
                <a:effectLst>
                  <a:outerShdw dist="109250" dir="12932261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pieņemšana</a:t>
            </a:r>
            <a:endParaRPr lang="es-ES" sz="3600" i="1" kern="10" dirty="0">
              <a:ln w="25400">
                <a:solidFill>
                  <a:srgbClr val="D3CFB4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C4F4B"/>
                  </a:gs>
                  <a:gs pos="50000">
                    <a:srgbClr val="788882"/>
                  </a:gs>
                  <a:gs pos="100000">
                    <a:srgbClr val="3C4F4B"/>
                  </a:gs>
                </a:gsLst>
                <a:lin ang="2700000" scaled="1"/>
              </a:gradFill>
              <a:effectLst>
                <a:outerShdw dist="109250" dir="12932261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WordArt 2"/>
          <p:cNvSpPr>
            <a:spLocks noChangeArrowheads="1" noChangeShapeType="1" noTextEdit="1"/>
          </p:cNvSpPr>
          <p:nvPr/>
        </p:nvSpPr>
        <p:spPr bwMode="auto">
          <a:xfrm>
            <a:off x="107950" y="188913"/>
            <a:ext cx="87852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9.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Sējējs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sēkla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un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zeme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-36513" y="6461125"/>
            <a:ext cx="28082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13: 3-9, 18-23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6227763" y="908050"/>
            <a:ext cx="27352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solidFill>
                  <a:schemeClr val="bg1"/>
                </a:solidFill>
              </a:rPr>
              <a:t>Patiesības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uztvere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dažāda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veida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klausītājiem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74758" name="Picture 6" descr="JesusParabolaElSembrador8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060575"/>
            <a:ext cx="1446212" cy="1584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7EAF1"/>
            </a:gs>
            <a:gs pos="100000">
              <a:srgbClr val="C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JesusParabolaBanquet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4897438" cy="343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WordArt 2"/>
          <p:cNvSpPr>
            <a:spLocks noChangeArrowheads="1" noChangeShapeType="1" noTextEdit="1"/>
          </p:cNvSpPr>
          <p:nvPr/>
        </p:nvSpPr>
        <p:spPr bwMode="auto">
          <a:xfrm>
            <a:off x="323850" y="188913"/>
            <a:ext cx="4168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10.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Lielais mielasts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14: 16-24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2413" y="1173163"/>
            <a:ext cx="302418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/>
              <a:t>Bīstamība atstāt novārtā vai noraidīt patiesību.</a:t>
            </a:r>
          </a:p>
          <a:p>
            <a:pPr>
              <a:spcBef>
                <a:spcPct val="50000"/>
              </a:spcBef>
            </a:pPr>
            <a:r>
              <a:rPr lang="lv-LV" dirty="0"/>
              <a:t>Dievs nevar pieņemt dalītu sirdi.</a:t>
            </a:r>
            <a:endParaRPr lang="es-ES" dirty="0"/>
          </a:p>
        </p:txBody>
      </p:sp>
      <p:pic>
        <p:nvPicPr>
          <p:cNvPr id="73734" name="Picture 6" descr="JesusParabolaBanque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836613"/>
            <a:ext cx="539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3A77B"/>
            </a:gs>
            <a:gs pos="100000">
              <a:srgbClr val="D3A77B">
                <a:gamma/>
                <a:tint val="73725"/>
                <a:invGamma/>
              </a:srgbClr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6" name="Picture 10" descr="JesusParabolaBuscaUnTesor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820988"/>
            <a:ext cx="30988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8" name="WordArt 2"/>
          <p:cNvSpPr>
            <a:spLocks noChangeArrowheads="1" noChangeShapeType="1" noTextEdit="1"/>
          </p:cNvSpPr>
          <p:nvPr/>
        </p:nvSpPr>
        <p:spPr bwMode="auto">
          <a:xfrm>
            <a:off x="179389" y="188913"/>
            <a:ext cx="489666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11.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Apslēptā manta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13: 44</a:t>
            </a:r>
          </a:p>
        </p:txBody>
      </p:sp>
      <p:pic>
        <p:nvPicPr>
          <p:cNvPr id="80904" name="Picture 8" descr="El tesoro escondid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08050"/>
            <a:ext cx="6953250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3708400" y="4868863"/>
            <a:ext cx="29511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Patiesības</a:t>
            </a:r>
            <a:r>
              <a:rPr lang="es-ES" dirty="0"/>
              <a:t> </a:t>
            </a:r>
            <a:r>
              <a:rPr lang="es-ES" dirty="0" err="1"/>
              <a:t>augstākā</a:t>
            </a:r>
            <a:r>
              <a:rPr lang="es-ES" dirty="0"/>
              <a:t> </a:t>
            </a:r>
            <a:r>
              <a:rPr lang="es-ES" dirty="0" err="1"/>
              <a:t>vērtība</a:t>
            </a:r>
            <a:r>
              <a:rPr lang="es-ES" dirty="0"/>
              <a:t> un </a:t>
            </a:r>
            <a:r>
              <a:rPr lang="es-ES" dirty="0" err="1"/>
              <a:t>nepieciešamie</a:t>
            </a:r>
            <a:r>
              <a:rPr lang="es-ES" dirty="0"/>
              <a:t> </a:t>
            </a:r>
            <a:r>
              <a:rPr lang="es-ES" dirty="0" err="1"/>
              <a:t>centieni</a:t>
            </a:r>
            <a:r>
              <a:rPr lang="es-ES" dirty="0"/>
              <a:t> to </a:t>
            </a:r>
            <a:r>
              <a:rPr lang="es-ES" dirty="0" err="1"/>
              <a:t>apgūt</a:t>
            </a:r>
            <a:endParaRPr lang="es-ES" dirty="0"/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06D8B"/>
            </a:gs>
            <a:gs pos="50000">
              <a:srgbClr val="506D8B">
                <a:gamma/>
                <a:tint val="73725"/>
                <a:invGamma/>
              </a:srgbClr>
            </a:gs>
            <a:gs pos="100000">
              <a:srgbClr val="506D8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3137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12. </a:t>
            </a:r>
            <a:r>
              <a:rPr lang="fr-FR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Jaunais</a:t>
            </a:r>
            <a:r>
              <a:rPr lang="fr-F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fr-FR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audums</a:t>
            </a:r>
            <a:r>
              <a:rPr lang="fr-F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un </a:t>
            </a:r>
            <a:r>
              <a:rPr lang="fr-FR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jaunais</a:t>
            </a:r>
            <a:r>
              <a:rPr lang="fr-FR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fr-FR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vīns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Mar</a:t>
            </a:r>
            <a:r>
              <a:rPr lang="lv-LV" dirty="0" err="1"/>
              <a:t>kus</a:t>
            </a:r>
            <a:r>
              <a:rPr lang="lv-LV" dirty="0"/>
              <a:t> </a:t>
            </a:r>
            <a:r>
              <a:rPr lang="es-ES" dirty="0"/>
              <a:t>2: 21-22</a:t>
            </a:r>
          </a:p>
        </p:txBody>
      </p:sp>
      <p:pic>
        <p:nvPicPr>
          <p:cNvPr id="79877" name="Picture 5" descr="odr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908050"/>
            <a:ext cx="3251200" cy="446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odre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2409825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80" name="Picture 8" descr="Remie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35050"/>
            <a:ext cx="2376488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2916238" y="2884488"/>
            <a:ext cx="259238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/>
              <a:t>Patiesība pret tradīcijām.</a:t>
            </a:r>
          </a:p>
          <a:p>
            <a:pPr>
              <a:spcBef>
                <a:spcPct val="50000"/>
              </a:spcBef>
            </a:pPr>
            <a:r>
              <a:rPr lang="lv-LV" dirty="0"/>
              <a:t>Iepriekšpieņemtu viedokļu bīstamība.</a:t>
            </a:r>
            <a:endParaRPr lang="es-ES" dirty="0"/>
          </a:p>
        </p:txBody>
      </p:sp>
      <p:pic>
        <p:nvPicPr>
          <p:cNvPr id="79879" name="Picture 7" descr="odre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FEBE8"/>
              </a:clrFrom>
              <a:clrTo>
                <a:srgbClr val="EFEB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4581525"/>
            <a:ext cx="1446212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3181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13.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Divi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parādnieki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6659563" y="6308725"/>
            <a:ext cx="2233612" cy="400110"/>
          </a:xfrm>
          <a:prstGeom prst="rect">
            <a:avLst/>
          </a:prstGeom>
          <a:solidFill>
            <a:srgbClr val="471F0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L</a:t>
            </a:r>
            <a:r>
              <a:rPr lang="lv-LV" dirty="0">
                <a:solidFill>
                  <a:schemeClr val="bg1"/>
                </a:solidFill>
              </a:rPr>
              <a:t>ūka</a:t>
            </a:r>
            <a:r>
              <a:rPr lang="es-ES" dirty="0">
                <a:solidFill>
                  <a:schemeClr val="bg1"/>
                </a:solidFill>
              </a:rPr>
              <a:t> 7: 41-43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6011863" y="4292600"/>
            <a:ext cx="2736850" cy="1015663"/>
          </a:xfrm>
          <a:prstGeom prst="rect">
            <a:avLst/>
          </a:prstGeom>
          <a:solidFill>
            <a:srgbClr val="471F0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solidFill>
                  <a:schemeClr val="bg1"/>
                </a:solidFill>
              </a:rPr>
              <a:t>Atzinība</a:t>
            </a:r>
            <a:r>
              <a:rPr lang="es-ES" dirty="0">
                <a:solidFill>
                  <a:schemeClr val="bg1"/>
                </a:solidFill>
              </a:rPr>
              <a:t> un </a:t>
            </a:r>
            <a:r>
              <a:rPr lang="es-ES" dirty="0" err="1">
                <a:solidFill>
                  <a:schemeClr val="bg1"/>
                </a:solidFill>
              </a:rPr>
              <a:t>pateicība</a:t>
            </a:r>
            <a:r>
              <a:rPr lang="es-ES" dirty="0">
                <a:solidFill>
                  <a:schemeClr val="bg1"/>
                </a:solidFill>
              </a:rPr>
              <a:t> par </a:t>
            </a:r>
            <a:r>
              <a:rPr lang="es-ES" dirty="0" err="1">
                <a:solidFill>
                  <a:schemeClr val="bg1"/>
                </a:solidFill>
              </a:rPr>
              <a:t>Dieva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mīlestību</a:t>
            </a:r>
            <a:r>
              <a:rPr lang="es-ES" dirty="0">
                <a:solidFill>
                  <a:schemeClr val="bg1"/>
                </a:solidFill>
              </a:rPr>
              <a:t> un </a:t>
            </a:r>
            <a:r>
              <a:rPr lang="es-ES" dirty="0" err="1">
                <a:solidFill>
                  <a:schemeClr val="bg1"/>
                </a:solidFill>
              </a:rPr>
              <a:t>žēlastību</a:t>
            </a:r>
            <a:r>
              <a:rPr lang="es-ES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3850" y="333375"/>
            <a:ext cx="84963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lv-LV" sz="4800" dirty="0">
                <a:solidFill>
                  <a:schemeClr val="bg1"/>
                </a:solidFill>
                <a:latin typeface="Harrington" panose="04040505050A02020702" pitchFamily="82" charset="0"/>
              </a:rPr>
              <a:t>"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Lai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piepildītos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,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ko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pravietis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runājis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,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sacīdams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: es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atdarīšu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savu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muti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līdzībās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, es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runāšu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lietas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,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kas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apslēptas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no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pasaules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 </a:t>
            </a:r>
            <a:r>
              <a:rPr lang="es-ES" sz="4800" dirty="0" err="1">
                <a:solidFill>
                  <a:schemeClr val="bg1"/>
                </a:solidFill>
                <a:latin typeface="Harrington" panose="04040505050A02020702" pitchFamily="82" charset="0"/>
              </a:rPr>
              <a:t>iesākuma</a:t>
            </a:r>
            <a:r>
              <a:rPr lang="es-ES" sz="4800" dirty="0">
                <a:solidFill>
                  <a:schemeClr val="bg1"/>
                </a:solidFill>
                <a:latin typeface="Harrington" panose="04040505050A02020702" pitchFamily="82" charset="0"/>
              </a:rPr>
              <a:t>.</a:t>
            </a:r>
            <a:r>
              <a:rPr lang="lv-LV" sz="4800" dirty="0">
                <a:solidFill>
                  <a:schemeClr val="bg1"/>
                </a:solidFill>
                <a:latin typeface="Harrington" panose="04040505050A02020702" pitchFamily="82" charset="0"/>
              </a:rPr>
              <a:t>"</a:t>
            </a:r>
            <a:endParaRPr lang="es-ES" sz="4800" dirty="0">
              <a:solidFill>
                <a:schemeClr val="bg1"/>
              </a:solidFill>
              <a:latin typeface="Harrington" panose="04040505050A02020702" pitchFamily="82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4463" y="6491288"/>
            <a:ext cx="1763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 b="0" dirty="0">
                <a:solidFill>
                  <a:schemeClr val="bg1"/>
                </a:solidFill>
              </a:rPr>
              <a:t>Mate</a:t>
            </a:r>
            <a:r>
              <a:rPr lang="lv-LV" sz="1400" b="0" dirty="0">
                <a:solidFill>
                  <a:schemeClr val="bg1"/>
                </a:solidFill>
              </a:rPr>
              <a:t>ja</a:t>
            </a:r>
            <a:r>
              <a:rPr lang="es-ES" sz="1400" b="0" dirty="0">
                <a:solidFill>
                  <a:schemeClr val="bg1"/>
                </a:solidFill>
              </a:rPr>
              <a:t> 13: 35</a:t>
            </a:r>
          </a:p>
        </p:txBody>
      </p:sp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7802563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14.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Torņa celtniecība;</a:t>
            </a:r>
          </a:p>
          <a:p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   ķēniņš dodas karā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14: 28-33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50825" y="2060575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>
                <a:solidFill>
                  <a:schemeClr val="bg1"/>
                </a:solidFill>
              </a:rPr>
              <a:t>Māceklības izmaksu aprēķināšana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3558" name="Picture 6" descr="ejercito_doscoronas_berw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13325"/>
            <a:ext cx="2305050" cy="1730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9" descr="casa lim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052513"/>
            <a:ext cx="3889375" cy="48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12: 43-45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0" y="3379087"/>
            <a:ext cx="2843213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Nepieciešamība</a:t>
            </a:r>
            <a:r>
              <a:rPr lang="es-ES" dirty="0"/>
              <a:t> </a:t>
            </a:r>
            <a:r>
              <a:rPr lang="es-ES" dirty="0" err="1"/>
              <a:t>pēc</a:t>
            </a:r>
            <a:r>
              <a:rPr lang="es-ES" dirty="0"/>
              <a:t> </a:t>
            </a:r>
            <a:r>
              <a:rPr lang="es-ES" dirty="0" err="1"/>
              <a:t>pozitīvas</a:t>
            </a:r>
            <a:r>
              <a:rPr lang="es-ES" dirty="0"/>
              <a:t> </a:t>
            </a:r>
            <a:r>
              <a:rPr lang="es-ES" dirty="0" err="1"/>
              <a:t>attieksmes</a:t>
            </a:r>
            <a:r>
              <a:rPr lang="es-ES" dirty="0"/>
              <a:t> </a:t>
            </a:r>
            <a:r>
              <a:rPr lang="es-ES" dirty="0" err="1"/>
              <a:t>pret</a:t>
            </a:r>
            <a:r>
              <a:rPr lang="es-ES" dirty="0"/>
              <a:t> </a:t>
            </a:r>
            <a:r>
              <a:rPr lang="es-ES" dirty="0" err="1"/>
              <a:t>patiesību</a:t>
            </a:r>
            <a:r>
              <a:rPr lang="es-ES" dirty="0"/>
              <a:t>; </a:t>
            </a:r>
            <a:r>
              <a:rPr lang="es-ES" dirty="0" err="1"/>
              <a:t>nepiedodamais</a:t>
            </a:r>
            <a:r>
              <a:rPr lang="es-ES" dirty="0"/>
              <a:t> </a:t>
            </a:r>
            <a:r>
              <a:rPr lang="es-ES" dirty="0" err="1"/>
              <a:t>grēks</a:t>
            </a:r>
            <a:r>
              <a:rPr lang="es-ES" dirty="0"/>
              <a:t>.</a:t>
            </a:r>
          </a:p>
          <a:p>
            <a:pPr>
              <a:spcBef>
                <a:spcPct val="50000"/>
              </a:spcBef>
            </a:pPr>
            <a:r>
              <a:rPr lang="lv-LV" dirty="0"/>
              <a:t>Jūdu </a:t>
            </a:r>
            <a:r>
              <a:rPr lang="es-ES" dirty="0" err="1"/>
              <a:t>vadītāju</a:t>
            </a:r>
            <a:r>
              <a:rPr lang="es-ES" dirty="0"/>
              <a:t> </a:t>
            </a:r>
            <a:r>
              <a:rPr lang="es-ES" dirty="0" err="1"/>
              <a:t>stāvoklis</a:t>
            </a:r>
            <a:r>
              <a:rPr lang="es-ES" dirty="0"/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/>
              <a:t>Attaisnošana</a:t>
            </a:r>
            <a:r>
              <a:rPr lang="es-ES" dirty="0"/>
              <a:t> </a:t>
            </a:r>
            <a:r>
              <a:rPr lang="es-ES" dirty="0" err="1"/>
              <a:t>nav</a:t>
            </a:r>
            <a:r>
              <a:rPr lang="es-ES" dirty="0"/>
              <a:t> </a:t>
            </a:r>
            <a:r>
              <a:rPr lang="es-ES" dirty="0" err="1"/>
              <a:t>pilnīga</a:t>
            </a:r>
            <a:r>
              <a:rPr lang="es-ES" dirty="0"/>
              <a:t> </a:t>
            </a:r>
            <a:r>
              <a:rPr lang="es-ES" dirty="0" err="1"/>
              <a:t>bez</a:t>
            </a:r>
            <a:r>
              <a:rPr lang="es-ES" dirty="0"/>
              <a:t> </a:t>
            </a:r>
            <a:r>
              <a:rPr lang="es-ES" dirty="0" err="1"/>
              <a:t>svēt</a:t>
            </a:r>
            <a:r>
              <a:rPr lang="lv-LV" dirty="0"/>
              <a:t>ošanās</a:t>
            </a:r>
            <a:r>
              <a:rPr lang="es-ES" dirty="0"/>
              <a:t>.</a:t>
            </a:r>
          </a:p>
        </p:txBody>
      </p:sp>
      <p:pic>
        <p:nvPicPr>
          <p:cNvPr id="22535" name="Picture 7" descr="Satanas (7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2701">
            <a:off x="5867400" y="2997200"/>
            <a:ext cx="2697163" cy="2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Satanas (6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22337" r="20876" b="50037"/>
          <a:stretch>
            <a:fillRect/>
          </a:stretch>
        </p:blipFill>
        <p:spPr bwMode="auto">
          <a:xfrm rot="2912270">
            <a:off x="185738" y="1262063"/>
            <a:ext cx="2484437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323850" y="260350"/>
            <a:ext cx="71247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15.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Septiņi </a:t>
            </a:r>
            <a:r>
              <a:rPr lang="lv-LV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nešķīrie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gari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41989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16.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Divi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dēli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 </a:t>
            </a:r>
            <a:r>
              <a:rPr lang="es-ES" dirty="0"/>
              <a:t>21: 28-32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23850" y="5445125"/>
            <a:ext cx="43926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Svarīgi</a:t>
            </a:r>
            <a:r>
              <a:rPr lang="es-ES" dirty="0"/>
              <a:t> ir </a:t>
            </a:r>
            <a:r>
              <a:rPr lang="es-ES" dirty="0" err="1"/>
              <a:t>darbi</a:t>
            </a:r>
            <a:r>
              <a:rPr lang="es-ES" dirty="0"/>
              <a:t>, </a:t>
            </a:r>
            <a:r>
              <a:rPr lang="es-ES" dirty="0" err="1"/>
              <a:t>nevis</a:t>
            </a:r>
            <a:r>
              <a:rPr lang="es-ES" dirty="0"/>
              <a:t> </a:t>
            </a:r>
            <a:r>
              <a:rPr lang="es-ES" dirty="0" err="1"/>
              <a:t>vārdi</a:t>
            </a:r>
            <a:r>
              <a:rPr lang="es-ES" dirty="0"/>
              <a:t>; </a:t>
            </a:r>
            <a:r>
              <a:rPr lang="es-ES" dirty="0" err="1"/>
              <a:t>ticības</a:t>
            </a:r>
            <a:r>
              <a:rPr lang="es-ES" dirty="0"/>
              <a:t> </a:t>
            </a:r>
            <a:r>
              <a:rPr lang="es-ES" dirty="0" err="1"/>
              <a:t>apliecināšana</a:t>
            </a:r>
            <a:r>
              <a:rPr lang="es-ES" dirty="0"/>
              <a:t> </a:t>
            </a:r>
            <a:r>
              <a:rPr lang="es-ES" dirty="0" err="1"/>
              <a:t>bez</a:t>
            </a:r>
            <a:r>
              <a:rPr lang="es-ES" dirty="0"/>
              <a:t> </a:t>
            </a:r>
            <a:r>
              <a:rPr lang="es-ES" dirty="0" err="1"/>
              <a:t>darbiem</a:t>
            </a:r>
            <a:r>
              <a:rPr lang="es-ES" dirty="0"/>
              <a:t> ir </a:t>
            </a:r>
            <a:r>
              <a:rPr lang="es-ES" dirty="0" err="1"/>
              <a:t>liekulība</a:t>
            </a:r>
            <a:r>
              <a:rPr lang="es-ES" dirty="0"/>
              <a:t>.</a:t>
            </a:r>
          </a:p>
        </p:txBody>
      </p:sp>
      <p:pic>
        <p:nvPicPr>
          <p:cNvPr id="21510" name="Picture 6" descr="doshij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5984875" cy="3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9388" y="5583238"/>
            <a:ext cx="8785225" cy="1158875"/>
          </a:xfrm>
          <a:prstGeom prst="rect">
            <a:avLst/>
          </a:prstGeom>
          <a:solidFill>
            <a:srgbClr val="471F09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>
                <a:solidFill>
                  <a:schemeClr val="bg1"/>
                </a:solidFill>
              </a:rPr>
              <a:t>Patiesības uztvere nav pašmērķis, bet gan līdzeklis dzīves pārveidošanai.</a:t>
            </a:r>
          </a:p>
          <a:p>
            <a:pPr>
              <a:spcBef>
                <a:spcPct val="50000"/>
              </a:spcBef>
            </a:pPr>
            <a:r>
              <a:rPr lang="lv-LV" dirty="0">
                <a:solidFill>
                  <a:schemeClr val="bg1"/>
                </a:solidFill>
              </a:rPr>
              <a:t>Zināšanu muļķība bez paklausības.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1378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17.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Nams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uz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klints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vai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uz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smiltīm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Mate</a:t>
            </a:r>
            <a:r>
              <a:rPr lang="lv-LV" dirty="0">
                <a:solidFill>
                  <a:schemeClr val="bg1"/>
                </a:solidFill>
              </a:rPr>
              <a:t>ja</a:t>
            </a:r>
            <a:r>
              <a:rPr lang="es-ES" dirty="0">
                <a:solidFill>
                  <a:schemeClr val="bg1"/>
                </a:solidFill>
              </a:rPr>
              <a:t> 7: 24-27</a:t>
            </a: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51133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18.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Bagātais muļķis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12: 16-21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9388" y="4221163"/>
            <a:ext cx="2447925" cy="2092881"/>
          </a:xfrm>
          <a:prstGeom prst="rect">
            <a:avLst/>
          </a:prstGeom>
          <a:solidFill>
            <a:srgbClr val="DCE58B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/>
              <a:t>Bīstamība turēties pie zemes lietām; muļķība dzīvot materiālo lietu dēļ.</a:t>
            </a:r>
          </a:p>
          <a:p>
            <a:pPr>
              <a:spcBef>
                <a:spcPct val="50000"/>
              </a:spcBef>
            </a:pPr>
            <a:r>
              <a:rPr lang="lv-LV" dirty="0"/>
              <a:t>Dzīvot sev - tas nozīmē iet bojā.</a:t>
            </a:r>
            <a:endParaRPr lang="es-ES" dirty="0"/>
          </a:p>
        </p:txBody>
      </p:sp>
      <p:pic>
        <p:nvPicPr>
          <p:cNvPr id="19461" name="Picture 5" descr="graner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196975"/>
            <a:ext cx="12954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gran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84313"/>
            <a:ext cx="1801812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gran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916113"/>
            <a:ext cx="2592387" cy="221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grane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852738"/>
            <a:ext cx="3816350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guadañ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52513"/>
            <a:ext cx="32226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1908175" y="2276475"/>
            <a:ext cx="540067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Pārveidošanās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rakstur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ā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61261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19.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Sēkla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kas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aug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Mar</a:t>
            </a:r>
            <a:r>
              <a:rPr lang="lv-LV" dirty="0" err="1">
                <a:solidFill>
                  <a:schemeClr val="bg1"/>
                </a:solidFill>
              </a:rPr>
              <a:t>kus</a:t>
            </a:r>
            <a:r>
              <a:rPr lang="lv-LV" dirty="0">
                <a:solidFill>
                  <a:schemeClr val="bg1"/>
                </a:solidFill>
              </a:rPr>
              <a:t> </a:t>
            </a:r>
            <a:r>
              <a:rPr lang="es-ES" dirty="0">
                <a:solidFill>
                  <a:schemeClr val="bg1"/>
                </a:solidFill>
              </a:rPr>
              <a:t>4: 26-29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23850" y="4365625"/>
            <a:ext cx="417671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solidFill>
                  <a:schemeClr val="bg1"/>
                </a:solidFill>
              </a:rPr>
              <a:t>Ticība</a:t>
            </a:r>
            <a:r>
              <a:rPr lang="es-ES" dirty="0">
                <a:solidFill>
                  <a:schemeClr val="bg1"/>
                </a:solidFill>
              </a:rPr>
              <a:t> un </a:t>
            </a:r>
            <a:r>
              <a:rPr lang="es-ES" dirty="0" err="1">
                <a:solidFill>
                  <a:schemeClr val="bg1"/>
                </a:solidFill>
              </a:rPr>
              <a:t>darbi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dirty="0" err="1">
                <a:solidFill>
                  <a:schemeClr val="bg1"/>
                </a:solidFill>
              </a:rPr>
              <a:t>cilvēka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centienu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sadarbība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ar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bezgalīgo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spēku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kristīgajā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izaugsmē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17413" name="Picture 5" descr="trigoSem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3"/>
          <a:stretch>
            <a:fillRect/>
          </a:stretch>
        </p:blipFill>
        <p:spPr bwMode="auto">
          <a:xfrm>
            <a:off x="107950" y="1484313"/>
            <a:ext cx="17637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rigoPequeñ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6" r="26437"/>
          <a:stretch>
            <a:fillRect/>
          </a:stretch>
        </p:blipFill>
        <p:spPr bwMode="auto">
          <a:xfrm>
            <a:off x="1979613" y="1484313"/>
            <a:ext cx="18002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espig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18002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espiga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19431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trigoSieg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484313"/>
            <a:ext cx="1052512" cy="1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3168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323851" y="188913"/>
            <a:ext cx="3312046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20.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Raugs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364163" y="5949950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13: 33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0825" y="4869497"/>
            <a:ext cx="4032250" cy="1477328"/>
          </a:xfrm>
          <a:prstGeom prst="rect">
            <a:avLst/>
          </a:prstGeom>
          <a:solidFill>
            <a:srgbClr val="FFE8D1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Debesu</a:t>
            </a:r>
            <a:r>
              <a:rPr lang="es-ES" dirty="0"/>
              <a:t> </a:t>
            </a:r>
            <a:r>
              <a:rPr lang="es-ES" dirty="0" err="1"/>
              <a:t>valstības</a:t>
            </a:r>
            <a:r>
              <a:rPr lang="es-ES" dirty="0"/>
              <a:t> </a:t>
            </a:r>
            <a:r>
              <a:rPr lang="es-ES" dirty="0" err="1"/>
              <a:t>intensīva</a:t>
            </a:r>
            <a:r>
              <a:rPr lang="es-ES" dirty="0"/>
              <a:t> un </a:t>
            </a:r>
            <a:r>
              <a:rPr lang="es-ES" dirty="0" err="1"/>
              <a:t>kvalitatīva</a:t>
            </a:r>
            <a:r>
              <a:rPr lang="es-ES" dirty="0"/>
              <a:t> </a:t>
            </a:r>
            <a:r>
              <a:rPr lang="es-ES" dirty="0" err="1"/>
              <a:t>izaugsme</a:t>
            </a:r>
            <a:r>
              <a:rPr lang="es-ES" dirty="0"/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/>
              <a:t>Debesu</a:t>
            </a:r>
            <a:r>
              <a:rPr lang="es-ES" dirty="0"/>
              <a:t> </a:t>
            </a:r>
            <a:r>
              <a:rPr lang="es-ES" dirty="0" err="1"/>
              <a:t>spēks</a:t>
            </a:r>
            <a:r>
              <a:rPr lang="es-ES" dirty="0"/>
              <a:t> </a:t>
            </a:r>
            <a:r>
              <a:rPr lang="es-ES" dirty="0" err="1"/>
              <a:t>tiek</a:t>
            </a:r>
            <a:r>
              <a:rPr lang="es-ES" dirty="0"/>
              <a:t> </a:t>
            </a:r>
            <a:r>
              <a:rPr lang="es-ES" dirty="0" err="1"/>
              <a:t>implantēts</a:t>
            </a:r>
            <a:r>
              <a:rPr lang="es-ES" dirty="0"/>
              <a:t> </a:t>
            </a:r>
            <a:r>
              <a:rPr lang="es-ES" dirty="0" err="1"/>
              <a:t>sirdī</a:t>
            </a:r>
            <a:r>
              <a:rPr lang="es-ES" dirty="0"/>
              <a:t> </a:t>
            </a:r>
            <a:r>
              <a:rPr lang="lv-LV" dirty="0"/>
              <a:t>kas</a:t>
            </a:r>
            <a:r>
              <a:rPr lang="es-ES" dirty="0"/>
              <a:t> </a:t>
            </a:r>
            <a:r>
              <a:rPr lang="es-ES" dirty="0" err="1"/>
              <a:t>pārveido</a:t>
            </a:r>
            <a:r>
              <a:rPr lang="es-ES" dirty="0"/>
              <a:t> </a:t>
            </a:r>
            <a:r>
              <a:rPr lang="es-ES" dirty="0" err="1"/>
              <a:t>dzīvi</a:t>
            </a:r>
            <a:r>
              <a:rPr lang="es-ES" dirty="0"/>
              <a:t>.</a:t>
            </a:r>
          </a:p>
        </p:txBody>
      </p:sp>
      <p:pic>
        <p:nvPicPr>
          <p:cNvPr id="16389" name="Picture 5" descr="Levadura_prensada_o_fresca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7" t="2953" r="7303" b="49016"/>
          <a:stretch>
            <a:fillRect/>
          </a:stretch>
        </p:blipFill>
        <p:spPr bwMode="auto">
          <a:xfrm>
            <a:off x="6804025" y="115888"/>
            <a:ext cx="22320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179388" y="44450"/>
            <a:ext cx="7056437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21.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Cilvēks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bez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kāzu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drēbēm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300788" y="645318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Mate</a:t>
            </a:r>
            <a:r>
              <a:rPr lang="lv-LV" dirty="0">
                <a:solidFill>
                  <a:schemeClr val="bg1"/>
                </a:solidFill>
              </a:rPr>
              <a:t>ja</a:t>
            </a:r>
            <a:r>
              <a:rPr lang="es-ES" dirty="0">
                <a:solidFill>
                  <a:schemeClr val="bg1"/>
                </a:solidFill>
              </a:rPr>
              <a:t> 22: 2-14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95288" y="5805488"/>
            <a:ext cx="2663825" cy="701675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Kristus</a:t>
            </a:r>
            <a:r>
              <a:rPr lang="es-ES" dirty="0"/>
              <a:t> </a:t>
            </a:r>
            <a:r>
              <a:rPr lang="es-ES" dirty="0" err="1"/>
              <a:t>taisnības</a:t>
            </a:r>
            <a:r>
              <a:rPr lang="es-ES" dirty="0"/>
              <a:t> </a:t>
            </a:r>
            <a:r>
              <a:rPr lang="es-ES" dirty="0" err="1"/>
              <a:t>nozīme</a:t>
            </a:r>
            <a:endParaRPr lang="es-ES" dirty="0"/>
          </a:p>
        </p:txBody>
      </p:sp>
    </p:spTree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"/>
          <p:cNvSpPr>
            <a:spLocks noChangeArrowheads="1" noChangeShapeType="1" noTextEdit="1"/>
          </p:cNvSpPr>
          <p:nvPr/>
        </p:nvSpPr>
        <p:spPr bwMode="auto">
          <a:xfrm>
            <a:off x="1187450" y="2276475"/>
            <a:ext cx="6481763" cy="201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lv-LV" sz="3600" i="1" kern="10" dirty="0">
                <a:ln w="22225">
                  <a:solidFill>
                    <a:srgbClr val="6C300E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BF192"/>
                    </a:gs>
                    <a:gs pos="50000">
                      <a:srgbClr val="9C7927"/>
                    </a:gs>
                    <a:gs pos="100000">
                      <a:srgbClr val="FBF192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6C300E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Lūgšana</a:t>
            </a: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1116013" y="115888"/>
            <a:ext cx="7777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sz="2200" b="0" dirty="0"/>
              <a:t>40 evaņģēlijos aprakstītās Jēzus līdzības var iedalīt šādās daļās:</a:t>
            </a:r>
            <a:endParaRPr lang="es-ES" sz="2200" b="0" dirty="0"/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619250" y="993775"/>
            <a:ext cx="6842125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Dieva žēlastība, taisnīgums un mīlestība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Glābšanas plāns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Patiesības pieņemšana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Rakstura pārveidošana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Lūgšana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Pazemība pret lepnumu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Pašreizējo iespēju izmantošana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Kristietis un viņa tuvākais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Kunga atgriešanās gaidīšana</a:t>
            </a:r>
          </a:p>
          <a:p>
            <a:pPr>
              <a:spcBef>
                <a:spcPct val="50000"/>
              </a:spcBef>
              <a:buFontTx/>
              <a:buBlip>
                <a:blip r:embed="rId3"/>
              </a:buBlip>
            </a:pPr>
            <a:r>
              <a:rPr lang="lv-LV" sz="2200" b="0" dirty="0"/>
              <a:t>Galīgais spriedums; mūžīgā atlīdzība</a:t>
            </a:r>
            <a:endParaRPr lang="es-ES" sz="2200" b="0" dirty="0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116013" y="6051550"/>
            <a:ext cx="7777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sz="2200" b="0" dirty="0"/>
              <a:t>Tagad mēs aplūkosim katru no šīm līdzībām un mācību, ko tās mēģina mums dot.</a:t>
            </a:r>
            <a:endParaRPr lang="es-ES" sz="2200" b="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  <p:bldP spid="829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1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JesusMateo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1057" r="1518" b="15862"/>
          <a:stretch>
            <a:fillRect/>
          </a:stretch>
        </p:blipFill>
        <p:spPr bwMode="auto">
          <a:xfrm>
            <a:off x="74613" y="908050"/>
            <a:ext cx="5434012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71438" y="188913"/>
            <a:ext cx="896461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22.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Draugs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,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kurš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klauvē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pusnaktī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L</a:t>
            </a:r>
            <a:r>
              <a:rPr lang="lv-LV" dirty="0">
                <a:solidFill>
                  <a:schemeClr val="bg1"/>
                </a:solidFill>
              </a:rPr>
              <a:t>ūka</a:t>
            </a:r>
            <a:r>
              <a:rPr lang="es-ES" dirty="0">
                <a:solidFill>
                  <a:schemeClr val="bg1"/>
                </a:solidFill>
              </a:rPr>
              <a:t> 11: 5-13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865813" y="2198688"/>
            <a:ext cx="28098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 err="1">
                <a:solidFill>
                  <a:schemeClr val="bg1"/>
                </a:solidFill>
              </a:rPr>
              <a:t>Neatlaidība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lūgšanā</a:t>
            </a:r>
            <a:r>
              <a:rPr lang="es-ES" sz="2400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lv-LV" sz="2400" dirty="0" err="1">
                <a:solidFill>
                  <a:schemeClr val="bg1"/>
                </a:solidFill>
              </a:rPr>
              <a:t>Aizl</a:t>
            </a:r>
            <a:r>
              <a:rPr lang="es-ES" sz="2400" dirty="0" err="1">
                <a:solidFill>
                  <a:schemeClr val="bg1"/>
                </a:solidFill>
              </a:rPr>
              <a:t>ūgšana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lv-LV" sz="2400" dirty="0">
                <a:solidFill>
                  <a:schemeClr val="bg1"/>
                </a:solidFill>
              </a:rPr>
              <a:t>par </a:t>
            </a:r>
            <a:r>
              <a:rPr lang="es-ES" sz="2400" dirty="0" err="1">
                <a:solidFill>
                  <a:schemeClr val="bg1"/>
                </a:solidFill>
              </a:rPr>
              <a:t>citiem</a:t>
            </a:r>
            <a:r>
              <a:rPr lang="es-ES" sz="24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juezViu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0"/>
            <a:ext cx="5924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44196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23.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Netaisnais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tiesnesis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18: 1-8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3850" y="2997200"/>
            <a:ext cx="3241675" cy="830997"/>
          </a:xfrm>
          <a:prstGeom prst="rect">
            <a:avLst/>
          </a:prstGeom>
          <a:solidFill>
            <a:srgbClr val="A6B8C2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sz="2400" dirty="0"/>
              <a:t>Neatlaidība, dedzība un paļāvība lūgšanā</a:t>
            </a:r>
            <a:endParaRPr lang="es-ES" sz="2400" dirty="0"/>
          </a:p>
        </p:txBody>
      </p:sp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2"/>
          <p:cNvSpPr>
            <a:spLocks noChangeArrowheads="1" noChangeShapeType="1" noTextEdit="1"/>
          </p:cNvSpPr>
          <p:nvPr/>
        </p:nvSpPr>
        <p:spPr bwMode="auto">
          <a:xfrm>
            <a:off x="2124075" y="1412875"/>
            <a:ext cx="4968875" cy="403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Pazemība</a:t>
            </a:r>
            <a:endParaRPr lang="es-ES" sz="3600" i="1" kern="10" dirty="0">
              <a:ln w="25400">
                <a:solidFill>
                  <a:srgbClr val="775995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775995"/>
                  </a:gs>
                  <a:gs pos="100000">
                    <a:srgbClr val="ECC6FF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3882" dir="2700000" algn="ctr" rotWithShape="0">
                  <a:srgbClr val="775995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pret</a:t>
            </a:r>
            <a:endParaRPr lang="es-ES" sz="3600" i="1" kern="10" dirty="0">
              <a:ln w="25400">
                <a:solidFill>
                  <a:srgbClr val="775995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775995"/>
                  </a:gs>
                  <a:gs pos="100000">
                    <a:srgbClr val="ECC6FF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3882" dir="2700000" algn="ctr" rotWithShape="0">
                  <a:srgbClr val="775995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ES" sz="3600" i="1" kern="10" dirty="0" err="1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lepnum</a:t>
            </a:r>
            <a:r>
              <a:rPr lang="lv-LV" sz="3600" i="1" kern="10" dirty="0">
                <a:ln w="25400">
                  <a:solidFill>
                    <a:srgbClr val="775995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775995"/>
                    </a:gs>
                    <a:gs pos="100000">
                      <a:srgbClr val="ECC6FF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775995"/>
                  </a:outerShdw>
                </a:effectLst>
                <a:latin typeface="Arial Black" panose="020B0A04020102020204" pitchFamily="34" charset="0"/>
              </a:rPr>
              <a:t>u</a:t>
            </a:r>
            <a:endParaRPr lang="es-ES" sz="3600" i="1" kern="10" dirty="0">
              <a:ln w="25400">
                <a:solidFill>
                  <a:srgbClr val="775995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775995"/>
                  </a:gs>
                  <a:gs pos="100000">
                    <a:srgbClr val="ECC6FF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53882" dir="2700000" algn="ctr" rotWithShape="0">
                  <a:srgbClr val="775995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JesusFariseos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3E7EA"/>
              </a:clrFrom>
              <a:clrTo>
                <a:srgbClr val="E3E7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6264275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WordArt 2"/>
          <p:cNvSpPr>
            <a:spLocks noChangeArrowheads="1" noChangeShapeType="1" noTextEdit="1"/>
          </p:cNvSpPr>
          <p:nvPr/>
        </p:nvSpPr>
        <p:spPr bwMode="auto">
          <a:xfrm>
            <a:off x="179388" y="333375"/>
            <a:ext cx="82899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24. Goda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vietas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izvēle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14: 7-11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732588" y="2565400"/>
            <a:ext cx="21605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/>
              <a:t>Pazemība attiecībās ar citiem; cieņa pret citiem.</a:t>
            </a:r>
            <a:endParaRPr lang="es-ES" dirty="0"/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2"/>
          <p:cNvSpPr>
            <a:spLocks noChangeArrowheads="1" noChangeShapeType="1" noTextEdit="1"/>
          </p:cNvSpPr>
          <p:nvPr/>
        </p:nvSpPr>
        <p:spPr bwMode="auto">
          <a:xfrm>
            <a:off x="180975" y="44450"/>
            <a:ext cx="6551613" cy="4333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25.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Farizejs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un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muitnieks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795963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18: 9-14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79388" y="4149725"/>
            <a:ext cx="187166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solidFill>
                  <a:schemeClr val="bg1"/>
                </a:solidFill>
              </a:rPr>
              <a:t>Pazemība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Dieva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priekšā</a:t>
            </a:r>
            <a:r>
              <a:rPr lang="es-ES" dirty="0">
                <a:solidFill>
                  <a:schemeClr val="bg1"/>
                </a:solidFill>
              </a:rPr>
              <a:t>; </a:t>
            </a:r>
            <a:r>
              <a:rPr lang="es-ES" dirty="0" err="1">
                <a:solidFill>
                  <a:schemeClr val="bg1"/>
                </a:solidFill>
              </a:rPr>
              <a:t>lepnības</a:t>
            </a:r>
            <a:r>
              <a:rPr lang="es-ES" dirty="0">
                <a:solidFill>
                  <a:schemeClr val="bg1"/>
                </a:solidFill>
              </a:rPr>
              <a:t> un </a:t>
            </a:r>
            <a:r>
              <a:rPr lang="es-ES" dirty="0" err="1">
                <a:solidFill>
                  <a:schemeClr val="bg1"/>
                </a:solidFill>
              </a:rPr>
              <a:t>paštaisnības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bīstamība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323528" y="2204864"/>
            <a:ext cx="8280920" cy="33116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 err="1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Izmantojot</a:t>
            </a:r>
            <a:r>
              <a:rPr lang="es-ES" sz="3600" i="1" kern="10" dirty="0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priekšrocības</a:t>
            </a:r>
            <a:endParaRPr lang="es-ES" sz="3600" i="1" kern="10" dirty="0">
              <a:ln w="15875">
                <a:solidFill>
                  <a:srgbClr val="43453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3A691"/>
                  </a:gs>
                  <a:gs pos="50000">
                    <a:srgbClr val="696C59"/>
                  </a:gs>
                  <a:gs pos="100000">
                    <a:srgbClr val="A3A691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lv-LV" sz="3600" i="1" kern="10" dirty="0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un </a:t>
            </a:r>
            <a:r>
              <a:rPr lang="es-ES" sz="3600" i="1" kern="10" dirty="0" err="1">
                <a:ln w="15875">
                  <a:solidFill>
                    <a:srgbClr val="43453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3A691"/>
                    </a:gs>
                    <a:gs pos="50000">
                      <a:srgbClr val="696C59"/>
                    </a:gs>
                    <a:gs pos="100000">
                      <a:srgbClr val="A3A691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iespējas</a:t>
            </a:r>
            <a:endParaRPr lang="es-ES" sz="3600" i="1" kern="10" dirty="0">
              <a:ln w="15875">
                <a:solidFill>
                  <a:srgbClr val="43453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3A691"/>
                  </a:gs>
                  <a:gs pos="50000">
                    <a:srgbClr val="696C59"/>
                  </a:gs>
                  <a:gs pos="100000">
                    <a:srgbClr val="A3A691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179388" y="260350"/>
            <a:ext cx="79327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26.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Dižciltīgais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vīrs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un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minas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148263" y="6488113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19: 11-27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4443413"/>
            <a:ext cx="3816350" cy="1938992"/>
          </a:xfrm>
          <a:prstGeom prst="rect">
            <a:avLst/>
          </a:prstGeom>
          <a:solidFill>
            <a:srgbClr val="FFB84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Talantu</a:t>
            </a:r>
            <a:r>
              <a:rPr lang="es-ES" dirty="0"/>
              <a:t> </a:t>
            </a:r>
            <a:r>
              <a:rPr lang="es-ES" dirty="0" err="1"/>
              <a:t>izkopšana</a:t>
            </a:r>
            <a:r>
              <a:rPr lang="es-ES" dirty="0"/>
              <a:t> un </a:t>
            </a:r>
            <a:r>
              <a:rPr lang="es-ES" dirty="0" err="1"/>
              <a:t>iespēju</a:t>
            </a:r>
            <a:r>
              <a:rPr lang="es-ES" dirty="0"/>
              <a:t> </a:t>
            </a:r>
            <a:r>
              <a:rPr lang="es-ES" dirty="0" err="1"/>
              <a:t>izmantošana</a:t>
            </a:r>
            <a:r>
              <a:rPr lang="es-ES" dirty="0"/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/>
              <a:t>Darbs</a:t>
            </a:r>
            <a:r>
              <a:rPr lang="es-ES" dirty="0"/>
              <a:t>, </a:t>
            </a:r>
            <a:r>
              <a:rPr lang="es-ES" dirty="0" err="1"/>
              <a:t>gaidot</a:t>
            </a:r>
            <a:r>
              <a:rPr lang="es-ES" dirty="0"/>
              <a:t> </a:t>
            </a:r>
            <a:r>
              <a:rPr lang="es-ES" dirty="0" err="1"/>
              <a:t>valstību</a:t>
            </a:r>
            <a:r>
              <a:rPr lang="es-ES" dirty="0"/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/>
              <a:t>Atlīdzības</a:t>
            </a:r>
            <a:r>
              <a:rPr lang="es-ES" dirty="0"/>
              <a:t> </a:t>
            </a:r>
            <a:r>
              <a:rPr lang="es-ES" dirty="0" err="1"/>
              <a:t>pamatā</a:t>
            </a:r>
            <a:r>
              <a:rPr lang="es-ES" dirty="0"/>
              <a:t> </a:t>
            </a:r>
            <a:r>
              <a:rPr lang="es-ES" dirty="0" err="1"/>
              <a:t>būs</a:t>
            </a:r>
            <a:r>
              <a:rPr lang="es-ES" dirty="0"/>
              <a:t> </a:t>
            </a:r>
            <a:r>
              <a:rPr lang="es-ES" dirty="0" err="1"/>
              <a:t>uzticīgs</a:t>
            </a:r>
            <a:r>
              <a:rPr lang="es-ES" dirty="0"/>
              <a:t> </a:t>
            </a:r>
            <a:r>
              <a:rPr lang="es-ES" dirty="0" err="1"/>
              <a:t>kalpošana</a:t>
            </a:r>
            <a:r>
              <a:rPr lang="es-ES" dirty="0"/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179388" y="260350"/>
            <a:ext cx="40227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27.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Talanti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148" name="Picture 4" descr="paraboladelostalentos_col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3960813" cy="5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25: 14-30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4211638" y="4437063"/>
            <a:ext cx="4824412" cy="1477328"/>
          </a:xfrm>
          <a:prstGeom prst="rect">
            <a:avLst/>
          </a:prstGeom>
          <a:solidFill>
            <a:srgbClr val="EBDBAA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Tāda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pati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mācība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kā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līdzībā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par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cēlo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vīru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un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raktuvēm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Turklāt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tā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māca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mums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palīdzēt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citiem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gatavojoties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mūsu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Kunga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at</a:t>
            </a:r>
            <a:r>
              <a:rPr lang="lv-LV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nākšanai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pic>
        <p:nvPicPr>
          <p:cNvPr id="6152" name="Picture 8" descr="JesusParabolaDeLosTalentos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88913"/>
            <a:ext cx="3500438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867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28.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Neuzticīgais kalps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867400" y="6021388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16: 1-9</a:t>
            </a:r>
          </a:p>
        </p:txBody>
      </p:sp>
      <p:pic>
        <p:nvPicPr>
          <p:cNvPr id="5125" name="Picture 5" descr="LlamamientoDeMateo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08050"/>
            <a:ext cx="4392612" cy="4043363"/>
          </a:xfrm>
          <a:prstGeom prst="rect">
            <a:avLst/>
          </a:prstGeom>
          <a:noFill/>
          <a:ln w="25400">
            <a:solidFill>
              <a:srgbClr val="006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39750" y="981075"/>
            <a:ext cx="3600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Uzcītīga</a:t>
            </a:r>
            <a:r>
              <a:rPr lang="es-ES" dirty="0"/>
              <a:t> </a:t>
            </a:r>
            <a:r>
              <a:rPr lang="es-ES" dirty="0" err="1"/>
              <a:t>pašreizējo</a:t>
            </a:r>
            <a:r>
              <a:rPr lang="es-ES" dirty="0"/>
              <a:t> </a:t>
            </a:r>
            <a:r>
              <a:rPr lang="es-ES" dirty="0" err="1"/>
              <a:t>iespēju</a:t>
            </a:r>
            <a:r>
              <a:rPr lang="es-ES" dirty="0"/>
              <a:t> </a:t>
            </a:r>
            <a:r>
              <a:rPr lang="es-ES" dirty="0" err="1"/>
              <a:t>izmantošana</a:t>
            </a:r>
            <a:r>
              <a:rPr lang="es-ES" dirty="0"/>
              <a:t>, </a:t>
            </a:r>
            <a:r>
              <a:rPr lang="es-ES" dirty="0" err="1"/>
              <a:t>lai</a:t>
            </a:r>
            <a:r>
              <a:rPr lang="es-ES" dirty="0"/>
              <a:t> </a:t>
            </a:r>
            <a:r>
              <a:rPr lang="es-ES" dirty="0" err="1"/>
              <a:t>sagatavotos</a:t>
            </a:r>
            <a:r>
              <a:rPr lang="es-ES" dirty="0"/>
              <a:t> </a:t>
            </a:r>
            <a:r>
              <a:rPr lang="es-ES" dirty="0" err="1"/>
              <a:t>turpmākajai</a:t>
            </a:r>
            <a:r>
              <a:rPr lang="es-ES" dirty="0"/>
              <a:t> </a:t>
            </a:r>
            <a:r>
              <a:rPr lang="es-ES" dirty="0" err="1"/>
              <a:t>dzīvei</a:t>
            </a:r>
            <a:r>
              <a:rPr lang="es-ES" dirty="0"/>
              <a:t>.</a:t>
            </a:r>
          </a:p>
        </p:txBody>
      </p:sp>
      <p:pic>
        <p:nvPicPr>
          <p:cNvPr id="5127" name="Picture 7" descr="Santia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05038"/>
            <a:ext cx="35909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2843213" y="187325"/>
            <a:ext cx="4465091" cy="5773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29. </a:t>
            </a:r>
            <a:r>
              <a:rPr lang="es-ES" sz="3600" i="1" kern="10" dirty="0" err="1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Bagāt</a:t>
            </a:r>
            <a:r>
              <a:rPr lang="lv-LV" sz="3600" i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ai</a:t>
            </a:r>
            <a:r>
              <a:rPr lang="es-ES" sz="3600" i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 un </a:t>
            </a:r>
            <a:r>
              <a:rPr lang="es-ES" sz="3600" i="1" kern="10" dirty="0" err="1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25400" dir="5400000" algn="ctr" rotWithShape="0">
                    <a:srgbClr val="FFFF0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Lācars</a:t>
            </a:r>
            <a:endParaRPr lang="es-ES" sz="3600" i="1" kern="10" dirty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25400" dir="5400000" algn="ctr" rotWithShape="0">
                  <a:srgbClr val="FFFF0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732588" y="6461125"/>
            <a:ext cx="2376487" cy="400110"/>
          </a:xfrm>
          <a:prstGeom prst="rect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16: 19-31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07950" y="1341438"/>
            <a:ext cx="6049963" cy="1323439"/>
          </a:xfrm>
          <a:prstGeom prst="rect">
            <a:avLst/>
          </a:prstGeom>
          <a:solidFill>
            <a:srgbClr val="FFFF00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Mūžīgais</a:t>
            </a:r>
            <a:r>
              <a:rPr lang="es-ES" dirty="0"/>
              <a:t> </a:t>
            </a:r>
            <a:r>
              <a:rPr lang="es-ES" dirty="0" err="1"/>
              <a:t>liktenis</a:t>
            </a:r>
            <a:r>
              <a:rPr lang="es-ES" dirty="0"/>
              <a:t> </a:t>
            </a:r>
            <a:r>
              <a:rPr lang="es-ES" dirty="0" err="1"/>
              <a:t>tiek</a:t>
            </a:r>
            <a:r>
              <a:rPr lang="es-ES" dirty="0"/>
              <a:t> </a:t>
            </a:r>
            <a:r>
              <a:rPr lang="es-ES" dirty="0" err="1"/>
              <a:t>izlemts</a:t>
            </a:r>
            <a:r>
              <a:rPr lang="es-ES" dirty="0"/>
              <a:t> </a:t>
            </a:r>
            <a:r>
              <a:rPr lang="es-ES" dirty="0" err="1"/>
              <a:t>šajā</a:t>
            </a:r>
            <a:r>
              <a:rPr lang="es-ES" dirty="0"/>
              <a:t> </a:t>
            </a:r>
            <a:r>
              <a:rPr lang="es-ES" dirty="0" err="1"/>
              <a:t>dzīvē</a:t>
            </a:r>
            <a:r>
              <a:rPr lang="es-ES" dirty="0"/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/>
              <a:t>Nav</a:t>
            </a:r>
            <a:r>
              <a:rPr lang="es-ES" dirty="0"/>
              <a:t> </a:t>
            </a:r>
            <a:r>
              <a:rPr lang="es-ES" dirty="0" err="1"/>
              <a:t>otrā</a:t>
            </a:r>
            <a:r>
              <a:rPr lang="es-ES" dirty="0"/>
              <a:t> </a:t>
            </a:r>
            <a:r>
              <a:rPr lang="es-ES" dirty="0" err="1"/>
              <a:t>žēlastības</a:t>
            </a:r>
            <a:r>
              <a:rPr lang="es-ES" dirty="0"/>
              <a:t> </a:t>
            </a:r>
            <a:r>
              <a:rPr lang="es-ES" dirty="0" err="1"/>
              <a:t>laika</a:t>
            </a:r>
            <a:r>
              <a:rPr lang="es-ES" dirty="0"/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/>
              <a:t>Bīstama</a:t>
            </a:r>
            <a:r>
              <a:rPr lang="es-ES" dirty="0"/>
              <a:t> ir </a:t>
            </a:r>
            <a:r>
              <a:rPr lang="es-ES" dirty="0" err="1"/>
              <a:t>aizraušanās</a:t>
            </a:r>
            <a:r>
              <a:rPr lang="es-ES" dirty="0"/>
              <a:t> </a:t>
            </a:r>
            <a:r>
              <a:rPr lang="es-ES" dirty="0" err="1"/>
              <a:t>ar</a:t>
            </a:r>
            <a:r>
              <a:rPr lang="es-ES" dirty="0"/>
              <a:t> </a:t>
            </a:r>
            <a:r>
              <a:rPr lang="es-ES" dirty="0" err="1"/>
              <a:t>materiālām</a:t>
            </a:r>
            <a:r>
              <a:rPr lang="es-ES" dirty="0"/>
              <a:t> </a:t>
            </a:r>
            <a:r>
              <a:rPr lang="es-ES" dirty="0" err="1"/>
              <a:t>lietām</a:t>
            </a:r>
            <a:r>
              <a:rPr lang="es-ES" dirty="0"/>
              <a:t>.</a:t>
            </a: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WordArt 2"/>
          <p:cNvSpPr>
            <a:spLocks noChangeArrowheads="1" noChangeShapeType="1" noTextEdit="1"/>
          </p:cNvSpPr>
          <p:nvPr/>
        </p:nvSpPr>
        <p:spPr bwMode="auto">
          <a:xfrm>
            <a:off x="683568" y="1916832"/>
            <a:ext cx="7704856" cy="3097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lv-LV" sz="3600" i="1" kern="10" dirty="0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Dievišķā žēlsirdība,</a:t>
            </a:r>
          </a:p>
          <a:p>
            <a:pPr algn="ctr"/>
            <a:r>
              <a:rPr lang="lv-LV" sz="3600" i="1" kern="10" dirty="0">
                <a:ln w="12700">
                  <a:solidFill>
                    <a:srgbClr val="394D3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CC285"/>
                    </a:gs>
                    <a:gs pos="50000">
                      <a:srgbClr val="FFFFA3"/>
                    </a:gs>
                    <a:gs pos="100000">
                      <a:srgbClr val="DCC285"/>
                    </a:gs>
                  </a:gsLst>
                  <a:lin ang="2700000" scaled="1"/>
                </a:gradFill>
                <a:effectLst>
                  <a:outerShdw dist="35921" dir="2700000" algn="ctr" rotWithShape="0">
                    <a:srgbClr val="FFFFA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taisnīgums un mīlestība</a:t>
            </a:r>
            <a:endParaRPr lang="es-ES" sz="3600" i="1" kern="10" dirty="0">
              <a:ln w="12700">
                <a:solidFill>
                  <a:srgbClr val="394D3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DCC285"/>
                  </a:gs>
                  <a:gs pos="50000">
                    <a:srgbClr val="FFFFA3"/>
                  </a:gs>
                  <a:gs pos="100000">
                    <a:srgbClr val="DCC285"/>
                  </a:gs>
                </a:gsLst>
                <a:lin ang="2700000" scaled="1"/>
              </a:gradFill>
              <a:effectLst>
                <a:outerShdw dist="35921" dir="2700000" algn="ctr" rotWithShape="0">
                  <a:srgbClr val="FFFFA3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1619250" y="1844675"/>
            <a:ext cx="5689600" cy="33131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lv-LV" sz="3600" i="1" kern="10" dirty="0">
                <a:ln w="1587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53A9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Kristietis un</a:t>
            </a:r>
          </a:p>
          <a:p>
            <a:pPr algn="ctr"/>
            <a:r>
              <a:rPr lang="lv-LV" sz="3600" i="1" kern="10" dirty="0">
                <a:ln w="1587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FF53A9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viņa kaimiņš</a:t>
            </a:r>
            <a:endParaRPr lang="es-ES" sz="3600" i="1" kern="10" dirty="0">
              <a:ln w="15875">
                <a:solidFill>
                  <a:srgbClr val="FF53A9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FF53A9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JesusParabolaElBuensamaritan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365625"/>
            <a:ext cx="3170237" cy="211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496887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30.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Labais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samarietis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156325" y="6488113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/>
              <a:t>Lucas, 10: 30-37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5327650" y="0"/>
            <a:ext cx="381635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Patiesā reliģija ir aktīva kalpošana citu labā; no tā ir atkarīgs mūžīgais liktenis.</a:t>
            </a:r>
          </a:p>
          <a:p>
            <a:pPr>
              <a:spcBef>
                <a:spcPct val="50000"/>
              </a:spcBef>
            </a:pPr>
            <a:r>
              <a:rPr lang="lv-LV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Saskarsme ar ciešanām atbrīvo dvēseli no egoisma.</a:t>
            </a:r>
            <a:endParaRPr lang="es-E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JesusMateo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1068" r="1486" b="19240"/>
          <a:stretch>
            <a:fillRect/>
          </a:stretch>
        </p:blipFill>
        <p:spPr bwMode="auto">
          <a:xfrm>
            <a:off x="287338" y="1197248"/>
            <a:ext cx="4789487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WordArt 2"/>
          <p:cNvSpPr>
            <a:spLocks noChangeArrowheads="1" noChangeShapeType="1" noTextEdit="1"/>
          </p:cNvSpPr>
          <p:nvPr/>
        </p:nvSpPr>
        <p:spPr bwMode="auto">
          <a:xfrm>
            <a:off x="250825" y="405036"/>
            <a:ext cx="709453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31. Nepiedodošais kalps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18: 23-35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364163" y="1052513"/>
            <a:ext cx="360045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/>
              <a:t>Žēlsirdība un piedošana citiem.</a:t>
            </a:r>
          </a:p>
          <a:p>
            <a:pPr>
              <a:spcBef>
                <a:spcPct val="50000"/>
              </a:spcBef>
            </a:pPr>
            <a:r>
              <a:rPr lang="lv-LV" dirty="0"/>
              <a:t>Dieva piedošana ir atkarīga no tā, kā mēs piedodam savam tuvākajam.</a:t>
            </a:r>
          </a:p>
        </p:txBody>
      </p:sp>
      <p:pic>
        <p:nvPicPr>
          <p:cNvPr id="41989" name="Picture 5" descr="jesusParabolaDelSiervoMaltrat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2852738"/>
            <a:ext cx="3354387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WordArt 2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69262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32.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Vecie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un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jaunie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dārgumi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011863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rgbClr val="FFFF00"/>
                </a:solidFill>
              </a:rPr>
              <a:t>Mate</a:t>
            </a:r>
            <a:r>
              <a:rPr lang="lv-LV" dirty="0">
                <a:solidFill>
                  <a:srgbClr val="FFFF00"/>
                </a:solidFill>
              </a:rPr>
              <a:t>ja</a:t>
            </a:r>
            <a:r>
              <a:rPr lang="es-ES" dirty="0">
                <a:solidFill>
                  <a:srgbClr val="FFFF00"/>
                </a:solidFill>
              </a:rPr>
              <a:t> 13: 52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06363" y="1411288"/>
            <a:ext cx="27368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Iepazīstieties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vecajām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patiesībām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; </a:t>
            </a: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piesargieties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no </a:t>
            </a: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jaunajām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Pielāgojiet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patiesību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klausītāju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vajadzībām</a:t>
            </a:r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40965" name="Picture 5" descr="Tesoro-de-ville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115888"/>
            <a:ext cx="1687512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mayordom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323850" y="476250"/>
            <a:ext cx="5410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33.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Uzticīgais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miesassargs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651500" y="6453188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12: 42-48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95288" y="2708275"/>
            <a:ext cx="280828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Precīza</a:t>
            </a:r>
            <a:r>
              <a:rPr lang="es-ES" dirty="0"/>
              <a:t> un </a:t>
            </a:r>
            <a:r>
              <a:rPr lang="es-ES" dirty="0" err="1"/>
              <a:t>apzinīga</a:t>
            </a:r>
            <a:r>
              <a:rPr lang="es-ES" dirty="0"/>
              <a:t> </a:t>
            </a:r>
            <a:r>
              <a:rPr lang="es-ES" dirty="0" err="1"/>
              <a:t>Dieva</a:t>
            </a:r>
            <a:r>
              <a:rPr lang="es-ES" dirty="0"/>
              <a:t> </a:t>
            </a:r>
            <a:r>
              <a:rPr lang="es-ES" dirty="0" err="1"/>
              <a:t>mājsaimniecības</a:t>
            </a:r>
            <a:r>
              <a:rPr lang="es-ES" dirty="0"/>
              <a:t> - </a:t>
            </a:r>
            <a:r>
              <a:rPr lang="lv-LV" dirty="0"/>
              <a:t>draudzes</a:t>
            </a:r>
            <a:r>
              <a:rPr lang="es-ES" dirty="0"/>
              <a:t>- </a:t>
            </a:r>
            <a:r>
              <a:rPr lang="es-ES" dirty="0" err="1"/>
              <a:t>lietu</a:t>
            </a:r>
            <a:r>
              <a:rPr lang="es-ES" dirty="0"/>
              <a:t> </a:t>
            </a:r>
            <a:r>
              <a:rPr lang="es-ES" dirty="0" err="1"/>
              <a:t>pārraudzība</a:t>
            </a:r>
            <a:r>
              <a:rPr lang="es-ES" dirty="0"/>
              <a:t>.</a:t>
            </a:r>
          </a:p>
        </p:txBody>
      </p:sp>
      <p:pic>
        <p:nvPicPr>
          <p:cNvPr id="39941" name="Picture 5" descr="JesusMateo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60900"/>
            <a:ext cx="2589212" cy="186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/>
          <p:cNvSpPr>
            <a:spLocks noChangeArrowheads="1" noChangeShapeType="1" noTextEdit="1"/>
          </p:cNvSpPr>
          <p:nvPr/>
        </p:nvSpPr>
        <p:spPr bwMode="auto">
          <a:xfrm>
            <a:off x="1691680" y="1557337"/>
            <a:ext cx="5760988" cy="3671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Ar </a:t>
            </a:r>
            <a:r>
              <a:rPr lang="es-ES" sz="3600" i="1" kern="10" dirty="0" err="1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nepacietību</a:t>
            </a:r>
            <a:r>
              <a:rPr lang="es-ES" sz="3600" i="1" kern="10" dirty="0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gaidām</a:t>
            </a:r>
            <a:endParaRPr lang="es-ES" sz="3600" i="1" kern="10" dirty="0">
              <a:ln w="9525">
                <a:solidFill>
                  <a:srgbClr val="FF53A9"/>
                </a:solidFill>
                <a:round/>
                <a:headEnd/>
                <a:tailEnd/>
              </a:ln>
              <a:solidFill>
                <a:srgbClr val="FFE7F3"/>
              </a:solidFill>
              <a:effectLst>
                <a:outerShdw dist="35921" dir="2700000" algn="ctr" rotWithShape="0">
                  <a:srgbClr val="FFE7F3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lv-LV" sz="3600" i="1" kern="10" dirty="0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Kunga </a:t>
            </a:r>
            <a:r>
              <a:rPr lang="es-ES" sz="3600" i="1" kern="10" dirty="0" err="1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atgriešan</a:t>
            </a:r>
            <a:r>
              <a:rPr lang="lv-LV" sz="3600" i="1" kern="10" dirty="0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o</a:t>
            </a:r>
            <a:r>
              <a:rPr lang="es-ES" sz="3600" i="1" kern="10" dirty="0">
                <a:ln w="9525">
                  <a:solidFill>
                    <a:srgbClr val="FF53A9"/>
                  </a:solidFill>
                  <a:round/>
                  <a:headEnd/>
                  <a:tailEnd/>
                </a:ln>
                <a:solidFill>
                  <a:srgbClr val="FFE7F3"/>
                </a:solidFill>
                <a:effectLst>
                  <a:outerShdw dist="35921" dir="2700000" algn="ctr" rotWithShape="0">
                    <a:srgbClr val="FFE7F3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</a:t>
            </a:r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/>
          <p:cNvSpPr>
            <a:spLocks noChangeArrowheads="1" noChangeShapeType="1" noTextEdit="1"/>
          </p:cNvSpPr>
          <p:nvPr/>
        </p:nvSpPr>
        <p:spPr bwMode="auto">
          <a:xfrm>
            <a:off x="107950" y="115888"/>
            <a:ext cx="489585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34.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Desmit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jaunavas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5867400" y="4076700"/>
            <a:ext cx="3168650" cy="2378075"/>
          </a:xfrm>
          <a:prstGeom prst="rect">
            <a:avLst/>
          </a:prstGeom>
          <a:solidFill>
            <a:srgbClr val="8FEA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/>
              <a:t>Personīgā gatavošanās mūsu Kunga atnākšanai; šķiet, ka Viņa atnākšana ir aizkavējusies?</a:t>
            </a:r>
          </a:p>
          <a:p>
            <a:pPr>
              <a:spcBef>
                <a:spcPct val="50000"/>
              </a:spcBef>
            </a:pPr>
            <a:r>
              <a:rPr lang="lv-LV" dirty="0"/>
              <a:t>Mūsu vajadzība pēc Svētā Gara.</a:t>
            </a:r>
            <a:endParaRPr lang="es-ES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867400" y="6461125"/>
            <a:ext cx="3168650" cy="396875"/>
          </a:xfrm>
          <a:prstGeom prst="rect">
            <a:avLst/>
          </a:prstGeom>
          <a:solidFill>
            <a:srgbClr val="8FEA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25: 1-13</a:t>
            </a:r>
          </a:p>
        </p:txBody>
      </p:sp>
      <p:pic>
        <p:nvPicPr>
          <p:cNvPr id="37899" name="Picture 11" descr="JesusParabolaDiezVirgen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" t="9827" r="897" b="755"/>
          <a:stretch>
            <a:fillRect/>
          </a:stretch>
        </p:blipFill>
        <p:spPr bwMode="auto">
          <a:xfrm>
            <a:off x="3851275" y="4725988"/>
            <a:ext cx="1865313" cy="2016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JesusparabolaDiezVirgen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46625"/>
            <a:ext cx="1909763" cy="1995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1" name="Picture 13" descr="JesusParabolaLasDiezVirgenes (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724400"/>
            <a:ext cx="1663700" cy="2016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/>
          <p:cNvSpPr>
            <a:spLocks noChangeArrowheads="1" noChangeShapeType="1" noTextEdit="1"/>
          </p:cNvSpPr>
          <p:nvPr/>
        </p:nvSpPr>
        <p:spPr bwMode="auto">
          <a:xfrm>
            <a:off x="250825" y="260350"/>
            <a:ext cx="5394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35.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Modr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ai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kalps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Mar</a:t>
            </a:r>
            <a:r>
              <a:rPr lang="lv-LV" dirty="0"/>
              <a:t>ka</a:t>
            </a:r>
            <a:r>
              <a:rPr lang="es-ES" dirty="0"/>
              <a:t> 13: 34-37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091363" y="2492375"/>
            <a:ext cx="19446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Vērojot</a:t>
            </a:r>
            <a:r>
              <a:rPr lang="es-ES" dirty="0"/>
              <a:t> un </a:t>
            </a:r>
            <a:r>
              <a:rPr lang="es-ES" dirty="0" err="1"/>
              <a:t>gaidot</a:t>
            </a:r>
            <a:r>
              <a:rPr lang="es-ES" dirty="0"/>
              <a:t> </a:t>
            </a:r>
            <a:r>
              <a:rPr lang="es-ES" dirty="0" err="1"/>
              <a:t>Skolotāja</a:t>
            </a:r>
            <a:r>
              <a:rPr lang="es-ES" dirty="0"/>
              <a:t> </a:t>
            </a:r>
            <a:r>
              <a:rPr lang="es-ES" dirty="0" err="1"/>
              <a:t>atgriešanos</a:t>
            </a:r>
            <a:endParaRPr lang="es-ES" dirty="0"/>
          </a:p>
        </p:txBody>
      </p:sp>
      <p:sp>
        <p:nvSpPr>
          <p:cNvPr id="36874" name="AutoShape 10" descr="amanecer-playacar-big"/>
          <p:cNvSpPr>
            <a:spLocks noChangeArrowheads="1"/>
          </p:cNvSpPr>
          <p:nvPr/>
        </p:nvSpPr>
        <p:spPr bwMode="auto">
          <a:xfrm rot="1915253">
            <a:off x="5435600" y="4724400"/>
            <a:ext cx="2232025" cy="1368425"/>
          </a:xfrm>
          <a:prstGeom prst="flowChartDisplay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 dirty="0" err="1">
                <a:solidFill>
                  <a:schemeClr val="bg1"/>
                </a:solidFill>
              </a:rPr>
              <a:t>Saullēkts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6875" name="AutoShape 11" descr="medianoche"/>
          <p:cNvSpPr>
            <a:spLocks noChangeArrowheads="1"/>
          </p:cNvSpPr>
          <p:nvPr/>
        </p:nvSpPr>
        <p:spPr bwMode="auto">
          <a:xfrm rot="-1693727">
            <a:off x="5580063" y="1196975"/>
            <a:ext cx="2232025" cy="1368425"/>
          </a:xfrm>
          <a:prstGeom prst="flowChartDisplay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 dirty="0" err="1">
                <a:solidFill>
                  <a:schemeClr val="bg1"/>
                </a:solidFill>
              </a:rPr>
              <a:t>Pusnakts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6876" name="AutoShape 12" descr="aurora"/>
          <p:cNvSpPr>
            <a:spLocks noChangeArrowheads="1"/>
          </p:cNvSpPr>
          <p:nvPr/>
        </p:nvSpPr>
        <p:spPr bwMode="auto">
          <a:xfrm rot="19840245" flipH="1">
            <a:off x="539750" y="4652963"/>
            <a:ext cx="2303463" cy="1441450"/>
          </a:xfrm>
          <a:prstGeom prst="flowChartDisplay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 dirty="0" err="1">
                <a:solidFill>
                  <a:schemeClr val="bg1"/>
                </a:solidFill>
              </a:rPr>
              <a:t>Gailis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dziedāja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6877" name="AutoShape 13" descr="Anochecer_II"/>
          <p:cNvSpPr>
            <a:spLocks noChangeArrowheads="1"/>
          </p:cNvSpPr>
          <p:nvPr/>
        </p:nvSpPr>
        <p:spPr bwMode="auto">
          <a:xfrm rot="1940969" flipH="1">
            <a:off x="539750" y="1268413"/>
            <a:ext cx="2160588" cy="1368425"/>
          </a:xfrm>
          <a:prstGeom prst="flowChartDisplay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Ctr="1"/>
          <a:lstStyle/>
          <a:p>
            <a:pPr algn="ctr"/>
            <a:r>
              <a:rPr lang="es-ES" sz="1400" dirty="0" err="1">
                <a:solidFill>
                  <a:schemeClr val="bg1"/>
                </a:solidFill>
              </a:rPr>
              <a:t>Krēsla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6878" name="Oval 14" descr="untitled"/>
          <p:cNvSpPr>
            <a:spLocks noChangeArrowheads="1"/>
          </p:cNvSpPr>
          <p:nvPr/>
        </p:nvSpPr>
        <p:spPr bwMode="auto">
          <a:xfrm>
            <a:off x="2484438" y="1989138"/>
            <a:ext cx="3311525" cy="3167062"/>
          </a:xfrm>
          <a:prstGeom prst="ellipse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250825" y="188913"/>
            <a:ext cx="7521575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36.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Uzmanīgie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kalpi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;</a:t>
            </a:r>
          </a:p>
          <a:p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  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čaklais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namatēvs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07950" y="6461125"/>
            <a:ext cx="280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L</a:t>
            </a:r>
            <a:r>
              <a:rPr lang="lv-LV" dirty="0">
                <a:solidFill>
                  <a:schemeClr val="bg1"/>
                </a:solidFill>
              </a:rPr>
              <a:t>ūka</a:t>
            </a:r>
            <a:r>
              <a:rPr lang="es-ES" dirty="0">
                <a:solidFill>
                  <a:schemeClr val="bg1"/>
                </a:solidFill>
              </a:rPr>
              <a:t> 12: 35-40</a:t>
            </a:r>
          </a:p>
        </p:txBody>
      </p:sp>
      <p:pic>
        <p:nvPicPr>
          <p:cNvPr id="35845" name="Picture 5" descr="vigilant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49725"/>
            <a:ext cx="169068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3024188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>
                <a:solidFill>
                  <a:schemeClr val="bg1"/>
                </a:solidFill>
              </a:rPr>
              <a:t>Gatavošanās mūsu Kunga pārsteidzošajai atnākšanai.</a:t>
            </a:r>
          </a:p>
          <a:p>
            <a:pPr>
              <a:spcBef>
                <a:spcPct val="50000"/>
              </a:spcBef>
            </a:pPr>
            <a:r>
              <a:rPr lang="lv-LV" dirty="0">
                <a:solidFill>
                  <a:schemeClr val="bg1"/>
                </a:solidFill>
              </a:rPr>
              <a:t>Dzīve saskaņā ar Gaismu, kas mums pieder; mūsu personīgā atbildība par patiesību.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5846" name="Picture 6" descr="vigilan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4"/>
          <a:stretch>
            <a:fillRect/>
          </a:stretch>
        </p:blipFill>
        <p:spPr bwMode="auto">
          <a:xfrm>
            <a:off x="7015163" y="4143375"/>
            <a:ext cx="2020887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ParabolaLosObrerosDeLaVin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" t="1071" r="2934" b="18204"/>
          <a:stretch>
            <a:fillRect/>
          </a:stretch>
        </p:blipFill>
        <p:spPr bwMode="auto">
          <a:xfrm>
            <a:off x="396875" y="1125538"/>
            <a:ext cx="469582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323850" y="333375"/>
            <a:ext cx="64389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37.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Vīna dārza </a:t>
            </a:r>
            <a:r>
              <a:rPr lang="lv-LV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rādnieki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20: 1-16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508625" y="2060575"/>
            <a:ext cx="3240088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/>
              <a:t>Dievs mēra kalpošanu pēc tā, cik labprātīgi un uzticīgi tas tiek darīts.</a:t>
            </a:r>
          </a:p>
          <a:p>
            <a:pPr>
              <a:spcBef>
                <a:spcPct val="50000"/>
              </a:spcBef>
            </a:pPr>
            <a:r>
              <a:rPr lang="lv-LV" dirty="0"/>
              <a:t>Atalgojums ir atkarīgs no mūsu Kunga žēlastības un dāsnuma un no Gara, kas motivē mūsu kalpošanu Viņam.</a:t>
            </a:r>
            <a:endParaRPr lang="es-ES" dirty="0"/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WordArt 2"/>
          <p:cNvSpPr>
            <a:spLocks noChangeArrowheads="1" noChangeShapeType="1" noTextEdit="1"/>
          </p:cNvSpPr>
          <p:nvPr/>
        </p:nvSpPr>
        <p:spPr bwMode="auto">
          <a:xfrm>
            <a:off x="1999215" y="117475"/>
            <a:ext cx="518430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1.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Dārg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ā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pērle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8611" name="Picture 3" descr="JesusParabolaLaPer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68863"/>
            <a:ext cx="1735138" cy="18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JesusParabolaLaPerlaDeGranPrecio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268413"/>
            <a:ext cx="114300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124075" y="5084763"/>
            <a:ext cx="467995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sz="2400" dirty="0"/>
              <a:t>Glābjošā mīlestība ir nenovērtējama vērtība; cilvēks meklē pestīšanu kā visdārgāko lietu.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13: 45-46</a:t>
            </a:r>
          </a:p>
        </p:txBody>
      </p:sp>
    </p:spTree>
  </p:cSld>
  <p:clrMapOvr>
    <a:masterClrMapping/>
  </p:clrMapOvr>
  <p:transition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47847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38.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Noderīgi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kalpi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588125" y="6308725"/>
            <a:ext cx="2376488" cy="400110"/>
          </a:xfrm>
          <a:prstGeom prst="rect">
            <a:avLst/>
          </a:prstGeom>
          <a:solidFill>
            <a:srgbClr val="CC929E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17: 7-10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23850" y="5510213"/>
            <a:ext cx="3673475" cy="1158875"/>
          </a:xfrm>
          <a:prstGeom prst="rect">
            <a:avLst/>
          </a:prstGeom>
          <a:solidFill>
            <a:srgbClr val="CC929E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Uzticība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pienākumam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Dievam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ir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tiesības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uz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visiem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mūsu</a:t>
            </a:r>
            <a:r>
              <a:rPr lang="es-E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pakalpojumiem</a:t>
            </a:r>
            <a:endParaRPr lang="es-E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3797" name="Picture 5" descr="sier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373688"/>
            <a:ext cx="1758950" cy="1228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351674_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721225"/>
            <a:ext cx="15525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WordArt 2"/>
          <p:cNvSpPr>
            <a:spLocks noChangeArrowheads="1" noChangeShapeType="1" noTextEdit="1"/>
          </p:cNvSpPr>
          <p:nvPr/>
        </p:nvSpPr>
        <p:spPr bwMode="auto">
          <a:xfrm>
            <a:off x="250825" y="404813"/>
            <a:ext cx="5765800" cy="5039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39.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Avis un āži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084888" y="63087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>
                <a:solidFill>
                  <a:schemeClr val="bg1"/>
                </a:solidFill>
              </a:rPr>
              <a:t>Mate</a:t>
            </a:r>
            <a:r>
              <a:rPr lang="lv-LV" dirty="0">
                <a:solidFill>
                  <a:schemeClr val="bg1"/>
                </a:solidFill>
              </a:rPr>
              <a:t>ja </a:t>
            </a:r>
            <a:r>
              <a:rPr lang="es-ES" dirty="0">
                <a:solidFill>
                  <a:schemeClr val="bg1"/>
                </a:solidFill>
              </a:rPr>
              <a:t>25: 31-46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50825" y="5084763"/>
            <a:ext cx="604996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>
                <a:solidFill>
                  <a:schemeClr val="bg1"/>
                </a:solidFill>
              </a:rPr>
              <a:t>Praktiskās reliģijas nozīme.</a:t>
            </a:r>
          </a:p>
          <a:p>
            <a:pPr>
              <a:spcBef>
                <a:spcPct val="50000"/>
              </a:spcBef>
            </a:pPr>
            <a:r>
              <a:rPr lang="lv-LV" dirty="0">
                <a:solidFill>
                  <a:schemeClr val="bg1"/>
                </a:solidFill>
              </a:rPr>
              <a:t>Mūsu reliģijas realitātes lielākais pārbaudījums ir tas, ko tā mudina mūs darīt citu labā.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32773" name="Picture 5" descr="rebaño ovej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412875"/>
            <a:ext cx="2449512" cy="169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rebaño cab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6999" r="4805" b="6999"/>
          <a:stretch>
            <a:fillRect/>
          </a:stretch>
        </p:blipFill>
        <p:spPr bwMode="auto">
          <a:xfrm>
            <a:off x="323850" y="3284538"/>
            <a:ext cx="24098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Juicio (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557338"/>
            <a:ext cx="2957512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1763712" y="1341438"/>
            <a:ext cx="6336679" cy="4103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lv-LV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Galīgais spriedums;</a:t>
            </a:r>
          </a:p>
          <a:p>
            <a:pPr algn="ctr"/>
            <a:r>
              <a:rPr lang="lv-LV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Atlīdzība mūžīgi</a:t>
            </a:r>
          </a:p>
        </p:txBody>
      </p:sp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134938" y="115888"/>
            <a:ext cx="24923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40.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Tīkls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77050" y="6308725"/>
            <a:ext cx="2159000" cy="400110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dirty="0"/>
              <a:t>Mate</a:t>
            </a:r>
            <a:r>
              <a:rPr lang="lv-LV" dirty="0"/>
              <a:t>ja</a:t>
            </a:r>
            <a:r>
              <a:rPr lang="es-ES" dirty="0"/>
              <a:t> 13: 47-50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356100" y="188913"/>
            <a:ext cx="4608513" cy="1169551"/>
          </a:xfrm>
          <a:prstGeom prst="rect">
            <a:avLst/>
          </a:prstGeom>
          <a:solidFill>
            <a:srgbClr val="FFFF99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Labo un slikto galīga nošķiršana.</a:t>
            </a:r>
          </a:p>
          <a:p>
            <a:pPr>
              <a:spcBef>
                <a:spcPct val="50000"/>
              </a:spcBef>
            </a:pPr>
            <a:r>
              <a:rPr lang="lv-LV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Ne visi grēcinieki galu galā kļūs taisni.</a:t>
            </a:r>
            <a:endParaRPr lang="es-E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0725" name="Picture 5" descr="Pescadores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2470"/>
          <a:stretch>
            <a:fillRect/>
          </a:stretch>
        </p:blipFill>
        <p:spPr bwMode="auto">
          <a:xfrm>
            <a:off x="107950" y="908050"/>
            <a:ext cx="3906838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Pesca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7" b="2885"/>
          <a:stretch>
            <a:fillRect/>
          </a:stretch>
        </p:blipFill>
        <p:spPr bwMode="auto">
          <a:xfrm>
            <a:off x="5580063" y="2997200"/>
            <a:ext cx="18272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187450" y="404813"/>
            <a:ext cx="669766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lv-LV" sz="6000" dirty="0">
                <a:latin typeface="Harrington" panose="04040505050A02020702" pitchFamily="82" charset="0"/>
              </a:rPr>
              <a:t>To visu Jēzus runāja ļaudīm līdzībās, un bez līdzībām Viņš tiem nerunāja neko.</a:t>
            </a:r>
            <a:endParaRPr lang="es-ES" sz="6000" dirty="0">
              <a:latin typeface="Harrington" panose="04040505050A02020702" pitchFamily="82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413000" y="6092825"/>
            <a:ext cx="4103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800" b="0" dirty="0"/>
              <a:t>Mate</a:t>
            </a:r>
            <a:r>
              <a:rPr lang="lv-LV" sz="1800" b="0" dirty="0"/>
              <a:t>ja</a:t>
            </a:r>
            <a:r>
              <a:rPr lang="es-ES" sz="1800" b="0" dirty="0"/>
              <a:t> 13: 34</a:t>
            </a: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475456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2.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Pazudušā</a:t>
            </a:r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avs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7588" name="Picture 4" descr="JesusParabolaOvejaPerdid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05263"/>
            <a:ext cx="2124075" cy="27082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323850" y="1389063"/>
            <a:ext cx="43926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Tā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Kunga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mīlestība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pret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tiem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kuri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zina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ka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ir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pazuduši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bet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nezina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kā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atgriezties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pie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Dieva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Dievs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nevēlas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lai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kāds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pazustu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6084888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 err="1"/>
              <a:t>ūk</a:t>
            </a:r>
            <a:r>
              <a:rPr lang="es-ES" dirty="0"/>
              <a:t>a 15: 3-7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WordArt 2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53879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3.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Pazudušais grasis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6563" name="Picture 3" descr="JesusParabolaLaMonedaPerdi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843338" cy="39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6565" name="Object 5"/>
          <p:cNvGraphicFramePr>
            <a:graphicFrameLocks noChangeAspect="1"/>
          </p:cNvGraphicFramePr>
          <p:nvPr/>
        </p:nvGraphicFramePr>
        <p:xfrm>
          <a:off x="5376863" y="1916113"/>
          <a:ext cx="3767137" cy="494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-PAINT" r:id="rId4" imgW="4114286" imgH="5396825" progId="CorelPHOTOPAINT.Image.13">
                  <p:embed/>
                </p:oleObj>
              </mc:Choice>
              <mc:Fallback>
                <p:oleObj name="PHOTO-PAINT" r:id="rId4" imgW="4114286" imgH="5396825" progId="CorelPHOTOPAINT.Image.1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6863" y="1916113"/>
                        <a:ext cx="3767137" cy="494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179388" y="5013325"/>
            <a:ext cx="48974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 err="1"/>
              <a:t>Dieva</a:t>
            </a:r>
            <a:r>
              <a:rPr lang="es-ES" dirty="0"/>
              <a:t> </a:t>
            </a:r>
            <a:r>
              <a:rPr lang="es-ES" dirty="0" err="1"/>
              <a:t>mīlestība</a:t>
            </a:r>
            <a:r>
              <a:rPr lang="es-ES" dirty="0"/>
              <a:t> </a:t>
            </a:r>
            <a:r>
              <a:rPr lang="es-ES" dirty="0" err="1"/>
              <a:t>pret</a:t>
            </a:r>
            <a:r>
              <a:rPr lang="es-ES" dirty="0"/>
              <a:t> </a:t>
            </a:r>
            <a:r>
              <a:rPr lang="es-ES" dirty="0" err="1"/>
              <a:t>tiem</a:t>
            </a:r>
            <a:r>
              <a:rPr lang="es-ES" dirty="0"/>
              <a:t>, </a:t>
            </a:r>
            <a:r>
              <a:rPr lang="es-ES" dirty="0" err="1"/>
              <a:t>kas</a:t>
            </a:r>
            <a:r>
              <a:rPr lang="es-ES" dirty="0"/>
              <a:t> </a:t>
            </a:r>
            <a:r>
              <a:rPr lang="es-ES" dirty="0" err="1"/>
              <a:t>nezina</a:t>
            </a:r>
            <a:r>
              <a:rPr lang="es-ES" dirty="0"/>
              <a:t>, </a:t>
            </a:r>
            <a:r>
              <a:rPr lang="es-ES" dirty="0" err="1"/>
              <a:t>ka</a:t>
            </a:r>
            <a:r>
              <a:rPr lang="es-ES" dirty="0"/>
              <a:t> ir </a:t>
            </a:r>
            <a:r>
              <a:rPr lang="es-ES" dirty="0" err="1"/>
              <a:t>pazuduši</a:t>
            </a:r>
            <a:r>
              <a:rPr lang="es-ES" dirty="0"/>
              <a:t>.</a:t>
            </a:r>
          </a:p>
          <a:p>
            <a:pPr>
              <a:spcBef>
                <a:spcPct val="50000"/>
              </a:spcBef>
            </a:pPr>
            <a:r>
              <a:rPr lang="es-ES" dirty="0" err="1"/>
              <a:t>Uzcītī</a:t>
            </a:r>
            <a:r>
              <a:rPr lang="lv-LV" dirty="0" err="1"/>
              <a:t>gi</a:t>
            </a:r>
            <a:r>
              <a:rPr lang="es-ES" dirty="0"/>
              <a:t>, </a:t>
            </a:r>
            <a:r>
              <a:rPr lang="es-ES" dirty="0" err="1"/>
              <a:t>meklējot</a:t>
            </a:r>
            <a:r>
              <a:rPr lang="es-ES" dirty="0"/>
              <a:t> </a:t>
            </a:r>
            <a:r>
              <a:rPr lang="es-ES" dirty="0" err="1"/>
              <a:t>pazudušos</a:t>
            </a:r>
            <a:r>
              <a:rPr lang="es-ES" dirty="0"/>
              <a:t>.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6084888" y="6370638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15: 8-10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2"/>
          <p:cNvSpPr>
            <a:spLocks noChangeArrowheads="1" noChangeShapeType="1" noTextEdit="1"/>
          </p:cNvSpPr>
          <p:nvPr/>
        </p:nvSpPr>
        <p:spPr bwMode="auto">
          <a:xfrm>
            <a:off x="2771775" y="333375"/>
            <a:ext cx="4191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4.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Pazudušais dēls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65542" name="Group 6"/>
          <p:cNvGrpSpPr>
            <a:grpSpLocks/>
          </p:cNvGrpSpPr>
          <p:nvPr/>
        </p:nvGrpSpPr>
        <p:grpSpPr bwMode="auto">
          <a:xfrm>
            <a:off x="107950" y="4438650"/>
            <a:ext cx="5310188" cy="2303463"/>
            <a:chOff x="158" y="2750"/>
            <a:chExt cx="3345" cy="1451"/>
          </a:xfrm>
        </p:grpSpPr>
        <p:pic>
          <p:nvPicPr>
            <p:cNvPr id="65539" name="Picture 3" descr="JesusParabolaElHijoProdigo2 (2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750"/>
              <a:ext cx="938" cy="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540" name="Picture 4" descr="JesusParabolaElHijoProdigo3 (2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2750"/>
              <a:ext cx="2437" cy="1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06363" y="2276475"/>
            <a:ext cx="3377406" cy="17851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lv-LV" dirty="0"/>
              <a:t>Dieva mīlestība pret tiem, kas ir aizgājuši tālu no Viņa mīlestības.</a:t>
            </a:r>
          </a:p>
          <a:p>
            <a:pPr>
              <a:spcBef>
                <a:spcPct val="50000"/>
              </a:spcBef>
            </a:pPr>
            <a:r>
              <a:rPr lang="lv-LV" dirty="0"/>
              <a:t>Cilvēka sirds cietība pretstatā Dieva mīlestībai.</a:t>
            </a:r>
            <a:endParaRPr lang="es-ES" dirty="0"/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084888" y="6461125"/>
            <a:ext cx="2808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15: 11-32</a:t>
            </a: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 b="-7777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WordArt 2"/>
          <p:cNvSpPr>
            <a:spLocks noChangeArrowheads="1" noChangeShapeType="1" noTextEdit="1"/>
          </p:cNvSpPr>
          <p:nvPr/>
        </p:nvSpPr>
        <p:spPr bwMode="auto">
          <a:xfrm>
            <a:off x="2222500" y="404813"/>
            <a:ext cx="50133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5. </a:t>
            </a:r>
            <a:r>
              <a:rPr lang="lv-LV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Neauglīgais vīģes koks</a:t>
            </a:r>
            <a:endParaRPr lang="es-E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7019925" y="6370638"/>
            <a:ext cx="1873250" cy="400110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ES" dirty="0"/>
              <a:t>L</a:t>
            </a:r>
            <a:r>
              <a:rPr lang="lv-LV" dirty="0"/>
              <a:t>ūka</a:t>
            </a:r>
            <a:r>
              <a:rPr lang="es-ES" dirty="0"/>
              <a:t> 13: 6-9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50825" y="4724400"/>
            <a:ext cx="4176713" cy="1754326"/>
          </a:xfrm>
          <a:prstGeom prst="rect">
            <a:avLst/>
          </a:prstGeom>
          <a:solidFill>
            <a:srgbClr val="CCFFCC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lv-LV" sz="2400" dirty="0"/>
              <a:t>Dievišķā taisnīguma un žēlsirdības attiecības.</a:t>
            </a:r>
          </a:p>
          <a:p>
            <a:pPr>
              <a:spcBef>
                <a:spcPct val="50000"/>
              </a:spcBef>
            </a:pPr>
            <a:r>
              <a:rPr lang="lv-LV" sz="2400" dirty="0"/>
              <a:t>Dieva attieksme pret jūdu tautu.</a:t>
            </a:r>
            <a:endParaRPr lang="es-ES" sz="2400" dirty="0"/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1138</Words>
  <Application>Microsoft Office PowerPoint</Application>
  <PresentationFormat>Presentación en pantalla (4:3)</PresentationFormat>
  <Paragraphs>192</Paragraphs>
  <Slides>54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9" baseType="lpstr">
      <vt:lpstr>Harrington</vt:lpstr>
      <vt:lpstr>Arial</vt:lpstr>
      <vt:lpstr>Arial Black</vt:lpstr>
      <vt:lpstr>Diseño predeterminado</vt:lpstr>
      <vt:lpstr>PHOTO-PAINT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 Fustero</dc:creator>
  <cp:lastModifiedBy>Isabel Laveda</cp:lastModifiedBy>
  <cp:revision>149</cp:revision>
  <dcterms:created xsi:type="dcterms:W3CDTF">2008-08-03T16:06:31Z</dcterms:created>
  <dcterms:modified xsi:type="dcterms:W3CDTF">2024-07-01T05:39:01Z</dcterms:modified>
</cp:coreProperties>
</file>