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9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33"/>
    <a:srgbClr val="DDDDDD"/>
    <a:srgbClr val="B4B264"/>
    <a:srgbClr val="00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/>
              <a:t>MATEO</a:t>
            </a:r>
          </a:p>
        </c:rich>
      </c:tx>
      <c:layout>
        <c:manualLayout>
          <c:xMode val="edge"/>
          <c:yMode val="edge"/>
          <c:x val="0.16822429906542055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Mateo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/>
              <a:t>MARCOS</a:t>
            </a:r>
          </a:p>
        </c:rich>
      </c:tx>
      <c:layout>
        <c:manualLayout>
          <c:xMode val="edge"/>
          <c:yMode val="edge"/>
          <c:x val="0.11682242990654206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Marcos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/>
              <a:t>LUCAS</a:t>
            </a:r>
          </a:p>
        </c:rich>
      </c:tx>
      <c:layout>
        <c:manualLayout>
          <c:xMode val="edge"/>
          <c:yMode val="edge"/>
          <c:x val="0.20560747663551401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Lucas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S"/>
              <a:t>JUAN</a:t>
            </a:r>
          </a:p>
        </c:rich>
      </c:tx>
      <c:layout>
        <c:manualLayout>
          <c:xMode val="edge"/>
          <c:yMode val="edge"/>
          <c:x val="0.26168224299065418"/>
          <c:y val="1.860465116279069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1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663551401869"/>
          <c:y val="0.50697674418604655"/>
          <c:w val="0.79439252336448596"/>
          <c:h val="0.3116279069767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Juan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Compartido</c:v>
                </c:pt>
                <c:pt idx="1">
                  <c:v>Único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33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_tradnl" noProof="0" smtClean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E64F01-B290-4F2B-A122-CDB7B3364D4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A248-F708-49A7-8852-69412E614A0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92531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E4D1-78D2-4FC2-8331-F1CCE239042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626441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3509D-03FD-48A5-86FA-3A30DBEECD6C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155923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73A58C-E9B8-457A-A1AE-3F6EDD4FAD8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80310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DC7C-FAE7-469E-9D2F-BF762B0B7A8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899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F4F31-00CA-4000-93E8-F9689252B45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01442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E4959-8385-4451-A946-15BD8533A5B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051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96D7-31B5-4A87-8F32-1708BE90962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2875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AF5A-EFF5-4B73-8064-6A4BD8CE802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8904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B751-98EF-4304-8CAF-8B65D752D73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90606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81A3-0C73-49CB-B242-C9899017F05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15839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261E-553E-4E42-9A2F-0F6A2ABF7E4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5873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s-ES_tradnl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_tradnl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159DB4F-FDCD-480F-8C43-35181D86CC4F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uan y cru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636962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981075"/>
            <a:ext cx="3527425" cy="2232025"/>
          </a:xfrm>
        </p:spPr>
        <p:txBody>
          <a:bodyPr/>
          <a:lstStyle/>
          <a:p>
            <a:pPr algn="ctr"/>
            <a:r>
              <a:rPr lang="es-ES" sz="5400" b="1">
                <a:solidFill>
                  <a:schemeClr val="accent2"/>
                </a:solidFill>
              </a:rPr>
              <a:t>Juan</a:t>
            </a:r>
            <a:r>
              <a:rPr lang="es-ES" sz="5400" b="1">
                <a:solidFill>
                  <a:srgbClr val="B4B264"/>
                </a:solidFill>
              </a:rPr>
              <a:t> </a:t>
            </a:r>
            <a:endParaRPr lang="es-ES_tradnl" sz="5400" b="1">
              <a:solidFill>
                <a:srgbClr val="B4B264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3200" b="1">
                <a:solidFill>
                  <a:srgbClr val="B4B264"/>
                </a:solidFill>
              </a:rPr>
              <a:t>El Evangelio amado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>
                <a:solidFill>
                  <a:srgbClr val="B4B264"/>
                </a:solidFill>
              </a:rPr>
              <a:t>Las historias que solo Juan nos dejó</a:t>
            </a:r>
            <a:endParaRPr lang="es-ES_tradnl" sz="3800" b="1">
              <a:solidFill>
                <a:srgbClr val="B4B264"/>
              </a:solidFill>
            </a:endParaRPr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1301750" y="1600200"/>
            <a:ext cx="3035300" cy="5257800"/>
            <a:chOff x="820" y="1008"/>
            <a:chExt cx="1912" cy="3312"/>
          </a:xfrm>
        </p:grpSpPr>
        <p:pic>
          <p:nvPicPr>
            <p:cNvPr id="32774" name="Picture 6" descr="nicodemovisitajes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008"/>
              <a:ext cx="191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54" y="3918"/>
              <a:ext cx="158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Nicodemo</a:t>
              </a:r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5049838" y="1600200"/>
            <a:ext cx="3571875" cy="5257800"/>
            <a:chOff x="3181" y="1008"/>
            <a:chExt cx="2250" cy="3312"/>
          </a:xfrm>
        </p:grpSpPr>
        <p:pic>
          <p:nvPicPr>
            <p:cNvPr id="32776" name="Picture 8" descr="lasamarit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1008"/>
              <a:ext cx="1986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181" y="3918"/>
              <a:ext cx="225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La samaritana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>
                <a:solidFill>
                  <a:srgbClr val="B4B264"/>
                </a:solidFill>
              </a:rPr>
              <a:t>Las historias que solo Juan nos dejó</a:t>
            </a:r>
            <a:endParaRPr lang="es-ES_tradnl" sz="3800" b="1">
              <a:solidFill>
                <a:srgbClr val="B4B264"/>
              </a:solidFill>
            </a:endParaRPr>
          </a:p>
        </p:txBody>
      </p: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1000125" y="1600200"/>
            <a:ext cx="3529013" cy="5257800"/>
            <a:chOff x="630" y="1008"/>
            <a:chExt cx="2223" cy="3312"/>
          </a:xfrm>
        </p:grpSpPr>
        <p:pic>
          <p:nvPicPr>
            <p:cNvPr id="35845" name="Picture 5" descr="1paraliticopisci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008"/>
              <a:ext cx="195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30" y="3745"/>
              <a:ext cx="2223" cy="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El paralítico</a:t>
              </a:r>
            </a:p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de Betesda</a:t>
              </a:r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5127625" y="1600200"/>
            <a:ext cx="3676650" cy="5257800"/>
            <a:chOff x="3230" y="1008"/>
            <a:chExt cx="2316" cy="3312"/>
          </a:xfrm>
        </p:grpSpPr>
        <p:pic>
          <p:nvPicPr>
            <p:cNvPr id="35847" name="Picture 7" descr="Jesu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1008"/>
              <a:ext cx="1949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230" y="3918"/>
              <a:ext cx="231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El Buen Pastor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>
                <a:solidFill>
                  <a:srgbClr val="B4B264"/>
                </a:solidFill>
              </a:rPr>
              <a:t>Las historias que solo Juan nos dejó</a:t>
            </a:r>
            <a:endParaRPr lang="es-ES_tradnl" sz="3800" b="1">
              <a:solidFill>
                <a:srgbClr val="B4B264"/>
              </a:solidFill>
            </a:endParaRP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969963" y="1600200"/>
            <a:ext cx="3924300" cy="5257800"/>
            <a:chOff x="611" y="1008"/>
            <a:chExt cx="2472" cy="3312"/>
          </a:xfrm>
        </p:grpSpPr>
        <p:pic>
          <p:nvPicPr>
            <p:cNvPr id="38917" name="Picture 5" descr="resurreccionlaza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1008"/>
              <a:ext cx="1969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11" y="3708"/>
              <a:ext cx="2472" cy="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La resurrección</a:t>
              </a:r>
            </a:p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de Lázaro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4975225" y="1600200"/>
            <a:ext cx="3914775" cy="5257800"/>
            <a:chOff x="3134" y="1008"/>
            <a:chExt cx="2466" cy="3312"/>
          </a:xfrm>
        </p:grpSpPr>
        <p:pic>
          <p:nvPicPr>
            <p:cNvPr id="38919" name="Picture 7" descr="jesuslavap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1008"/>
              <a:ext cx="1981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134" y="3955"/>
              <a:ext cx="2466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El lavamiento de pies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sz="3800" b="1">
                <a:solidFill>
                  <a:srgbClr val="B4B264"/>
                </a:solidFill>
              </a:rPr>
              <a:t>Las historias que solo Juan nos dejó</a:t>
            </a:r>
            <a:endParaRPr lang="es-ES_tradnl" sz="3800" b="1">
              <a:solidFill>
                <a:srgbClr val="B4B264"/>
              </a:solidFill>
            </a:endParaRPr>
          </a:p>
        </p:txBody>
      </p:sp>
      <p:pic>
        <p:nvPicPr>
          <p:cNvPr id="41990" name="Picture 6" descr="aparicionentiberiad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85913"/>
            <a:ext cx="31257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486275" y="2678113"/>
            <a:ext cx="3629025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 vindicación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pública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de Pedro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</p:spPr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Las joyas del Evangelio según Juan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140075" y="1958975"/>
            <a:ext cx="5546725" cy="3976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El Verbo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se hizo carne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y puso su tienda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entre nosotros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6480175" y="6218238"/>
            <a:ext cx="248285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Juan, 1: 14</a:t>
            </a:r>
          </a:p>
        </p:txBody>
      </p:sp>
      <p:pic>
        <p:nvPicPr>
          <p:cNvPr id="44039" name="Picture 7" descr="b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71638"/>
            <a:ext cx="22018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  <a:noFill/>
          <a:ln/>
        </p:spPr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Las joyas del Evangelio según Juan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831850" y="2032000"/>
            <a:ext cx="5734050" cy="3948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He aquí el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Cordero de Dios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que quita el pecado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del mundo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6335713" y="6146800"/>
            <a:ext cx="249555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Juan, 1: 29</a:t>
            </a:r>
          </a:p>
        </p:txBody>
      </p:sp>
      <p:pic>
        <p:nvPicPr>
          <p:cNvPr id="45064" name="Picture 8" descr="PredicandoBautizando (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25613"/>
            <a:ext cx="2039938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Laza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589338"/>
            <a:ext cx="21177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20050" cy="1143000"/>
          </a:xfrm>
          <a:noFill/>
          <a:ln/>
        </p:spPr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Las joyas del Evangelio según Juan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1714500" y="1720850"/>
            <a:ext cx="6775450" cy="293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Yo soy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 resurrección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y la vida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6022975" y="6118225"/>
            <a:ext cx="2844800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Juan, 11: 25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Juan y cruc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65100" y="254000"/>
            <a:ext cx="8777288" cy="451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Porque de tal manera amó Dios al mundo,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que ha dado a su Hijo unigénito,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para que todo aquél que en Él cree,</a:t>
            </a:r>
          </a:p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no se pierda, mas tenga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371600" y="5337175"/>
            <a:ext cx="6480175" cy="923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VIDA ETERNA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7229475" y="6416675"/>
            <a:ext cx="1757363" cy="347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Juan, 3: 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Los cuatro evangelios</a:t>
            </a:r>
            <a:endParaRPr lang="es-ES_tradnl" b="1">
              <a:solidFill>
                <a:srgbClr val="B4B264"/>
              </a:solidFill>
            </a:endParaRPr>
          </a:p>
        </p:txBody>
      </p:sp>
      <p:pic>
        <p:nvPicPr>
          <p:cNvPr id="6154" name="Picture 10" descr="Mateo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21590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2" descr="Marco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557338"/>
            <a:ext cx="21590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 descr="Luca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789363"/>
            <a:ext cx="2159000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6" descr="Juan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789363"/>
            <a:ext cx="2159000" cy="211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256" name="Group 112"/>
          <p:cNvGraphicFramePr>
            <a:graphicFrameLocks noGrp="1"/>
          </p:cNvGraphicFramePr>
          <p:nvPr/>
        </p:nvGraphicFramePr>
        <p:xfrm>
          <a:off x="5219700" y="3860800"/>
          <a:ext cx="3744913" cy="431800"/>
        </p:xfrm>
        <a:graphic>
          <a:graphicData uri="http://schemas.openxmlformats.org/drawingml/2006/table">
            <a:tbl>
              <a:tblPr/>
              <a:tblGrid>
                <a:gridCol w="1331913"/>
                <a:gridCol w="24130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JUAN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Hijo de Dios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2" name="Group 98"/>
          <p:cNvGraphicFramePr>
            <a:graphicFrameLocks noGrp="1"/>
          </p:cNvGraphicFramePr>
          <p:nvPr/>
        </p:nvGraphicFramePr>
        <p:xfrm>
          <a:off x="5219700" y="1700213"/>
          <a:ext cx="3719513" cy="504825"/>
        </p:xfrm>
        <a:graphic>
          <a:graphicData uri="http://schemas.openxmlformats.org/drawingml/2006/table">
            <a:tbl>
              <a:tblPr/>
              <a:tblGrid>
                <a:gridCol w="1296988"/>
                <a:gridCol w="2422525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MATEO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León de Judá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6" name="Group 102"/>
          <p:cNvGraphicFramePr>
            <a:graphicFrameLocks noGrp="1"/>
          </p:cNvGraphicFramePr>
          <p:nvPr/>
        </p:nvGraphicFramePr>
        <p:xfrm>
          <a:off x="5219700" y="2420938"/>
          <a:ext cx="3779838" cy="504825"/>
        </p:xfrm>
        <a:graphic>
          <a:graphicData uri="http://schemas.openxmlformats.org/drawingml/2006/table">
            <a:tbl>
              <a:tblPr/>
              <a:tblGrid>
                <a:gridCol w="1317625"/>
                <a:gridCol w="246221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MARCOS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siervo sufriente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0" name="Group 116"/>
          <p:cNvGraphicFramePr>
            <a:graphicFrameLocks noGrp="1"/>
          </p:cNvGraphicFramePr>
          <p:nvPr/>
        </p:nvGraphicFramePr>
        <p:xfrm>
          <a:off x="5219700" y="3141663"/>
          <a:ext cx="3779838" cy="504825"/>
        </p:xfrm>
        <a:graphic>
          <a:graphicData uri="http://schemas.openxmlformats.org/drawingml/2006/table">
            <a:tbl>
              <a:tblPr/>
              <a:tblGrid>
                <a:gridCol w="1317625"/>
                <a:gridCol w="246221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LUCAS</a:t>
                      </a: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 Hijo del Hombre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61" name="Picture 117" descr="Los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50752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Un evangelio único</a:t>
            </a:r>
            <a:endParaRPr lang="es-ES_tradnl" b="1">
              <a:solidFill>
                <a:srgbClr val="B4B264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35013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22575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83163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61200" y="2759075"/>
          <a:ext cx="2032000" cy="204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042988" y="5589588"/>
            <a:ext cx="5048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003800" y="5516563"/>
            <a:ext cx="504825" cy="5032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763713" y="5483225"/>
            <a:ext cx="2868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Compartido con otros evangelios</a:t>
            </a:r>
            <a:endParaRPr lang="es-ES_tradnl" sz="2400" b="1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651500" y="5478463"/>
            <a:ext cx="2765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Único de este evangelio</a:t>
            </a:r>
            <a:endParaRPr lang="es-ES_tradnl" sz="2400" b="1"/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146175" y="1820863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12 %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3292475" y="1847850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0 %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5395913" y="1831975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35 %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7472363" y="1890713"/>
            <a:ext cx="1219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66 %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7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7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17425" grpId="0" animBg="1"/>
      <p:bldP spid="17426" grpId="0" animBg="1"/>
      <p:bldP spid="17427" grpId="0" animBg="1"/>
      <p:bldP spid="174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Autor: “El discípulo amado”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4752975" cy="4530725"/>
          </a:xfrm>
        </p:spPr>
        <p:txBody>
          <a:bodyPr/>
          <a:lstStyle/>
          <a:p>
            <a:r>
              <a:rPr lang="es-ES"/>
              <a:t>El círculo íntimo de Jesús:</a:t>
            </a:r>
          </a:p>
          <a:p>
            <a:pPr>
              <a:buFont typeface="Wingdings" panose="05000000000000000000" pitchFamily="2" charset="2"/>
              <a:buNone/>
            </a:pPr>
            <a:endParaRPr lang="es-ES"/>
          </a:p>
          <a:p>
            <a:pPr lvl="1"/>
            <a:r>
              <a:rPr lang="es-ES" b="1">
                <a:solidFill>
                  <a:schemeClr val="accent2"/>
                </a:solidFill>
              </a:rPr>
              <a:t>Pedro</a:t>
            </a:r>
          </a:p>
          <a:p>
            <a:pPr lvl="1"/>
            <a:endParaRPr lang="es-ES"/>
          </a:p>
          <a:p>
            <a:pPr lvl="1">
              <a:buFont typeface="Wingdings" panose="05000000000000000000" pitchFamily="2" charset="2"/>
              <a:buNone/>
            </a:pPr>
            <a:endParaRPr lang="es-ES"/>
          </a:p>
          <a:p>
            <a:pPr lvl="1"/>
            <a:r>
              <a:rPr lang="es-ES" b="1">
                <a:solidFill>
                  <a:schemeClr val="accent2"/>
                </a:solidFill>
              </a:rPr>
              <a:t>Jacobo</a:t>
            </a:r>
          </a:p>
          <a:p>
            <a:pPr lvl="1"/>
            <a:endParaRPr lang="es-ES"/>
          </a:p>
          <a:p>
            <a:pPr lvl="1">
              <a:buFont typeface="Wingdings" panose="05000000000000000000" pitchFamily="2" charset="2"/>
              <a:buNone/>
            </a:pPr>
            <a:endParaRPr lang="es-ES"/>
          </a:p>
          <a:p>
            <a:pPr lvl="1"/>
            <a:r>
              <a:rPr lang="es-ES" b="1">
                <a:solidFill>
                  <a:schemeClr val="accent2"/>
                </a:solidFill>
              </a:rPr>
              <a:t>Juan</a:t>
            </a:r>
            <a:endParaRPr lang="es-ES_tradnl" b="1">
              <a:solidFill>
                <a:schemeClr val="accent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08400" y="5589588"/>
            <a:ext cx="5132388" cy="758825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El discípulo amado, único autor posible del Evangelio</a:t>
            </a:r>
            <a:endParaRPr lang="es-ES_tradnl" sz="200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708400" y="4005263"/>
            <a:ext cx="5089525" cy="758825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Decapitado por Herodes en 40 d.C., no puede ser el autor del Evangelio</a:t>
            </a:r>
            <a:endParaRPr lang="es-ES_tradnl" sz="200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08400" y="2565400"/>
            <a:ext cx="5053013" cy="758825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Mencionado por nombre en el Evangelio, no puede ser el autor del Evangelio</a:t>
            </a:r>
            <a:endParaRPr lang="es-ES_tradnl" sz="2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4" grpId="0" animBg="1"/>
      <p:bldP spid="22535" grpId="0" animBg="1"/>
      <p:bldP spid="22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¿Quién fue Juan?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2355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76288" y="2016125"/>
            <a:ext cx="8064500" cy="4611688"/>
          </a:xfrm>
          <a:noFill/>
        </p:spPr>
        <p:txBody>
          <a:bodyPr>
            <a:spAutoFit/>
          </a:bodyPr>
          <a:lstStyle/>
          <a:p>
            <a:r>
              <a:rPr lang="es-ES" sz="3800"/>
              <a:t>Hijo del trueno</a:t>
            </a:r>
          </a:p>
          <a:p>
            <a:r>
              <a:rPr lang="es-ES" sz="3800"/>
              <a:t>Corazón ardiente, sincero y amante</a:t>
            </a:r>
          </a:p>
          <a:p>
            <a:r>
              <a:rPr lang="es-ES" sz="3800"/>
              <a:t>El más joven de los 12</a:t>
            </a:r>
          </a:p>
          <a:p>
            <a:r>
              <a:rPr lang="es-ES" sz="3800"/>
              <a:t>Hizo de Jesús su héroe</a:t>
            </a:r>
          </a:p>
          <a:p>
            <a:r>
              <a:rPr lang="es-ES" sz="3800"/>
              <a:t>Vivía en Betsaida, aldea de pescadores</a:t>
            </a:r>
            <a:endParaRPr lang="es-ES_tradnl" sz="3800"/>
          </a:p>
        </p:txBody>
      </p:sp>
      <p:pic>
        <p:nvPicPr>
          <p:cNvPr id="23556" name="Picture 4" descr="Jua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260350"/>
            <a:ext cx="2268537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¿Quién fue Juan?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692150" y="1662113"/>
            <a:ext cx="8064500" cy="5162550"/>
          </a:xfrm>
          <a:noFill/>
        </p:spPr>
        <p:txBody>
          <a:bodyPr>
            <a:spAutoFit/>
          </a:bodyPr>
          <a:lstStyle/>
          <a:p>
            <a:r>
              <a:rPr lang="es-ES" sz="3400"/>
              <a:t>Su madre acompañaba</a:t>
            </a:r>
            <a:br>
              <a:rPr lang="es-ES" sz="3400"/>
            </a:br>
            <a:r>
              <a:rPr lang="es-ES" sz="3400"/>
              <a:t>también a Jesús</a:t>
            </a:r>
          </a:p>
          <a:p>
            <a:r>
              <a:rPr lang="es-ES" sz="3400"/>
              <a:t>Jesús le encomendó el cuidado de María</a:t>
            </a:r>
          </a:p>
          <a:p>
            <a:r>
              <a:rPr lang="es-ES" sz="3400"/>
              <a:t>Fue el primer apóstol en llegar a la tumba</a:t>
            </a:r>
          </a:p>
          <a:p>
            <a:r>
              <a:rPr lang="es-ES" sz="3400"/>
              <a:t>Escribió el Apocalipsis en Patmos</a:t>
            </a:r>
          </a:p>
          <a:p>
            <a:r>
              <a:rPr lang="es-ES" sz="3400"/>
              <a:t>A su regreso, escribió el Evangelio y tres epístolas</a:t>
            </a:r>
            <a:endParaRPr lang="es-ES_tradnl" sz="3400"/>
          </a:p>
        </p:txBody>
      </p:sp>
      <p:pic>
        <p:nvPicPr>
          <p:cNvPr id="49156" name="Picture 4" descr="Jua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260350"/>
            <a:ext cx="2268537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Cómo, cuando y dónde se escribió</a:t>
            </a:r>
            <a:endParaRPr lang="es-ES_tradnl" b="1">
              <a:solidFill>
                <a:srgbClr val="B4B264"/>
              </a:solidFill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20161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Cómo: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684213" y="3213100"/>
            <a:ext cx="2374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Cuando: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684213" y="4868863"/>
            <a:ext cx="18732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Dónde: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755650" y="4149725"/>
            <a:ext cx="4679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Siglo I (± 90 d.C.)</a:t>
            </a:r>
          </a:p>
        </p:txBody>
      </p: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755650" y="2492375"/>
            <a:ext cx="8132763" cy="2597150"/>
            <a:chOff x="476" y="1570"/>
            <a:chExt cx="5123" cy="1636"/>
          </a:xfrm>
        </p:grpSpPr>
        <p:pic>
          <p:nvPicPr>
            <p:cNvPr id="25604" name="Picture 4" descr="manuscrit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933"/>
              <a:ext cx="1676" cy="1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6" y="1570"/>
              <a:ext cx="329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En Griego, al dictado</a:t>
              </a:r>
            </a:p>
          </p:txBody>
        </p:sp>
      </p:grp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82804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En Éfeso, donde era el Anciano de iglesia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329363" y="2708275"/>
            <a:ext cx="253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(Fragmento del Evangelio de Juan, copia del siglo I)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09" grpId="0" animBg="1"/>
      <p:bldP spid="25611" grpId="0" animBg="1"/>
      <p:bldP spid="25613" grpId="0" animBg="1"/>
      <p:bldP spid="25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B4B264"/>
                </a:solidFill>
              </a:rPr>
              <a:t>¿Por qué escribir otro Evangelio?</a:t>
            </a:r>
            <a:endParaRPr lang="es-ES_tradnl" b="1">
              <a:solidFill>
                <a:srgbClr val="B4B264"/>
              </a:solidFill>
            </a:endParaRPr>
          </a:p>
        </p:txBody>
      </p:sp>
      <p:pic>
        <p:nvPicPr>
          <p:cNvPr id="27657" name="Picture 9" descr="jesusmuereenlacruz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611313"/>
            <a:ext cx="31146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866900"/>
            <a:ext cx="7402513" cy="4705350"/>
          </a:xfrm>
          <a:noFill/>
        </p:spPr>
        <p:txBody>
          <a:bodyPr>
            <a:spAutoFit/>
          </a:bodyPr>
          <a:lstStyle/>
          <a:p>
            <a:r>
              <a:rPr lang="es-ES"/>
              <a:t>“Estas cosas fueron escritas</a:t>
            </a:r>
            <a:br>
              <a:rPr lang="es-ES"/>
            </a:br>
            <a:r>
              <a:rPr lang="es-ES"/>
              <a:t>para que creáis que Jesús</a:t>
            </a:r>
            <a:br>
              <a:rPr lang="es-ES"/>
            </a:br>
            <a:r>
              <a:rPr lang="es-ES"/>
              <a:t>es el Cristo, el Hijo de Dios;</a:t>
            </a:r>
            <a:br>
              <a:rPr lang="es-ES"/>
            </a:br>
            <a:r>
              <a:rPr lang="es-ES"/>
              <a:t>y para que creyendo,</a:t>
            </a:r>
            <a:br>
              <a:rPr lang="es-ES"/>
            </a:br>
            <a:r>
              <a:rPr lang="es-ES"/>
              <a:t>tengáis vida en su Nombre”</a:t>
            </a:r>
            <a:br>
              <a:rPr lang="es-ES"/>
            </a:br>
            <a:r>
              <a:rPr lang="es-ES"/>
              <a:t>(Juan, 20: 31)</a:t>
            </a:r>
          </a:p>
          <a:p>
            <a:endParaRPr lang="es-ES"/>
          </a:p>
          <a:p>
            <a:r>
              <a:rPr lang="es-ES"/>
              <a:t>Para luchar contra la herejía</a:t>
            </a:r>
          </a:p>
          <a:p>
            <a:endParaRPr lang="es-ES"/>
          </a:p>
          <a:p>
            <a:r>
              <a:rPr lang="es-ES"/>
              <a:t>Para animar ante la persecución</a:t>
            </a:r>
            <a:endParaRPr lang="es-ES_tradn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 b="1">
                <a:solidFill>
                  <a:srgbClr val="B4B264"/>
                </a:solidFill>
              </a:rPr>
              <a:t>Las historias que solo Juan nos dejó</a:t>
            </a:r>
            <a:endParaRPr lang="es-ES_tradnl" sz="3800" b="1">
              <a:solidFill>
                <a:srgbClr val="B4B264"/>
              </a:solidFill>
            </a:endParaRP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395288" y="1600200"/>
            <a:ext cx="4394200" cy="5257800"/>
            <a:chOff x="249" y="1008"/>
            <a:chExt cx="2768" cy="3312"/>
          </a:xfrm>
        </p:grpSpPr>
        <p:pic>
          <p:nvPicPr>
            <p:cNvPr id="29700" name="Picture 4" descr="juanyandressiguenjes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008"/>
              <a:ext cx="1952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9" y="3884"/>
              <a:ext cx="2768" cy="4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Los primeros discípulos</a:t>
              </a:r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5019675" y="1600200"/>
            <a:ext cx="3922713" cy="5081588"/>
            <a:chOff x="3162" y="1008"/>
            <a:chExt cx="2471" cy="3201"/>
          </a:xfrm>
        </p:grpSpPr>
        <p:pic>
          <p:nvPicPr>
            <p:cNvPr id="29702" name="Picture 6" descr="lasbodasdeca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1008"/>
              <a:ext cx="1966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62" y="3891"/>
              <a:ext cx="2471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pitchFamily="34" charset="0"/>
                </a:rPr>
                <a:t>Las bodas de Caná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620</TotalTime>
  <Words>366</Words>
  <Application>Microsoft Office PowerPoint</Application>
  <PresentationFormat>Presentación en pantalla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 Black</vt:lpstr>
      <vt:lpstr>Times New Roman</vt:lpstr>
      <vt:lpstr>Arial</vt:lpstr>
      <vt:lpstr>Wingdings</vt:lpstr>
      <vt:lpstr>Capas</vt:lpstr>
      <vt:lpstr>Juan </vt:lpstr>
      <vt:lpstr>Los cuatro evangelios</vt:lpstr>
      <vt:lpstr>Un evangelio único</vt:lpstr>
      <vt:lpstr>Autor: “El discípulo amado”</vt:lpstr>
      <vt:lpstr>¿Quién fue Juan?</vt:lpstr>
      <vt:lpstr>¿Quién fue Juan?</vt:lpstr>
      <vt:lpstr>Cómo, cuando y dónde se escribió</vt:lpstr>
      <vt:lpstr>¿Por qué escribir otro Evangelio?</vt:lpstr>
      <vt:lpstr>Las historias que solo Juan nos dejó</vt:lpstr>
      <vt:lpstr>Las historias que solo Juan nos dejó</vt:lpstr>
      <vt:lpstr>Las historias que solo Juan nos dejó</vt:lpstr>
      <vt:lpstr>Las historias que solo Juan nos dejó</vt:lpstr>
      <vt:lpstr>Las historias que solo Juan nos dejó</vt:lpstr>
      <vt:lpstr>Las joyas del Evangelio según Juan</vt:lpstr>
      <vt:lpstr>Las joyas del Evangelio según Juan</vt:lpstr>
      <vt:lpstr>Las joyas del Evangelio según Juan</vt:lpstr>
      <vt:lpstr>Presentación de PowerPoint</vt:lpstr>
    </vt:vector>
  </TitlesOfParts>
  <Company>INEM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EVANGELIO SEGÚN JUAN</dc:title>
  <dc:creator>SERGIO</dc:creator>
  <cp:lastModifiedBy>Sergio Fustero Carreras</cp:lastModifiedBy>
  <cp:revision>48</cp:revision>
  <dcterms:created xsi:type="dcterms:W3CDTF">2003-12-31T12:26:38Z</dcterms:created>
  <dcterms:modified xsi:type="dcterms:W3CDTF">2016-01-12T19:18:36Z</dcterms:modified>
</cp:coreProperties>
</file>