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2"/>
  </p:notesMasterIdLst>
  <p:sldIdLst>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6" r:id="rId25"/>
    <p:sldId id="278" r:id="rId26"/>
    <p:sldId id="281" r:id="rId27"/>
    <p:sldId id="282" r:id="rId28"/>
    <p:sldId id="283" r:id="rId29"/>
    <p:sldId id="284" r:id="rId30"/>
    <p:sldId id="285" r:id="rId31"/>
  </p:sldIdLst>
  <p:sldSz cx="9144000" cy="6858000" type="screen4x3"/>
  <p:notesSz cx="6858000" cy="9144000"/>
  <p:embeddedFontLst>
    <p:embeddedFont>
      <p:font typeface="Aharoni" pitchFamily="2" charset="-79"/>
      <p:bold r:id="rId33"/>
    </p:embeddedFont>
    <p:embeddedFont>
      <p:font typeface="Cooper Black" pitchFamily="18" charset="0"/>
      <p:regular r:id="rId34"/>
    </p:embeddedFont>
    <p:embeddedFont>
      <p:font typeface="Eras Bold ITC" pitchFamily="34" charset="0"/>
      <p:regular r:id="rId35"/>
    </p:embeddedFont>
    <p:embeddedFont>
      <p:font typeface="Comic Sans MS" pitchFamily="66" charset="0"/>
      <p:regular r:id="rId36"/>
      <p:bold r:id="rId37"/>
    </p:embeddedFont>
    <p:embeddedFont>
      <p:font typeface="Agency FB" pitchFamily="34" charset="0"/>
      <p:regular r:id="rId38"/>
      <p:bold r:id="rId39"/>
    </p:embeddedFont>
    <p:embeddedFont>
      <p:font typeface="Andalus" pitchFamily="2" charset="-78"/>
      <p:regular r:id="rId40"/>
    </p:embeddedFont>
    <p:embeddedFont>
      <p:font typeface="Ethnocentric" pitchFamily="2" charset="0"/>
      <p:regular r:id="rId41"/>
    </p:embeddedFont>
    <p:embeddedFont>
      <p:font typeface="Britannic Bold" pitchFamily="34" charset="0"/>
      <p:regular r:id="rId42"/>
    </p:embeddedFont>
    <p:embeddedFont>
      <p:font typeface="Arial Narrow" pitchFamily="34" charset="0"/>
      <p:regular r:id="rId43"/>
      <p:bold r:id="rId44"/>
      <p:italic r:id="rId45"/>
      <p:boldItalic r:id="rId46"/>
    </p:embeddedFont>
    <p:embeddedFont>
      <p:font typeface="Calibri" pitchFamily="34" charset="0"/>
      <p:regular r:id="rId47"/>
      <p:bold r:id="rId48"/>
      <p:italic r:id="rId49"/>
      <p:boldItalic r:id="rId5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979"/>
    <a:srgbClr val="F6FD9B"/>
    <a:srgbClr val="FF99FF"/>
    <a:srgbClr val="99FF33"/>
    <a:srgbClr val="A9CAF3"/>
    <a:srgbClr val="FFF0BD"/>
    <a:srgbClr val="008000"/>
    <a:srgbClr val="33CC33"/>
    <a:srgbClr val="000000"/>
    <a:srgbClr val="F5C2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22" autoAdjust="0"/>
  </p:normalViewPr>
  <p:slideViewPr>
    <p:cSldViewPr>
      <p:cViewPr varScale="1">
        <p:scale>
          <a:sx n="56" d="100"/>
          <a:sy n="56" d="100"/>
        </p:scale>
        <p:origin x="-72"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ata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gif"/></Relationships>
</file>

<file path=ppt/diagrams/_rels/data3.xml.rels><?xml version="1.0" encoding="UTF-8" standalone="yes"?>
<Relationships xmlns="http://schemas.openxmlformats.org/package/2006/relationships"><Relationship Id="rId1" Type="http://schemas.openxmlformats.org/officeDocument/2006/relationships/image" Target="../media/image40.jpeg"/></Relationships>
</file>

<file path=ppt/diagrams/_rels/data4.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gif"/></Relationships>
</file>

<file path=ppt/diagrams/_rels/drawing3.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2BE9A-B98B-4235-BDFB-F0F2349CE8E2}"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ES"/>
        </a:p>
      </dgm:t>
    </dgm:pt>
    <dgm:pt modelId="{91A68348-18E9-4D39-A3B6-2DD122F8A8EE}">
      <dgm:prSet phldrT="[Texto]" custT="1"/>
      <dgm:spPr/>
      <dgm:t>
        <a:bodyPr/>
        <a:lstStyle/>
        <a:p>
          <a:r>
            <a:rPr lang="es-ES" sz="2000" b="1" dirty="0" smtClean="0">
              <a:solidFill>
                <a:srgbClr val="DE8400"/>
              </a:solidFill>
              <a:effectLst>
                <a:outerShdw blurRad="50800" dist="50800" dir="5400000" algn="ctr" rotWithShape="0">
                  <a:schemeClr val="tx1"/>
                </a:outerShdw>
              </a:effectLst>
            </a:rPr>
            <a:t>Hecho con Abraham</a:t>
          </a:r>
          <a:endParaRPr lang="es-ES" sz="2000" b="1" dirty="0">
            <a:solidFill>
              <a:srgbClr val="DE8400"/>
            </a:solidFill>
            <a:effectLst>
              <a:outerShdw blurRad="50800" dist="50800" dir="5400000" algn="ctr" rotWithShape="0">
                <a:schemeClr val="tx1"/>
              </a:outerShdw>
            </a:effectLst>
          </a:endParaRPr>
        </a:p>
      </dgm:t>
    </dgm:pt>
    <dgm:pt modelId="{7704462A-EAA6-4F13-B421-33A4B3362B9A}" type="parTrans" cxnId="{A4BF4B32-4E76-473D-8EB3-03894326AD06}">
      <dgm:prSet/>
      <dgm:spPr/>
      <dgm:t>
        <a:bodyPr/>
        <a:lstStyle/>
        <a:p>
          <a:endParaRPr lang="es-ES" sz="1800"/>
        </a:p>
      </dgm:t>
    </dgm:pt>
    <dgm:pt modelId="{9A5ED58C-9E96-476B-963E-82C0243A7522}" type="sibTrans" cxnId="{A4BF4B32-4E76-473D-8EB3-03894326AD06}">
      <dgm:prSet/>
      <dgm:spPr/>
      <dgm:t>
        <a:bodyPr/>
        <a:lstStyle/>
        <a:p>
          <a:endParaRPr lang="es-ES" sz="1800"/>
        </a:p>
      </dgm:t>
    </dgm:pt>
    <dgm:pt modelId="{7E94D79E-FFC6-43A6-988E-D87AF9D64109}">
      <dgm:prSet phldrT="[Texto]" custT="1"/>
      <dgm:spPr/>
      <dgm:t>
        <a:bodyPr/>
        <a:lstStyle/>
        <a:p>
          <a:r>
            <a:rPr lang="es-ES" sz="2000" b="1" dirty="0" smtClean="0">
              <a:solidFill>
                <a:srgbClr val="DE8400"/>
              </a:solidFill>
              <a:effectLst>
                <a:outerShdw blurRad="50800" dist="50800" dir="5400000" algn="ctr" rotWithShape="0">
                  <a:schemeClr val="tx1"/>
                </a:outerShdw>
              </a:effectLst>
            </a:rPr>
            <a:t>Ratificado a Isaac</a:t>
          </a:r>
          <a:endParaRPr lang="es-ES" sz="2000" b="1" dirty="0">
            <a:solidFill>
              <a:srgbClr val="DE8400"/>
            </a:solidFill>
            <a:effectLst>
              <a:outerShdw blurRad="50800" dist="50800" dir="5400000" algn="ctr" rotWithShape="0">
                <a:schemeClr val="tx1"/>
              </a:outerShdw>
            </a:effectLst>
          </a:endParaRPr>
        </a:p>
      </dgm:t>
    </dgm:pt>
    <dgm:pt modelId="{5FF5C9E8-8389-46F1-ACC8-6F3775EBD476}" type="parTrans" cxnId="{4BCD44AB-8C67-4407-89AC-8CC17018588E}">
      <dgm:prSet/>
      <dgm:spPr/>
      <dgm:t>
        <a:bodyPr/>
        <a:lstStyle/>
        <a:p>
          <a:endParaRPr lang="es-ES" sz="1800"/>
        </a:p>
      </dgm:t>
    </dgm:pt>
    <dgm:pt modelId="{72A41520-D0F9-41D1-AFAF-702E56294110}" type="sibTrans" cxnId="{4BCD44AB-8C67-4407-89AC-8CC17018588E}">
      <dgm:prSet/>
      <dgm:spPr/>
      <dgm:t>
        <a:bodyPr/>
        <a:lstStyle/>
        <a:p>
          <a:endParaRPr lang="es-ES" sz="1800"/>
        </a:p>
      </dgm:t>
    </dgm:pt>
    <dgm:pt modelId="{8D01F858-B851-4CE9-9519-E70606420F46}">
      <dgm:prSet phldrT="[Texto]" custT="1"/>
      <dgm:spPr/>
      <dgm:t>
        <a:bodyPr/>
        <a:lstStyle/>
        <a:p>
          <a:r>
            <a:rPr lang="es-ES" sz="1600" dirty="0" smtClean="0"/>
            <a:t>“Ciertamente Sara tu mujer te dará a luz un hijo, y llamarás su nombre Isaac; y confirmaré mi pacto con él como pacto perpetuo para sus descendientes después de él” </a:t>
          </a:r>
          <a:r>
            <a:rPr lang="es-ES" sz="1050" dirty="0" smtClean="0"/>
            <a:t>(Génesis, 17: 19)</a:t>
          </a:r>
          <a:endParaRPr lang="es-ES" sz="1050" dirty="0"/>
        </a:p>
      </dgm:t>
    </dgm:pt>
    <dgm:pt modelId="{D5542ADB-15D0-498D-8F99-7D9C3589799D}" type="parTrans" cxnId="{AB1BAC6C-33E0-4D41-BB2C-6D050F83E17A}">
      <dgm:prSet/>
      <dgm:spPr/>
      <dgm:t>
        <a:bodyPr/>
        <a:lstStyle/>
        <a:p>
          <a:endParaRPr lang="es-ES" sz="1800"/>
        </a:p>
      </dgm:t>
    </dgm:pt>
    <dgm:pt modelId="{F671D2E2-BDDE-4E10-9460-4CC8F6EC832F}" type="sibTrans" cxnId="{AB1BAC6C-33E0-4D41-BB2C-6D050F83E17A}">
      <dgm:prSet/>
      <dgm:spPr/>
      <dgm:t>
        <a:bodyPr/>
        <a:lstStyle/>
        <a:p>
          <a:endParaRPr lang="es-ES" sz="1800"/>
        </a:p>
      </dgm:t>
    </dgm:pt>
    <dgm:pt modelId="{C70502EA-CC81-4E7F-90B3-B3C8F6EDD249}">
      <dgm:prSet phldrT="[Texto]" custT="1"/>
      <dgm:spPr/>
      <dgm:t>
        <a:bodyPr/>
        <a:lstStyle/>
        <a:p>
          <a:r>
            <a:rPr lang="es-ES" sz="2000" b="1" dirty="0" smtClean="0">
              <a:solidFill>
                <a:srgbClr val="DE8400"/>
              </a:solidFill>
              <a:effectLst>
                <a:outerShdw blurRad="50800" dist="50800" dir="5400000" algn="ctr" rotWithShape="0">
                  <a:schemeClr val="tx1"/>
                </a:outerShdw>
              </a:effectLst>
            </a:rPr>
            <a:t>Ratificado a Jacob</a:t>
          </a:r>
          <a:endParaRPr lang="es-ES" sz="2000" b="1" dirty="0">
            <a:solidFill>
              <a:srgbClr val="DE8400"/>
            </a:solidFill>
            <a:effectLst>
              <a:outerShdw blurRad="50800" dist="50800" dir="5400000" algn="ctr" rotWithShape="0">
                <a:schemeClr val="tx1"/>
              </a:outerShdw>
            </a:effectLst>
          </a:endParaRPr>
        </a:p>
      </dgm:t>
    </dgm:pt>
    <dgm:pt modelId="{1A10C4DF-1C9F-4AEF-9DB5-C3C4E0323DAD}" type="parTrans" cxnId="{9C3DF134-12DD-4141-87E6-1AD45566F2DC}">
      <dgm:prSet/>
      <dgm:spPr/>
      <dgm:t>
        <a:bodyPr/>
        <a:lstStyle/>
        <a:p>
          <a:endParaRPr lang="es-ES" sz="1800"/>
        </a:p>
      </dgm:t>
    </dgm:pt>
    <dgm:pt modelId="{BF4FD25D-A65E-413A-9BDB-345F2FFEEB19}" type="sibTrans" cxnId="{9C3DF134-12DD-4141-87E6-1AD45566F2DC}">
      <dgm:prSet/>
      <dgm:spPr/>
      <dgm:t>
        <a:bodyPr/>
        <a:lstStyle/>
        <a:p>
          <a:endParaRPr lang="es-ES" sz="1800"/>
        </a:p>
      </dgm:t>
    </dgm:pt>
    <dgm:pt modelId="{B7161D4B-8C4A-4E37-AF3A-31F486AA2657}">
      <dgm:prSet phldrT="[Texto]" custT="1"/>
      <dgm:spPr/>
      <dgm:t>
        <a:bodyPr/>
        <a:lstStyle/>
        <a:p>
          <a:r>
            <a:rPr lang="es-ES" sz="1600" dirty="0" smtClean="0"/>
            <a:t>“Del pacto que concertó con Abraham,</a:t>
          </a:r>
          <a:br>
            <a:rPr lang="es-ES" sz="1600" dirty="0" smtClean="0"/>
          </a:br>
          <a:r>
            <a:rPr lang="es-ES" sz="1600" dirty="0" smtClean="0"/>
            <a:t>Y de su juramento a Isaac; El cual confirmó a Jacob por estatuto, y a Israel por pacto sempiterno” </a:t>
          </a:r>
          <a:r>
            <a:rPr lang="es-ES" sz="1050" dirty="0" smtClean="0"/>
            <a:t>(1ª de Crónicas, 16: 16-17)</a:t>
          </a:r>
          <a:endParaRPr lang="es-ES" sz="1600" dirty="0"/>
        </a:p>
      </dgm:t>
    </dgm:pt>
    <dgm:pt modelId="{E1CAAB6B-D9F3-434C-96D0-0273EA68EA41}" type="parTrans" cxnId="{C898D9AA-8FE2-42D2-89E3-B4C6D5E2B525}">
      <dgm:prSet/>
      <dgm:spPr/>
      <dgm:t>
        <a:bodyPr/>
        <a:lstStyle/>
        <a:p>
          <a:endParaRPr lang="es-ES" sz="1800"/>
        </a:p>
      </dgm:t>
    </dgm:pt>
    <dgm:pt modelId="{FF40E94F-E098-4BDA-A567-2EF313B8795E}" type="sibTrans" cxnId="{C898D9AA-8FE2-42D2-89E3-B4C6D5E2B525}">
      <dgm:prSet/>
      <dgm:spPr/>
      <dgm:t>
        <a:bodyPr/>
        <a:lstStyle/>
        <a:p>
          <a:endParaRPr lang="es-ES" sz="1800"/>
        </a:p>
      </dgm:t>
    </dgm:pt>
    <dgm:pt modelId="{F74FB204-84D2-4430-BA6E-BD145AB0ECEA}">
      <dgm:prSet phldrT="[Texto]" custT="1"/>
      <dgm:spPr/>
      <dgm:t>
        <a:bodyPr/>
        <a:lstStyle/>
        <a:p>
          <a:r>
            <a:rPr lang="es-ES" sz="1600" dirty="0" smtClean="0"/>
            <a:t>“Y estableceré mi pacto entre mí y ti, y tu descendencia después de ti en sus generaciones, por pacto perpetuo, para ser tu Dios, y el de tu descendencia después de ti” </a:t>
          </a:r>
          <a:r>
            <a:rPr lang="es-ES" sz="1050" dirty="0" smtClean="0"/>
            <a:t>(Génesis, 17: 7)</a:t>
          </a:r>
          <a:endParaRPr lang="es-ES" sz="1400" dirty="0"/>
        </a:p>
      </dgm:t>
    </dgm:pt>
    <dgm:pt modelId="{B10518B6-284A-42AF-8642-F5FDD3C4707A}" type="sibTrans" cxnId="{A214A4C3-5B0A-43AB-B3E0-E7C429949D09}">
      <dgm:prSet/>
      <dgm:spPr/>
      <dgm:t>
        <a:bodyPr/>
        <a:lstStyle/>
        <a:p>
          <a:endParaRPr lang="es-ES" sz="1800"/>
        </a:p>
      </dgm:t>
    </dgm:pt>
    <dgm:pt modelId="{EB98EA65-4DCC-4C84-B653-961F2BF41F48}" type="parTrans" cxnId="{A214A4C3-5B0A-43AB-B3E0-E7C429949D09}">
      <dgm:prSet/>
      <dgm:spPr/>
      <dgm:t>
        <a:bodyPr/>
        <a:lstStyle/>
        <a:p>
          <a:endParaRPr lang="es-ES" sz="1800"/>
        </a:p>
      </dgm:t>
    </dgm:pt>
    <dgm:pt modelId="{F1217EBC-7BBA-4156-9A15-E18C88BD9E5B}" type="pres">
      <dgm:prSet presAssocID="{CB72BE9A-B98B-4235-BDFB-F0F2349CE8E2}" presName="linear" presStyleCnt="0">
        <dgm:presLayoutVars>
          <dgm:dir/>
          <dgm:resizeHandles val="exact"/>
        </dgm:presLayoutVars>
      </dgm:prSet>
      <dgm:spPr/>
      <dgm:t>
        <a:bodyPr/>
        <a:lstStyle/>
        <a:p>
          <a:endParaRPr lang="es-ES"/>
        </a:p>
      </dgm:t>
    </dgm:pt>
    <dgm:pt modelId="{940F707D-88B1-41B6-95BD-747EA6B967AA}" type="pres">
      <dgm:prSet presAssocID="{91A68348-18E9-4D39-A3B6-2DD122F8A8EE}" presName="comp" presStyleCnt="0"/>
      <dgm:spPr/>
    </dgm:pt>
    <dgm:pt modelId="{7E1FC90F-CEDD-46E3-8B9E-BE3FD25DBA0E}" type="pres">
      <dgm:prSet presAssocID="{91A68348-18E9-4D39-A3B6-2DD122F8A8EE}" presName="box" presStyleLbl="node1" presStyleIdx="0" presStyleCnt="3"/>
      <dgm:spPr/>
      <dgm:t>
        <a:bodyPr/>
        <a:lstStyle/>
        <a:p>
          <a:endParaRPr lang="es-ES"/>
        </a:p>
      </dgm:t>
    </dgm:pt>
    <dgm:pt modelId="{9D6FB879-211B-4DB6-B8B0-B45B58AD4A19}" type="pres">
      <dgm:prSet presAssocID="{91A68348-18E9-4D39-A3B6-2DD122F8A8EE}" presName="img" presStyleLbl="fgImgPlace1" presStyleIdx="0" presStyleCnt="3"/>
      <dgm:spPr>
        <a:blipFill rotWithShape="0">
          <a:blip xmlns:r="http://schemas.openxmlformats.org/officeDocument/2006/relationships" r:embed="rId1"/>
          <a:stretch>
            <a:fillRect/>
          </a:stretch>
        </a:blipFill>
      </dgm:spPr>
    </dgm:pt>
    <dgm:pt modelId="{38A8D1F2-3E25-4B21-A35E-3130A5C329CB}" type="pres">
      <dgm:prSet presAssocID="{91A68348-18E9-4D39-A3B6-2DD122F8A8EE}" presName="text" presStyleLbl="node1" presStyleIdx="0" presStyleCnt="3">
        <dgm:presLayoutVars>
          <dgm:bulletEnabled val="1"/>
        </dgm:presLayoutVars>
      </dgm:prSet>
      <dgm:spPr/>
      <dgm:t>
        <a:bodyPr/>
        <a:lstStyle/>
        <a:p>
          <a:endParaRPr lang="es-ES"/>
        </a:p>
      </dgm:t>
    </dgm:pt>
    <dgm:pt modelId="{66373CF6-0180-4E88-ACB3-BD579044C38B}" type="pres">
      <dgm:prSet presAssocID="{9A5ED58C-9E96-476B-963E-82C0243A7522}" presName="spacer" presStyleCnt="0"/>
      <dgm:spPr/>
    </dgm:pt>
    <dgm:pt modelId="{94A0D2B5-0D87-47C9-B6F7-606513E79318}" type="pres">
      <dgm:prSet presAssocID="{7E94D79E-FFC6-43A6-988E-D87AF9D64109}" presName="comp" presStyleCnt="0"/>
      <dgm:spPr/>
    </dgm:pt>
    <dgm:pt modelId="{DAFBF75D-8386-4537-BF36-6F6AD6D2D1DF}" type="pres">
      <dgm:prSet presAssocID="{7E94D79E-FFC6-43A6-988E-D87AF9D64109}" presName="box" presStyleLbl="node1" presStyleIdx="1" presStyleCnt="3"/>
      <dgm:spPr/>
      <dgm:t>
        <a:bodyPr/>
        <a:lstStyle/>
        <a:p>
          <a:endParaRPr lang="es-ES"/>
        </a:p>
      </dgm:t>
    </dgm:pt>
    <dgm:pt modelId="{AA47DBF2-5B0A-4991-B827-9A7380D2B193}" type="pres">
      <dgm:prSet presAssocID="{7E94D79E-FFC6-43A6-988E-D87AF9D64109}" presName="img" presStyleLbl="fgImgPlace1" presStyleIdx="1" presStyleCnt="3"/>
      <dgm:spPr>
        <a:blipFill rotWithShape="0">
          <a:blip xmlns:r="http://schemas.openxmlformats.org/officeDocument/2006/relationships" r:embed="rId2"/>
          <a:stretch>
            <a:fillRect/>
          </a:stretch>
        </a:blipFill>
      </dgm:spPr>
    </dgm:pt>
    <dgm:pt modelId="{C42001D1-475B-4DDE-A250-727EF1C5FC2E}" type="pres">
      <dgm:prSet presAssocID="{7E94D79E-FFC6-43A6-988E-D87AF9D64109}" presName="text" presStyleLbl="node1" presStyleIdx="1" presStyleCnt="3">
        <dgm:presLayoutVars>
          <dgm:bulletEnabled val="1"/>
        </dgm:presLayoutVars>
      </dgm:prSet>
      <dgm:spPr/>
      <dgm:t>
        <a:bodyPr/>
        <a:lstStyle/>
        <a:p>
          <a:endParaRPr lang="es-ES"/>
        </a:p>
      </dgm:t>
    </dgm:pt>
    <dgm:pt modelId="{7CB5342F-C61A-4BED-8D35-50197C3A0B21}" type="pres">
      <dgm:prSet presAssocID="{72A41520-D0F9-41D1-AFAF-702E56294110}" presName="spacer" presStyleCnt="0"/>
      <dgm:spPr/>
    </dgm:pt>
    <dgm:pt modelId="{7292473F-C41D-446B-A606-89BD23F59F80}" type="pres">
      <dgm:prSet presAssocID="{C70502EA-CC81-4E7F-90B3-B3C8F6EDD249}" presName="comp" presStyleCnt="0"/>
      <dgm:spPr/>
    </dgm:pt>
    <dgm:pt modelId="{74984292-30E8-4904-8C4D-294806A3579E}" type="pres">
      <dgm:prSet presAssocID="{C70502EA-CC81-4E7F-90B3-B3C8F6EDD249}" presName="box" presStyleLbl="node1" presStyleIdx="2" presStyleCnt="3"/>
      <dgm:spPr/>
      <dgm:t>
        <a:bodyPr/>
        <a:lstStyle/>
        <a:p>
          <a:endParaRPr lang="es-ES"/>
        </a:p>
      </dgm:t>
    </dgm:pt>
    <dgm:pt modelId="{A0EC3085-33C1-4DFC-9B38-48910DF8033A}" type="pres">
      <dgm:prSet presAssocID="{C70502EA-CC81-4E7F-90B3-B3C8F6EDD249}" presName="img" presStyleLbl="fgImgPlace1" presStyleIdx="2" presStyleCnt="3"/>
      <dgm:spPr>
        <a:blipFill rotWithShape="0">
          <a:blip xmlns:r="http://schemas.openxmlformats.org/officeDocument/2006/relationships" r:embed="rId3"/>
          <a:stretch>
            <a:fillRect/>
          </a:stretch>
        </a:blipFill>
      </dgm:spPr>
    </dgm:pt>
    <dgm:pt modelId="{6C098690-D88E-4626-85DA-2C253E6EF8EE}" type="pres">
      <dgm:prSet presAssocID="{C70502EA-CC81-4E7F-90B3-B3C8F6EDD249}" presName="text" presStyleLbl="node1" presStyleIdx="2" presStyleCnt="3">
        <dgm:presLayoutVars>
          <dgm:bulletEnabled val="1"/>
        </dgm:presLayoutVars>
      </dgm:prSet>
      <dgm:spPr/>
      <dgm:t>
        <a:bodyPr/>
        <a:lstStyle/>
        <a:p>
          <a:endParaRPr lang="es-ES"/>
        </a:p>
      </dgm:t>
    </dgm:pt>
  </dgm:ptLst>
  <dgm:cxnLst>
    <dgm:cxn modelId="{1CC1F995-B556-4CF7-AE50-10D8CFFE9F5B}" type="presOf" srcId="{8D01F858-B851-4CE9-9519-E70606420F46}" destId="{DAFBF75D-8386-4537-BF36-6F6AD6D2D1DF}" srcOrd="0" destOrd="1" presId="urn:microsoft.com/office/officeart/2005/8/layout/vList4"/>
    <dgm:cxn modelId="{4BCD44AB-8C67-4407-89AC-8CC17018588E}" srcId="{CB72BE9A-B98B-4235-BDFB-F0F2349CE8E2}" destId="{7E94D79E-FFC6-43A6-988E-D87AF9D64109}" srcOrd="1" destOrd="0" parTransId="{5FF5C9E8-8389-46F1-ACC8-6F3775EBD476}" sibTransId="{72A41520-D0F9-41D1-AFAF-702E56294110}"/>
    <dgm:cxn modelId="{0CF7DE9E-0B0E-4F2D-BF20-6DC0175598D4}" type="presOf" srcId="{B7161D4B-8C4A-4E37-AF3A-31F486AA2657}" destId="{6C098690-D88E-4626-85DA-2C253E6EF8EE}" srcOrd="1" destOrd="1" presId="urn:microsoft.com/office/officeart/2005/8/layout/vList4"/>
    <dgm:cxn modelId="{DCEEEE9A-3C7A-4CEF-8188-DE8389847CE1}" type="presOf" srcId="{7E94D79E-FFC6-43A6-988E-D87AF9D64109}" destId="{DAFBF75D-8386-4537-BF36-6F6AD6D2D1DF}" srcOrd="0" destOrd="0" presId="urn:microsoft.com/office/officeart/2005/8/layout/vList4"/>
    <dgm:cxn modelId="{317997D1-69E3-4149-A150-C68A07A01C2A}" type="presOf" srcId="{F74FB204-84D2-4430-BA6E-BD145AB0ECEA}" destId="{38A8D1F2-3E25-4B21-A35E-3130A5C329CB}" srcOrd="1" destOrd="1" presId="urn:microsoft.com/office/officeart/2005/8/layout/vList4"/>
    <dgm:cxn modelId="{AB1BAC6C-33E0-4D41-BB2C-6D050F83E17A}" srcId="{7E94D79E-FFC6-43A6-988E-D87AF9D64109}" destId="{8D01F858-B851-4CE9-9519-E70606420F46}" srcOrd="0" destOrd="0" parTransId="{D5542ADB-15D0-498D-8F99-7D9C3589799D}" sibTransId="{F671D2E2-BDDE-4E10-9460-4CC8F6EC832F}"/>
    <dgm:cxn modelId="{A4BF4B32-4E76-473D-8EB3-03894326AD06}" srcId="{CB72BE9A-B98B-4235-BDFB-F0F2349CE8E2}" destId="{91A68348-18E9-4D39-A3B6-2DD122F8A8EE}" srcOrd="0" destOrd="0" parTransId="{7704462A-EAA6-4F13-B421-33A4B3362B9A}" sibTransId="{9A5ED58C-9E96-476B-963E-82C0243A7522}"/>
    <dgm:cxn modelId="{DA54BA30-E47F-45CD-BBA0-4E7CB9CE1509}" type="presOf" srcId="{7E94D79E-FFC6-43A6-988E-D87AF9D64109}" destId="{C42001D1-475B-4DDE-A250-727EF1C5FC2E}" srcOrd="1" destOrd="0" presId="urn:microsoft.com/office/officeart/2005/8/layout/vList4"/>
    <dgm:cxn modelId="{401F4A4C-4EF5-491A-9442-5C4158FDEDA6}" type="presOf" srcId="{91A68348-18E9-4D39-A3B6-2DD122F8A8EE}" destId="{7E1FC90F-CEDD-46E3-8B9E-BE3FD25DBA0E}" srcOrd="0" destOrd="0" presId="urn:microsoft.com/office/officeart/2005/8/layout/vList4"/>
    <dgm:cxn modelId="{CCBAFA87-9BE7-470D-AF56-C852E7B9926F}" type="presOf" srcId="{C70502EA-CC81-4E7F-90B3-B3C8F6EDD249}" destId="{74984292-30E8-4904-8C4D-294806A3579E}" srcOrd="0" destOrd="0" presId="urn:microsoft.com/office/officeart/2005/8/layout/vList4"/>
    <dgm:cxn modelId="{128115ED-70A8-405E-BD3F-1367D16EF7DB}" type="presOf" srcId="{C70502EA-CC81-4E7F-90B3-B3C8F6EDD249}" destId="{6C098690-D88E-4626-85DA-2C253E6EF8EE}" srcOrd="1" destOrd="0" presId="urn:microsoft.com/office/officeart/2005/8/layout/vList4"/>
    <dgm:cxn modelId="{CCF9E053-F9F4-412D-BE32-B2E437246DE6}" type="presOf" srcId="{CB72BE9A-B98B-4235-BDFB-F0F2349CE8E2}" destId="{F1217EBC-7BBA-4156-9A15-E18C88BD9E5B}" srcOrd="0" destOrd="0" presId="urn:microsoft.com/office/officeart/2005/8/layout/vList4"/>
    <dgm:cxn modelId="{9C3DF134-12DD-4141-87E6-1AD45566F2DC}" srcId="{CB72BE9A-B98B-4235-BDFB-F0F2349CE8E2}" destId="{C70502EA-CC81-4E7F-90B3-B3C8F6EDD249}" srcOrd="2" destOrd="0" parTransId="{1A10C4DF-1C9F-4AEF-9DB5-C3C4E0323DAD}" sibTransId="{BF4FD25D-A65E-413A-9BDB-345F2FFEEB19}"/>
    <dgm:cxn modelId="{A214A4C3-5B0A-43AB-B3E0-E7C429949D09}" srcId="{91A68348-18E9-4D39-A3B6-2DD122F8A8EE}" destId="{F74FB204-84D2-4430-BA6E-BD145AB0ECEA}" srcOrd="0" destOrd="0" parTransId="{EB98EA65-4DCC-4C84-B653-961F2BF41F48}" sibTransId="{B10518B6-284A-42AF-8642-F5FDD3C4707A}"/>
    <dgm:cxn modelId="{F7E05ED2-0C42-40E6-91AC-49BE5E9CD1C6}" type="presOf" srcId="{B7161D4B-8C4A-4E37-AF3A-31F486AA2657}" destId="{74984292-30E8-4904-8C4D-294806A3579E}" srcOrd="0" destOrd="1" presId="urn:microsoft.com/office/officeart/2005/8/layout/vList4"/>
    <dgm:cxn modelId="{7C3AF650-72F1-42BF-BD42-41F0C66762E2}" type="presOf" srcId="{F74FB204-84D2-4430-BA6E-BD145AB0ECEA}" destId="{7E1FC90F-CEDD-46E3-8B9E-BE3FD25DBA0E}" srcOrd="0" destOrd="1" presId="urn:microsoft.com/office/officeart/2005/8/layout/vList4"/>
    <dgm:cxn modelId="{802DF81A-5AEA-48ED-81CD-12A36690B803}" type="presOf" srcId="{91A68348-18E9-4D39-A3B6-2DD122F8A8EE}" destId="{38A8D1F2-3E25-4B21-A35E-3130A5C329CB}" srcOrd="1" destOrd="0" presId="urn:microsoft.com/office/officeart/2005/8/layout/vList4"/>
    <dgm:cxn modelId="{C898D9AA-8FE2-42D2-89E3-B4C6D5E2B525}" srcId="{C70502EA-CC81-4E7F-90B3-B3C8F6EDD249}" destId="{B7161D4B-8C4A-4E37-AF3A-31F486AA2657}" srcOrd="0" destOrd="0" parTransId="{E1CAAB6B-D9F3-434C-96D0-0273EA68EA41}" sibTransId="{FF40E94F-E098-4BDA-A567-2EF313B8795E}"/>
    <dgm:cxn modelId="{E0366278-6B5A-436D-9E82-7FA33CFE43A8}" type="presOf" srcId="{8D01F858-B851-4CE9-9519-E70606420F46}" destId="{C42001D1-475B-4DDE-A250-727EF1C5FC2E}" srcOrd="1" destOrd="1" presId="urn:microsoft.com/office/officeart/2005/8/layout/vList4"/>
    <dgm:cxn modelId="{038F8CA7-E70A-4727-9A58-AE1D04DBCAFD}" type="presParOf" srcId="{F1217EBC-7BBA-4156-9A15-E18C88BD9E5B}" destId="{940F707D-88B1-41B6-95BD-747EA6B967AA}" srcOrd="0" destOrd="0" presId="urn:microsoft.com/office/officeart/2005/8/layout/vList4"/>
    <dgm:cxn modelId="{87B28E20-02A1-46B4-94E5-94637F037AA8}" type="presParOf" srcId="{940F707D-88B1-41B6-95BD-747EA6B967AA}" destId="{7E1FC90F-CEDD-46E3-8B9E-BE3FD25DBA0E}" srcOrd="0" destOrd="0" presId="urn:microsoft.com/office/officeart/2005/8/layout/vList4"/>
    <dgm:cxn modelId="{044EA0F6-5D2F-41A9-915D-F9917B15892E}" type="presParOf" srcId="{940F707D-88B1-41B6-95BD-747EA6B967AA}" destId="{9D6FB879-211B-4DB6-B8B0-B45B58AD4A19}" srcOrd="1" destOrd="0" presId="urn:microsoft.com/office/officeart/2005/8/layout/vList4"/>
    <dgm:cxn modelId="{C709F659-26C1-437B-93C7-BEB30F7F49BA}" type="presParOf" srcId="{940F707D-88B1-41B6-95BD-747EA6B967AA}" destId="{38A8D1F2-3E25-4B21-A35E-3130A5C329CB}" srcOrd="2" destOrd="0" presId="urn:microsoft.com/office/officeart/2005/8/layout/vList4"/>
    <dgm:cxn modelId="{7EA1BDBB-5354-4259-A115-7167D9F09B41}" type="presParOf" srcId="{F1217EBC-7BBA-4156-9A15-E18C88BD9E5B}" destId="{66373CF6-0180-4E88-ACB3-BD579044C38B}" srcOrd="1" destOrd="0" presId="urn:microsoft.com/office/officeart/2005/8/layout/vList4"/>
    <dgm:cxn modelId="{B77ABC6C-E6C3-4CD1-A4AD-9CCAFEADACA1}" type="presParOf" srcId="{F1217EBC-7BBA-4156-9A15-E18C88BD9E5B}" destId="{94A0D2B5-0D87-47C9-B6F7-606513E79318}" srcOrd="2" destOrd="0" presId="urn:microsoft.com/office/officeart/2005/8/layout/vList4"/>
    <dgm:cxn modelId="{C7F262A6-4531-4CF2-A8F1-40920FC9E633}" type="presParOf" srcId="{94A0D2B5-0D87-47C9-B6F7-606513E79318}" destId="{DAFBF75D-8386-4537-BF36-6F6AD6D2D1DF}" srcOrd="0" destOrd="0" presId="urn:microsoft.com/office/officeart/2005/8/layout/vList4"/>
    <dgm:cxn modelId="{33B0B3D4-E951-420D-9C15-BA56FEE4DE5F}" type="presParOf" srcId="{94A0D2B5-0D87-47C9-B6F7-606513E79318}" destId="{AA47DBF2-5B0A-4991-B827-9A7380D2B193}" srcOrd="1" destOrd="0" presId="urn:microsoft.com/office/officeart/2005/8/layout/vList4"/>
    <dgm:cxn modelId="{698E5F95-3F01-447E-9362-52ED4D1680C6}" type="presParOf" srcId="{94A0D2B5-0D87-47C9-B6F7-606513E79318}" destId="{C42001D1-475B-4DDE-A250-727EF1C5FC2E}" srcOrd="2" destOrd="0" presId="urn:microsoft.com/office/officeart/2005/8/layout/vList4"/>
    <dgm:cxn modelId="{D6DDA9AD-3341-4C02-B090-A3C40EA7AACC}" type="presParOf" srcId="{F1217EBC-7BBA-4156-9A15-E18C88BD9E5B}" destId="{7CB5342F-C61A-4BED-8D35-50197C3A0B21}" srcOrd="3" destOrd="0" presId="urn:microsoft.com/office/officeart/2005/8/layout/vList4"/>
    <dgm:cxn modelId="{7DD8425B-5028-4BFC-B5D1-CD119612CF7C}" type="presParOf" srcId="{F1217EBC-7BBA-4156-9A15-E18C88BD9E5B}" destId="{7292473F-C41D-446B-A606-89BD23F59F80}" srcOrd="4" destOrd="0" presId="urn:microsoft.com/office/officeart/2005/8/layout/vList4"/>
    <dgm:cxn modelId="{CDABD402-0AAC-43C8-90BE-1A14FD998429}" type="presParOf" srcId="{7292473F-C41D-446B-A606-89BD23F59F80}" destId="{74984292-30E8-4904-8C4D-294806A3579E}" srcOrd="0" destOrd="0" presId="urn:microsoft.com/office/officeart/2005/8/layout/vList4"/>
    <dgm:cxn modelId="{555A5536-660E-4B48-9B84-642FE09E3FCA}" type="presParOf" srcId="{7292473F-C41D-446B-A606-89BD23F59F80}" destId="{A0EC3085-33C1-4DFC-9B38-48910DF8033A}" srcOrd="1" destOrd="0" presId="urn:microsoft.com/office/officeart/2005/8/layout/vList4"/>
    <dgm:cxn modelId="{302D8DA1-A8E1-432B-962E-32D4C9E0D0F8}" type="presParOf" srcId="{7292473F-C41D-446B-A606-89BD23F59F80}" destId="{6C098690-D88E-4626-85DA-2C253E6EF8EE}"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DF8B6-6C7C-4FE1-9756-2B6AF356B482}"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ES"/>
        </a:p>
      </dgm:t>
    </dgm:pt>
    <dgm:pt modelId="{6A06B5C1-C9EC-40F8-85E8-61D89F91BA46}">
      <dgm:prSet phldrT="[Texto]" custT="1"/>
      <dgm:spPr/>
      <dgm:t>
        <a:bodyPr/>
        <a:lstStyle/>
        <a:p>
          <a:r>
            <a:rPr lang="es-ES" sz="2000" b="1" dirty="0" smtClean="0">
              <a:solidFill>
                <a:srgbClr val="DE8400"/>
              </a:solidFill>
              <a:effectLst>
                <a:outerShdw blurRad="50800" dist="50800" dir="5400000" algn="ctr" rotWithShape="0">
                  <a:schemeClr val="tx1"/>
                </a:outerShdw>
              </a:effectLst>
            </a:rPr>
            <a:t>Obtuvo forma “legal” en Sinaí y tomó cuerpo en el santuario y su ritual</a:t>
          </a:r>
          <a:endParaRPr lang="es-ES" sz="2000" b="1" dirty="0">
            <a:solidFill>
              <a:srgbClr val="DE8400"/>
            </a:solidFill>
            <a:effectLst>
              <a:outerShdw blurRad="50800" dist="50800" dir="5400000" algn="ctr" rotWithShape="0">
                <a:schemeClr val="tx1"/>
              </a:outerShdw>
            </a:effectLst>
          </a:endParaRPr>
        </a:p>
      </dgm:t>
    </dgm:pt>
    <dgm:pt modelId="{885D1F62-8FE9-47E4-9F60-35B8B0A8BC89}" type="parTrans" cxnId="{A4D04206-D664-4628-A918-25657D30F605}">
      <dgm:prSet/>
      <dgm:spPr/>
      <dgm:t>
        <a:bodyPr/>
        <a:lstStyle/>
        <a:p>
          <a:endParaRPr lang="es-ES"/>
        </a:p>
      </dgm:t>
    </dgm:pt>
    <dgm:pt modelId="{AF26F0D3-88D7-44F9-B1B6-CB63DA044E85}" type="sibTrans" cxnId="{A4D04206-D664-4628-A918-25657D30F605}">
      <dgm:prSet/>
      <dgm:spPr/>
      <dgm:t>
        <a:bodyPr/>
        <a:lstStyle/>
        <a:p>
          <a:endParaRPr lang="es-ES"/>
        </a:p>
      </dgm:t>
    </dgm:pt>
    <dgm:pt modelId="{A6044924-5AB4-4416-9008-3E07FA7F0D23}">
      <dgm:prSet phldrT="[Texto]" custT="1"/>
      <dgm:spPr/>
      <dgm:t>
        <a:bodyPr/>
        <a:lstStyle/>
        <a:p>
          <a:pPr>
            <a:spcAft>
              <a:spcPct val="35000"/>
            </a:spcAft>
          </a:pPr>
          <a:r>
            <a:rPr lang="es-ES" sz="2000" b="1" dirty="0" smtClean="0">
              <a:solidFill>
                <a:srgbClr val="DE8400"/>
              </a:solidFill>
              <a:effectLst>
                <a:outerShdw blurRad="50800" dist="50800" dir="5400000" algn="ctr" rotWithShape="0">
                  <a:schemeClr val="tx1"/>
                </a:outerShdw>
              </a:effectLst>
            </a:rPr>
            <a:t>Fue confirmado en la familia de David</a:t>
          </a:r>
          <a:endParaRPr lang="es-ES" sz="2000" b="1" dirty="0">
            <a:solidFill>
              <a:srgbClr val="DE8400"/>
            </a:solidFill>
            <a:effectLst>
              <a:outerShdw blurRad="50800" dist="50800" dir="5400000" algn="ctr" rotWithShape="0">
                <a:schemeClr val="tx1"/>
              </a:outerShdw>
            </a:effectLst>
          </a:endParaRPr>
        </a:p>
      </dgm:t>
    </dgm:pt>
    <dgm:pt modelId="{34584191-B296-4D33-A8C8-DE1958790EDE}" type="parTrans" cxnId="{5EEA4459-BAF3-40D1-B844-5DAAB6F99FB6}">
      <dgm:prSet/>
      <dgm:spPr/>
      <dgm:t>
        <a:bodyPr/>
        <a:lstStyle/>
        <a:p>
          <a:endParaRPr lang="es-ES"/>
        </a:p>
      </dgm:t>
    </dgm:pt>
    <dgm:pt modelId="{9B55008C-2BBB-43E2-B144-23123F80C08F}" type="sibTrans" cxnId="{5EEA4459-BAF3-40D1-B844-5DAAB6F99FB6}">
      <dgm:prSet/>
      <dgm:spPr/>
      <dgm:t>
        <a:bodyPr/>
        <a:lstStyle/>
        <a:p>
          <a:endParaRPr lang="es-ES"/>
        </a:p>
      </dgm:t>
    </dgm:pt>
    <dgm:pt modelId="{0909083F-5A2F-4CB2-8447-0702AA49F5A2}">
      <dgm:prSet phldrT="[Texto]" custT="1"/>
      <dgm:spPr/>
      <dgm:t>
        <a:bodyPr/>
        <a:lstStyle/>
        <a:p>
          <a:pPr>
            <a:spcAft>
              <a:spcPts val="600"/>
            </a:spcAft>
          </a:pPr>
          <a:r>
            <a:rPr lang="es-ES" sz="1600" dirty="0" smtClean="0"/>
            <a:t>“Estas son las palabras postreras de David.</a:t>
          </a:r>
          <a:br>
            <a:rPr lang="es-ES" sz="1600" dirty="0" smtClean="0"/>
          </a:br>
          <a:r>
            <a:rPr lang="es-ES" sz="1600" dirty="0" smtClean="0"/>
            <a:t>Dijo David hijo de </a:t>
          </a:r>
          <a:r>
            <a:rPr lang="es-ES" sz="1600" dirty="0" err="1" smtClean="0"/>
            <a:t>Isaí</a:t>
          </a:r>
          <a:r>
            <a:rPr lang="es-ES" sz="1600" dirty="0" smtClean="0"/>
            <a:t>, dijo aquel varón que fue levantado en alto, el ungido del Dios de Jacob, el dulce cantor de Israel: «El Espíritu de Jehová ha hablado por mí, y su palabra ha estado en mi lengua. El Dios de Israel ha dicho, me habló la Roca de Israel: ‘Habrá un justo que gobierne entre los hombres, que gobierne en el temor de Dios. Será como la luz de la mañana, como el resplandor del sol en una mañana sin nubes, como la lluvia que hace brotar la hierba de la tierra’. No es así mi casa para con Dios; sin embargo, él ha hecho conmigo </a:t>
          </a:r>
          <a:r>
            <a:rPr lang="es-ES" sz="1600" b="1" dirty="0" smtClean="0"/>
            <a:t>PACTO PERPETUO</a:t>
          </a:r>
          <a:r>
            <a:rPr lang="es-ES" sz="1600" dirty="0" smtClean="0"/>
            <a:t>, ordenado en todas las cosas, y será guardado, aunque todavía no haga él florecer toda mi salvación y mi deseo».” (2ª de Samuel, 23: 1-5)</a:t>
          </a:r>
          <a:endParaRPr lang="es-ES" sz="1600" dirty="0"/>
        </a:p>
      </dgm:t>
    </dgm:pt>
    <dgm:pt modelId="{A215D66F-8C10-4DD9-95A5-579A4250F901}" type="parTrans" cxnId="{1331483B-CFC3-43BA-8763-2DD7DE2F1CD5}">
      <dgm:prSet/>
      <dgm:spPr/>
      <dgm:t>
        <a:bodyPr/>
        <a:lstStyle/>
        <a:p>
          <a:endParaRPr lang="es-ES"/>
        </a:p>
      </dgm:t>
    </dgm:pt>
    <dgm:pt modelId="{1E99191C-78FC-4C95-A646-E64B2D38A496}" type="sibTrans" cxnId="{1331483B-CFC3-43BA-8763-2DD7DE2F1CD5}">
      <dgm:prSet/>
      <dgm:spPr/>
      <dgm:t>
        <a:bodyPr/>
        <a:lstStyle/>
        <a:p>
          <a:endParaRPr lang="es-ES"/>
        </a:p>
      </dgm:t>
    </dgm:pt>
    <dgm:pt modelId="{455CF635-62FB-4280-B94D-155E3297F447}">
      <dgm:prSet phldrT="[Texto]" custT="1"/>
      <dgm:spPr/>
      <dgm:t>
        <a:bodyPr/>
        <a:lstStyle/>
        <a:p>
          <a:pPr>
            <a:spcAft>
              <a:spcPct val="15000"/>
            </a:spcAft>
          </a:pPr>
          <a:r>
            <a:rPr lang="es-ES" sz="1600" dirty="0" smtClean="0"/>
            <a:t>Como David mismo indica, este pacto iba más allá de sus propios hijos, apuntaba al Rey de Reyes: Jesucristo.</a:t>
          </a:r>
          <a:endParaRPr lang="es-ES" sz="1600" dirty="0"/>
        </a:p>
      </dgm:t>
    </dgm:pt>
    <dgm:pt modelId="{FC225A88-7CCA-4D4A-AA0F-7D1C4B2BE5B0}" type="parTrans" cxnId="{4E42287C-5AD3-4522-8CA1-AF9FF69BBE21}">
      <dgm:prSet/>
      <dgm:spPr/>
      <dgm:t>
        <a:bodyPr/>
        <a:lstStyle/>
        <a:p>
          <a:endParaRPr lang="es-ES"/>
        </a:p>
      </dgm:t>
    </dgm:pt>
    <dgm:pt modelId="{DE3105F3-7E9A-4962-9BE0-9FD5ED9B29CD}" type="sibTrans" cxnId="{4E42287C-5AD3-4522-8CA1-AF9FF69BBE21}">
      <dgm:prSet/>
      <dgm:spPr/>
      <dgm:t>
        <a:bodyPr/>
        <a:lstStyle/>
        <a:p>
          <a:endParaRPr lang="es-ES"/>
        </a:p>
      </dgm:t>
    </dgm:pt>
    <dgm:pt modelId="{E2121639-9AA9-4A09-B749-FA93424A43D1}" type="pres">
      <dgm:prSet presAssocID="{443DF8B6-6C7C-4FE1-9756-2B6AF356B482}" presName="linear" presStyleCnt="0">
        <dgm:presLayoutVars>
          <dgm:dir/>
          <dgm:resizeHandles val="exact"/>
        </dgm:presLayoutVars>
      </dgm:prSet>
      <dgm:spPr/>
      <dgm:t>
        <a:bodyPr/>
        <a:lstStyle/>
        <a:p>
          <a:endParaRPr lang="es-ES"/>
        </a:p>
      </dgm:t>
    </dgm:pt>
    <dgm:pt modelId="{91CFA58F-C5E7-42EF-AACE-47EF92F08120}" type="pres">
      <dgm:prSet presAssocID="{6A06B5C1-C9EC-40F8-85E8-61D89F91BA46}" presName="comp" presStyleCnt="0"/>
      <dgm:spPr/>
    </dgm:pt>
    <dgm:pt modelId="{62D9B16D-A753-42A6-A2AD-40D08FF17EB3}" type="pres">
      <dgm:prSet presAssocID="{6A06B5C1-C9EC-40F8-85E8-61D89F91BA46}" presName="box" presStyleLbl="node1" presStyleIdx="0" presStyleCnt="2" custScaleY="40234"/>
      <dgm:spPr/>
      <dgm:t>
        <a:bodyPr/>
        <a:lstStyle/>
        <a:p>
          <a:endParaRPr lang="es-ES"/>
        </a:p>
      </dgm:t>
    </dgm:pt>
    <dgm:pt modelId="{16806C15-C680-4A30-92E1-6D4D9AAAE3AD}" type="pres">
      <dgm:prSet presAssocID="{6A06B5C1-C9EC-40F8-85E8-61D89F91BA46}" presName="img" presStyleLbl="fgImgPlace1" presStyleIdx="0" presStyleCnt="2" custScaleX="101863" custScaleY="42454"/>
      <dgm:spPr>
        <a:blipFill rotWithShape="0">
          <a:blip xmlns:r="http://schemas.openxmlformats.org/officeDocument/2006/relationships" r:embed="rId1">
            <a:lum bright="20000"/>
          </a:blip>
          <a:stretch>
            <a:fillRect/>
          </a:stretch>
        </a:blipFill>
      </dgm:spPr>
    </dgm:pt>
    <dgm:pt modelId="{95C0F1BE-7811-408E-BF72-7EE2309EFA39}" type="pres">
      <dgm:prSet presAssocID="{6A06B5C1-C9EC-40F8-85E8-61D89F91BA46}" presName="text" presStyleLbl="node1" presStyleIdx="0" presStyleCnt="2">
        <dgm:presLayoutVars>
          <dgm:bulletEnabled val="1"/>
        </dgm:presLayoutVars>
      </dgm:prSet>
      <dgm:spPr/>
      <dgm:t>
        <a:bodyPr/>
        <a:lstStyle/>
        <a:p>
          <a:endParaRPr lang="es-ES"/>
        </a:p>
      </dgm:t>
    </dgm:pt>
    <dgm:pt modelId="{FED64F3E-FF17-4068-8673-0D6A441C923F}" type="pres">
      <dgm:prSet presAssocID="{AF26F0D3-88D7-44F9-B1B6-CB63DA044E85}" presName="spacer" presStyleCnt="0"/>
      <dgm:spPr/>
    </dgm:pt>
    <dgm:pt modelId="{A16A0DB2-E4EC-4583-84D4-37290B0EB1BC}" type="pres">
      <dgm:prSet presAssocID="{A6044924-5AB4-4416-9008-3E07FA7F0D23}" presName="comp" presStyleCnt="0"/>
      <dgm:spPr/>
    </dgm:pt>
    <dgm:pt modelId="{3B3F6B99-EAAF-42CB-8F66-112D2DA8B56D}" type="pres">
      <dgm:prSet presAssocID="{A6044924-5AB4-4416-9008-3E07FA7F0D23}" presName="box" presStyleLbl="node1" presStyleIdx="1" presStyleCnt="2" custScaleY="172297"/>
      <dgm:spPr/>
      <dgm:t>
        <a:bodyPr/>
        <a:lstStyle/>
        <a:p>
          <a:endParaRPr lang="es-ES"/>
        </a:p>
      </dgm:t>
    </dgm:pt>
    <dgm:pt modelId="{9D81A22A-61CB-4AA5-8257-D5A1AC87DCDE}" type="pres">
      <dgm:prSet presAssocID="{A6044924-5AB4-4416-9008-3E07FA7F0D23}" presName="img" presStyleLbl="fgImgPlace1" presStyleIdx="1" presStyleCnt="2" custScaleX="110713" custScaleY="144998"/>
      <dgm:spPr>
        <a:blipFill rotWithShape="0">
          <a:blip xmlns:r="http://schemas.openxmlformats.org/officeDocument/2006/relationships" r:embed="rId2">
            <a:lum bright="30000" contrast="30000"/>
          </a:blip>
          <a:stretch>
            <a:fillRect/>
          </a:stretch>
        </a:blipFill>
      </dgm:spPr>
    </dgm:pt>
    <dgm:pt modelId="{8735BE36-819A-4B35-9416-8366566AF9FA}" type="pres">
      <dgm:prSet presAssocID="{A6044924-5AB4-4416-9008-3E07FA7F0D23}" presName="text" presStyleLbl="node1" presStyleIdx="1" presStyleCnt="2">
        <dgm:presLayoutVars>
          <dgm:bulletEnabled val="1"/>
        </dgm:presLayoutVars>
      </dgm:prSet>
      <dgm:spPr/>
      <dgm:t>
        <a:bodyPr/>
        <a:lstStyle/>
        <a:p>
          <a:endParaRPr lang="es-ES"/>
        </a:p>
      </dgm:t>
    </dgm:pt>
  </dgm:ptLst>
  <dgm:cxnLst>
    <dgm:cxn modelId="{4E42287C-5AD3-4522-8CA1-AF9FF69BBE21}" srcId="{A6044924-5AB4-4416-9008-3E07FA7F0D23}" destId="{455CF635-62FB-4280-B94D-155E3297F447}" srcOrd="1" destOrd="0" parTransId="{FC225A88-7CCA-4D4A-AA0F-7D1C4B2BE5B0}" sibTransId="{DE3105F3-7E9A-4962-9BE0-9FD5ED9B29CD}"/>
    <dgm:cxn modelId="{8312F53A-9928-49DD-96AA-322FD35A1F26}" type="presOf" srcId="{0909083F-5A2F-4CB2-8447-0702AA49F5A2}" destId="{8735BE36-819A-4B35-9416-8366566AF9FA}" srcOrd="1" destOrd="1" presId="urn:microsoft.com/office/officeart/2005/8/layout/vList4"/>
    <dgm:cxn modelId="{30B3DA52-5D74-4B75-B44C-419C31896F1E}" type="presOf" srcId="{A6044924-5AB4-4416-9008-3E07FA7F0D23}" destId="{8735BE36-819A-4B35-9416-8366566AF9FA}" srcOrd="1" destOrd="0" presId="urn:microsoft.com/office/officeart/2005/8/layout/vList4"/>
    <dgm:cxn modelId="{27B0A68C-9CE1-4CA5-AC63-E123AFF67967}" type="presOf" srcId="{455CF635-62FB-4280-B94D-155E3297F447}" destId="{8735BE36-819A-4B35-9416-8366566AF9FA}" srcOrd="1" destOrd="2" presId="urn:microsoft.com/office/officeart/2005/8/layout/vList4"/>
    <dgm:cxn modelId="{1331483B-CFC3-43BA-8763-2DD7DE2F1CD5}" srcId="{A6044924-5AB4-4416-9008-3E07FA7F0D23}" destId="{0909083F-5A2F-4CB2-8447-0702AA49F5A2}" srcOrd="0" destOrd="0" parTransId="{A215D66F-8C10-4DD9-95A5-579A4250F901}" sibTransId="{1E99191C-78FC-4C95-A646-E64B2D38A496}"/>
    <dgm:cxn modelId="{B1E31601-D63F-494D-B607-05ACB5E0C0D7}" type="presOf" srcId="{0909083F-5A2F-4CB2-8447-0702AA49F5A2}" destId="{3B3F6B99-EAAF-42CB-8F66-112D2DA8B56D}" srcOrd="0" destOrd="1" presId="urn:microsoft.com/office/officeart/2005/8/layout/vList4"/>
    <dgm:cxn modelId="{D1F0EE06-9469-44BB-9555-C5B5D9DC3FD2}" type="presOf" srcId="{6A06B5C1-C9EC-40F8-85E8-61D89F91BA46}" destId="{95C0F1BE-7811-408E-BF72-7EE2309EFA39}" srcOrd="1" destOrd="0" presId="urn:microsoft.com/office/officeart/2005/8/layout/vList4"/>
    <dgm:cxn modelId="{94CD9EFE-D3EB-47CB-B2C8-DB0B471EC3F0}" type="presOf" srcId="{455CF635-62FB-4280-B94D-155E3297F447}" destId="{3B3F6B99-EAAF-42CB-8F66-112D2DA8B56D}" srcOrd="0" destOrd="2" presId="urn:microsoft.com/office/officeart/2005/8/layout/vList4"/>
    <dgm:cxn modelId="{5EEA4459-BAF3-40D1-B844-5DAAB6F99FB6}" srcId="{443DF8B6-6C7C-4FE1-9756-2B6AF356B482}" destId="{A6044924-5AB4-4416-9008-3E07FA7F0D23}" srcOrd="1" destOrd="0" parTransId="{34584191-B296-4D33-A8C8-DE1958790EDE}" sibTransId="{9B55008C-2BBB-43E2-B144-23123F80C08F}"/>
    <dgm:cxn modelId="{D4CB46D5-1DEE-4AA2-9CAA-E1DA4B2888E5}" type="presOf" srcId="{A6044924-5AB4-4416-9008-3E07FA7F0D23}" destId="{3B3F6B99-EAAF-42CB-8F66-112D2DA8B56D}" srcOrd="0" destOrd="0" presId="urn:microsoft.com/office/officeart/2005/8/layout/vList4"/>
    <dgm:cxn modelId="{18F12242-CC53-46F1-B438-835E58F9FFB7}" type="presOf" srcId="{443DF8B6-6C7C-4FE1-9756-2B6AF356B482}" destId="{E2121639-9AA9-4A09-B749-FA93424A43D1}" srcOrd="0" destOrd="0" presId="urn:microsoft.com/office/officeart/2005/8/layout/vList4"/>
    <dgm:cxn modelId="{A4D04206-D664-4628-A918-25657D30F605}" srcId="{443DF8B6-6C7C-4FE1-9756-2B6AF356B482}" destId="{6A06B5C1-C9EC-40F8-85E8-61D89F91BA46}" srcOrd="0" destOrd="0" parTransId="{885D1F62-8FE9-47E4-9F60-35B8B0A8BC89}" sibTransId="{AF26F0D3-88D7-44F9-B1B6-CB63DA044E85}"/>
    <dgm:cxn modelId="{40B40C6F-42A9-49E3-8966-94DA1B7F0023}" type="presOf" srcId="{6A06B5C1-C9EC-40F8-85E8-61D89F91BA46}" destId="{62D9B16D-A753-42A6-A2AD-40D08FF17EB3}" srcOrd="0" destOrd="0" presId="urn:microsoft.com/office/officeart/2005/8/layout/vList4"/>
    <dgm:cxn modelId="{101CCD2A-E2C4-4520-92B6-E76FCD5F5DC3}" type="presParOf" srcId="{E2121639-9AA9-4A09-B749-FA93424A43D1}" destId="{91CFA58F-C5E7-42EF-AACE-47EF92F08120}" srcOrd="0" destOrd="0" presId="urn:microsoft.com/office/officeart/2005/8/layout/vList4"/>
    <dgm:cxn modelId="{0C12C4E2-0AED-49F9-8496-B859A345A31E}" type="presParOf" srcId="{91CFA58F-C5E7-42EF-AACE-47EF92F08120}" destId="{62D9B16D-A753-42A6-A2AD-40D08FF17EB3}" srcOrd="0" destOrd="0" presId="urn:microsoft.com/office/officeart/2005/8/layout/vList4"/>
    <dgm:cxn modelId="{5B3AE6D2-6A0C-4805-9B38-AED2CCA038AC}" type="presParOf" srcId="{91CFA58F-C5E7-42EF-AACE-47EF92F08120}" destId="{16806C15-C680-4A30-92E1-6D4D9AAAE3AD}" srcOrd="1" destOrd="0" presId="urn:microsoft.com/office/officeart/2005/8/layout/vList4"/>
    <dgm:cxn modelId="{C7AFB7A5-E8F1-439E-B9DC-1BB3E6FB902F}" type="presParOf" srcId="{91CFA58F-C5E7-42EF-AACE-47EF92F08120}" destId="{95C0F1BE-7811-408E-BF72-7EE2309EFA39}" srcOrd="2" destOrd="0" presId="urn:microsoft.com/office/officeart/2005/8/layout/vList4"/>
    <dgm:cxn modelId="{66AE5D6D-8758-4061-9873-4E907CE012E9}" type="presParOf" srcId="{E2121639-9AA9-4A09-B749-FA93424A43D1}" destId="{FED64F3E-FF17-4068-8673-0D6A441C923F}" srcOrd="1" destOrd="0" presId="urn:microsoft.com/office/officeart/2005/8/layout/vList4"/>
    <dgm:cxn modelId="{E8D1EBF3-08AE-4FC5-A64B-7E0B2FD4A768}" type="presParOf" srcId="{E2121639-9AA9-4A09-B749-FA93424A43D1}" destId="{A16A0DB2-E4EC-4583-84D4-37290B0EB1BC}" srcOrd="2" destOrd="0" presId="urn:microsoft.com/office/officeart/2005/8/layout/vList4"/>
    <dgm:cxn modelId="{733BD558-7F26-42B0-AAE8-DD2BFA2C301C}" type="presParOf" srcId="{A16A0DB2-E4EC-4583-84D4-37290B0EB1BC}" destId="{3B3F6B99-EAAF-42CB-8F66-112D2DA8B56D}" srcOrd="0" destOrd="0" presId="urn:microsoft.com/office/officeart/2005/8/layout/vList4"/>
    <dgm:cxn modelId="{D0CD7A39-65F9-45B6-A0F3-C7437C4E3621}" type="presParOf" srcId="{A16A0DB2-E4EC-4583-84D4-37290B0EB1BC}" destId="{9D81A22A-61CB-4AA5-8257-D5A1AC87DCDE}" srcOrd="1" destOrd="0" presId="urn:microsoft.com/office/officeart/2005/8/layout/vList4"/>
    <dgm:cxn modelId="{1D143EA4-984B-4AD6-B9EF-7308E9D72A9D}" type="presParOf" srcId="{A16A0DB2-E4EC-4583-84D4-37290B0EB1BC}" destId="{8735BE36-819A-4B35-9416-8366566AF9FA}"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8232D-801A-41D4-8EB8-F6A398DA69DB}"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ES"/>
        </a:p>
      </dgm:t>
    </dgm:pt>
    <dgm:pt modelId="{D27735BB-3637-4157-A1F1-E0175C09E561}">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b="1" dirty="0" smtClean="0">
              <a:solidFill>
                <a:srgbClr val="DE8400"/>
              </a:solidFill>
              <a:effectLst>
                <a:outerShdw blurRad="50800" dist="50800" dir="5400000" algn="ctr" rotWithShape="0">
                  <a:schemeClr val="tx1"/>
                </a:outerShdw>
              </a:effectLst>
            </a:rPr>
            <a:t>Cuando los descendientes de David quebrantaron esta pacto, Dios lo extendió -a través de Jesús- a toda la humanidad</a:t>
          </a:r>
          <a:endParaRPr lang="es-ES" b="1" dirty="0">
            <a:solidFill>
              <a:srgbClr val="DE8400"/>
            </a:solidFill>
            <a:effectLst>
              <a:outerShdw blurRad="50800" dist="50800" dir="5400000" algn="ctr" rotWithShape="0">
                <a:schemeClr val="tx1"/>
              </a:outerShdw>
            </a:effectLst>
          </a:endParaRPr>
        </a:p>
      </dgm:t>
    </dgm:pt>
    <dgm:pt modelId="{EA68C95C-930A-4243-BB47-A0BAFAEFB244}" type="parTrans" cxnId="{DEAEEAEC-8762-4E95-83BD-880FEE375634}">
      <dgm:prSet/>
      <dgm:spPr/>
      <dgm:t>
        <a:bodyPr/>
        <a:lstStyle/>
        <a:p>
          <a:endParaRPr lang="es-ES"/>
        </a:p>
      </dgm:t>
    </dgm:pt>
    <dgm:pt modelId="{E7BFA3B2-B328-46AF-8341-337FFC1F6A05}" type="sibTrans" cxnId="{DEAEEAEC-8762-4E95-83BD-880FEE375634}">
      <dgm:prSet/>
      <dgm:spPr/>
      <dgm:t>
        <a:bodyPr/>
        <a:lstStyle/>
        <a:p>
          <a:endParaRPr lang="es-ES"/>
        </a:p>
      </dgm:t>
    </dgm:pt>
    <dgm:pt modelId="{4DDF2523-A14D-48AC-9E6C-219C4FA45AC6}">
      <dgm:prSet phldrT="[Texto]" custT="1"/>
      <dgm:spPr/>
      <dgm:t>
        <a:bodyPr/>
        <a:lstStyle/>
        <a:p>
          <a:pPr algn="ctr"/>
          <a:r>
            <a:rPr lang="es-ES" sz="1600" dirty="0" smtClean="0"/>
            <a:t>“A todos los sedientos: Venid a las aguas; y los que no tienen dinero, venid, comprad y comed. Venid, comprad sin dinero y sin precio, vino y leche. ¿Por qué gastáis el dinero en lo que no es pan, y vuestro trabajo en lo que no sacia? Oídme atentamente, y comed del bien, y se deleitará vuestra alma con grosura. Inclinad vuestro oído, y venid a mí; oíd, y vivirá vuestra alma; y haré con vosotros </a:t>
          </a:r>
          <a:r>
            <a:rPr lang="es-ES" sz="1600" b="1" dirty="0" smtClean="0"/>
            <a:t>PACTO ETERNO</a:t>
          </a:r>
          <a:r>
            <a:rPr lang="es-ES" sz="1600" dirty="0" smtClean="0"/>
            <a:t>, las misericordias firmes a David” </a:t>
          </a:r>
          <a:r>
            <a:rPr lang="es-ES" sz="1050" dirty="0" smtClean="0"/>
            <a:t>(Isaías, 55: 1-3)</a:t>
          </a:r>
          <a:endParaRPr lang="es-ES" sz="1600" dirty="0"/>
        </a:p>
      </dgm:t>
    </dgm:pt>
    <dgm:pt modelId="{45B293BA-8C31-4C59-9B20-7EA86B75AF40}" type="parTrans" cxnId="{2F9983A0-B8B1-4C2B-AE7E-AB4E9EFF8406}">
      <dgm:prSet/>
      <dgm:spPr/>
      <dgm:t>
        <a:bodyPr/>
        <a:lstStyle/>
        <a:p>
          <a:endParaRPr lang="es-ES"/>
        </a:p>
      </dgm:t>
    </dgm:pt>
    <dgm:pt modelId="{67CF3196-3726-460D-B1E5-21682990649E}" type="sibTrans" cxnId="{2F9983A0-B8B1-4C2B-AE7E-AB4E9EFF8406}">
      <dgm:prSet/>
      <dgm:spPr/>
      <dgm:t>
        <a:bodyPr/>
        <a:lstStyle/>
        <a:p>
          <a:endParaRPr lang="es-ES"/>
        </a:p>
      </dgm:t>
    </dgm:pt>
    <dgm:pt modelId="{E21DE9D1-09ED-4D2B-9274-D0B3E71C8695}">
      <dgm:prSet phldrT="[Texto]" custT="1"/>
      <dgm:spPr/>
      <dgm:t>
        <a:bodyPr/>
        <a:lstStyle/>
        <a:p>
          <a:pPr>
            <a:lnSpc>
              <a:spcPct val="90000"/>
            </a:lnSpc>
            <a:spcAft>
              <a:spcPts val="0"/>
            </a:spcAft>
          </a:pPr>
          <a:r>
            <a:rPr lang="es-ES" sz="1800" dirty="0" smtClean="0"/>
            <a:t>“Yo Jesús he enviado mi ángel para daros testimonio de estas cosas en las iglesias. Yo soy la raíz y el linaje de David, la estrella resplandeciente de la mañana. Y el Espíritu y la Esposa dicen: Ven. Y el que oye, diga: Ven. Y el que tiene sed, venga; y el que quiera, tome del agua de la vida gratuitamente”</a:t>
          </a:r>
        </a:p>
        <a:p>
          <a:pPr>
            <a:lnSpc>
              <a:spcPct val="100000"/>
            </a:lnSpc>
            <a:spcAft>
              <a:spcPts val="0"/>
            </a:spcAft>
          </a:pPr>
          <a:r>
            <a:rPr lang="es-ES" sz="1200" dirty="0" smtClean="0"/>
            <a:t>(Apocalipsis, 22: 16-17)</a:t>
          </a:r>
          <a:endParaRPr lang="es-ES" sz="2300" dirty="0"/>
        </a:p>
      </dgm:t>
    </dgm:pt>
    <dgm:pt modelId="{FBF8A8AE-FFB8-4BDB-943D-93CFDA3CC378}" type="parTrans" cxnId="{9847C694-F1DA-4150-8B4D-B19F91E5DCF9}">
      <dgm:prSet/>
      <dgm:spPr/>
      <dgm:t>
        <a:bodyPr/>
        <a:lstStyle/>
        <a:p>
          <a:endParaRPr lang="es-ES"/>
        </a:p>
      </dgm:t>
    </dgm:pt>
    <dgm:pt modelId="{AEC8C29B-5046-4B3E-B6E2-3E7833C344B9}" type="sibTrans" cxnId="{9847C694-F1DA-4150-8B4D-B19F91E5DCF9}">
      <dgm:prSet/>
      <dgm:spPr/>
      <dgm:t>
        <a:bodyPr/>
        <a:lstStyle/>
        <a:p>
          <a:endParaRPr lang="es-ES"/>
        </a:p>
      </dgm:t>
    </dgm:pt>
    <dgm:pt modelId="{E2D43E36-C9D7-46BF-BB58-F03B83760432}">
      <dgm:prSet phldrT="[Texto]"/>
      <dgm:spPr/>
      <dgm:t>
        <a:bodyPr/>
        <a:lstStyle/>
        <a:p>
          <a:endParaRPr lang="es-ES" dirty="0"/>
        </a:p>
      </dgm:t>
    </dgm:pt>
    <dgm:pt modelId="{DEE0810D-FE5F-4C34-A9C2-D668A6DA9231}" type="parTrans" cxnId="{6CAA4F77-DDB5-4ADE-B854-1AA71D46CE5C}">
      <dgm:prSet/>
      <dgm:spPr/>
      <dgm:t>
        <a:bodyPr/>
        <a:lstStyle/>
        <a:p>
          <a:endParaRPr lang="es-ES"/>
        </a:p>
      </dgm:t>
    </dgm:pt>
    <dgm:pt modelId="{3F666B99-CE4B-4CC9-8500-F831C2F35D0B}" type="sibTrans" cxnId="{6CAA4F77-DDB5-4ADE-B854-1AA71D46CE5C}">
      <dgm:prSet/>
      <dgm:spPr/>
      <dgm:t>
        <a:bodyPr/>
        <a:lstStyle/>
        <a:p>
          <a:endParaRPr lang="es-ES"/>
        </a:p>
      </dgm:t>
    </dgm:pt>
    <dgm:pt modelId="{06C5C6EE-B83A-48D6-8DF6-5E016AE86F62}">
      <dgm:prSet phldrT="[Texto]" custT="1"/>
      <dgm:spPr>
        <a:blipFill rotWithShape="0">
          <a:blip xmlns:r="http://schemas.openxmlformats.org/officeDocument/2006/relationships" r:embed="rId1"/>
          <a:stretch>
            <a:fillRect/>
          </a:stretch>
        </a:blipFill>
      </dgm:spPr>
      <dgm:t>
        <a:bodyPr/>
        <a:lstStyle/>
        <a:p>
          <a:endParaRPr lang="es-ES" sz="2000" dirty="0"/>
        </a:p>
      </dgm:t>
    </dgm:pt>
    <dgm:pt modelId="{AB2F43E6-C889-4124-A38D-AA7E37795FB0}" type="parTrans" cxnId="{B9E42E2D-9715-4F2C-BB64-B4FD56AA4E64}">
      <dgm:prSet/>
      <dgm:spPr/>
      <dgm:t>
        <a:bodyPr/>
        <a:lstStyle/>
        <a:p>
          <a:endParaRPr lang="es-ES"/>
        </a:p>
      </dgm:t>
    </dgm:pt>
    <dgm:pt modelId="{B1FD193C-E8F2-48DD-823A-28E16035C9C4}" type="sibTrans" cxnId="{B9E42E2D-9715-4F2C-BB64-B4FD56AA4E64}">
      <dgm:prSet/>
      <dgm:spPr/>
      <dgm:t>
        <a:bodyPr/>
        <a:lstStyle/>
        <a:p>
          <a:endParaRPr lang="es-ES"/>
        </a:p>
      </dgm:t>
    </dgm:pt>
    <dgm:pt modelId="{28683397-7BAE-4C2C-A2A8-3EF6860863F8}" type="pres">
      <dgm:prSet presAssocID="{01A8232D-801A-41D4-8EB8-F6A398DA69DB}" presName="composite" presStyleCnt="0">
        <dgm:presLayoutVars>
          <dgm:chMax val="1"/>
          <dgm:dir/>
          <dgm:resizeHandles val="exact"/>
        </dgm:presLayoutVars>
      </dgm:prSet>
      <dgm:spPr/>
      <dgm:t>
        <a:bodyPr/>
        <a:lstStyle/>
        <a:p>
          <a:endParaRPr lang="es-ES"/>
        </a:p>
      </dgm:t>
    </dgm:pt>
    <dgm:pt modelId="{D10D08F6-B981-4C50-9821-9291086307A5}" type="pres">
      <dgm:prSet presAssocID="{D27735BB-3637-4157-A1F1-E0175C09E561}" presName="roof" presStyleLbl="dkBgShp" presStyleIdx="0" presStyleCnt="2" custScaleY="43085"/>
      <dgm:spPr/>
      <dgm:t>
        <a:bodyPr/>
        <a:lstStyle/>
        <a:p>
          <a:endParaRPr lang="es-ES"/>
        </a:p>
      </dgm:t>
    </dgm:pt>
    <dgm:pt modelId="{A161F204-2F26-4013-8869-EE4DA10C5D7D}" type="pres">
      <dgm:prSet presAssocID="{D27735BB-3637-4157-A1F1-E0175C09E561}" presName="pillars" presStyleCnt="0"/>
      <dgm:spPr/>
    </dgm:pt>
    <dgm:pt modelId="{81AD29E7-3954-4A9F-817D-7FFFD57BC2DE}" type="pres">
      <dgm:prSet presAssocID="{D27735BB-3637-4157-A1F1-E0175C09E561}" presName="pillar1" presStyleLbl="node1" presStyleIdx="0" presStyleCnt="3" custScaleY="127178">
        <dgm:presLayoutVars>
          <dgm:bulletEnabled val="1"/>
        </dgm:presLayoutVars>
      </dgm:prSet>
      <dgm:spPr/>
      <dgm:t>
        <a:bodyPr/>
        <a:lstStyle/>
        <a:p>
          <a:endParaRPr lang="es-ES"/>
        </a:p>
      </dgm:t>
    </dgm:pt>
    <dgm:pt modelId="{97042095-EBDA-4D1C-9091-FB8DEF3513C6}" type="pres">
      <dgm:prSet presAssocID="{06C5C6EE-B83A-48D6-8DF6-5E016AE86F62}" presName="pillarX" presStyleLbl="node1" presStyleIdx="1" presStyleCnt="3">
        <dgm:presLayoutVars>
          <dgm:bulletEnabled val="1"/>
        </dgm:presLayoutVars>
      </dgm:prSet>
      <dgm:spPr/>
      <dgm:t>
        <a:bodyPr/>
        <a:lstStyle/>
        <a:p>
          <a:endParaRPr lang="es-ES"/>
        </a:p>
      </dgm:t>
    </dgm:pt>
    <dgm:pt modelId="{6A0A7151-D980-4D7D-A011-6E9F83109BF1}" type="pres">
      <dgm:prSet presAssocID="{E21DE9D1-09ED-4D2B-9274-D0B3E71C8695}" presName="pillarX" presStyleLbl="node1" presStyleIdx="2" presStyleCnt="3" custScaleY="127178">
        <dgm:presLayoutVars>
          <dgm:bulletEnabled val="1"/>
        </dgm:presLayoutVars>
      </dgm:prSet>
      <dgm:spPr/>
      <dgm:t>
        <a:bodyPr/>
        <a:lstStyle/>
        <a:p>
          <a:endParaRPr lang="es-ES"/>
        </a:p>
      </dgm:t>
    </dgm:pt>
    <dgm:pt modelId="{640831B3-07CA-423A-91A8-7E739C23D24F}" type="pres">
      <dgm:prSet presAssocID="{D27735BB-3637-4157-A1F1-E0175C09E561}" presName="base" presStyleLbl="dkBgShp" presStyleIdx="1" presStyleCnt="2" custFlipVert="1" custScaleY="52584" custLinFactNeighborY="74211">
        <dgm:style>
          <a:lnRef idx="0">
            <a:schemeClr val="accent1"/>
          </a:lnRef>
          <a:fillRef idx="3">
            <a:schemeClr val="accent1"/>
          </a:fillRef>
          <a:effectRef idx="3">
            <a:schemeClr val="accent1"/>
          </a:effectRef>
          <a:fontRef idx="minor">
            <a:schemeClr val="lt1"/>
          </a:fontRef>
        </dgm:style>
      </dgm:prSet>
      <dgm:spPr/>
    </dgm:pt>
  </dgm:ptLst>
  <dgm:cxnLst>
    <dgm:cxn modelId="{2F9983A0-B8B1-4C2B-AE7E-AB4E9EFF8406}" srcId="{D27735BB-3637-4157-A1F1-E0175C09E561}" destId="{4DDF2523-A14D-48AC-9E6C-219C4FA45AC6}" srcOrd="0" destOrd="0" parTransId="{45B293BA-8C31-4C59-9B20-7EA86B75AF40}" sibTransId="{67CF3196-3726-460D-B1E5-21682990649E}"/>
    <dgm:cxn modelId="{9922053D-BE86-45F9-A262-FDDE95036A2D}" type="presOf" srcId="{06C5C6EE-B83A-48D6-8DF6-5E016AE86F62}" destId="{97042095-EBDA-4D1C-9091-FB8DEF3513C6}" srcOrd="0" destOrd="0" presId="urn:microsoft.com/office/officeart/2005/8/layout/hList3"/>
    <dgm:cxn modelId="{B9E42E2D-9715-4F2C-BB64-B4FD56AA4E64}" srcId="{D27735BB-3637-4157-A1F1-E0175C09E561}" destId="{06C5C6EE-B83A-48D6-8DF6-5E016AE86F62}" srcOrd="1" destOrd="0" parTransId="{AB2F43E6-C889-4124-A38D-AA7E37795FB0}" sibTransId="{B1FD193C-E8F2-48DD-823A-28E16035C9C4}"/>
    <dgm:cxn modelId="{00DF8CB5-4C9E-43F6-8872-5BB4CE38EF20}" type="presOf" srcId="{D27735BB-3637-4157-A1F1-E0175C09E561}" destId="{D10D08F6-B981-4C50-9821-9291086307A5}" srcOrd="0" destOrd="0" presId="urn:microsoft.com/office/officeart/2005/8/layout/hList3"/>
    <dgm:cxn modelId="{650BAA92-4897-40CC-853F-EC8B6AA10FF3}" type="presOf" srcId="{01A8232D-801A-41D4-8EB8-F6A398DA69DB}" destId="{28683397-7BAE-4C2C-A2A8-3EF6860863F8}" srcOrd="0" destOrd="0" presId="urn:microsoft.com/office/officeart/2005/8/layout/hList3"/>
    <dgm:cxn modelId="{56F8734F-FC4F-4270-9176-4E4772F31254}" type="presOf" srcId="{4DDF2523-A14D-48AC-9E6C-219C4FA45AC6}" destId="{81AD29E7-3954-4A9F-817D-7FFFD57BC2DE}" srcOrd="0" destOrd="0" presId="urn:microsoft.com/office/officeart/2005/8/layout/hList3"/>
    <dgm:cxn modelId="{9847C694-F1DA-4150-8B4D-B19F91E5DCF9}" srcId="{D27735BB-3637-4157-A1F1-E0175C09E561}" destId="{E21DE9D1-09ED-4D2B-9274-D0B3E71C8695}" srcOrd="2" destOrd="0" parTransId="{FBF8A8AE-FFB8-4BDB-943D-93CFDA3CC378}" sibTransId="{AEC8C29B-5046-4B3E-B6E2-3E7833C344B9}"/>
    <dgm:cxn modelId="{DEAEEAEC-8762-4E95-83BD-880FEE375634}" srcId="{01A8232D-801A-41D4-8EB8-F6A398DA69DB}" destId="{D27735BB-3637-4157-A1F1-E0175C09E561}" srcOrd="0" destOrd="0" parTransId="{EA68C95C-930A-4243-BB47-A0BAFAEFB244}" sibTransId="{E7BFA3B2-B328-46AF-8341-337FFC1F6A05}"/>
    <dgm:cxn modelId="{6CAA4F77-DDB5-4ADE-B854-1AA71D46CE5C}" srcId="{01A8232D-801A-41D4-8EB8-F6A398DA69DB}" destId="{E2D43E36-C9D7-46BF-BB58-F03B83760432}" srcOrd="1" destOrd="0" parTransId="{DEE0810D-FE5F-4C34-A9C2-D668A6DA9231}" sibTransId="{3F666B99-CE4B-4CC9-8500-F831C2F35D0B}"/>
    <dgm:cxn modelId="{CC134D42-1BEE-45C1-89D0-8EA255A30B72}" type="presOf" srcId="{E21DE9D1-09ED-4D2B-9274-D0B3E71C8695}" destId="{6A0A7151-D980-4D7D-A011-6E9F83109BF1}" srcOrd="0" destOrd="0" presId="urn:microsoft.com/office/officeart/2005/8/layout/hList3"/>
    <dgm:cxn modelId="{371290AF-347F-4391-8D5B-A08A87E2ADAE}" type="presParOf" srcId="{28683397-7BAE-4C2C-A2A8-3EF6860863F8}" destId="{D10D08F6-B981-4C50-9821-9291086307A5}" srcOrd="0" destOrd="0" presId="urn:microsoft.com/office/officeart/2005/8/layout/hList3"/>
    <dgm:cxn modelId="{DE949BDD-7026-427E-A51F-BCDFDB5CB04A}" type="presParOf" srcId="{28683397-7BAE-4C2C-A2A8-3EF6860863F8}" destId="{A161F204-2F26-4013-8869-EE4DA10C5D7D}" srcOrd="1" destOrd="0" presId="urn:microsoft.com/office/officeart/2005/8/layout/hList3"/>
    <dgm:cxn modelId="{55241576-413D-4DEE-903A-F192F4EFEF71}" type="presParOf" srcId="{A161F204-2F26-4013-8869-EE4DA10C5D7D}" destId="{81AD29E7-3954-4A9F-817D-7FFFD57BC2DE}" srcOrd="0" destOrd="0" presId="urn:microsoft.com/office/officeart/2005/8/layout/hList3"/>
    <dgm:cxn modelId="{F0CA7CB6-D1CE-4A5A-9ACD-D9D5FFB78085}" type="presParOf" srcId="{A161F204-2F26-4013-8869-EE4DA10C5D7D}" destId="{97042095-EBDA-4D1C-9091-FB8DEF3513C6}" srcOrd="1" destOrd="0" presId="urn:microsoft.com/office/officeart/2005/8/layout/hList3"/>
    <dgm:cxn modelId="{43AD8F40-5FEB-4357-8D26-991FEDBD9330}" type="presParOf" srcId="{A161F204-2F26-4013-8869-EE4DA10C5D7D}" destId="{6A0A7151-D980-4D7D-A011-6E9F83109BF1}" srcOrd="2" destOrd="0" presId="urn:microsoft.com/office/officeart/2005/8/layout/hList3"/>
    <dgm:cxn modelId="{E4EA62F0-70A7-46EF-AD38-D19C02CD5F06}" type="presParOf" srcId="{28683397-7BAE-4C2C-A2A8-3EF6860863F8}" destId="{640831B3-07CA-423A-91A8-7E739C23D24F}"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8232D-801A-41D4-8EB8-F6A398DA69DB}"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ES"/>
        </a:p>
      </dgm:t>
    </dgm:pt>
    <dgm:pt modelId="{D27735BB-3637-4157-A1F1-E0175C09E561}">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b="1" dirty="0" smtClean="0">
              <a:solidFill>
                <a:srgbClr val="DE8400"/>
              </a:solidFill>
              <a:effectLst>
                <a:outerShdw blurRad="50800" dist="50800" dir="5400000" algn="ctr" rotWithShape="0">
                  <a:schemeClr val="tx1"/>
                </a:outerShdw>
              </a:effectLst>
            </a:rPr>
            <a:t>Ahora, la portadora del pacto ya no es la descendencia física de Abraham sino la Iglesia que Cristo fundó.</a:t>
          </a:r>
          <a:endParaRPr lang="es-ES" b="1" dirty="0">
            <a:solidFill>
              <a:srgbClr val="DE8400"/>
            </a:solidFill>
            <a:effectLst>
              <a:outerShdw blurRad="50800" dist="50800" dir="5400000" algn="ctr" rotWithShape="0">
                <a:schemeClr val="tx1"/>
              </a:outerShdw>
            </a:effectLst>
          </a:endParaRPr>
        </a:p>
      </dgm:t>
    </dgm:pt>
    <dgm:pt modelId="{EA68C95C-930A-4243-BB47-A0BAFAEFB244}" type="parTrans" cxnId="{DEAEEAEC-8762-4E95-83BD-880FEE375634}">
      <dgm:prSet/>
      <dgm:spPr/>
      <dgm:t>
        <a:bodyPr/>
        <a:lstStyle/>
        <a:p>
          <a:endParaRPr lang="es-ES"/>
        </a:p>
      </dgm:t>
    </dgm:pt>
    <dgm:pt modelId="{E7BFA3B2-B328-46AF-8341-337FFC1F6A05}" type="sibTrans" cxnId="{DEAEEAEC-8762-4E95-83BD-880FEE375634}">
      <dgm:prSet/>
      <dgm:spPr/>
      <dgm:t>
        <a:bodyPr/>
        <a:lstStyle/>
        <a:p>
          <a:endParaRPr lang="es-ES"/>
        </a:p>
      </dgm:t>
    </dgm:pt>
    <dgm:pt modelId="{4DDF2523-A14D-48AC-9E6C-219C4FA45AC6}">
      <dgm:prSet phldrT="[Texto]" custT="1"/>
      <dgm:spPr/>
      <dgm:t>
        <a:bodyPr/>
        <a:lstStyle/>
        <a:p>
          <a:pPr>
            <a:spcAft>
              <a:spcPts val="0"/>
            </a:spcAft>
          </a:pPr>
          <a:r>
            <a:rPr lang="es-ES" sz="1600" dirty="0" smtClean="0"/>
            <a:t>“Y vosotros seréis llamados sacerdotes de Jehová, ministros de nuestro Dios seréis llamados; comeréis las riquezas de las naciones, y con su gloria seréis sublimes… Porque yo Jehová soy amante del derecho, aborrecedor del latrocinio para holocausto; por tanto, afirmaré en verdad su obra, y haré con ellos </a:t>
          </a:r>
          <a:r>
            <a:rPr lang="es-ES" sz="1600" b="1" dirty="0" smtClean="0"/>
            <a:t>PACTO PERPETUO</a:t>
          </a:r>
          <a:r>
            <a:rPr lang="es-ES" sz="1600" dirty="0" smtClean="0"/>
            <a:t>. Y la descendencia de ellos será conocida entre las naciones, y sus renuevos en medio de los pueblos; todos los que los vieren, reconocerán que son linaje bendito de Jehová”</a:t>
          </a:r>
        </a:p>
        <a:p>
          <a:pPr>
            <a:spcAft>
              <a:spcPct val="35000"/>
            </a:spcAft>
          </a:pPr>
          <a:r>
            <a:rPr lang="es-ES" sz="1050" dirty="0" smtClean="0"/>
            <a:t>(Isaías, 61: 6, 8-9)</a:t>
          </a:r>
          <a:endParaRPr lang="es-ES" sz="1600" dirty="0"/>
        </a:p>
      </dgm:t>
    </dgm:pt>
    <dgm:pt modelId="{45B293BA-8C31-4C59-9B20-7EA86B75AF40}" type="parTrans" cxnId="{2F9983A0-B8B1-4C2B-AE7E-AB4E9EFF8406}">
      <dgm:prSet/>
      <dgm:spPr/>
      <dgm:t>
        <a:bodyPr/>
        <a:lstStyle/>
        <a:p>
          <a:endParaRPr lang="es-ES"/>
        </a:p>
      </dgm:t>
    </dgm:pt>
    <dgm:pt modelId="{67CF3196-3726-460D-B1E5-21682990649E}" type="sibTrans" cxnId="{2F9983A0-B8B1-4C2B-AE7E-AB4E9EFF8406}">
      <dgm:prSet/>
      <dgm:spPr/>
      <dgm:t>
        <a:bodyPr/>
        <a:lstStyle/>
        <a:p>
          <a:endParaRPr lang="es-ES"/>
        </a:p>
      </dgm:t>
    </dgm:pt>
    <dgm:pt modelId="{E21DE9D1-09ED-4D2B-9274-D0B3E71C8695}">
      <dgm:prSet phldrT="[Texto]" custT="1"/>
      <dgm:spPr/>
      <dgm:t>
        <a:bodyPr/>
        <a:lstStyle/>
        <a:p>
          <a:pPr>
            <a:lnSpc>
              <a:spcPct val="90000"/>
            </a:lnSpc>
            <a:spcAft>
              <a:spcPts val="0"/>
            </a:spcAft>
          </a:pPr>
          <a:r>
            <a:rPr lang="es-ES" sz="1800" dirty="0" smtClean="0"/>
            <a:t>“Mas vosotros sois linaje escogido, real sacerdocio, nación santa, pueblo adquirido por Dios, para que anunciéis las virtudes de aquel que os llamó de las tinieblas a su luz admirable”</a:t>
          </a:r>
        </a:p>
        <a:p>
          <a:pPr>
            <a:lnSpc>
              <a:spcPct val="90000"/>
            </a:lnSpc>
            <a:spcAft>
              <a:spcPts val="0"/>
            </a:spcAft>
          </a:pPr>
          <a:r>
            <a:rPr lang="es-ES" sz="1100" dirty="0" smtClean="0"/>
            <a:t>(1ª de Pedro, 2: 9)</a:t>
          </a:r>
          <a:endParaRPr lang="es-ES" sz="2300" dirty="0"/>
        </a:p>
      </dgm:t>
    </dgm:pt>
    <dgm:pt modelId="{FBF8A8AE-FFB8-4BDB-943D-93CFDA3CC378}" type="parTrans" cxnId="{9847C694-F1DA-4150-8B4D-B19F91E5DCF9}">
      <dgm:prSet/>
      <dgm:spPr/>
      <dgm:t>
        <a:bodyPr/>
        <a:lstStyle/>
        <a:p>
          <a:endParaRPr lang="es-ES"/>
        </a:p>
      </dgm:t>
    </dgm:pt>
    <dgm:pt modelId="{AEC8C29B-5046-4B3E-B6E2-3E7833C344B9}" type="sibTrans" cxnId="{9847C694-F1DA-4150-8B4D-B19F91E5DCF9}">
      <dgm:prSet/>
      <dgm:spPr/>
      <dgm:t>
        <a:bodyPr/>
        <a:lstStyle/>
        <a:p>
          <a:endParaRPr lang="es-ES"/>
        </a:p>
      </dgm:t>
    </dgm:pt>
    <dgm:pt modelId="{06C5C6EE-B83A-48D6-8DF6-5E016AE86F62}">
      <dgm:prSet phldrT="[Texto]" custT="1"/>
      <dgm:spPr>
        <a:blipFill rotWithShape="0">
          <a:blip xmlns:r="http://schemas.openxmlformats.org/officeDocument/2006/relationships" r:embed="rId1"/>
          <a:stretch>
            <a:fillRect/>
          </a:stretch>
        </a:blipFill>
      </dgm:spPr>
      <dgm:t>
        <a:bodyPr/>
        <a:lstStyle/>
        <a:p>
          <a:endParaRPr lang="es-ES" sz="2000" dirty="0"/>
        </a:p>
      </dgm:t>
    </dgm:pt>
    <dgm:pt modelId="{AB2F43E6-C889-4124-A38D-AA7E37795FB0}" type="parTrans" cxnId="{B9E42E2D-9715-4F2C-BB64-B4FD56AA4E64}">
      <dgm:prSet/>
      <dgm:spPr/>
      <dgm:t>
        <a:bodyPr/>
        <a:lstStyle/>
        <a:p>
          <a:endParaRPr lang="es-ES"/>
        </a:p>
      </dgm:t>
    </dgm:pt>
    <dgm:pt modelId="{B1FD193C-E8F2-48DD-823A-28E16035C9C4}" type="sibTrans" cxnId="{B9E42E2D-9715-4F2C-BB64-B4FD56AA4E64}">
      <dgm:prSet/>
      <dgm:spPr/>
      <dgm:t>
        <a:bodyPr/>
        <a:lstStyle/>
        <a:p>
          <a:endParaRPr lang="es-ES"/>
        </a:p>
      </dgm:t>
    </dgm:pt>
    <dgm:pt modelId="{28683397-7BAE-4C2C-A2A8-3EF6860863F8}" type="pres">
      <dgm:prSet presAssocID="{01A8232D-801A-41D4-8EB8-F6A398DA69DB}" presName="composite" presStyleCnt="0">
        <dgm:presLayoutVars>
          <dgm:chMax val="1"/>
          <dgm:dir/>
          <dgm:resizeHandles val="exact"/>
        </dgm:presLayoutVars>
      </dgm:prSet>
      <dgm:spPr/>
      <dgm:t>
        <a:bodyPr/>
        <a:lstStyle/>
        <a:p>
          <a:endParaRPr lang="es-ES"/>
        </a:p>
      </dgm:t>
    </dgm:pt>
    <dgm:pt modelId="{D10D08F6-B981-4C50-9821-9291086307A5}" type="pres">
      <dgm:prSet presAssocID="{D27735BB-3637-4157-A1F1-E0175C09E561}" presName="roof" presStyleLbl="dkBgShp" presStyleIdx="0" presStyleCnt="2" custScaleY="43085"/>
      <dgm:spPr/>
      <dgm:t>
        <a:bodyPr/>
        <a:lstStyle/>
        <a:p>
          <a:endParaRPr lang="es-ES"/>
        </a:p>
      </dgm:t>
    </dgm:pt>
    <dgm:pt modelId="{A161F204-2F26-4013-8869-EE4DA10C5D7D}" type="pres">
      <dgm:prSet presAssocID="{D27735BB-3637-4157-A1F1-E0175C09E561}" presName="pillars" presStyleCnt="0"/>
      <dgm:spPr/>
    </dgm:pt>
    <dgm:pt modelId="{81AD29E7-3954-4A9F-817D-7FFFD57BC2DE}" type="pres">
      <dgm:prSet presAssocID="{D27735BB-3637-4157-A1F1-E0175C09E561}" presName="pillar1" presStyleLbl="node1" presStyleIdx="0" presStyleCnt="3" custScaleX="110108" custScaleY="127178">
        <dgm:presLayoutVars>
          <dgm:bulletEnabled val="1"/>
        </dgm:presLayoutVars>
      </dgm:prSet>
      <dgm:spPr/>
      <dgm:t>
        <a:bodyPr/>
        <a:lstStyle/>
        <a:p>
          <a:endParaRPr lang="es-ES"/>
        </a:p>
      </dgm:t>
    </dgm:pt>
    <dgm:pt modelId="{97042095-EBDA-4D1C-9091-FB8DEF3513C6}" type="pres">
      <dgm:prSet presAssocID="{06C5C6EE-B83A-48D6-8DF6-5E016AE86F62}" presName="pillarX" presStyleLbl="node1" presStyleIdx="1" presStyleCnt="3" custScaleX="115737">
        <dgm:presLayoutVars>
          <dgm:bulletEnabled val="1"/>
        </dgm:presLayoutVars>
      </dgm:prSet>
      <dgm:spPr/>
      <dgm:t>
        <a:bodyPr/>
        <a:lstStyle/>
        <a:p>
          <a:endParaRPr lang="es-ES"/>
        </a:p>
      </dgm:t>
    </dgm:pt>
    <dgm:pt modelId="{6A0A7151-D980-4D7D-A011-6E9F83109BF1}" type="pres">
      <dgm:prSet presAssocID="{E21DE9D1-09ED-4D2B-9274-D0B3E71C8695}" presName="pillarX" presStyleLbl="node1" presStyleIdx="2" presStyleCnt="3" custScaleX="75074" custScaleY="127178">
        <dgm:presLayoutVars>
          <dgm:bulletEnabled val="1"/>
        </dgm:presLayoutVars>
      </dgm:prSet>
      <dgm:spPr/>
      <dgm:t>
        <a:bodyPr/>
        <a:lstStyle/>
        <a:p>
          <a:endParaRPr lang="es-ES"/>
        </a:p>
      </dgm:t>
    </dgm:pt>
    <dgm:pt modelId="{640831B3-07CA-423A-91A8-7E739C23D24F}" type="pres">
      <dgm:prSet presAssocID="{D27735BB-3637-4157-A1F1-E0175C09E561}" presName="base" presStyleLbl="dkBgShp" presStyleIdx="1" presStyleCnt="2" custFlipVert="1" custScaleY="52584" custLinFactNeighborY="74211">
        <dgm:style>
          <a:lnRef idx="0">
            <a:schemeClr val="accent1"/>
          </a:lnRef>
          <a:fillRef idx="3">
            <a:schemeClr val="accent1"/>
          </a:fillRef>
          <a:effectRef idx="3">
            <a:schemeClr val="accent1"/>
          </a:effectRef>
          <a:fontRef idx="minor">
            <a:schemeClr val="lt1"/>
          </a:fontRef>
        </dgm:style>
      </dgm:prSet>
      <dgm:spPr/>
    </dgm:pt>
  </dgm:ptLst>
  <dgm:cxnLst>
    <dgm:cxn modelId="{2F9983A0-B8B1-4C2B-AE7E-AB4E9EFF8406}" srcId="{D27735BB-3637-4157-A1F1-E0175C09E561}" destId="{4DDF2523-A14D-48AC-9E6C-219C4FA45AC6}" srcOrd="0" destOrd="0" parTransId="{45B293BA-8C31-4C59-9B20-7EA86B75AF40}" sibTransId="{67CF3196-3726-460D-B1E5-21682990649E}"/>
    <dgm:cxn modelId="{4CFBB7CF-7B69-4D55-9864-729D2A9A12C5}" type="presOf" srcId="{D27735BB-3637-4157-A1F1-E0175C09E561}" destId="{D10D08F6-B981-4C50-9821-9291086307A5}" srcOrd="0" destOrd="0" presId="urn:microsoft.com/office/officeart/2005/8/layout/hList3"/>
    <dgm:cxn modelId="{F3020BE2-23B7-4F44-B57F-D7F471E7237A}" type="presOf" srcId="{06C5C6EE-B83A-48D6-8DF6-5E016AE86F62}" destId="{97042095-EBDA-4D1C-9091-FB8DEF3513C6}" srcOrd="0" destOrd="0" presId="urn:microsoft.com/office/officeart/2005/8/layout/hList3"/>
    <dgm:cxn modelId="{B9E42E2D-9715-4F2C-BB64-B4FD56AA4E64}" srcId="{D27735BB-3637-4157-A1F1-E0175C09E561}" destId="{06C5C6EE-B83A-48D6-8DF6-5E016AE86F62}" srcOrd="1" destOrd="0" parTransId="{AB2F43E6-C889-4124-A38D-AA7E37795FB0}" sibTransId="{B1FD193C-E8F2-48DD-823A-28E16035C9C4}"/>
    <dgm:cxn modelId="{8D7875C9-92EE-4371-A5AB-4F9BE094457B}" type="presOf" srcId="{01A8232D-801A-41D4-8EB8-F6A398DA69DB}" destId="{28683397-7BAE-4C2C-A2A8-3EF6860863F8}" srcOrd="0" destOrd="0" presId="urn:microsoft.com/office/officeart/2005/8/layout/hList3"/>
    <dgm:cxn modelId="{DEAEEAEC-8762-4E95-83BD-880FEE375634}" srcId="{01A8232D-801A-41D4-8EB8-F6A398DA69DB}" destId="{D27735BB-3637-4157-A1F1-E0175C09E561}" srcOrd="0" destOrd="0" parTransId="{EA68C95C-930A-4243-BB47-A0BAFAEFB244}" sibTransId="{E7BFA3B2-B328-46AF-8341-337FFC1F6A05}"/>
    <dgm:cxn modelId="{9847C694-F1DA-4150-8B4D-B19F91E5DCF9}" srcId="{D27735BB-3637-4157-A1F1-E0175C09E561}" destId="{E21DE9D1-09ED-4D2B-9274-D0B3E71C8695}" srcOrd="2" destOrd="0" parTransId="{FBF8A8AE-FFB8-4BDB-943D-93CFDA3CC378}" sibTransId="{AEC8C29B-5046-4B3E-B6E2-3E7833C344B9}"/>
    <dgm:cxn modelId="{E5D4CE16-3ACD-4987-AC67-8FED9546E3BD}" type="presOf" srcId="{4DDF2523-A14D-48AC-9E6C-219C4FA45AC6}" destId="{81AD29E7-3954-4A9F-817D-7FFFD57BC2DE}" srcOrd="0" destOrd="0" presId="urn:microsoft.com/office/officeart/2005/8/layout/hList3"/>
    <dgm:cxn modelId="{64FB995E-CAE2-4D2D-97DF-9AFA8CC29DA9}" type="presOf" srcId="{E21DE9D1-09ED-4D2B-9274-D0B3E71C8695}" destId="{6A0A7151-D980-4D7D-A011-6E9F83109BF1}" srcOrd="0" destOrd="0" presId="urn:microsoft.com/office/officeart/2005/8/layout/hList3"/>
    <dgm:cxn modelId="{F2134162-BF52-45A7-BCCC-D59F636A160D}" type="presParOf" srcId="{28683397-7BAE-4C2C-A2A8-3EF6860863F8}" destId="{D10D08F6-B981-4C50-9821-9291086307A5}" srcOrd="0" destOrd="0" presId="urn:microsoft.com/office/officeart/2005/8/layout/hList3"/>
    <dgm:cxn modelId="{1FDB80C8-6367-412F-966A-FA5FD74DCE5C}" type="presParOf" srcId="{28683397-7BAE-4C2C-A2A8-3EF6860863F8}" destId="{A161F204-2F26-4013-8869-EE4DA10C5D7D}" srcOrd="1" destOrd="0" presId="urn:microsoft.com/office/officeart/2005/8/layout/hList3"/>
    <dgm:cxn modelId="{8ABB159F-2206-45AA-BDE7-A4F2567C01D9}" type="presParOf" srcId="{A161F204-2F26-4013-8869-EE4DA10C5D7D}" destId="{81AD29E7-3954-4A9F-817D-7FFFD57BC2DE}" srcOrd="0" destOrd="0" presId="urn:microsoft.com/office/officeart/2005/8/layout/hList3"/>
    <dgm:cxn modelId="{987E595D-36CA-49FF-B651-F7054673AC9E}" type="presParOf" srcId="{A161F204-2F26-4013-8869-EE4DA10C5D7D}" destId="{97042095-EBDA-4D1C-9091-FB8DEF3513C6}" srcOrd="1" destOrd="0" presId="urn:microsoft.com/office/officeart/2005/8/layout/hList3"/>
    <dgm:cxn modelId="{875EAE4E-FDA9-4129-9B4D-CFEC3B4B4971}" type="presParOf" srcId="{A161F204-2F26-4013-8869-EE4DA10C5D7D}" destId="{6A0A7151-D980-4D7D-A011-6E9F83109BF1}" srcOrd="2" destOrd="0" presId="urn:microsoft.com/office/officeart/2005/8/layout/hList3"/>
    <dgm:cxn modelId="{914FDB13-A37F-4DAF-90C3-FAFEB9D17F32}" type="presParOf" srcId="{28683397-7BAE-4C2C-A2A8-3EF6860863F8}" destId="{640831B3-07CA-423A-91A8-7E739C23D24F}"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1FC90F-CEDD-46E3-8B9E-BE3FD25DBA0E}">
      <dsp:nvSpPr>
        <dsp:cNvPr id="0" name=""/>
        <dsp:cNvSpPr/>
      </dsp:nvSpPr>
      <dsp:spPr>
        <a:xfrm>
          <a:off x="0" y="0"/>
          <a:ext cx="7715304" cy="14262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rgbClr val="DE8400"/>
              </a:solidFill>
              <a:effectLst>
                <a:outerShdw blurRad="50800" dist="50800" dir="5400000" algn="ctr" rotWithShape="0">
                  <a:schemeClr val="tx1"/>
                </a:outerShdw>
              </a:effectLst>
            </a:rPr>
            <a:t>Hecho con Abraham</a:t>
          </a:r>
          <a:endParaRPr lang="es-ES" sz="2000" b="1" kern="1200" dirty="0">
            <a:solidFill>
              <a:srgbClr val="DE8400"/>
            </a:solidFill>
            <a:effectLst>
              <a:outerShdw blurRad="50800" dist="50800" dir="5400000" algn="ctr" rotWithShape="0">
                <a:schemeClr val="tx1"/>
              </a:outerShdw>
            </a:effectLst>
          </a:endParaRPr>
        </a:p>
        <a:p>
          <a:pPr marL="171450" lvl="1" indent="-171450" algn="l" defTabSz="711200">
            <a:lnSpc>
              <a:spcPct val="90000"/>
            </a:lnSpc>
            <a:spcBef>
              <a:spcPct val="0"/>
            </a:spcBef>
            <a:spcAft>
              <a:spcPct val="15000"/>
            </a:spcAft>
            <a:buChar char="••"/>
          </a:pPr>
          <a:r>
            <a:rPr lang="es-ES" sz="1600" kern="1200" dirty="0" smtClean="0"/>
            <a:t>“Y estableceré mi pacto entre mí y ti, y tu descendencia después de ti en sus generaciones, por pacto perpetuo, para ser tu Dios, y el de tu descendencia después de ti” </a:t>
          </a:r>
          <a:r>
            <a:rPr lang="es-ES" sz="1050" kern="1200" dirty="0" smtClean="0"/>
            <a:t>(Génesis, 17: 7)</a:t>
          </a:r>
          <a:endParaRPr lang="es-ES" sz="1400" kern="1200" dirty="0"/>
        </a:p>
      </dsp:txBody>
      <dsp:txXfrm>
        <a:off x="1685687" y="0"/>
        <a:ext cx="6029616" cy="1426270"/>
      </dsp:txXfrm>
    </dsp:sp>
    <dsp:sp modelId="{9D6FB879-211B-4DB6-B8B0-B45B58AD4A19}">
      <dsp:nvSpPr>
        <dsp:cNvPr id="0" name=""/>
        <dsp:cNvSpPr/>
      </dsp:nvSpPr>
      <dsp:spPr>
        <a:xfrm>
          <a:off x="142627" y="142627"/>
          <a:ext cx="1543060" cy="1141016"/>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AFBF75D-8386-4537-BF36-6F6AD6D2D1DF}">
      <dsp:nvSpPr>
        <dsp:cNvPr id="0" name=""/>
        <dsp:cNvSpPr/>
      </dsp:nvSpPr>
      <dsp:spPr>
        <a:xfrm>
          <a:off x="0" y="1568897"/>
          <a:ext cx="7715304" cy="14262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rgbClr val="DE8400"/>
              </a:solidFill>
              <a:effectLst>
                <a:outerShdw blurRad="50800" dist="50800" dir="5400000" algn="ctr" rotWithShape="0">
                  <a:schemeClr val="tx1"/>
                </a:outerShdw>
              </a:effectLst>
            </a:rPr>
            <a:t>Ratificado a Isaac</a:t>
          </a:r>
          <a:endParaRPr lang="es-ES" sz="2000" b="1" kern="1200" dirty="0">
            <a:solidFill>
              <a:srgbClr val="DE8400"/>
            </a:solidFill>
            <a:effectLst>
              <a:outerShdw blurRad="50800" dist="50800" dir="5400000" algn="ctr" rotWithShape="0">
                <a:schemeClr val="tx1"/>
              </a:outerShdw>
            </a:effectLst>
          </a:endParaRPr>
        </a:p>
        <a:p>
          <a:pPr marL="171450" lvl="1" indent="-171450" algn="l" defTabSz="711200">
            <a:lnSpc>
              <a:spcPct val="90000"/>
            </a:lnSpc>
            <a:spcBef>
              <a:spcPct val="0"/>
            </a:spcBef>
            <a:spcAft>
              <a:spcPct val="15000"/>
            </a:spcAft>
            <a:buChar char="••"/>
          </a:pPr>
          <a:r>
            <a:rPr lang="es-ES" sz="1600" kern="1200" dirty="0" smtClean="0"/>
            <a:t>“Ciertamente Sara tu mujer te dará a luz un hijo, y llamarás su nombre Isaac; y confirmaré mi pacto con él como pacto perpetuo para sus descendientes después de él” </a:t>
          </a:r>
          <a:r>
            <a:rPr lang="es-ES" sz="1050" kern="1200" dirty="0" smtClean="0"/>
            <a:t>(Génesis, 17: 19)</a:t>
          </a:r>
          <a:endParaRPr lang="es-ES" sz="1050" kern="1200" dirty="0"/>
        </a:p>
      </dsp:txBody>
      <dsp:txXfrm>
        <a:off x="1685687" y="1568897"/>
        <a:ext cx="6029616" cy="1426270"/>
      </dsp:txXfrm>
    </dsp:sp>
    <dsp:sp modelId="{AA47DBF2-5B0A-4991-B827-9A7380D2B193}">
      <dsp:nvSpPr>
        <dsp:cNvPr id="0" name=""/>
        <dsp:cNvSpPr/>
      </dsp:nvSpPr>
      <dsp:spPr>
        <a:xfrm>
          <a:off x="142627" y="1711524"/>
          <a:ext cx="1543060" cy="1141016"/>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4984292-30E8-4904-8C4D-294806A3579E}">
      <dsp:nvSpPr>
        <dsp:cNvPr id="0" name=""/>
        <dsp:cNvSpPr/>
      </dsp:nvSpPr>
      <dsp:spPr>
        <a:xfrm>
          <a:off x="0" y="3137795"/>
          <a:ext cx="7715304" cy="14262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rgbClr val="DE8400"/>
              </a:solidFill>
              <a:effectLst>
                <a:outerShdw blurRad="50800" dist="50800" dir="5400000" algn="ctr" rotWithShape="0">
                  <a:schemeClr val="tx1"/>
                </a:outerShdw>
              </a:effectLst>
            </a:rPr>
            <a:t>Ratificado a Jacob</a:t>
          </a:r>
          <a:endParaRPr lang="es-ES" sz="2000" b="1" kern="1200" dirty="0">
            <a:solidFill>
              <a:srgbClr val="DE8400"/>
            </a:solidFill>
            <a:effectLst>
              <a:outerShdw blurRad="50800" dist="50800" dir="5400000" algn="ctr" rotWithShape="0">
                <a:schemeClr val="tx1"/>
              </a:outerShdw>
            </a:effectLst>
          </a:endParaRPr>
        </a:p>
        <a:p>
          <a:pPr marL="171450" lvl="1" indent="-171450" algn="l" defTabSz="711200">
            <a:lnSpc>
              <a:spcPct val="90000"/>
            </a:lnSpc>
            <a:spcBef>
              <a:spcPct val="0"/>
            </a:spcBef>
            <a:spcAft>
              <a:spcPct val="15000"/>
            </a:spcAft>
            <a:buChar char="••"/>
          </a:pPr>
          <a:r>
            <a:rPr lang="es-ES" sz="1600" kern="1200" dirty="0" smtClean="0"/>
            <a:t>“Del pacto que concertó con Abraham,</a:t>
          </a:r>
          <a:br>
            <a:rPr lang="es-ES" sz="1600" kern="1200" dirty="0" smtClean="0"/>
          </a:br>
          <a:r>
            <a:rPr lang="es-ES" sz="1600" kern="1200" dirty="0" smtClean="0"/>
            <a:t>Y de su juramento a Isaac; El cual confirmó a Jacob por estatuto, y a Israel por pacto sempiterno” </a:t>
          </a:r>
          <a:r>
            <a:rPr lang="es-ES" sz="1050" kern="1200" dirty="0" smtClean="0"/>
            <a:t>(1ª de Crónicas, 16: 16-17)</a:t>
          </a:r>
          <a:endParaRPr lang="es-ES" sz="1600" kern="1200" dirty="0"/>
        </a:p>
      </dsp:txBody>
      <dsp:txXfrm>
        <a:off x="1685687" y="3137795"/>
        <a:ext cx="6029616" cy="1426270"/>
      </dsp:txXfrm>
    </dsp:sp>
    <dsp:sp modelId="{A0EC3085-33C1-4DFC-9B38-48910DF8033A}">
      <dsp:nvSpPr>
        <dsp:cNvPr id="0" name=""/>
        <dsp:cNvSpPr/>
      </dsp:nvSpPr>
      <dsp:spPr>
        <a:xfrm>
          <a:off x="142627" y="3280422"/>
          <a:ext cx="1543060" cy="1141016"/>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9B16D-A753-42A6-A2AD-40D08FF17EB3}">
      <dsp:nvSpPr>
        <dsp:cNvPr id="0" name=""/>
        <dsp:cNvSpPr/>
      </dsp:nvSpPr>
      <dsp:spPr>
        <a:xfrm>
          <a:off x="0" y="0"/>
          <a:ext cx="8072494" cy="9167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solidFill>
                <a:srgbClr val="DE8400"/>
              </a:solidFill>
              <a:effectLst>
                <a:outerShdw blurRad="50800" dist="50800" dir="5400000" algn="ctr" rotWithShape="0">
                  <a:schemeClr val="tx1"/>
                </a:outerShdw>
              </a:effectLst>
            </a:rPr>
            <a:t>Obtuvo forma “legal” en Sinaí y tomó cuerpo en el santuario y su ritual</a:t>
          </a:r>
          <a:endParaRPr lang="es-ES" sz="2000" b="1" kern="1200" dirty="0">
            <a:solidFill>
              <a:srgbClr val="DE8400"/>
            </a:solidFill>
            <a:effectLst>
              <a:outerShdw blurRad="50800" dist="50800" dir="5400000" algn="ctr" rotWithShape="0">
                <a:schemeClr val="tx1"/>
              </a:outerShdw>
            </a:effectLst>
          </a:endParaRPr>
        </a:p>
      </dsp:txBody>
      <dsp:txXfrm>
        <a:off x="1842346" y="0"/>
        <a:ext cx="6230147" cy="916724"/>
      </dsp:txXfrm>
    </dsp:sp>
    <dsp:sp modelId="{16806C15-C680-4A30-92E1-6D4D9AAAE3AD}">
      <dsp:nvSpPr>
        <dsp:cNvPr id="0" name=""/>
        <dsp:cNvSpPr/>
      </dsp:nvSpPr>
      <dsp:spPr>
        <a:xfrm>
          <a:off x="212809" y="71439"/>
          <a:ext cx="1644576" cy="773845"/>
        </a:xfrm>
        <a:prstGeom prst="roundRect">
          <a:avLst>
            <a:gd name="adj" fmla="val 10000"/>
          </a:avLst>
        </a:prstGeom>
        <a:blipFill rotWithShape="0">
          <a:blip xmlns:r="http://schemas.openxmlformats.org/officeDocument/2006/relationships" r:embed="rId1">
            <a:lum bright="20000"/>
          </a:blip>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B3F6B99-EAAF-42CB-8F66-112D2DA8B56D}">
      <dsp:nvSpPr>
        <dsp:cNvPr id="0" name=""/>
        <dsp:cNvSpPr/>
      </dsp:nvSpPr>
      <dsp:spPr>
        <a:xfrm>
          <a:off x="0" y="1144572"/>
          <a:ext cx="8072494" cy="39257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rgbClr val="DE8400"/>
              </a:solidFill>
              <a:effectLst>
                <a:outerShdw blurRad="50800" dist="50800" dir="5400000" algn="ctr" rotWithShape="0">
                  <a:schemeClr val="tx1"/>
                </a:outerShdw>
              </a:effectLst>
            </a:rPr>
            <a:t>Fue confirmado en la familia de David</a:t>
          </a:r>
          <a:endParaRPr lang="es-ES" sz="2000" b="1" kern="1200" dirty="0">
            <a:solidFill>
              <a:srgbClr val="DE8400"/>
            </a:solidFill>
            <a:effectLst>
              <a:outerShdw blurRad="50800" dist="50800" dir="5400000" algn="ctr" rotWithShape="0">
                <a:schemeClr val="tx1"/>
              </a:outerShdw>
            </a:effectLst>
          </a:endParaRPr>
        </a:p>
        <a:p>
          <a:pPr marL="171450" lvl="1" indent="-171450" algn="l" defTabSz="711200">
            <a:lnSpc>
              <a:spcPct val="90000"/>
            </a:lnSpc>
            <a:spcBef>
              <a:spcPct val="0"/>
            </a:spcBef>
            <a:spcAft>
              <a:spcPts val="600"/>
            </a:spcAft>
            <a:buChar char="••"/>
          </a:pPr>
          <a:r>
            <a:rPr lang="es-ES" sz="1600" kern="1200" dirty="0" smtClean="0"/>
            <a:t>“Estas son las palabras postreras de David.</a:t>
          </a:r>
          <a:br>
            <a:rPr lang="es-ES" sz="1600" kern="1200" dirty="0" smtClean="0"/>
          </a:br>
          <a:r>
            <a:rPr lang="es-ES" sz="1600" kern="1200" dirty="0" smtClean="0"/>
            <a:t>Dijo David hijo de </a:t>
          </a:r>
          <a:r>
            <a:rPr lang="es-ES" sz="1600" kern="1200" dirty="0" err="1" smtClean="0"/>
            <a:t>Isaí</a:t>
          </a:r>
          <a:r>
            <a:rPr lang="es-ES" sz="1600" kern="1200" dirty="0" smtClean="0"/>
            <a:t>, dijo aquel varón que fue levantado en alto, el ungido del Dios de Jacob, el dulce cantor de Israel: «El Espíritu de Jehová ha hablado por mí, y su palabra ha estado en mi lengua. El Dios de Israel ha dicho, me habló la Roca de Israel: ‘Habrá un justo que gobierne entre los hombres, que gobierne en el temor de Dios. Será como la luz de la mañana, como el resplandor del sol en una mañana sin nubes, como la lluvia que hace brotar la hierba de la tierra’. No es así mi casa para con Dios; sin embargo, él ha hecho conmigo </a:t>
          </a:r>
          <a:r>
            <a:rPr lang="es-ES" sz="1600" b="1" kern="1200" dirty="0" smtClean="0"/>
            <a:t>PACTO PERPETUO</a:t>
          </a:r>
          <a:r>
            <a:rPr lang="es-ES" sz="1600" kern="1200" dirty="0" smtClean="0"/>
            <a:t>, ordenado en todas las cosas, y será guardado, aunque todavía no haga él florecer toda mi salvación y mi deseo».” (2ª de Samuel, 23: 1-5)</a:t>
          </a:r>
          <a:endParaRPr lang="es-ES" sz="1600" kern="1200" dirty="0"/>
        </a:p>
        <a:p>
          <a:pPr marL="171450" lvl="1" indent="-171450" algn="l" defTabSz="711200">
            <a:lnSpc>
              <a:spcPct val="90000"/>
            </a:lnSpc>
            <a:spcBef>
              <a:spcPct val="0"/>
            </a:spcBef>
            <a:spcAft>
              <a:spcPct val="15000"/>
            </a:spcAft>
            <a:buChar char="••"/>
          </a:pPr>
          <a:r>
            <a:rPr lang="es-ES" sz="1600" kern="1200" dirty="0" smtClean="0"/>
            <a:t>Como David mismo indica, este pacto iba más allá de sus propios hijos, apuntaba al Rey de Reyes: Jesucristo.</a:t>
          </a:r>
          <a:endParaRPr lang="es-ES" sz="1600" kern="1200" dirty="0"/>
        </a:p>
      </dsp:txBody>
      <dsp:txXfrm>
        <a:off x="1842346" y="1144572"/>
        <a:ext cx="6230147" cy="3925755"/>
      </dsp:txXfrm>
    </dsp:sp>
    <dsp:sp modelId="{9D81A22A-61CB-4AA5-8257-D5A1AC87DCDE}">
      <dsp:nvSpPr>
        <dsp:cNvPr id="0" name=""/>
        <dsp:cNvSpPr/>
      </dsp:nvSpPr>
      <dsp:spPr>
        <a:xfrm>
          <a:off x="141367" y="1785949"/>
          <a:ext cx="1787460" cy="2643002"/>
        </a:xfrm>
        <a:prstGeom prst="roundRect">
          <a:avLst>
            <a:gd name="adj" fmla="val 10000"/>
          </a:avLst>
        </a:prstGeom>
        <a:blipFill rotWithShape="0">
          <a:blip xmlns:r="http://schemas.openxmlformats.org/officeDocument/2006/relationships" r:embed="rId2">
            <a:lum bright="30000" contrast="30000"/>
          </a:blip>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0D08F6-B981-4C50-9821-9291086307A5}">
      <dsp:nvSpPr>
        <dsp:cNvPr id="0" name=""/>
        <dsp:cNvSpPr/>
      </dsp:nvSpPr>
      <dsp:spPr>
        <a:xfrm>
          <a:off x="0" y="191870"/>
          <a:ext cx="7881950" cy="71099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DE8400"/>
              </a:solidFill>
              <a:effectLst>
                <a:outerShdw blurRad="50800" dist="50800" dir="5400000" algn="ctr" rotWithShape="0">
                  <a:schemeClr val="tx1"/>
                </a:outerShdw>
              </a:effectLst>
            </a:rPr>
            <a:t>Cuando los descendientes de David quebrantaron esta pacto, Dios lo extendió -a través de Jesús- a toda la humanidad</a:t>
          </a:r>
          <a:endParaRPr lang="es-ES" sz="2000" b="1" kern="1200" dirty="0">
            <a:solidFill>
              <a:srgbClr val="DE8400"/>
            </a:solidFill>
            <a:effectLst>
              <a:outerShdw blurRad="50800" dist="50800" dir="5400000" algn="ctr" rotWithShape="0">
                <a:schemeClr val="tx1"/>
              </a:outerShdw>
            </a:effectLst>
          </a:endParaRPr>
        </a:p>
      </dsp:txBody>
      <dsp:txXfrm>
        <a:off x="0" y="191870"/>
        <a:ext cx="7881950" cy="710996"/>
      </dsp:txXfrm>
    </dsp:sp>
    <dsp:sp modelId="{81AD29E7-3954-4A9F-817D-7FFFD57BC2DE}">
      <dsp:nvSpPr>
        <dsp:cNvPr id="0" name=""/>
        <dsp:cNvSpPr/>
      </dsp:nvSpPr>
      <dsp:spPr>
        <a:xfrm>
          <a:off x="3848" y="901556"/>
          <a:ext cx="2624750"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 todos los sedientos: Venid a las aguas; y los que no tienen dinero, venid, comprad y comed. Venid, comprad sin dinero y sin precio, vino y leche. ¿Por qué gastáis el dinero en lo que no es pan, y vuestro trabajo en lo que no sacia? Oídme atentamente, y comed del bien, y se deleitará vuestra alma con grosura. Inclinad vuestro oído, y venid a mí; oíd, y vivirá vuestra alma; y haré con vosotros </a:t>
          </a:r>
          <a:r>
            <a:rPr lang="es-ES" sz="1600" b="1" kern="1200" dirty="0" smtClean="0"/>
            <a:t>PACTO ETERNO</a:t>
          </a:r>
          <a:r>
            <a:rPr lang="es-ES" sz="1600" kern="1200" dirty="0" smtClean="0"/>
            <a:t>, las misericordias firmes a David” </a:t>
          </a:r>
          <a:r>
            <a:rPr lang="es-ES" sz="1050" kern="1200" dirty="0" smtClean="0"/>
            <a:t>(Isaías, 55: 1-3)</a:t>
          </a:r>
          <a:endParaRPr lang="es-ES" sz="1600" kern="1200" dirty="0"/>
        </a:p>
      </dsp:txBody>
      <dsp:txXfrm>
        <a:off x="3848" y="901556"/>
        <a:ext cx="2624750" cy="4407299"/>
      </dsp:txXfrm>
    </dsp:sp>
    <dsp:sp modelId="{97042095-EBDA-4D1C-9091-FB8DEF3513C6}">
      <dsp:nvSpPr>
        <dsp:cNvPr id="0" name=""/>
        <dsp:cNvSpPr/>
      </dsp:nvSpPr>
      <dsp:spPr>
        <a:xfrm>
          <a:off x="2628599" y="1372477"/>
          <a:ext cx="2624750" cy="3465457"/>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S" sz="2000" kern="1200" dirty="0"/>
        </a:p>
      </dsp:txBody>
      <dsp:txXfrm>
        <a:off x="2628599" y="1372477"/>
        <a:ext cx="2624750" cy="3465457"/>
      </dsp:txXfrm>
    </dsp:sp>
    <dsp:sp modelId="{6A0A7151-D980-4D7D-A011-6E9F83109BF1}">
      <dsp:nvSpPr>
        <dsp:cNvPr id="0" name=""/>
        <dsp:cNvSpPr/>
      </dsp:nvSpPr>
      <dsp:spPr>
        <a:xfrm>
          <a:off x="5253350" y="901556"/>
          <a:ext cx="2624750"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s-ES" sz="1800" kern="1200" dirty="0" smtClean="0"/>
            <a:t>“Yo Jesús he enviado mi ángel para daros testimonio de estas cosas en las iglesias. Yo soy la raíz y el linaje de David, la estrella resplandeciente de la mañana. Y el Espíritu y la Esposa dicen: Ven. Y el que oye, diga: Ven. Y el que tiene sed, venga; y el que quiera, tome del agua de la vida gratuitamente”</a:t>
          </a:r>
        </a:p>
        <a:p>
          <a:pPr lvl="0" algn="ctr" defTabSz="800100">
            <a:lnSpc>
              <a:spcPct val="100000"/>
            </a:lnSpc>
            <a:spcBef>
              <a:spcPct val="0"/>
            </a:spcBef>
            <a:spcAft>
              <a:spcPts val="0"/>
            </a:spcAft>
          </a:pPr>
          <a:r>
            <a:rPr lang="es-ES" sz="1200" kern="1200" dirty="0" smtClean="0"/>
            <a:t>(Apocalipsis, 22: 16-17)</a:t>
          </a:r>
          <a:endParaRPr lang="es-ES" sz="2300" kern="1200" dirty="0"/>
        </a:p>
      </dsp:txBody>
      <dsp:txXfrm>
        <a:off x="5253350" y="901556"/>
        <a:ext cx="2624750" cy="4407299"/>
      </dsp:txXfrm>
    </dsp:sp>
    <dsp:sp modelId="{640831B3-07CA-423A-91A8-7E739C23D24F}">
      <dsp:nvSpPr>
        <dsp:cNvPr id="0" name=""/>
        <dsp:cNvSpPr/>
      </dsp:nvSpPr>
      <dsp:spPr>
        <a:xfrm flipV="1">
          <a:off x="0" y="5214972"/>
          <a:ext cx="7881950" cy="20247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0D08F6-B981-4C50-9821-9291086307A5}">
      <dsp:nvSpPr>
        <dsp:cNvPr id="0" name=""/>
        <dsp:cNvSpPr/>
      </dsp:nvSpPr>
      <dsp:spPr>
        <a:xfrm>
          <a:off x="0" y="191870"/>
          <a:ext cx="7881950" cy="71099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DE8400"/>
              </a:solidFill>
              <a:effectLst>
                <a:outerShdw blurRad="50800" dist="50800" dir="5400000" algn="ctr" rotWithShape="0">
                  <a:schemeClr val="tx1"/>
                </a:outerShdw>
              </a:effectLst>
            </a:rPr>
            <a:t>Ahora, la portadora del pacto ya no es la descendencia física de Abraham sino la Iglesia que Cristo fundó.</a:t>
          </a:r>
          <a:endParaRPr lang="es-ES" sz="2000" b="1" kern="1200" dirty="0">
            <a:solidFill>
              <a:srgbClr val="DE8400"/>
            </a:solidFill>
            <a:effectLst>
              <a:outerShdw blurRad="50800" dist="50800" dir="5400000" algn="ctr" rotWithShape="0">
                <a:schemeClr val="tx1"/>
              </a:outerShdw>
            </a:effectLst>
          </a:endParaRPr>
        </a:p>
      </dsp:txBody>
      <dsp:txXfrm>
        <a:off x="0" y="191870"/>
        <a:ext cx="7881950" cy="710996"/>
      </dsp:txXfrm>
    </dsp:sp>
    <dsp:sp modelId="{81AD29E7-3954-4A9F-817D-7FFFD57BC2DE}">
      <dsp:nvSpPr>
        <dsp:cNvPr id="0" name=""/>
        <dsp:cNvSpPr/>
      </dsp:nvSpPr>
      <dsp:spPr>
        <a:xfrm>
          <a:off x="3369" y="901556"/>
          <a:ext cx="2881585"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s-ES" sz="1600" kern="1200" dirty="0" smtClean="0"/>
            <a:t>“Y vosotros seréis llamados sacerdotes de Jehová, ministros de nuestro Dios seréis llamados; comeréis las riquezas de las naciones, y con su gloria seréis sublimes… Porque yo Jehová soy amante del derecho, aborrecedor del latrocinio para holocausto; por tanto, afirmaré en verdad su obra, y haré con ellos </a:t>
          </a:r>
          <a:r>
            <a:rPr lang="es-ES" sz="1600" b="1" kern="1200" dirty="0" smtClean="0"/>
            <a:t>PACTO PERPETUO</a:t>
          </a:r>
          <a:r>
            <a:rPr lang="es-ES" sz="1600" kern="1200" dirty="0" smtClean="0"/>
            <a:t>. Y la descendencia de ellos será conocida entre las naciones, y sus renuevos en medio de los pueblos; todos los que los vieren, reconocerán que son linaje bendito de Jehová”</a:t>
          </a:r>
        </a:p>
        <a:p>
          <a:pPr lvl="0" algn="ctr" defTabSz="711200">
            <a:lnSpc>
              <a:spcPct val="90000"/>
            </a:lnSpc>
            <a:spcBef>
              <a:spcPct val="0"/>
            </a:spcBef>
            <a:spcAft>
              <a:spcPct val="35000"/>
            </a:spcAft>
          </a:pPr>
          <a:r>
            <a:rPr lang="es-ES" sz="1050" kern="1200" dirty="0" smtClean="0"/>
            <a:t>(Isaías, 61: 6, 8-9)</a:t>
          </a:r>
          <a:endParaRPr lang="es-ES" sz="1600" kern="1200" dirty="0"/>
        </a:p>
      </dsp:txBody>
      <dsp:txXfrm>
        <a:off x="3369" y="901556"/>
        <a:ext cx="2881585" cy="4407299"/>
      </dsp:txXfrm>
    </dsp:sp>
    <dsp:sp modelId="{97042095-EBDA-4D1C-9091-FB8DEF3513C6}">
      <dsp:nvSpPr>
        <dsp:cNvPr id="0" name=""/>
        <dsp:cNvSpPr/>
      </dsp:nvSpPr>
      <dsp:spPr>
        <a:xfrm>
          <a:off x="2884954" y="1372477"/>
          <a:ext cx="3028899" cy="3465457"/>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S" sz="2000" kern="1200" dirty="0"/>
        </a:p>
      </dsp:txBody>
      <dsp:txXfrm>
        <a:off x="2884954" y="1372477"/>
        <a:ext cx="3028899" cy="3465457"/>
      </dsp:txXfrm>
    </dsp:sp>
    <dsp:sp modelId="{6A0A7151-D980-4D7D-A011-6E9F83109BF1}">
      <dsp:nvSpPr>
        <dsp:cNvPr id="0" name=""/>
        <dsp:cNvSpPr/>
      </dsp:nvSpPr>
      <dsp:spPr>
        <a:xfrm>
          <a:off x="5913854" y="901556"/>
          <a:ext cx="1964726" cy="44072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s-ES" sz="1800" kern="1200" dirty="0" smtClean="0"/>
            <a:t>“Mas vosotros sois linaje escogido, real sacerdocio, nación santa, pueblo adquirido por Dios, para que anunciéis las virtudes de aquel que os llamó de las tinieblas a su luz admirable”</a:t>
          </a:r>
        </a:p>
        <a:p>
          <a:pPr lvl="0" algn="ctr" defTabSz="800100">
            <a:lnSpc>
              <a:spcPct val="90000"/>
            </a:lnSpc>
            <a:spcBef>
              <a:spcPct val="0"/>
            </a:spcBef>
            <a:spcAft>
              <a:spcPts val="0"/>
            </a:spcAft>
          </a:pPr>
          <a:r>
            <a:rPr lang="es-ES" sz="1100" kern="1200" dirty="0" smtClean="0"/>
            <a:t>(1ª de Pedro, 2: 9)</a:t>
          </a:r>
          <a:endParaRPr lang="es-ES" sz="2300" kern="1200" dirty="0"/>
        </a:p>
      </dsp:txBody>
      <dsp:txXfrm>
        <a:off x="5913854" y="901556"/>
        <a:ext cx="1964726" cy="4407299"/>
      </dsp:txXfrm>
    </dsp:sp>
    <dsp:sp modelId="{640831B3-07CA-423A-91A8-7E739C23D24F}">
      <dsp:nvSpPr>
        <dsp:cNvPr id="0" name=""/>
        <dsp:cNvSpPr/>
      </dsp:nvSpPr>
      <dsp:spPr>
        <a:xfrm flipV="1">
          <a:off x="0" y="5214972"/>
          <a:ext cx="7881950" cy="20247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B921C-22BC-42BA-AF7D-F41AA12E9461}" type="datetimeFigureOut">
              <a:rPr lang="es-ES" smtClean="0"/>
              <a:pPr/>
              <a:t>10/09/2009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7F585-4A9C-420C-9A40-C5127E89D9A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67F585-4A9C-420C-9A40-C5127E89D9AD}"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8A6694-C33D-4F63-9B83-4C0FA3D7D911}" type="datetimeFigureOut">
              <a:rPr lang="es-ES" smtClean="0"/>
              <a:pPr/>
              <a:t>10/09/2009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C683A1-BF3F-450A-9EF0-B1784ED8D0CD}" type="slidenum">
              <a:rPr lang="es-ES" smtClean="0"/>
              <a:pPr/>
              <a:t>‹Nº›</a:t>
            </a:fld>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6694-C33D-4F63-9B83-4C0FA3D7D911}" type="datetimeFigureOut">
              <a:rPr lang="es-ES" smtClean="0"/>
              <a:pPr/>
              <a:t>10/09/2009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683A1-BF3F-450A-9EF0-B1784ED8D0C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6694-C33D-4F63-9B83-4C0FA3D7D911}" type="datetimeFigureOut">
              <a:rPr lang="es-ES">
                <a:solidFill>
                  <a:prstClr val="black">
                    <a:tint val="75000"/>
                  </a:prstClr>
                </a:solidFill>
              </a:rPr>
              <a:pPr/>
              <a:t>10/09/2009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683A1-BF3F-450A-9EF0-B1784ED8D0CD}" type="slidenum">
              <a:rPr lang="es-ES">
                <a:solidFill>
                  <a:prstClr val="black">
                    <a:tint val="75000"/>
                  </a:prstClr>
                </a:solidFill>
              </a:rPr>
              <a:p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143240" y="0"/>
            <a:ext cx="6000760" cy="1754326"/>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5400" b="1" dirty="0" smtClean="0">
                <a:ln w="19050">
                  <a:solidFill>
                    <a:schemeClr val="bg2">
                      <a:lumMod val="10000"/>
                    </a:schemeClr>
                  </a:solidFill>
                </a:ln>
                <a:gradFill flip="none" rotWithShape="1">
                  <a:gsLst>
                    <a:gs pos="0">
                      <a:srgbClr val="FF0000"/>
                    </a:gs>
                    <a:gs pos="25000">
                      <a:srgbClr val="FF6633"/>
                    </a:gs>
                    <a:gs pos="50000">
                      <a:srgbClr val="FFFF00"/>
                    </a:gs>
                    <a:gs pos="75000">
                      <a:srgbClr val="01A78F"/>
                    </a:gs>
                    <a:gs pos="100000">
                      <a:srgbClr val="3366FF"/>
                    </a:gs>
                  </a:gsLst>
                  <a:path path="circle">
                    <a:fillToRect t="100000" r="100000"/>
                  </a:path>
                  <a:tileRect l="-100000" b="-100000"/>
                </a:gradFill>
                <a:effectLst>
                  <a:outerShdw dist="101600" dir="5760000" sx="101000" sy="101000" algn="ctr" rotWithShape="0">
                    <a:schemeClr val="tx1">
                      <a:alpha val="45000"/>
                    </a:schemeClr>
                  </a:outerShdw>
                </a:effectLst>
              </a:rPr>
              <a:t>LOS PACTOS DE LA PROMESA</a:t>
            </a:r>
            <a:endParaRPr lang="es-ES" sz="5400" b="1" dirty="0">
              <a:ln w="19050">
                <a:solidFill>
                  <a:schemeClr val="bg2">
                    <a:lumMod val="10000"/>
                  </a:schemeClr>
                </a:solidFill>
              </a:ln>
              <a:gradFill flip="none" rotWithShape="1">
                <a:gsLst>
                  <a:gs pos="0">
                    <a:srgbClr val="FF0000"/>
                  </a:gs>
                  <a:gs pos="25000">
                    <a:srgbClr val="FF6633"/>
                  </a:gs>
                  <a:gs pos="50000">
                    <a:srgbClr val="FFFF00"/>
                  </a:gs>
                  <a:gs pos="75000">
                    <a:srgbClr val="01A78F"/>
                  </a:gs>
                  <a:gs pos="100000">
                    <a:srgbClr val="3366FF"/>
                  </a:gs>
                </a:gsLst>
                <a:path path="circle">
                  <a:fillToRect t="100000" r="100000"/>
                </a:path>
                <a:tileRect l="-100000" b="-100000"/>
              </a:gradFill>
              <a:effectLst>
                <a:outerShdw dist="101600" dir="5760000" sx="101000" sy="101000" algn="ctr" rotWithShape="0">
                  <a:schemeClr val="tx1">
                    <a:alpha val="45000"/>
                  </a:scheme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4282" y="214290"/>
            <a:ext cx="4786346" cy="1200329"/>
          </a:xfrm>
          <a:prstGeom prst="rect">
            <a:avLst/>
          </a:prstGeom>
          <a:noFill/>
        </p:spPr>
        <p:txBody>
          <a:bodyPr wrap="square" rtlCol="0">
            <a:spAutoFit/>
          </a:bodyPr>
          <a:lstStyle/>
          <a:p>
            <a:r>
              <a:rPr lang="es-ES" sz="2400" b="1" dirty="0" smtClean="0">
                <a:solidFill>
                  <a:schemeClr val="bg1"/>
                </a:solidFill>
              </a:rPr>
              <a:t>Según lo que hemos visto hasta ahora, podemos sacar las siguientes conclusiones:</a:t>
            </a:r>
            <a:endParaRPr lang="es-ES" sz="2400" b="1" dirty="0">
              <a:solidFill>
                <a:schemeClr val="bg1"/>
              </a:solidFill>
            </a:endParaRPr>
          </a:p>
        </p:txBody>
      </p:sp>
      <p:sp>
        <p:nvSpPr>
          <p:cNvPr id="3" name="2 CuadroTexto"/>
          <p:cNvSpPr txBox="1"/>
          <p:nvPr/>
        </p:nvSpPr>
        <p:spPr>
          <a:xfrm>
            <a:off x="142844" y="1571612"/>
            <a:ext cx="6000792" cy="2092881"/>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s-ES" sz="2400" b="1" dirty="0" smtClean="0">
                <a:solidFill>
                  <a:schemeClr val="bg1"/>
                </a:solidFill>
              </a:rPr>
              <a:t>Dios ha concertado un Nuevo Pacto en la sangre de Jesucristo.</a:t>
            </a:r>
          </a:p>
          <a:p>
            <a:pPr marL="342900" indent="-342900">
              <a:spcBef>
                <a:spcPts val="600"/>
              </a:spcBef>
              <a:spcAft>
                <a:spcPts val="600"/>
              </a:spcAft>
              <a:buFont typeface="+mj-lt"/>
              <a:buAutoNum type="arabicPeriod"/>
            </a:pPr>
            <a:r>
              <a:rPr lang="es-ES" sz="2400" b="1" dirty="0" smtClean="0">
                <a:solidFill>
                  <a:schemeClr val="bg1"/>
                </a:solidFill>
              </a:rPr>
              <a:t>Este pacto sustituye al Antiguo Pacto celebrado en el Sinaí, consistente en ceremonias y ritos. </a:t>
            </a:r>
            <a:endParaRPr lang="es-ES" sz="2400" b="1" dirty="0">
              <a:solidFill>
                <a:schemeClr val="bg1"/>
              </a:solidFill>
            </a:endParaRPr>
          </a:p>
        </p:txBody>
      </p:sp>
      <p:sp>
        <p:nvSpPr>
          <p:cNvPr id="4" name="3 CuadroTexto"/>
          <p:cNvSpPr txBox="1"/>
          <p:nvPr/>
        </p:nvSpPr>
        <p:spPr>
          <a:xfrm>
            <a:off x="3857620" y="3616487"/>
            <a:ext cx="2714644" cy="3170099"/>
          </a:xfrm>
          <a:prstGeom prst="rect">
            <a:avLst/>
          </a:prstGeom>
          <a:noFill/>
        </p:spPr>
        <p:txBody>
          <a:bodyPr wrap="square" rtlCol="0">
            <a:spAutoFit/>
          </a:bodyPr>
          <a:lstStyle/>
          <a:p>
            <a:r>
              <a:rPr lang="es-ES" sz="2000" b="1" dirty="0" smtClean="0">
                <a:solidFill>
                  <a:schemeClr val="bg1"/>
                </a:solidFill>
                <a:effectLst>
                  <a:outerShdw blurRad="50800" dist="50800" dir="5400000" algn="ctr" rotWithShape="0">
                    <a:schemeClr val="tx1"/>
                  </a:outerShdw>
                </a:effectLst>
              </a:rPr>
              <a:t>No obstante, las cosas no son tan sencillas.</a:t>
            </a:r>
          </a:p>
          <a:p>
            <a:r>
              <a:rPr lang="es-ES" sz="2000" b="1" dirty="0" smtClean="0">
                <a:solidFill>
                  <a:schemeClr val="bg1"/>
                </a:solidFill>
                <a:effectLst>
                  <a:outerShdw blurRad="50800" dist="50800" dir="5400000" algn="ctr" rotWithShape="0">
                    <a:schemeClr val="tx1"/>
                  </a:outerShdw>
                </a:effectLst>
              </a:rPr>
              <a:t>Si profundizamos más en el estudio de la Biblia nos encontraremos con varios aspectos que amplían o modifican estas conclusiones.</a:t>
            </a:r>
            <a:endParaRPr lang="es-ES" sz="2000" b="1" dirty="0">
              <a:solidFill>
                <a:schemeClr val="bg1"/>
              </a:solidFill>
              <a:effectLst>
                <a:outerShdw blurRad="50800" dist="50800" dir="5400000" algn="ctr" rotWithShape="0">
                  <a:schemeClr val="tx1"/>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00500" y="0"/>
            <a:ext cx="5143500" cy="6858000"/>
          </a:xfrm>
          <a:prstGeom prst="rect">
            <a:avLst/>
          </a:prstGeom>
          <a:noFill/>
          <a:ln w="9525">
            <a:noFill/>
            <a:miter lim="800000"/>
            <a:headEnd/>
            <a:tailEnd/>
          </a:ln>
          <a:effectLst/>
        </p:spPr>
      </p:pic>
      <p:sp>
        <p:nvSpPr>
          <p:cNvPr id="2" name="1 CuadroTexto"/>
          <p:cNvSpPr txBox="1"/>
          <p:nvPr/>
        </p:nvSpPr>
        <p:spPr>
          <a:xfrm>
            <a:off x="0" y="214290"/>
            <a:ext cx="4286248" cy="8925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EL ANTIGUO PACTO </a:t>
            </a:r>
            <a:r>
              <a:rPr lang="es-ES" sz="2600" b="1" cap="all" dirty="0" smtClean="0">
                <a:ln w="0"/>
                <a:gradFill flip="none">
                  <a:gsLst>
                    <a:gs pos="0">
                      <a:schemeClr val="accent1">
                        <a:tint val="75000"/>
                        <a:shade val="75000"/>
                        <a:satMod val="170000"/>
                      </a:schemeClr>
                    </a:gs>
                    <a:gs pos="49000">
                      <a:srgbClr val="FFFFCC"/>
                    </a:gs>
                    <a:gs pos="50000">
                      <a:srgbClr val="FFFF99"/>
                    </a:gs>
                    <a:gs pos="92000">
                      <a:schemeClr val="accent1">
                        <a:lumMod val="75000"/>
                      </a:schemeClr>
                    </a:gs>
                    <a:gs pos="100000">
                      <a:schemeClr val="accent1">
                        <a:lumMod val="75000"/>
                      </a:schemeClr>
                    </a:gs>
                  </a:gsLst>
                  <a:lin ang="5400000"/>
                </a:gradFill>
                <a:effectLst>
                  <a:reflection blurRad="12700" stA="50000" endPos="50000" dist="5000" dir="5400000" sy="-100000" rotWithShape="0"/>
                </a:effectLst>
              </a:rPr>
              <a:t>NO</a:t>
            </a:r>
            <a:r>
              <a:rPr lang="es-ES" sz="2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COMIENZA EN EL SINAÍ</a:t>
            </a:r>
            <a:endParaRPr lang="es-ES" sz="2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0" y="1643050"/>
            <a:ext cx="4500562" cy="2677656"/>
          </a:xfrm>
          <a:prstGeom prst="rect">
            <a:avLst/>
          </a:prstGeom>
        </p:spPr>
        <p:txBody>
          <a:bodyPr wrap="square">
            <a:spAutoFit/>
          </a:bodyPr>
          <a:lstStyle/>
          <a:p>
            <a:r>
              <a:rPr lang="es-ES" sz="2400" b="1" dirty="0" smtClean="0">
                <a:solidFill>
                  <a:schemeClr val="accent1">
                    <a:lumMod val="60000"/>
                    <a:lumOff val="40000"/>
                  </a:schemeClr>
                </a:solidFill>
                <a:latin typeface="Comic Sans MS" pitchFamily="66" charset="0"/>
              </a:rPr>
              <a:t>“Esto, pues, digo: El pacto previamente ratificado por Dios para con Cristo</a:t>
            </a:r>
            <a:r>
              <a:rPr lang="es-ES" sz="2400" b="1" dirty="0" smtClean="0">
                <a:solidFill>
                  <a:srgbClr val="FFFFCC"/>
                </a:solidFill>
                <a:latin typeface="Comic Sans MS" pitchFamily="66" charset="0"/>
              </a:rPr>
              <a:t>, </a:t>
            </a:r>
            <a:r>
              <a:rPr lang="es-ES" sz="2400" b="1" i="1" u="sng" dirty="0" smtClean="0">
                <a:solidFill>
                  <a:srgbClr val="FFFFCC"/>
                </a:solidFill>
                <a:latin typeface="Comic Sans MS" pitchFamily="66" charset="0"/>
              </a:rPr>
              <a:t>la ley que vino cuatrocientos treinta años después</a:t>
            </a:r>
            <a:r>
              <a:rPr lang="es-ES" sz="2400" b="1" dirty="0" smtClean="0">
                <a:solidFill>
                  <a:schemeClr val="accent1">
                    <a:lumMod val="60000"/>
                    <a:lumOff val="40000"/>
                  </a:schemeClr>
                </a:solidFill>
                <a:latin typeface="Comic Sans MS" pitchFamily="66" charset="0"/>
              </a:rPr>
              <a:t>, no lo abroga, para invalidar la promesa” </a:t>
            </a:r>
            <a:r>
              <a:rPr lang="es-ES" sz="1400" dirty="0" smtClean="0">
                <a:solidFill>
                  <a:schemeClr val="accent1">
                    <a:lumMod val="60000"/>
                    <a:lumOff val="40000"/>
                  </a:schemeClr>
                </a:solidFill>
                <a:latin typeface="Comic Sans MS" pitchFamily="66" charset="0"/>
              </a:rPr>
              <a:t>(Gálatas, 3: 17)</a:t>
            </a:r>
            <a:endParaRPr lang="es-ES" sz="2400" dirty="0">
              <a:solidFill>
                <a:schemeClr val="accent1">
                  <a:lumMod val="60000"/>
                  <a:lumOff val="40000"/>
                </a:schemeClr>
              </a:solidFill>
              <a:latin typeface="Comic Sans MS" pitchFamily="66" charset="0"/>
            </a:endParaRPr>
          </a:p>
        </p:txBody>
      </p:sp>
      <p:sp>
        <p:nvSpPr>
          <p:cNvPr id="4" name="3 CuadroTexto"/>
          <p:cNvSpPr txBox="1"/>
          <p:nvPr/>
        </p:nvSpPr>
        <p:spPr>
          <a:xfrm>
            <a:off x="0" y="4714884"/>
            <a:ext cx="5357850" cy="1938992"/>
          </a:xfrm>
          <a:prstGeom prst="rect">
            <a:avLst/>
          </a:prstGeom>
          <a:noFill/>
        </p:spPr>
        <p:txBody>
          <a:bodyPr wrap="square" rtlCol="0">
            <a:spAutoFit/>
          </a:bodyPr>
          <a:lstStyle/>
          <a:p>
            <a:pPr>
              <a:spcBef>
                <a:spcPts val="600"/>
              </a:spcBef>
              <a:spcAft>
                <a:spcPts val="600"/>
              </a:spcAft>
            </a:pPr>
            <a:r>
              <a:rPr lang="es-ES" sz="2200" b="1" dirty="0" smtClean="0">
                <a:solidFill>
                  <a:schemeClr val="bg1"/>
                </a:solidFill>
              </a:rPr>
              <a:t>Aquí, Pablo nos está hablando de un pacto concertado 430 años antes del Sinaí (la promulgación de la ley)</a:t>
            </a:r>
          </a:p>
          <a:p>
            <a:pPr>
              <a:spcBef>
                <a:spcPts val="600"/>
              </a:spcBef>
              <a:spcAft>
                <a:spcPts val="600"/>
              </a:spcAft>
            </a:pPr>
            <a:r>
              <a:rPr lang="es-ES" sz="2200" b="1" dirty="0" smtClean="0">
                <a:solidFill>
                  <a:schemeClr val="bg1"/>
                </a:solidFill>
              </a:rPr>
              <a:t>También encontramos nuevamente la </a:t>
            </a:r>
            <a:r>
              <a:rPr lang="es-ES" sz="2200" b="1" i="1" dirty="0" smtClean="0">
                <a:solidFill>
                  <a:schemeClr val="bg1"/>
                </a:solidFill>
              </a:rPr>
              <a:t>promesa</a:t>
            </a:r>
            <a:r>
              <a:rPr lang="es-ES" sz="2200" b="1" dirty="0" smtClean="0">
                <a:solidFill>
                  <a:schemeClr val="bg1"/>
                </a:solidFill>
              </a:rPr>
              <a:t> unida al </a:t>
            </a:r>
            <a:r>
              <a:rPr lang="es-ES" sz="2200" b="1" i="1" dirty="0" smtClean="0">
                <a:solidFill>
                  <a:schemeClr val="bg1"/>
                </a:solidFill>
              </a:rPr>
              <a:t>pacto</a:t>
            </a:r>
            <a:r>
              <a:rPr lang="es-ES" sz="2200" b="1" dirty="0" smtClean="0">
                <a:solidFill>
                  <a:schemeClr val="bg1"/>
                </a:solidFill>
              </a:rPr>
              <a:t>.</a:t>
            </a:r>
            <a:endParaRPr lang="es-ES" sz="2200"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2844" y="142852"/>
            <a:ext cx="6215106"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3000" b="1" dirty="0" smtClean="0">
                <a:ln>
                  <a:solidFill>
                    <a:schemeClr val="accent3">
                      <a:lumMod val="50000"/>
                    </a:schemeClr>
                  </a:solidFill>
                </a:ln>
                <a:solidFill>
                  <a:schemeClr val="bg2">
                    <a:lumMod val="90000"/>
                  </a:schemeClr>
                </a:solidFill>
              </a:rPr>
              <a:t>¿Qué pacto fue concertado 430 años antes de que el pueblo de Israel llegase al monte Sinaí?</a:t>
            </a:r>
            <a:endParaRPr lang="es-ES" sz="3000" b="1" dirty="0">
              <a:ln>
                <a:solidFill>
                  <a:schemeClr val="accent3">
                    <a:lumMod val="50000"/>
                  </a:schemeClr>
                </a:solidFill>
              </a:ln>
              <a:solidFill>
                <a:schemeClr val="bg2">
                  <a:lumMod val="90000"/>
                </a:schemeClr>
              </a:solidFill>
            </a:endParaRPr>
          </a:p>
        </p:txBody>
      </p:sp>
      <p:sp>
        <p:nvSpPr>
          <p:cNvPr id="4" name="3 CuadroTexto"/>
          <p:cNvSpPr txBox="1"/>
          <p:nvPr/>
        </p:nvSpPr>
        <p:spPr>
          <a:xfrm>
            <a:off x="6000760" y="1338799"/>
            <a:ext cx="3419526" cy="6447919"/>
          </a:xfrm>
          <a:prstGeom prst="rect">
            <a:avLst/>
          </a:prstGeom>
          <a:noFill/>
        </p:spPr>
        <p:txBody>
          <a:bodyPr wrap="none" rtlCol="0">
            <a:spAutoFit/>
            <a:scene3d>
              <a:camera prst="orthographicFront">
                <a:rot lat="20699998" lon="20099991" rev="0"/>
              </a:camera>
              <a:lightRig rig="sunrise" dir="t"/>
            </a:scene3d>
            <a:sp3d extrusionH="285750" contourW="50800">
              <a:bevelT w="57150" h="38100" prst="artDeco"/>
              <a:extrusionClr>
                <a:schemeClr val="accent1">
                  <a:lumMod val="75000"/>
                </a:schemeClr>
              </a:extrusionClr>
            </a:sp3d>
          </a:bodyPr>
          <a:lstStyle/>
          <a:p>
            <a:r>
              <a:rPr lang="es-ES" sz="41300" b="1" dirty="0" smtClean="0">
                <a:ln w="57150">
                  <a:solidFill>
                    <a:schemeClr val="accent6">
                      <a:lumMod val="50000"/>
                    </a:schemeClr>
                  </a:solidFill>
                </a:ln>
                <a:solidFill>
                  <a:schemeClr val="accent1">
                    <a:lumMod val="60000"/>
                    <a:lumOff val="40000"/>
                  </a:schemeClr>
                </a:solidFill>
              </a:rPr>
              <a:t>?</a:t>
            </a:r>
            <a:endParaRPr lang="es-ES" sz="41300" b="1" dirty="0">
              <a:ln w="57150">
                <a:solidFill>
                  <a:schemeClr val="accent6">
                    <a:lumMod val="50000"/>
                  </a:schemeClr>
                </a:solidFill>
              </a:ln>
              <a:solidFill>
                <a:schemeClr val="accent1">
                  <a:lumMod val="60000"/>
                  <a:lumOff val="4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bg/>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6*min(max(#ppt_w*#ppt_h,.3),1)-7.4)/-.7*#ppt_w"/>
                                          </p:val>
                                        </p:tav>
                                        <p:tav tm="100000">
                                          <p:val>
                                            <p:strVal val="#ppt_w"/>
                                          </p:val>
                                        </p:tav>
                                      </p:tavLst>
                                    </p:anim>
                                    <p:anim calcmode="lin" valueType="num">
                                      <p:cBhvr>
                                        <p:cTn id="21" dur="1000" fill="hold"/>
                                        <p:tgtEl>
                                          <p:spTgt spid="4"/>
                                        </p:tgtEl>
                                        <p:attrNameLst>
                                          <p:attrName>ppt_h</p:attrName>
                                        </p:attrNameLst>
                                      </p:cBhvr>
                                      <p:tavLst>
                                        <p:tav tm="0">
                                          <p:val>
                                            <p:strVal val="(6*min(max(#ppt_w*#ppt_h,.3),1)-7.4)/-.7*#ppt_h"/>
                                          </p:val>
                                        </p:tav>
                                        <p:tav tm="100000">
                                          <p:val>
                                            <p:strVal val="#ppt_h"/>
                                          </p:val>
                                        </p:tav>
                                      </p:tavLst>
                                    </p:anim>
                                    <p:anim calcmode="lin" valueType="num">
                                      <p:cBhvr>
                                        <p:cTn id="22" dur="1000" fill="hold"/>
                                        <p:tgtEl>
                                          <p:spTgt spid="4"/>
                                        </p:tgtEl>
                                        <p:attrNameLst>
                                          <p:attrName>ppt_x</p:attrName>
                                        </p:attrNameLst>
                                      </p:cBhvr>
                                      <p:tavLst>
                                        <p:tav tm="0">
                                          <p:val>
                                            <p:fltVal val="0.5"/>
                                          </p:val>
                                        </p:tav>
                                        <p:tav tm="100000">
                                          <p:val>
                                            <p:strVal val="#ppt_x"/>
                                          </p:val>
                                        </p:tav>
                                      </p:tavLst>
                                    </p:anim>
                                    <p:anim calcmode="lin" valueType="num">
                                      <p:cBhvr>
                                        <p:cTn id="23" dur="10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143240" y="142852"/>
            <a:ext cx="6000760" cy="6247864"/>
          </a:xfrm>
          <a:prstGeom prst="rect">
            <a:avLst/>
          </a:prstGeom>
        </p:spPr>
        <p:txBody>
          <a:bodyPr wrap="square">
            <a:spAutoFit/>
          </a:bodyPr>
          <a:lstStyle/>
          <a:p>
            <a:r>
              <a:rPr lang="es-ES" sz="2000" b="1" dirty="0" smtClean="0">
                <a:ln>
                  <a:solidFill>
                    <a:schemeClr val="tx1"/>
                  </a:solidFill>
                </a:ln>
                <a:solidFill>
                  <a:schemeClr val="bg1"/>
                </a:solidFill>
                <a:effectLst>
                  <a:outerShdw blurRad="50800" dist="50800" dir="5400000" algn="ctr" rotWithShape="0">
                    <a:schemeClr val="tx1"/>
                  </a:outerShdw>
                </a:effectLst>
                <a:latin typeface="Comic Sans MS" pitchFamily="66" charset="0"/>
              </a:rPr>
              <a:t>“Era Abram de edad de noventa y nueve años, cuando le apareció Jehová y le dijo: Yo soy el Dios Todopoderoso; anda delante de mí y sé perfecto. Y pondré mi pacto entre mí y ti, y te multiplicaré en gran manera. Entonces Abram se postró sobre su rostro, y Dios habló con él, diciendo: He aquí mi pacto es contigo, y serás padre de muchedumbre de gentes. Y no se llamará más tu nombre Abram, sino que será tu nombre Abraham, porque te he puesto por padre de muchedumbre de gentes. Y te multiplicaré en gran manera, y haré naciones de ti, y reyes saldrán de ti. Y estableceré mi pacto entre mí y ti, y tu descendencia después de ti en sus generaciones, por pacto perpetuo, para ser tu Dios, y el de tu descendencia después de ti. Y te daré a ti, y a tu descendencia después de ti, la tierra en que moras, toda la tierra de Canaán en heredad perpetua; y seré el Dios de ellos”</a:t>
            </a:r>
            <a:endParaRPr lang="es-ES" sz="2000" b="1" dirty="0">
              <a:ln>
                <a:solidFill>
                  <a:schemeClr val="tx1"/>
                </a:solidFill>
              </a:ln>
              <a:solidFill>
                <a:schemeClr val="bg1"/>
              </a:solidFill>
              <a:effectLst>
                <a:outerShdw blurRad="50800" dist="50800" dir="5400000" algn="ctr" rotWithShape="0">
                  <a:schemeClr val="tx1"/>
                </a:outerShdw>
              </a:effectLst>
              <a:latin typeface="Comic Sans MS" pitchFamily="66" charset="0"/>
            </a:endParaRPr>
          </a:p>
        </p:txBody>
      </p:sp>
      <p:sp>
        <p:nvSpPr>
          <p:cNvPr id="3" name="2 CuadroTexto"/>
          <p:cNvSpPr txBox="1"/>
          <p:nvPr/>
        </p:nvSpPr>
        <p:spPr>
          <a:xfrm>
            <a:off x="6858016" y="6429396"/>
            <a:ext cx="1785950" cy="307777"/>
          </a:xfrm>
          <a:prstGeom prst="rect">
            <a:avLst/>
          </a:prstGeom>
          <a:noFill/>
        </p:spPr>
        <p:txBody>
          <a:bodyPr wrap="square" rtlCol="0">
            <a:spAutoFit/>
          </a:bodyPr>
          <a:lstStyle/>
          <a:p>
            <a:pPr algn="r"/>
            <a:r>
              <a:rPr lang="es-ES" sz="1400" b="1" dirty="0" smtClean="0">
                <a:solidFill>
                  <a:schemeClr val="bg1"/>
                </a:solidFill>
              </a:rPr>
              <a:t>Génesis, 17: 1-8</a:t>
            </a:r>
            <a:endParaRPr lang="es-ES" sz="1400" b="1"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142844" y="357166"/>
            <a:ext cx="2928958" cy="60706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0" y="214290"/>
            <a:ext cx="91440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s-ES" sz="2800" b="1" dirty="0" smtClean="0">
                <a:ln>
                  <a:solidFill>
                    <a:srgbClr val="5B934C"/>
                  </a:solidFill>
                </a:ln>
                <a:solidFill>
                  <a:srgbClr val="00B050"/>
                </a:solidFill>
                <a:effectLst>
                  <a:innerShdw blurRad="63500" dist="50800" dir="16200000">
                    <a:prstClr val="black">
                      <a:alpha val="50000"/>
                    </a:prstClr>
                  </a:innerShdw>
                </a:effectLst>
                <a:latin typeface="Cooper Black" pitchFamily="18" charset="0"/>
              </a:rPr>
              <a:t>EL ANTIGUO PACTO: EL PACTO CON ABRAHAM</a:t>
            </a:r>
            <a:endParaRPr lang="es-ES" sz="2800" b="1" dirty="0">
              <a:ln>
                <a:solidFill>
                  <a:srgbClr val="5B934C"/>
                </a:solidFill>
              </a:ln>
              <a:solidFill>
                <a:srgbClr val="00B050"/>
              </a:solidFill>
              <a:effectLst>
                <a:innerShdw blurRad="63500" dist="50800" dir="16200000">
                  <a:prstClr val="black">
                    <a:alpha val="50000"/>
                  </a:prstClr>
                </a:innerShdw>
              </a:effectLst>
              <a:latin typeface="Cooper Black" pitchFamily="18" charset="0"/>
            </a:endParaRPr>
          </a:p>
        </p:txBody>
      </p:sp>
      <p:sp>
        <p:nvSpPr>
          <p:cNvPr id="3" name="2 CuadroTexto"/>
          <p:cNvSpPr txBox="1"/>
          <p:nvPr/>
        </p:nvSpPr>
        <p:spPr>
          <a:xfrm>
            <a:off x="500034" y="714356"/>
            <a:ext cx="4786346" cy="523220"/>
          </a:xfrm>
          <a:prstGeom prst="rect">
            <a:avLst/>
          </a:prstGeom>
          <a:noFill/>
        </p:spPr>
        <p:txBody>
          <a:bodyPr wrap="square" rtlCol="0">
            <a:spAutoFit/>
          </a:bodyPr>
          <a:lstStyle/>
          <a:p>
            <a:r>
              <a:rPr lang="es-ES" sz="2800" b="1" dirty="0" smtClean="0">
                <a:ln>
                  <a:solidFill>
                    <a:schemeClr val="tx1">
                      <a:lumMod val="95000"/>
                      <a:lumOff val="5000"/>
                    </a:schemeClr>
                  </a:solidFill>
                </a:ln>
                <a:solidFill>
                  <a:srgbClr val="00B050"/>
                </a:solidFill>
              </a:rPr>
              <a:t>Lo que Dios iba a hacer:</a:t>
            </a:r>
            <a:endParaRPr lang="es-ES" sz="2800" b="1" dirty="0">
              <a:ln>
                <a:solidFill>
                  <a:schemeClr val="tx1">
                    <a:lumMod val="95000"/>
                    <a:lumOff val="5000"/>
                  </a:schemeClr>
                </a:solidFill>
              </a:ln>
              <a:solidFill>
                <a:srgbClr val="00B050"/>
              </a:solidFill>
            </a:endParaRPr>
          </a:p>
        </p:txBody>
      </p:sp>
      <p:sp>
        <p:nvSpPr>
          <p:cNvPr id="4" name="3 CuadroTexto"/>
          <p:cNvSpPr txBox="1"/>
          <p:nvPr/>
        </p:nvSpPr>
        <p:spPr>
          <a:xfrm>
            <a:off x="2714612" y="1285860"/>
            <a:ext cx="5929354" cy="2831544"/>
          </a:xfrm>
          <a:prstGeom prst="rect">
            <a:avLst/>
          </a:prstGeom>
          <a:noFill/>
        </p:spPr>
        <p:txBody>
          <a:bodyPr wrap="square" rtlCol="0">
            <a:spAutoFit/>
          </a:bodyPr>
          <a:lstStyle/>
          <a:p>
            <a:pPr marL="452438" indent="-452438">
              <a:spcBef>
                <a:spcPts val="600"/>
              </a:spcBef>
              <a:spcAft>
                <a:spcPts val="600"/>
              </a:spcAft>
              <a:buClr>
                <a:srgbClr val="009900"/>
              </a:buClr>
              <a:buFont typeface="Wingdings" pitchFamily="2" charset="2"/>
              <a:buChar char="ü"/>
            </a:pPr>
            <a:r>
              <a:rPr lang="es-ES" sz="2400" b="1" dirty="0" smtClean="0"/>
              <a:t>Multiplicar la descendencia de Abraham y hacer surgir de ella reyes. Especialmente, en su simiente (Jesús, rey de reyes) serían benditas todas las naciones.</a:t>
            </a:r>
          </a:p>
          <a:p>
            <a:pPr marL="452438" indent="-452438">
              <a:spcBef>
                <a:spcPts val="600"/>
              </a:spcBef>
              <a:spcAft>
                <a:spcPts val="600"/>
              </a:spcAft>
              <a:buClr>
                <a:srgbClr val="009900"/>
              </a:buClr>
              <a:buFont typeface="Wingdings" pitchFamily="2" charset="2"/>
              <a:buChar char="ü"/>
            </a:pPr>
            <a:r>
              <a:rPr lang="es-ES" sz="2400" b="1" dirty="0" smtClean="0"/>
              <a:t>Darle la tierra de Canaán</a:t>
            </a:r>
            <a:br>
              <a:rPr lang="es-ES" sz="2400" b="1" dirty="0" smtClean="0"/>
            </a:br>
            <a:r>
              <a:rPr lang="es-ES" sz="2400" b="1" dirty="0" smtClean="0"/>
              <a:t>como heredad perpetua.</a:t>
            </a:r>
            <a:endParaRPr lang="es-ES" sz="2400" b="1" dirty="0"/>
          </a:p>
        </p:txBody>
      </p:sp>
      <p:sp>
        <p:nvSpPr>
          <p:cNvPr id="5" name="4 CuadroTexto"/>
          <p:cNvSpPr txBox="1"/>
          <p:nvPr/>
        </p:nvSpPr>
        <p:spPr>
          <a:xfrm>
            <a:off x="571472" y="4143380"/>
            <a:ext cx="6072198" cy="523220"/>
          </a:xfrm>
          <a:prstGeom prst="rect">
            <a:avLst/>
          </a:prstGeom>
          <a:noFill/>
        </p:spPr>
        <p:txBody>
          <a:bodyPr wrap="square" rtlCol="0">
            <a:spAutoFit/>
          </a:bodyPr>
          <a:lstStyle/>
          <a:p>
            <a:r>
              <a:rPr lang="es-ES" sz="2800" b="1" dirty="0" smtClean="0">
                <a:ln>
                  <a:solidFill>
                    <a:schemeClr val="tx1">
                      <a:lumMod val="95000"/>
                      <a:lumOff val="5000"/>
                    </a:schemeClr>
                  </a:solidFill>
                </a:ln>
                <a:solidFill>
                  <a:srgbClr val="00B050"/>
                </a:solidFill>
              </a:rPr>
              <a:t>Lo que el hombre debía hacer:</a:t>
            </a:r>
            <a:endParaRPr lang="es-ES" sz="2800" b="1" dirty="0">
              <a:ln>
                <a:solidFill>
                  <a:schemeClr val="tx1">
                    <a:lumMod val="95000"/>
                    <a:lumOff val="5000"/>
                  </a:schemeClr>
                </a:solidFill>
              </a:ln>
              <a:solidFill>
                <a:srgbClr val="00B050"/>
              </a:solidFill>
            </a:endParaRPr>
          </a:p>
        </p:txBody>
      </p:sp>
      <p:sp>
        <p:nvSpPr>
          <p:cNvPr id="6" name="5 CuadroTexto"/>
          <p:cNvSpPr txBox="1"/>
          <p:nvPr/>
        </p:nvSpPr>
        <p:spPr>
          <a:xfrm>
            <a:off x="2786050" y="5643578"/>
            <a:ext cx="6215106" cy="461665"/>
          </a:xfrm>
          <a:prstGeom prst="rect">
            <a:avLst/>
          </a:prstGeom>
          <a:noFill/>
        </p:spPr>
        <p:txBody>
          <a:bodyPr wrap="square" rtlCol="0">
            <a:spAutoFit/>
          </a:bodyPr>
          <a:lstStyle/>
          <a:p>
            <a:pPr marL="452438" indent="-452438">
              <a:buClr>
                <a:srgbClr val="008000"/>
              </a:buClr>
              <a:buFont typeface="Wingdings" pitchFamily="2" charset="2"/>
              <a:buChar char="ü"/>
            </a:pPr>
            <a:r>
              <a:rPr lang="es-ES" sz="2400" b="1" dirty="0" smtClean="0"/>
              <a:t>“Anda delante de mí y se perfecto”</a:t>
            </a:r>
            <a:endParaRPr lang="es-ES" sz="2400" b="1" dirty="0"/>
          </a:p>
        </p:txBody>
      </p:sp>
      <p:pic>
        <p:nvPicPr>
          <p:cNvPr id="3074" name="Picture 2" descr="I:\Dibujos\Abraham\1_2_abraham_savior.jpg"/>
          <p:cNvPicPr>
            <a:picLocks noChangeAspect="1" noChangeArrowheads="1"/>
          </p:cNvPicPr>
          <p:nvPr/>
        </p:nvPicPr>
        <p:blipFill>
          <a:blip r:embed="rId3" cstate="print"/>
          <a:srcRect/>
          <a:stretch>
            <a:fillRect/>
          </a:stretch>
        </p:blipFill>
        <p:spPr bwMode="auto">
          <a:xfrm>
            <a:off x="142844" y="1428736"/>
            <a:ext cx="2857500" cy="214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6" name="Picture 4" descr="I:\Dibujos\Mapas\Hecho\MapaElReinoDeSalomon.jpg"/>
          <p:cNvPicPr>
            <a:picLocks noChangeAspect="1" noChangeArrowheads="1"/>
          </p:cNvPicPr>
          <p:nvPr/>
        </p:nvPicPr>
        <p:blipFill>
          <a:blip r:embed="rId4" cstate="print"/>
          <a:srcRect/>
          <a:stretch>
            <a:fillRect/>
          </a:stretch>
        </p:blipFill>
        <p:spPr bwMode="auto">
          <a:xfrm>
            <a:off x="7143768" y="3357562"/>
            <a:ext cx="1714544" cy="19601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sunset" dir="t"/>
          </a:scene3d>
          <a:sp3d extrusionH="6350">
            <a:bevelT w="146050" h="120650" prst="hardEdge"/>
            <a:bevelB w="31750"/>
            <a:extrusionClr>
              <a:srgbClr val="000000"/>
            </a:extrusionClr>
          </a:sp3d>
        </p:spPr>
      </p:pic>
      <p:pic>
        <p:nvPicPr>
          <p:cNvPr id="3077" name="Picture 5"/>
          <p:cNvPicPr>
            <a:picLocks noChangeAspect="1" noChangeArrowheads="1"/>
          </p:cNvPicPr>
          <p:nvPr/>
        </p:nvPicPr>
        <p:blipFill>
          <a:blip r:embed="rId5" cstate="print"/>
          <a:stretch>
            <a:fillRect/>
          </a:stretch>
        </p:blipFill>
        <p:spPr bwMode="auto">
          <a:xfrm>
            <a:off x="214282" y="4707933"/>
            <a:ext cx="2500330" cy="2008335"/>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0" end="0"/>
                                            </p:txEl>
                                          </p:spTgt>
                                        </p:tgtEl>
                                        <p:attrNameLst>
                                          <p:attrName>fill.type</p:attrName>
                                        </p:attrNameLst>
                                      </p:cBhvr>
                                      <p:to>
                                        <p:strVal val="solid"/>
                                      </p:to>
                                    </p:set>
                                  </p:childTnLst>
                                </p:cTn>
                              </p:par>
                            </p:childTnLst>
                          </p:cTn>
                        </p:par>
                        <p:par>
                          <p:cTn id="25" fill="hold">
                            <p:stCondLst>
                              <p:cond delay="5360"/>
                            </p:stCondLst>
                            <p:childTnLst>
                              <p:par>
                                <p:cTn id="26" presetID="10" presetClass="entr" presetSubtype="0" fill="hold" nodeType="after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20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3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4">
                                            <p:txEl>
                                              <p:pRg st="1" end="1"/>
                                            </p:txEl>
                                          </p:spTgt>
                                        </p:tgtEl>
                                        <p:attrNameLst>
                                          <p:attrName>fill.type</p:attrName>
                                        </p:attrNameLst>
                                      </p:cBhvr>
                                      <p:to>
                                        <p:strVal val="solid"/>
                                      </p:to>
                                    </p:set>
                                  </p:childTnLst>
                                </p:cTn>
                              </p:par>
                            </p:childTnLst>
                          </p:cTn>
                        </p:par>
                        <p:par>
                          <p:cTn id="36" fill="hold">
                            <p:stCondLst>
                              <p:cond delay="1680"/>
                            </p:stCondLst>
                            <p:childTnLst>
                              <p:par>
                                <p:cTn id="37" presetID="10" presetClass="entr" presetSubtype="0" fill="hold" nodeType="after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2000"/>
                                        <p:tgtEl>
                                          <p:spTgt spid="3076"/>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ppt_x</p:attrName>
                                        </p:attrNameLst>
                                      </p:cBhvr>
                                      <p:tavLst>
                                        <p:tav tm="0">
                                          <p:val>
                                            <p:strVal val="#ppt_x-#ppt_w/2"/>
                                          </p:val>
                                        </p:tav>
                                        <p:tav tm="100000">
                                          <p:val>
                                            <p:strVal val="#ppt_x"/>
                                          </p:val>
                                        </p:tav>
                                      </p:tavLst>
                                    </p:anim>
                                    <p:anim calcmode="lin" valueType="num">
                                      <p:cBhvr>
                                        <p:cTn id="45" dur="500" fill="hold"/>
                                        <p:tgtEl>
                                          <p:spTgt spid="5"/>
                                        </p:tgtEl>
                                        <p:attrNameLst>
                                          <p:attrName>ppt_y</p:attrName>
                                        </p:attrNameLst>
                                      </p:cBhvr>
                                      <p:tavLst>
                                        <p:tav tm="0">
                                          <p:val>
                                            <p:strVal val="#ppt_y"/>
                                          </p:val>
                                        </p:tav>
                                        <p:tav tm="100000">
                                          <p:val>
                                            <p:strVal val="#ppt_y"/>
                                          </p:val>
                                        </p:tav>
                                      </p:tavLst>
                                    </p:anim>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6"/>
                                        </p:tgtEl>
                                        <p:attrNameLst>
                                          <p:attrName>style.visibility</p:attrName>
                                        </p:attrNameLst>
                                      </p:cBhvr>
                                      <p:to>
                                        <p:strVal val="visible"/>
                                      </p:to>
                                    </p:set>
                                    <p:anim calcmode="discrete" valueType="clr">
                                      <p:cBhvr override="childStyle">
                                        <p:cTn id="5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6"/>
                                        </p:tgtEl>
                                        <p:attrNameLst>
                                          <p:attrName>fillcolor</p:attrName>
                                        </p:attrNameLst>
                                      </p:cBhvr>
                                      <p:tavLst>
                                        <p:tav tm="0">
                                          <p:val>
                                            <p:clrVal>
                                              <a:schemeClr val="accent2"/>
                                            </p:clrVal>
                                          </p:val>
                                        </p:tav>
                                        <p:tav tm="50000">
                                          <p:val>
                                            <p:clrVal>
                                              <a:schemeClr val="hlink"/>
                                            </p:clrVal>
                                          </p:val>
                                        </p:tav>
                                      </p:tavLst>
                                    </p:anim>
                                    <p:set>
                                      <p:cBhvr>
                                        <p:cTn id="54" dur="80"/>
                                        <p:tgtEl>
                                          <p:spTgt spid="6"/>
                                        </p:tgtEl>
                                        <p:attrNameLst>
                                          <p:attrName>fill.type</p:attrName>
                                        </p:attrNameLst>
                                      </p:cBhvr>
                                      <p:to>
                                        <p:strVal val="solid"/>
                                      </p:to>
                                    </p:set>
                                  </p:childTnLst>
                                </p:cTn>
                              </p:par>
                            </p:childTnLst>
                          </p:cTn>
                        </p:par>
                        <p:par>
                          <p:cTn id="55" fill="hold">
                            <p:stCondLst>
                              <p:cond delay="1160"/>
                            </p:stCondLst>
                            <p:childTnLst>
                              <p:par>
                                <p:cTn id="56" presetID="10" presetClass="entr" presetSubtype="0" fill="hold" nodeType="afterEffect">
                                  <p:stCondLst>
                                    <p:cond delay="0"/>
                                  </p:stCondLst>
                                  <p:childTnLst>
                                    <p:set>
                                      <p:cBhvr>
                                        <p:cTn id="57" dur="1" fill="hold">
                                          <p:stCondLst>
                                            <p:cond delay="0"/>
                                          </p:stCondLst>
                                        </p:cTn>
                                        <p:tgtEl>
                                          <p:spTgt spid="3077"/>
                                        </p:tgtEl>
                                        <p:attrNameLst>
                                          <p:attrName>style.visibility</p:attrName>
                                        </p:attrNameLst>
                                      </p:cBhvr>
                                      <p:to>
                                        <p:strVal val="visible"/>
                                      </p:to>
                                    </p:set>
                                    <p:animEffect transition="in" filter="fade">
                                      <p:cBhvr>
                                        <p:cTn id="58"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143372" y="0"/>
            <a:ext cx="4786346" cy="954107"/>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es-ES" sz="2800" b="1" dirty="0" smtClean="0">
                <a:ln>
                  <a:solidFill>
                    <a:schemeClr val="accent1">
                      <a:lumMod val="40000"/>
                      <a:lumOff val="60000"/>
                    </a:schemeClr>
                  </a:solidFill>
                </a:ln>
                <a:solidFill>
                  <a:srgbClr val="C00000"/>
                </a:solidFill>
                <a:effectLst>
                  <a:glow rad="228600">
                    <a:schemeClr val="accent1">
                      <a:satMod val="175000"/>
                      <a:alpha val="40000"/>
                    </a:schemeClr>
                  </a:glow>
                </a:effectLst>
              </a:rPr>
              <a:t>EL ANTIGUO PACTO:</a:t>
            </a:r>
          </a:p>
          <a:p>
            <a:r>
              <a:rPr lang="es-ES" sz="2800" b="1" dirty="0" smtClean="0">
                <a:ln>
                  <a:solidFill>
                    <a:schemeClr val="accent1">
                      <a:lumMod val="40000"/>
                      <a:lumOff val="60000"/>
                    </a:schemeClr>
                  </a:solidFill>
                </a:ln>
                <a:solidFill>
                  <a:srgbClr val="C00000"/>
                </a:solidFill>
                <a:effectLst>
                  <a:glow rad="228600">
                    <a:schemeClr val="accent1">
                      <a:satMod val="175000"/>
                      <a:alpha val="40000"/>
                    </a:schemeClr>
                  </a:glow>
                </a:effectLst>
              </a:rPr>
              <a:t>EL PACTO CON ABRAHAM</a:t>
            </a:r>
            <a:endParaRPr lang="es-ES" sz="2800" b="1" dirty="0">
              <a:ln>
                <a:solidFill>
                  <a:schemeClr val="accent1">
                    <a:lumMod val="40000"/>
                    <a:lumOff val="60000"/>
                  </a:schemeClr>
                </a:solidFill>
              </a:ln>
              <a:solidFill>
                <a:srgbClr val="C00000"/>
              </a:solidFill>
              <a:effectLst>
                <a:glow rad="228600">
                  <a:schemeClr val="accent1">
                    <a:satMod val="175000"/>
                    <a:alpha val="40000"/>
                  </a:schemeClr>
                </a:glow>
              </a:effectLst>
            </a:endParaRPr>
          </a:p>
        </p:txBody>
      </p:sp>
      <p:sp>
        <p:nvSpPr>
          <p:cNvPr id="3" name="2 CuadroTexto"/>
          <p:cNvSpPr txBox="1"/>
          <p:nvPr/>
        </p:nvSpPr>
        <p:spPr>
          <a:xfrm>
            <a:off x="4857752" y="928670"/>
            <a:ext cx="4143404" cy="2246769"/>
          </a:xfrm>
          <a:prstGeom prst="rect">
            <a:avLst/>
          </a:prstGeom>
          <a:noFill/>
        </p:spPr>
        <p:txBody>
          <a:bodyPr wrap="square" rtlCol="0">
            <a:spAutoFit/>
          </a:bodyPr>
          <a:lstStyle/>
          <a:p>
            <a:r>
              <a:rPr lang="es-ES" sz="2800" b="1" dirty="0" smtClean="0">
                <a:ln>
                  <a:solidFill>
                    <a:schemeClr val="tx1">
                      <a:lumMod val="95000"/>
                      <a:lumOff val="5000"/>
                    </a:schemeClr>
                  </a:solidFill>
                </a:ln>
                <a:solidFill>
                  <a:srgbClr val="FFFF99"/>
                </a:solidFill>
                <a:effectLst>
                  <a:outerShdw dir="2820000" sx="102000" sy="102000" algn="ctr" rotWithShape="0">
                    <a:prstClr val="black">
                      <a:alpha val="98000"/>
                    </a:prstClr>
                  </a:outerShdw>
                </a:effectLst>
              </a:rPr>
              <a:t>Una característica importante de este pacto es que se le llama perpetuo, para siempre, eterno.</a:t>
            </a:r>
            <a:endParaRPr lang="es-ES" sz="2800" b="1" dirty="0">
              <a:ln>
                <a:solidFill>
                  <a:schemeClr val="tx1">
                    <a:lumMod val="95000"/>
                    <a:lumOff val="5000"/>
                  </a:schemeClr>
                </a:solidFill>
              </a:ln>
              <a:solidFill>
                <a:srgbClr val="FFFF99"/>
              </a:solidFill>
              <a:effectLst>
                <a:outerShdw dir="2820000" sx="102000" sy="102000" algn="ctr" rotWithShape="0">
                  <a:prstClr val="black">
                    <a:alpha val="98000"/>
                  </a:prstClr>
                </a:outerShdw>
              </a:effectLst>
            </a:endParaRPr>
          </a:p>
        </p:txBody>
      </p:sp>
      <p:sp>
        <p:nvSpPr>
          <p:cNvPr id="4" name="3 CuadroTexto"/>
          <p:cNvSpPr txBox="1"/>
          <p:nvPr/>
        </p:nvSpPr>
        <p:spPr>
          <a:xfrm>
            <a:off x="6429356" y="3286124"/>
            <a:ext cx="2714644" cy="2677656"/>
          </a:xfrm>
          <a:prstGeom prst="rect">
            <a:avLst/>
          </a:prstGeom>
          <a:noFill/>
        </p:spPr>
        <p:txBody>
          <a:bodyPr wrap="square" rtlCol="0">
            <a:spAutoFit/>
            <a:scene3d>
              <a:camera prst="isometricOffAxis2Left"/>
              <a:lightRig rig="balanced" dir="t"/>
            </a:scene3d>
            <a:sp3d extrusionH="95250" contourW="12700">
              <a:extrusionClr>
                <a:srgbClr val="00B050"/>
              </a:extrusionClr>
              <a:contourClr>
                <a:srgbClr val="00B050"/>
              </a:contourClr>
            </a:sp3d>
          </a:bodyPr>
          <a:lstStyle/>
          <a:p>
            <a:pPr algn="ctr"/>
            <a:r>
              <a:rPr lang="es-ES" sz="2800" b="1" dirty="0" smtClean="0">
                <a:ln>
                  <a:solidFill>
                    <a:srgbClr val="00B050"/>
                  </a:solidFill>
                </a:ln>
                <a:solidFill>
                  <a:srgbClr val="FFFF66"/>
                </a:solidFill>
              </a:rPr>
              <a:t>¿Cómo puede un pacto eterno ser invalidado y sustituido por otro?</a:t>
            </a:r>
            <a:endParaRPr lang="es-ES" sz="2800" b="1" dirty="0">
              <a:ln>
                <a:solidFill>
                  <a:srgbClr val="00B050"/>
                </a:solidFill>
              </a:ln>
              <a:solidFill>
                <a:srgbClr val="FFFF66"/>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iterate type="lt">
                                    <p:tmPct val="6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style.rotation</p:attrName>
                                        </p:attrNameLst>
                                      </p:cBhvr>
                                      <p:tavLst>
                                        <p:tav tm="0">
                                          <p:val>
                                            <p:fltVal val="90"/>
                                          </p:val>
                                        </p:tav>
                                        <p:tav tm="100000">
                                          <p:val>
                                            <p:fltVal val="0"/>
                                          </p:val>
                                        </p:tav>
                                      </p:tavLst>
                                    </p:anim>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42852"/>
            <a:ext cx="5143504"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600" b="1" dirty="0" smtClean="0">
                <a:ln/>
                <a:solidFill>
                  <a:srgbClr val="8B5782"/>
                </a:solidFill>
                <a:effectLst>
                  <a:reflection blurRad="6350" stA="50000" endA="300" endPos="50000" dist="29997" dir="5400000" sy="-100000" algn="bl" rotWithShape="0"/>
                </a:effectLst>
                <a:latin typeface="Adobe Garamond Pro Bold" pitchFamily="18" charset="0"/>
              </a:rPr>
              <a:t>LOS PACTOS ETERNOS</a:t>
            </a:r>
            <a:endParaRPr lang="es-ES" sz="3600" b="1" dirty="0">
              <a:ln/>
              <a:solidFill>
                <a:srgbClr val="8B5782"/>
              </a:solidFill>
              <a:effectLst>
                <a:reflection blurRad="6350" stA="50000" endA="300" endPos="50000" dist="29997" dir="5400000" sy="-100000" algn="bl" rotWithShape="0"/>
              </a:effectLst>
              <a:latin typeface="Adobe Garamond Pro Bold" pitchFamily="18" charset="0"/>
            </a:endParaRPr>
          </a:p>
        </p:txBody>
      </p:sp>
      <p:sp>
        <p:nvSpPr>
          <p:cNvPr id="3" name="2 CuadroTexto"/>
          <p:cNvSpPr txBox="1"/>
          <p:nvPr/>
        </p:nvSpPr>
        <p:spPr>
          <a:xfrm>
            <a:off x="714348" y="1423088"/>
            <a:ext cx="7643866" cy="1077218"/>
          </a:xfrm>
          <a:prstGeom prst="rect">
            <a:avLst/>
          </a:prstGeom>
          <a:noFill/>
        </p:spPr>
        <p:txBody>
          <a:bodyPr wrap="square" rtlCol="0">
            <a:spAutoFit/>
            <a:scene3d>
              <a:camera prst="orthographicFront">
                <a:rot lat="0" lon="20699996" rev="0"/>
              </a:camera>
              <a:lightRig rig="threePt" dir="t"/>
            </a:scene3d>
            <a:sp3d extrusionH="63500">
              <a:bevelT w="57150" h="38100" prst="artDeco"/>
              <a:extrusionClr>
                <a:srgbClr val="CCACC7"/>
              </a:extrusionClr>
              <a:contourClr>
                <a:srgbClr val="CCACC7"/>
              </a:contourClr>
            </a:sp3d>
          </a:bodyPr>
          <a:lstStyle/>
          <a:p>
            <a:r>
              <a:rPr lang="es-ES" sz="3200" b="1" dirty="0" smtClean="0">
                <a:ln>
                  <a:solidFill>
                    <a:srgbClr val="CCACC7"/>
                  </a:solidFill>
                </a:ln>
                <a:solidFill>
                  <a:srgbClr val="8B5782"/>
                </a:solidFill>
              </a:rPr>
              <a:t>Los pactos eternos concertados entre Dios y el hombre son de dos tipos:</a:t>
            </a:r>
            <a:endParaRPr lang="es-ES" sz="3200" b="1" dirty="0">
              <a:ln>
                <a:solidFill>
                  <a:srgbClr val="CCACC7"/>
                </a:solidFill>
              </a:ln>
              <a:solidFill>
                <a:srgbClr val="8B5782"/>
              </a:solidFill>
            </a:endParaRPr>
          </a:p>
        </p:txBody>
      </p:sp>
      <p:sp>
        <p:nvSpPr>
          <p:cNvPr id="4" name="3 CuadroTexto"/>
          <p:cNvSpPr txBox="1"/>
          <p:nvPr/>
        </p:nvSpPr>
        <p:spPr>
          <a:xfrm>
            <a:off x="714348" y="3286124"/>
            <a:ext cx="4071934" cy="2831544"/>
          </a:xfrm>
          <a:prstGeom prst="rect">
            <a:avLst/>
          </a:prstGeom>
          <a:noFill/>
        </p:spPr>
        <p:txBody>
          <a:bodyPr wrap="square" rtlCol="0">
            <a:spAutoFit/>
          </a:bodyPr>
          <a:lstStyle/>
          <a:p>
            <a:pPr>
              <a:spcBef>
                <a:spcPts val="600"/>
              </a:spcBef>
              <a:spcAft>
                <a:spcPts val="600"/>
              </a:spcAft>
            </a:pPr>
            <a:r>
              <a:rPr lang="es-ES" sz="2400" b="1" dirty="0" smtClean="0">
                <a:solidFill>
                  <a:srgbClr val="8B5782"/>
                </a:solidFill>
              </a:rPr>
              <a:t>Unilaterales</a:t>
            </a:r>
            <a:r>
              <a:rPr lang="es-ES" sz="2400" dirty="0" smtClean="0"/>
              <a:t>. Hechos por Dios sin contar con el hombre.</a:t>
            </a:r>
          </a:p>
          <a:p>
            <a:pPr>
              <a:spcBef>
                <a:spcPts val="600"/>
              </a:spcBef>
              <a:spcAft>
                <a:spcPts val="600"/>
              </a:spcAft>
            </a:pPr>
            <a:r>
              <a:rPr lang="es-ES" sz="2400" b="1" dirty="0" smtClean="0">
                <a:solidFill>
                  <a:srgbClr val="8B5782"/>
                </a:solidFill>
              </a:rPr>
              <a:t>Bilaterales</a:t>
            </a:r>
            <a:r>
              <a:rPr lang="es-ES" sz="2400" dirty="0" smtClean="0"/>
              <a:t>. Dios se </a:t>
            </a:r>
            <a:r>
              <a:rPr lang="es-ES" sz="2400" dirty="0" smtClean="0"/>
              <a:t>compromete </a:t>
            </a:r>
            <a:r>
              <a:rPr lang="es-ES" sz="2400" dirty="0" smtClean="0"/>
              <a:t>a algo a cambio de una contrapartida por parte del hombre.</a:t>
            </a:r>
            <a:endParaRPr lang="es-ES" sz="2400" b="1" dirty="0"/>
          </a:p>
        </p:txBody>
      </p:sp>
      <p:sp>
        <p:nvSpPr>
          <p:cNvPr id="9" name="8 Flecha derecha"/>
          <p:cNvSpPr/>
          <p:nvPr/>
        </p:nvSpPr>
        <p:spPr>
          <a:xfrm>
            <a:off x="357158" y="3357562"/>
            <a:ext cx="357190" cy="357190"/>
          </a:xfrm>
          <a:prstGeom prst="rightArrow">
            <a:avLst/>
          </a:prstGeom>
          <a:solidFill>
            <a:srgbClr val="8B578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10" name="9 Flecha izquierda y derecha"/>
          <p:cNvSpPr/>
          <p:nvPr/>
        </p:nvSpPr>
        <p:spPr>
          <a:xfrm>
            <a:off x="71406" y="4572008"/>
            <a:ext cx="642910" cy="357190"/>
          </a:xfrm>
          <a:prstGeom prst="leftRightArrow">
            <a:avLst>
              <a:gd name="adj1" fmla="val 44246"/>
              <a:gd name="adj2" fmla="val 58629"/>
            </a:avLst>
          </a:prstGeom>
          <a:solidFill>
            <a:srgbClr val="8B578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2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2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4">
                                            <p:txEl>
                                              <p:pRg st="0" end="0"/>
                                            </p:txEl>
                                          </p:spTgt>
                                        </p:tgtEl>
                                      </p:cBhvr>
                                    </p:animEffect>
                                  </p:childTnLst>
                                </p:cTn>
                              </p:par>
                            </p:childTnLst>
                          </p:cTn>
                        </p:par>
                        <p:par>
                          <p:cTn id="21" fill="hold">
                            <p:stCondLst>
                              <p:cond delay="2000"/>
                            </p:stCondLst>
                            <p:childTnLst>
                              <p:par>
                                <p:cTn id="22" presetID="17"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2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2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2" dur="2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33" dur="2000"/>
                                        <p:tgtEl>
                                          <p:spTgt spid="4">
                                            <p:txEl>
                                              <p:pRg st="1" end="1"/>
                                            </p:txEl>
                                          </p:spTgt>
                                        </p:tgtEl>
                                      </p:cBhvr>
                                    </p:animEffect>
                                  </p:childTnLst>
                                </p:cTn>
                              </p:par>
                            </p:childTnLst>
                          </p:cTn>
                        </p:par>
                        <p:par>
                          <p:cTn id="34" fill="hold">
                            <p:stCondLst>
                              <p:cond delay="2000"/>
                            </p:stCondLst>
                            <p:childTnLst>
                              <p:par>
                                <p:cTn id="35" presetID="17"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0" y="142852"/>
            <a:ext cx="9144000" cy="584775"/>
          </a:xfrm>
          <a:prstGeom prst="rect">
            <a:avLst/>
          </a:prstGeom>
          <a:noFill/>
        </p:spPr>
        <p:txBody>
          <a:bodyPr wrap="square" rtlCol="0">
            <a:spAutoFit/>
          </a:bodyP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50800" dist="38100" dir="10800000" algn="r" rotWithShape="0">
                    <a:prstClr val="black"/>
                  </a:outerShdw>
                </a:effectLst>
                <a:latin typeface="Kozuka Gothic Pro H" pitchFamily="34" charset="-128"/>
                <a:ea typeface="Kozuka Gothic Pro H" pitchFamily="34" charset="-128"/>
              </a:rPr>
              <a:t>LOS PACTOS ETERNOS UNILATERALES</a:t>
            </a:r>
            <a:endParaRPr lang="es-ES" sz="3200" b="1" dirty="0">
              <a:ln w="12700">
                <a:solidFill>
                  <a:schemeClr val="tx2">
                    <a:satMod val="155000"/>
                  </a:schemeClr>
                </a:solidFill>
                <a:prstDash val="solid"/>
              </a:ln>
              <a:solidFill>
                <a:schemeClr val="bg2">
                  <a:tint val="85000"/>
                  <a:satMod val="155000"/>
                </a:schemeClr>
              </a:solidFill>
              <a:effectLst>
                <a:outerShdw blurRad="50800" dist="38100" dir="10800000" algn="r" rotWithShape="0">
                  <a:prstClr val="black"/>
                </a:outerShdw>
              </a:effectLst>
              <a:latin typeface="Kozuka Gothic Pro H" pitchFamily="34" charset="-128"/>
              <a:ea typeface="Kozuka Gothic Pro H" pitchFamily="34" charset="-128"/>
            </a:endParaRPr>
          </a:p>
        </p:txBody>
      </p:sp>
      <p:sp>
        <p:nvSpPr>
          <p:cNvPr id="3" name="2 CuadroTexto"/>
          <p:cNvSpPr txBox="1"/>
          <p:nvPr/>
        </p:nvSpPr>
        <p:spPr>
          <a:xfrm>
            <a:off x="4429124" y="928670"/>
            <a:ext cx="2714644" cy="523220"/>
          </a:xfrm>
          <a:prstGeom prst="rect">
            <a:avLst/>
          </a:prstGeom>
          <a:noFill/>
        </p:spPr>
        <p:txBody>
          <a:bodyPr wrap="square" rtlCol="0">
            <a:spAutoFit/>
          </a:bodyPr>
          <a:lstStyle/>
          <a:p>
            <a:r>
              <a:rPr lang="es-ES" sz="2800" b="1" dirty="0" smtClean="0">
                <a:ln w="12700">
                  <a:solidFill>
                    <a:schemeClr val="tx1">
                      <a:lumMod val="95000"/>
                      <a:lumOff val="5000"/>
                    </a:schemeClr>
                  </a:solidFill>
                  <a:prstDash val="solid"/>
                </a:ln>
                <a:solidFill>
                  <a:schemeClr val="bg2">
                    <a:tint val="85000"/>
                    <a:satMod val="155000"/>
                  </a:schemeClr>
                </a:solidFill>
                <a:effectLst>
                  <a:outerShdw dist="38100" dir="18900000" sx="101000" sy="101000" algn="bl" rotWithShape="0">
                    <a:schemeClr val="accent4">
                      <a:lumMod val="75000"/>
                    </a:schemeClr>
                  </a:outerShdw>
                </a:effectLst>
              </a:rPr>
              <a:t>El sábado</a:t>
            </a:r>
            <a:endParaRPr lang="es-ES" sz="2800" b="1" dirty="0">
              <a:ln w="12700">
                <a:solidFill>
                  <a:schemeClr val="tx1">
                    <a:lumMod val="95000"/>
                    <a:lumOff val="5000"/>
                  </a:schemeClr>
                </a:solidFill>
                <a:prstDash val="solid"/>
              </a:ln>
              <a:solidFill>
                <a:schemeClr val="bg2">
                  <a:tint val="85000"/>
                  <a:satMod val="155000"/>
                </a:schemeClr>
              </a:solidFill>
              <a:effectLst>
                <a:outerShdw dist="38100" dir="18900000" sx="101000" sy="101000" algn="bl" rotWithShape="0">
                  <a:schemeClr val="accent4">
                    <a:lumMod val="75000"/>
                  </a:schemeClr>
                </a:outerShdw>
              </a:effectLst>
            </a:endParaRPr>
          </a:p>
        </p:txBody>
      </p:sp>
      <p:sp>
        <p:nvSpPr>
          <p:cNvPr id="4" name="3 Rectángulo"/>
          <p:cNvSpPr/>
          <p:nvPr/>
        </p:nvSpPr>
        <p:spPr>
          <a:xfrm>
            <a:off x="3000364" y="1571612"/>
            <a:ext cx="5857916" cy="1938992"/>
          </a:xfrm>
          <a:prstGeom prst="rect">
            <a:avLst/>
          </a:prstGeom>
        </p:spPr>
        <p:txBody>
          <a:bodyPr wrap="square">
            <a:spAutoFit/>
          </a:bodyPr>
          <a:lstStyle/>
          <a:p>
            <a:r>
              <a:rPr lang="es-ES" sz="2000" dirty="0" smtClean="0"/>
              <a:t>“Guardarán, pues, el día de reposo los hijos de Israel, celebrándolo por sus generaciones por </a:t>
            </a:r>
            <a:r>
              <a:rPr lang="es-ES" sz="2000" b="1" dirty="0" smtClean="0">
                <a:solidFill>
                  <a:schemeClr val="accent6">
                    <a:lumMod val="50000"/>
                  </a:schemeClr>
                </a:solidFill>
              </a:rPr>
              <a:t>PACTO PERPETUO</a:t>
            </a:r>
            <a:r>
              <a:rPr lang="es-ES" sz="2000" dirty="0" smtClean="0"/>
              <a:t>. Señal es para siempre entre mí y los hijos de Israel; porque en seis días hizo Jehová los cielos y la tierra, y en el séptimo día cesó y reposó” </a:t>
            </a:r>
            <a:r>
              <a:rPr lang="es-ES" sz="1200" dirty="0" smtClean="0"/>
              <a:t>(Éxodo, 31: 16-17)</a:t>
            </a:r>
            <a:endParaRPr lang="es-ES" sz="2000" dirty="0"/>
          </a:p>
        </p:txBody>
      </p:sp>
      <p:sp>
        <p:nvSpPr>
          <p:cNvPr id="5" name="4 CuadroTexto"/>
          <p:cNvSpPr txBox="1"/>
          <p:nvPr/>
        </p:nvSpPr>
        <p:spPr>
          <a:xfrm>
            <a:off x="857224" y="4000504"/>
            <a:ext cx="4429156" cy="1384995"/>
          </a:xfrm>
          <a:prstGeom prst="rect">
            <a:avLst/>
          </a:prstGeom>
          <a:noFill/>
        </p:spPr>
        <p:txBody>
          <a:bodyPr wrap="square" rtlCol="0">
            <a:spAutoFit/>
          </a:bodyPr>
          <a:lstStyle/>
          <a:p>
            <a:pPr algn="ctr"/>
            <a:r>
              <a:rPr lang="es-ES" sz="2800" b="1" dirty="0" smtClean="0">
                <a:ln w="12700">
                  <a:solidFill>
                    <a:schemeClr val="tx1">
                      <a:lumMod val="95000"/>
                      <a:lumOff val="5000"/>
                    </a:schemeClr>
                  </a:solidFill>
                  <a:prstDash val="solid"/>
                </a:ln>
                <a:solidFill>
                  <a:schemeClr val="bg2">
                    <a:tint val="85000"/>
                    <a:satMod val="155000"/>
                  </a:schemeClr>
                </a:solidFill>
                <a:effectLst>
                  <a:outerShdw blurRad="50800" dist="38100" dir="18900000" algn="bl" rotWithShape="0">
                    <a:schemeClr val="accent2">
                      <a:lumMod val="75000"/>
                    </a:schemeClr>
                  </a:outerShdw>
                </a:effectLst>
              </a:rPr>
              <a:t>El pan de la proposición</a:t>
            </a:r>
          </a:p>
          <a:p>
            <a:pPr algn="ctr"/>
            <a:r>
              <a:rPr lang="es-ES" sz="2800" dirty="0" smtClean="0"/>
              <a:t>(la presencia de Dios entre su pueblo)</a:t>
            </a:r>
            <a:endParaRPr lang="es-ES" sz="2800" dirty="0"/>
          </a:p>
        </p:txBody>
      </p:sp>
      <p:sp>
        <p:nvSpPr>
          <p:cNvPr id="6" name="5 Rectángulo"/>
          <p:cNvSpPr/>
          <p:nvPr/>
        </p:nvSpPr>
        <p:spPr>
          <a:xfrm>
            <a:off x="214282" y="5429264"/>
            <a:ext cx="5143536" cy="1323439"/>
          </a:xfrm>
          <a:prstGeom prst="rect">
            <a:avLst/>
          </a:prstGeom>
        </p:spPr>
        <p:txBody>
          <a:bodyPr wrap="square">
            <a:spAutoFit/>
          </a:bodyPr>
          <a:lstStyle/>
          <a:p>
            <a:r>
              <a:rPr lang="es-ES" sz="2000" dirty="0" smtClean="0"/>
              <a:t>“Cada día de reposo lo pondrá continuamente en orden delante de Jehová, en nombre de los hijos de Israel, como </a:t>
            </a:r>
            <a:r>
              <a:rPr lang="es-ES" sz="2000" b="1" dirty="0" smtClean="0">
                <a:solidFill>
                  <a:schemeClr val="accent6">
                    <a:lumMod val="50000"/>
                  </a:schemeClr>
                </a:solidFill>
              </a:rPr>
              <a:t>PACTO PERPETUO</a:t>
            </a:r>
            <a:r>
              <a:rPr lang="es-ES" sz="2000" dirty="0" smtClean="0"/>
              <a:t>” </a:t>
            </a:r>
            <a:r>
              <a:rPr lang="es-ES" sz="1200" dirty="0" smtClean="0"/>
              <a:t>(Levítico, 24: 8)</a:t>
            </a:r>
            <a:endParaRPr lang="es-ES" sz="2000" dirty="0"/>
          </a:p>
        </p:txBody>
      </p:sp>
      <p:pic>
        <p:nvPicPr>
          <p:cNvPr id="1026" name="Picture 2"/>
          <p:cNvPicPr>
            <a:picLocks noChangeAspect="1" noChangeArrowheads="1"/>
          </p:cNvPicPr>
          <p:nvPr/>
        </p:nvPicPr>
        <p:blipFill>
          <a:blip r:embed="rId3" cstate="print"/>
          <a:srcRect/>
          <a:stretch>
            <a:fillRect/>
          </a:stretch>
        </p:blipFill>
        <p:spPr bwMode="auto">
          <a:xfrm>
            <a:off x="5429256" y="4071942"/>
            <a:ext cx="3429024" cy="257323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 name="7 Imagen" descr="ley.jpg"/>
          <p:cNvPicPr>
            <a:picLocks noChangeAspect="1"/>
          </p:cNvPicPr>
          <p:nvPr/>
        </p:nvPicPr>
        <p:blipFill>
          <a:blip r:embed="rId4" cstate="print"/>
          <a:stretch>
            <a:fillRect/>
          </a:stretch>
        </p:blipFill>
        <p:spPr>
          <a:xfrm>
            <a:off x="214282" y="714356"/>
            <a:ext cx="2571768" cy="327743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850"/>
                            </p:stCondLst>
                            <p:childTnLst>
                              <p:par>
                                <p:cTn id="19" presetID="2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xEl>
                                              <p:pRg st="0" end="0"/>
                                            </p:txEl>
                                          </p:spTgt>
                                        </p:tgtEl>
                                      </p:cBhvr>
                                    </p:animEffect>
                                  </p:childTnLst>
                                </p:cTn>
                              </p:par>
                            </p:childTnLst>
                          </p:cTn>
                        </p:par>
                        <p:par>
                          <p:cTn id="36" fill="hold">
                            <p:stCondLst>
                              <p:cond delay="1450"/>
                            </p:stCondLst>
                            <p:childTnLst>
                              <p:par>
                                <p:cTn id="37" presetID="47" presetClass="entr" presetSubtype="0" fill="hold" grpId="0"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2450"/>
                            </p:stCondLst>
                            <p:childTnLst>
                              <p:par>
                                <p:cTn id="43" presetID="23" presetClass="entr" presetSubtype="16"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500" fill="hold"/>
                                        <p:tgtEl>
                                          <p:spTgt spid="1026"/>
                                        </p:tgtEl>
                                        <p:attrNameLst>
                                          <p:attrName>ppt_w</p:attrName>
                                        </p:attrNameLst>
                                      </p:cBhvr>
                                      <p:tavLst>
                                        <p:tav tm="0">
                                          <p:val>
                                            <p:fltVal val="0"/>
                                          </p:val>
                                        </p:tav>
                                        <p:tav tm="100000">
                                          <p:val>
                                            <p:strVal val="#ppt_w"/>
                                          </p:val>
                                        </p:tav>
                                      </p:tavLst>
                                    </p:anim>
                                    <p:anim calcmode="lin" valueType="num">
                                      <p:cBhvr>
                                        <p:cTn id="46" dur="500" fill="hold"/>
                                        <p:tgtEl>
                                          <p:spTgt spid="102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 name="2 CuadroTexto"/>
          <p:cNvSpPr txBox="1"/>
          <p:nvPr/>
        </p:nvSpPr>
        <p:spPr>
          <a:xfrm>
            <a:off x="500034" y="3000372"/>
            <a:ext cx="3429024" cy="923330"/>
          </a:xfrm>
          <a:prstGeom prst="rect">
            <a:avLst/>
          </a:prstGeom>
          <a:noFill/>
        </p:spPr>
        <p:txBody>
          <a:bodyPr wrap="square" rtlCol="0">
            <a:spAutoFit/>
          </a:bodyPr>
          <a:lstStyle/>
          <a:p>
            <a:r>
              <a:rPr lang="es-ES" dirty="0" smtClean="0"/>
              <a:t>La parte de los sacerdote o “pacto de sal” (válido mientras existiesen sacerdotes)</a:t>
            </a:r>
            <a:endParaRPr lang="es-ES" dirty="0"/>
          </a:p>
        </p:txBody>
      </p:sp>
      <p:sp>
        <p:nvSpPr>
          <p:cNvPr id="4" name="3 Rectángulo"/>
          <p:cNvSpPr/>
          <p:nvPr/>
        </p:nvSpPr>
        <p:spPr>
          <a:xfrm>
            <a:off x="142844" y="4071942"/>
            <a:ext cx="4143404" cy="2308324"/>
          </a:xfrm>
          <a:prstGeom prst="rect">
            <a:avLst/>
          </a:prstGeom>
        </p:spPr>
        <p:txBody>
          <a:bodyPr wrap="square">
            <a:spAutoFit/>
          </a:bodyPr>
          <a:lstStyle/>
          <a:p>
            <a:r>
              <a:rPr lang="es-ES" dirty="0" smtClean="0"/>
              <a:t>“Todas las ofrendas elevadas de las cosas santas, que los hijos de Israel ofrecieren a Jehová, las he dado para ti, y para tus hijos y para tus hijas contigo, por estatuto perpetuo; </a:t>
            </a:r>
            <a:r>
              <a:rPr lang="es-ES" b="1" dirty="0" smtClean="0"/>
              <a:t>PACTO DE SAL PERPETUO </a:t>
            </a:r>
            <a:r>
              <a:rPr lang="es-ES" dirty="0" smtClean="0"/>
              <a:t>es delante de Jehová para ti y para tu descendencia contigo” (Números, 18: 19)</a:t>
            </a:r>
            <a:endParaRPr lang="es-ES" dirty="0"/>
          </a:p>
        </p:txBody>
      </p:sp>
      <p:sp>
        <p:nvSpPr>
          <p:cNvPr id="5" name="4 CuadroTexto"/>
          <p:cNvSpPr txBox="1"/>
          <p:nvPr/>
        </p:nvSpPr>
        <p:spPr>
          <a:xfrm>
            <a:off x="4929190" y="3000372"/>
            <a:ext cx="3929090" cy="923330"/>
          </a:xfrm>
          <a:prstGeom prst="rect">
            <a:avLst/>
          </a:prstGeom>
          <a:noFill/>
        </p:spPr>
        <p:txBody>
          <a:bodyPr wrap="square" rtlCol="0">
            <a:spAutoFit/>
          </a:bodyPr>
          <a:lstStyle/>
          <a:p>
            <a:r>
              <a:rPr lang="es-ES" dirty="0" smtClean="0"/>
              <a:t>El primer pacto, realizado entre Dios y toda la humanidad y señalado con el arco iris de la promesa</a:t>
            </a:r>
            <a:endParaRPr lang="es-ES" dirty="0"/>
          </a:p>
        </p:txBody>
      </p:sp>
      <p:sp>
        <p:nvSpPr>
          <p:cNvPr id="6" name="5 Rectángulo"/>
          <p:cNvSpPr/>
          <p:nvPr/>
        </p:nvSpPr>
        <p:spPr>
          <a:xfrm>
            <a:off x="4500562" y="4071942"/>
            <a:ext cx="4500594" cy="2585323"/>
          </a:xfrm>
          <a:prstGeom prst="rect">
            <a:avLst/>
          </a:prstGeom>
        </p:spPr>
        <p:txBody>
          <a:bodyPr wrap="square">
            <a:spAutoFit/>
          </a:bodyPr>
          <a:lstStyle/>
          <a:p>
            <a:r>
              <a:rPr lang="es-ES" dirty="0" smtClean="0"/>
              <a:t>“Y me acordaré del pacto mío, que hay entre mí y vosotros y todo ser viviente de toda carne; y no habrá más diluvio de aguas para destruir toda carne. Estará el arco en las nubes, y lo veré, y me acordaré del </a:t>
            </a:r>
            <a:r>
              <a:rPr lang="es-ES" b="1" dirty="0" smtClean="0"/>
              <a:t>PACTO PERPETUO </a:t>
            </a:r>
            <a:r>
              <a:rPr lang="es-ES" dirty="0" smtClean="0"/>
              <a:t>entre Dios y todo ser viviente, con toda carne que hay sobre la tierra</a:t>
            </a:r>
            <a:r>
              <a:rPr lang="es-ES" dirty="0" smtClean="0"/>
              <a:t>”</a:t>
            </a:r>
          </a:p>
          <a:p>
            <a:r>
              <a:rPr lang="es-ES" dirty="0" smtClean="0"/>
              <a:t>(</a:t>
            </a:r>
            <a:r>
              <a:rPr lang="es-ES" dirty="0" smtClean="0"/>
              <a:t>Génesis, 9: 15-16)</a:t>
            </a:r>
            <a:endParaRPr lang="es-ES" dirty="0"/>
          </a:p>
        </p:txBody>
      </p:sp>
      <p:sp>
        <p:nvSpPr>
          <p:cNvPr id="7" name="6 CuadroTexto"/>
          <p:cNvSpPr txBox="1"/>
          <p:nvPr/>
        </p:nvSpPr>
        <p:spPr>
          <a:xfrm>
            <a:off x="0" y="142852"/>
            <a:ext cx="9144000" cy="584775"/>
          </a:xfrm>
          <a:prstGeom prst="rect">
            <a:avLst/>
          </a:prstGeom>
          <a:noFill/>
        </p:spPr>
        <p:txBody>
          <a:bodyPr wrap="square" rtlCol="0">
            <a:spAutoFit/>
          </a:bodyP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50800" dist="38100" dir="10800000" algn="r" rotWithShape="0">
                    <a:prstClr val="black"/>
                  </a:outerShdw>
                </a:effectLst>
                <a:latin typeface="Kozuka Gothic Pro H" pitchFamily="34" charset="-128"/>
                <a:ea typeface="Kozuka Gothic Pro H" pitchFamily="34" charset="-128"/>
              </a:rPr>
              <a:t>LOS PACTOS ETERNOS UNILATERALES</a:t>
            </a:r>
            <a:endParaRPr lang="es-ES" sz="3200" b="1" dirty="0">
              <a:ln w="12700">
                <a:solidFill>
                  <a:schemeClr val="tx2">
                    <a:satMod val="155000"/>
                  </a:schemeClr>
                </a:solidFill>
                <a:prstDash val="solid"/>
              </a:ln>
              <a:solidFill>
                <a:schemeClr val="bg2">
                  <a:tint val="85000"/>
                  <a:satMod val="155000"/>
                </a:schemeClr>
              </a:solidFill>
              <a:effectLst>
                <a:outerShdw blurRad="50800" dist="38100" dir="10800000" algn="r" rotWithShape="0">
                  <a:prstClr val="black"/>
                </a:outerShdw>
              </a:effectLst>
              <a:latin typeface="Kozuka Gothic Pro H" pitchFamily="34" charset="-128"/>
              <a:ea typeface="Kozuka Gothic Pro H" pitchFamily="34" charset="-128"/>
            </a:endParaRPr>
          </a:p>
        </p:txBody>
      </p:sp>
      <p:pic>
        <p:nvPicPr>
          <p:cNvPr id="2050" name="Picture 2"/>
          <p:cNvPicPr>
            <a:picLocks noChangeAspect="1" noChangeArrowheads="1"/>
          </p:cNvPicPr>
          <p:nvPr/>
        </p:nvPicPr>
        <p:blipFill>
          <a:blip r:embed="rId3" cstate="print"/>
          <a:srcRect/>
          <a:stretch>
            <a:fillRect/>
          </a:stretch>
        </p:blipFill>
        <p:spPr bwMode="auto">
          <a:xfrm>
            <a:off x="571472" y="714356"/>
            <a:ext cx="3071834" cy="2051369"/>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5429256" y="714356"/>
            <a:ext cx="3071834" cy="20717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1000"/>
                                        <p:tgtEl>
                                          <p:spTgt spid="2051"/>
                                        </p:tgtEl>
                                      </p:cBhvr>
                                    </p:animEffect>
                                    <p:anim calcmode="lin" valueType="num">
                                      <p:cBhvr>
                                        <p:cTn id="28" dur="1000" fill="hold"/>
                                        <p:tgtEl>
                                          <p:spTgt spid="2051"/>
                                        </p:tgtEl>
                                        <p:attrNameLst>
                                          <p:attrName>ppt_x</p:attrName>
                                        </p:attrNameLst>
                                      </p:cBhvr>
                                      <p:tavLst>
                                        <p:tav tm="0">
                                          <p:val>
                                            <p:strVal val="#ppt_x"/>
                                          </p:val>
                                        </p:tav>
                                        <p:tav tm="100000">
                                          <p:val>
                                            <p:strVal val="#ppt_x"/>
                                          </p:val>
                                        </p:tav>
                                      </p:tavLst>
                                    </p:anim>
                                    <p:anim calcmode="lin" valueType="num">
                                      <p:cBhvr>
                                        <p:cTn id="29" dur="1000" fill="hold"/>
                                        <p:tgtEl>
                                          <p:spTgt spid="205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gtEl>
                                        <p:attrNameLst>
                                          <p:attrName>ppt_x</p:attrName>
                                          <p:attrName>ppt_y</p:attrName>
                                        </p:attrNameLst>
                                      </p:cBhvr>
                                    </p:animMotion>
                                    <p:animEffect transition="in" filter="fade">
                                      <p:cBhvr>
                                        <p:cTn id="35" dur="1000"/>
                                        <p:tgtEl>
                                          <p:spTgt spid="5"/>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85720" y="0"/>
            <a:ext cx="8858280" cy="646331"/>
          </a:xfrm>
          <a:prstGeom prst="rect">
            <a:avLst/>
          </a:prstGeom>
          <a:noFill/>
        </p:spPr>
        <p:txBody>
          <a:bodyPr wrap="square" rtlCol="0">
            <a:spAutoFit/>
            <a:scene3d>
              <a:camera prst="perspectiveBelow"/>
              <a:lightRig rig="twoPt" dir="t"/>
            </a:scene3d>
            <a:sp3d extrusionH="196850">
              <a:bevelT w="38100" h="38100" prst="convex"/>
              <a:bevelB w="0" h="0"/>
            </a:sp3d>
          </a:bodyPr>
          <a:lstStyle/>
          <a:p>
            <a:r>
              <a:rPr lang="es-ES" sz="3600" b="1" dirty="0" smtClean="0">
                <a:solidFill>
                  <a:srgbClr val="FF0000"/>
                </a:solidFill>
              </a:rPr>
              <a:t>LOS PACTOS ETERNOS BILATERALES</a:t>
            </a:r>
            <a:endParaRPr lang="es-ES" sz="3600" b="1" dirty="0">
              <a:solidFill>
                <a:srgbClr val="FF0000"/>
              </a:solidFill>
            </a:endParaRPr>
          </a:p>
        </p:txBody>
      </p:sp>
      <p:sp>
        <p:nvSpPr>
          <p:cNvPr id="3" name="2 CuadroTexto"/>
          <p:cNvSpPr txBox="1"/>
          <p:nvPr/>
        </p:nvSpPr>
        <p:spPr>
          <a:xfrm>
            <a:off x="0" y="642918"/>
            <a:ext cx="9144000" cy="523220"/>
          </a:xfrm>
          <a:prstGeom prst="rect">
            <a:avLst/>
          </a:prstGeom>
          <a:noFill/>
        </p:spPr>
        <p:txBody>
          <a:bodyPr wrap="square" rtlCol="0">
            <a:spAutoFit/>
          </a:bodyPr>
          <a:lstStyle/>
          <a:p>
            <a:pPr algn="ctr"/>
            <a:r>
              <a:rPr lang="es-ES" sz="2800" b="1" dirty="0" smtClean="0">
                <a:solidFill>
                  <a:schemeClr val="bg1">
                    <a:lumMod val="95000"/>
                  </a:schemeClr>
                </a:solidFill>
              </a:rPr>
              <a:t>¿Se puede invalidar un pacto eterno?</a:t>
            </a:r>
            <a:endParaRPr lang="es-ES" sz="2800" b="1" dirty="0">
              <a:solidFill>
                <a:schemeClr val="bg1">
                  <a:lumMod val="95000"/>
                </a:schemeClr>
              </a:solidFill>
            </a:endParaRPr>
          </a:p>
        </p:txBody>
      </p:sp>
      <p:sp>
        <p:nvSpPr>
          <p:cNvPr id="4" name="3 Rectángulo"/>
          <p:cNvSpPr/>
          <p:nvPr/>
        </p:nvSpPr>
        <p:spPr>
          <a:xfrm>
            <a:off x="0" y="1186749"/>
            <a:ext cx="9001124" cy="1631216"/>
          </a:xfrm>
          <a:prstGeom prst="rect">
            <a:avLst/>
          </a:prstGeom>
        </p:spPr>
        <p:txBody>
          <a:bodyPr wrap="square">
            <a:spAutoFit/>
          </a:bodyPr>
          <a:lstStyle/>
          <a:p>
            <a:pPr algn="ctr"/>
            <a:r>
              <a:rPr lang="es-E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“Y la tierra se contaminó bajo sus moradores; porque traspasaron las leyes, falsearon el derecho, </a:t>
            </a:r>
            <a:r>
              <a:rPr lang="es-ES" sz="2800" b="1" dirty="0" smtClean="0">
                <a:ln w="12700">
                  <a:solidFill>
                    <a:schemeClr val="tx2">
                      <a:satMod val="155000"/>
                    </a:schemeClr>
                  </a:solidFill>
                  <a:prstDash val="solid"/>
                </a:ln>
                <a:solidFill>
                  <a:srgbClr val="FFFF00"/>
                </a:solidFill>
                <a:effectLst>
                  <a:glow rad="139700">
                    <a:srgbClr val="FF0000">
                      <a:alpha val="40000"/>
                    </a:srgbClr>
                  </a:glow>
                  <a:outerShdw blurRad="41275" dist="20320" dir="1800000" algn="tl" rotWithShape="0">
                    <a:srgbClr val="000000">
                      <a:alpha val="40000"/>
                    </a:srgbClr>
                  </a:outerShdw>
                </a:effectLst>
                <a:latin typeface="Adobe Garamond Pro Bold" pitchFamily="18" charset="0"/>
              </a:rPr>
              <a:t>QUEBRANTARON EL PACTO SEMPITERNO</a:t>
            </a:r>
            <a:r>
              <a:rPr lang="es-E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dobe Garamond Pro Bold" pitchFamily="18" charset="0"/>
              </a:rPr>
              <a:t>”</a:t>
            </a:r>
          </a:p>
          <a:p>
            <a:pPr algn="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rPr>
              <a:t>(Isaías, 24: 5)</a:t>
            </a:r>
            <a:endPar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Garamond Pro Bold" pitchFamily="18" charset="0"/>
            </a:endParaRPr>
          </a:p>
        </p:txBody>
      </p:sp>
      <p:sp>
        <p:nvSpPr>
          <p:cNvPr id="5" name="4 CuadroTexto"/>
          <p:cNvSpPr txBox="1"/>
          <p:nvPr/>
        </p:nvSpPr>
        <p:spPr>
          <a:xfrm>
            <a:off x="642910" y="4847594"/>
            <a:ext cx="7929586" cy="1938992"/>
          </a:xfrm>
          <a:prstGeom prst="rect">
            <a:avLst/>
          </a:prstGeom>
          <a:solidFill>
            <a:srgbClr val="A2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spcBef>
                <a:spcPts val="600"/>
              </a:spcBef>
              <a:spcAft>
                <a:spcPts val="600"/>
              </a:spcAft>
            </a:pPr>
            <a:r>
              <a:rPr lang="es-ES" sz="2000" dirty="0" smtClean="0"/>
              <a:t>Cuando un pacto depende de dos partes, el incumplimiento de los términos del pacto por cualquiera de las partes lo invalida.</a:t>
            </a:r>
          </a:p>
          <a:p>
            <a:pPr>
              <a:spcBef>
                <a:spcPts val="600"/>
              </a:spcBef>
              <a:spcAft>
                <a:spcPts val="600"/>
              </a:spcAft>
            </a:pPr>
            <a:r>
              <a:rPr lang="es-ES" sz="2000" dirty="0" smtClean="0"/>
              <a:t>Dios, que no cambia, no quebranta el pacto.</a:t>
            </a:r>
          </a:p>
          <a:p>
            <a:pPr>
              <a:spcBef>
                <a:spcPts val="600"/>
              </a:spcBef>
              <a:spcAft>
                <a:spcPts val="600"/>
              </a:spcAft>
            </a:pPr>
            <a:r>
              <a:rPr lang="es-ES" sz="2000" dirty="0" smtClean="0"/>
              <a:t>Pero el hombre sí puede quebrantar el pacto eterno por su empecinada desobediencia.</a:t>
            </a:r>
            <a:endParaRPr lang="es-E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edge">
                                      <p:cBhvr>
                                        <p:cTn id="28" dur="2000"/>
                                        <p:tgtEl>
                                          <p:spTgt spid="5">
                                            <p:bg/>
                                          </p:spTgt>
                                        </p:tgtEl>
                                      </p:cBhvr>
                                    </p:animEffect>
                                  </p:childTnLst>
                                </p:cTn>
                              </p:par>
                            </p:childTnLst>
                          </p:cTn>
                        </p:par>
                        <p:par>
                          <p:cTn id="29" fill="hold">
                            <p:stCondLst>
                              <p:cond delay="2000"/>
                            </p:stCondLst>
                            <p:childTnLst>
                              <p:par>
                                <p:cTn id="30" presetID="27" presetClass="entr" presetSubtype="0" fill="hold" grpId="0" nodeType="afterEffect">
                                  <p:stCondLst>
                                    <p:cond delay="0"/>
                                  </p:stCondLst>
                                  <p:iterate type="lt">
                                    <p:tmPct val="25000"/>
                                  </p:iterate>
                                  <p:childTnLst>
                                    <p:set>
                                      <p:cBhvr>
                                        <p:cTn id="31"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32"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5">
                                            <p:txEl>
                                              <p:pRg st="0" end="0"/>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25000"/>
                                  </p:iterate>
                                  <p:childTnLst>
                                    <p:set>
                                      <p:cBhvr>
                                        <p:cTn id="38"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39"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41" dur="80"/>
                                        <p:tgtEl>
                                          <p:spTgt spid="5">
                                            <p:txEl>
                                              <p:pRg st="1" end="1"/>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25000"/>
                                  </p:iterate>
                                  <p:childTnLst>
                                    <p:set>
                                      <p:cBhvr>
                                        <p:cTn id="45"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46"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6000" b="-20000"/>
          </a:stretch>
        </a:blipFill>
        <a:effectLst/>
      </p:bgPr>
    </p:bg>
    <p:spTree>
      <p:nvGrpSpPr>
        <p:cNvPr id="1" name=""/>
        <p:cNvGrpSpPr/>
        <p:nvPr/>
      </p:nvGrpSpPr>
      <p:grpSpPr>
        <a:xfrm>
          <a:off x="0" y="0"/>
          <a:ext cx="0" cy="0"/>
          <a:chOff x="0" y="0"/>
          <a:chExt cx="0" cy="0"/>
        </a:xfrm>
      </p:grpSpPr>
      <p:sp>
        <p:nvSpPr>
          <p:cNvPr id="2" name="1 Rectángulo"/>
          <p:cNvSpPr/>
          <p:nvPr/>
        </p:nvSpPr>
        <p:spPr>
          <a:xfrm>
            <a:off x="3071802" y="285728"/>
            <a:ext cx="5857916" cy="224676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800" b="1" dirty="0" smtClean="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“En aquel tiempo estabais sin Cristo, alejados de la ciudadanía de Israel y ajenos a los </a:t>
            </a:r>
            <a:r>
              <a:rPr lang="es-ES" sz="2800" b="1" i="1" u="sng" dirty="0" smtClean="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pactos de la promesa</a:t>
            </a:r>
            <a:r>
              <a:rPr lang="es-ES" sz="2800" b="1" dirty="0" smtClean="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rPr>
              <a:t>, sin esperanza y sin Dios en el mundo”</a:t>
            </a:r>
            <a:endParaRPr lang="es-ES" sz="2800" b="1"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rgbClr val="582A00"/>
                </a:glow>
              </a:effectLst>
            </a:endParaRPr>
          </a:p>
        </p:txBody>
      </p:sp>
      <p:sp>
        <p:nvSpPr>
          <p:cNvPr id="3" name="2 CuadroTexto"/>
          <p:cNvSpPr txBox="1"/>
          <p:nvPr/>
        </p:nvSpPr>
        <p:spPr>
          <a:xfrm>
            <a:off x="7000892" y="2143116"/>
            <a:ext cx="1571636" cy="338554"/>
          </a:xfrm>
          <a:prstGeom prst="rect">
            <a:avLst/>
          </a:prstGeom>
          <a:noFill/>
        </p:spPr>
        <p:txBody>
          <a:bodyPr wrap="square" rtlCol="0">
            <a:spAutoFit/>
          </a:bodyPr>
          <a:lstStyle/>
          <a:p>
            <a:pPr algn="r"/>
            <a:r>
              <a:rPr lang="es-ES" sz="1600" dirty="0" smtClean="0">
                <a:solidFill>
                  <a:srgbClr val="FFFF00"/>
                </a:solidFill>
              </a:rPr>
              <a:t>Efesios, 2: 12</a:t>
            </a:r>
            <a:endParaRPr lang="es-ES" sz="1600" dirty="0">
              <a:solidFill>
                <a:srgbClr val="FFFF00"/>
              </a:solidFill>
            </a:endParaRPr>
          </a:p>
        </p:txBody>
      </p:sp>
      <p:sp>
        <p:nvSpPr>
          <p:cNvPr id="4" name="3 CuadroTexto"/>
          <p:cNvSpPr txBox="1"/>
          <p:nvPr/>
        </p:nvSpPr>
        <p:spPr>
          <a:xfrm>
            <a:off x="3428992" y="3929066"/>
            <a:ext cx="5429288" cy="2708434"/>
          </a:xfrm>
          <a:prstGeom prst="rect">
            <a:avLst/>
          </a:prstGeom>
          <a:gradFill>
            <a:gsLst>
              <a:gs pos="0">
                <a:schemeClr val="accent2">
                  <a:shade val="51000"/>
                  <a:satMod val="130000"/>
                  <a:alpha val="80000"/>
                </a:schemeClr>
              </a:gs>
              <a:gs pos="80000">
                <a:schemeClr val="accent2">
                  <a:shade val="93000"/>
                  <a:satMod val="130000"/>
                  <a:alpha val="90000"/>
                </a:schemeClr>
              </a:gs>
              <a:gs pos="100000">
                <a:schemeClr val="accent2">
                  <a:shade val="94000"/>
                  <a:satMod val="135000"/>
                </a:schemeClr>
              </a:gs>
            </a:gsLs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spcBef>
                <a:spcPts val="600"/>
              </a:spcBef>
              <a:spcAft>
                <a:spcPts val="600"/>
              </a:spcAft>
            </a:pPr>
            <a:r>
              <a:rPr lang="es-ES" sz="2000" b="1" dirty="0" smtClean="0"/>
              <a:t>Antes de nuestra conversión vivíamos sin esperanza y sin Dios. Ahora tenemos esperanza, formamos parte del Israel espiritual y tenemos parte en los “pactos de la promesa”.</a:t>
            </a:r>
          </a:p>
          <a:p>
            <a:pPr>
              <a:spcBef>
                <a:spcPts val="600"/>
              </a:spcBef>
              <a:spcAft>
                <a:spcPts val="600"/>
              </a:spcAft>
            </a:pPr>
            <a:r>
              <a:rPr lang="es-ES" sz="2000" b="1" dirty="0" smtClean="0"/>
              <a:t>¿Qué nos quiere decir Pablo cuando nos habla de “PACTOS” (en plural) y de “PROMESA” (en singular)?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800" decel="100000"/>
                                        <p:tgtEl>
                                          <p:spTgt spid="4">
                                            <p:bg/>
                                          </p:spTgt>
                                        </p:tgtEl>
                                      </p:cBhvr>
                                    </p:animEffect>
                                    <p:anim calcmode="lin" valueType="num">
                                      <p:cBhvr>
                                        <p:cTn id="18" dur="800" decel="100000" fill="hold"/>
                                        <p:tgtEl>
                                          <p:spTgt spid="4">
                                            <p:bg/>
                                          </p:spTgt>
                                        </p:tgtEl>
                                        <p:attrNameLst>
                                          <p:attrName>style.rotation</p:attrName>
                                        </p:attrNameLst>
                                      </p:cBhvr>
                                      <p:tavLst>
                                        <p:tav tm="0">
                                          <p:val>
                                            <p:fltVal val="-90"/>
                                          </p:val>
                                        </p:tav>
                                        <p:tav tm="100000">
                                          <p:val>
                                            <p:fltVal val="0"/>
                                          </p:val>
                                        </p:tav>
                                      </p:tavLst>
                                    </p:anim>
                                    <p:anim calcmode="lin" valueType="num">
                                      <p:cBhvr>
                                        <p:cTn id="19" dur="800" decel="100000" fill="hold"/>
                                        <p:tgtEl>
                                          <p:spTgt spid="4">
                                            <p:bg/>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bg/>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bg/>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bg/>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39" presetClass="entr" presetSubtype="0" accel="10000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p:cTn id="34"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0" y="357166"/>
            <a:ext cx="9144000" cy="769441"/>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smtClean="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rPr>
              <a:t>LA EVOLUCIÓN DEL PACTO ETERNO</a:t>
            </a:r>
            <a:endParaRPr lang="es-ES" sz="4400" b="1" dirty="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endParaRPr>
          </a:p>
        </p:txBody>
      </p:sp>
      <p:graphicFrame>
        <p:nvGraphicFramePr>
          <p:cNvPr id="10" name="9 Diagrama"/>
          <p:cNvGraphicFramePr/>
          <p:nvPr/>
        </p:nvGraphicFramePr>
        <p:xfrm>
          <a:off x="714348" y="1357298"/>
          <a:ext cx="7715304" cy="456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graphicEl>
                                              <a:dgm id="{9D6FB879-211B-4DB6-B8B0-B45B58AD4A19}"/>
                                            </p:graphicEl>
                                          </p:spTgt>
                                        </p:tgtEl>
                                        <p:attrNameLst>
                                          <p:attrName>style.visibility</p:attrName>
                                        </p:attrNameLst>
                                      </p:cBhvr>
                                      <p:to>
                                        <p:strVal val="visible"/>
                                      </p:to>
                                    </p:set>
                                    <p:animEffect transition="in" filter="fade">
                                      <p:cBhvr>
                                        <p:cTn id="14" dur="1000"/>
                                        <p:tgtEl>
                                          <p:spTgt spid="10">
                                            <p:graphicEl>
                                              <a:dgm id="{9D6FB879-211B-4DB6-B8B0-B45B58AD4A19}"/>
                                            </p:graphicEl>
                                          </p:spTgt>
                                        </p:tgtEl>
                                      </p:cBhvr>
                                    </p:animEffect>
                                    <p:anim calcmode="lin" valueType="num">
                                      <p:cBhvr>
                                        <p:cTn id="15" dur="1000" fill="hold"/>
                                        <p:tgtEl>
                                          <p:spTgt spid="10">
                                            <p:graphicEl>
                                              <a:dgm id="{9D6FB879-211B-4DB6-B8B0-B45B58AD4A19}"/>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9D6FB879-211B-4DB6-B8B0-B45B58AD4A19}"/>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graphicEl>
                                              <a:dgm id="{7E1FC90F-CEDD-46E3-8B9E-BE3FD25DBA0E}"/>
                                            </p:graphicEl>
                                          </p:spTgt>
                                        </p:tgtEl>
                                        <p:attrNameLst>
                                          <p:attrName>style.visibility</p:attrName>
                                        </p:attrNameLst>
                                      </p:cBhvr>
                                      <p:to>
                                        <p:strVal val="visible"/>
                                      </p:to>
                                    </p:set>
                                    <p:animEffect transition="in" filter="fade">
                                      <p:cBhvr>
                                        <p:cTn id="19" dur="1000"/>
                                        <p:tgtEl>
                                          <p:spTgt spid="10">
                                            <p:graphicEl>
                                              <a:dgm id="{7E1FC90F-CEDD-46E3-8B9E-BE3FD25DBA0E}"/>
                                            </p:graphicEl>
                                          </p:spTgt>
                                        </p:tgtEl>
                                      </p:cBhvr>
                                    </p:animEffect>
                                    <p:anim calcmode="lin" valueType="num">
                                      <p:cBhvr>
                                        <p:cTn id="20" dur="1000" fill="hold"/>
                                        <p:tgtEl>
                                          <p:spTgt spid="10">
                                            <p:graphicEl>
                                              <a:dgm id="{7E1FC90F-CEDD-46E3-8B9E-BE3FD25DBA0E}"/>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7E1FC90F-CEDD-46E3-8B9E-BE3FD25DBA0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graphicEl>
                                              <a:dgm id="{AA47DBF2-5B0A-4991-B827-9A7380D2B193}"/>
                                            </p:graphicEl>
                                          </p:spTgt>
                                        </p:tgtEl>
                                        <p:attrNameLst>
                                          <p:attrName>style.visibility</p:attrName>
                                        </p:attrNameLst>
                                      </p:cBhvr>
                                      <p:to>
                                        <p:strVal val="visible"/>
                                      </p:to>
                                    </p:set>
                                    <p:animEffect transition="in" filter="fade">
                                      <p:cBhvr>
                                        <p:cTn id="26" dur="1000"/>
                                        <p:tgtEl>
                                          <p:spTgt spid="10">
                                            <p:graphicEl>
                                              <a:dgm id="{AA47DBF2-5B0A-4991-B827-9A7380D2B193}"/>
                                            </p:graphicEl>
                                          </p:spTgt>
                                        </p:tgtEl>
                                      </p:cBhvr>
                                    </p:animEffect>
                                    <p:anim calcmode="lin" valueType="num">
                                      <p:cBhvr>
                                        <p:cTn id="27" dur="1000" fill="hold"/>
                                        <p:tgtEl>
                                          <p:spTgt spid="10">
                                            <p:graphicEl>
                                              <a:dgm id="{AA47DBF2-5B0A-4991-B827-9A7380D2B193}"/>
                                            </p:graphicEl>
                                          </p:spTgt>
                                        </p:tgtEl>
                                        <p:attrNameLst>
                                          <p:attrName>ppt_x</p:attrName>
                                        </p:attrNameLst>
                                      </p:cBhvr>
                                      <p:tavLst>
                                        <p:tav tm="0">
                                          <p:val>
                                            <p:strVal val="#ppt_x"/>
                                          </p:val>
                                        </p:tav>
                                        <p:tav tm="100000">
                                          <p:val>
                                            <p:strVal val="#ppt_x"/>
                                          </p:val>
                                        </p:tav>
                                      </p:tavLst>
                                    </p:anim>
                                    <p:anim calcmode="lin" valueType="num">
                                      <p:cBhvr>
                                        <p:cTn id="28" dur="1000" fill="hold"/>
                                        <p:tgtEl>
                                          <p:spTgt spid="10">
                                            <p:graphicEl>
                                              <a:dgm id="{AA47DBF2-5B0A-4991-B827-9A7380D2B193}"/>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0">
                                            <p:graphicEl>
                                              <a:dgm id="{DAFBF75D-8386-4537-BF36-6F6AD6D2D1DF}"/>
                                            </p:graphicEl>
                                          </p:spTgt>
                                        </p:tgtEl>
                                        <p:attrNameLst>
                                          <p:attrName>style.visibility</p:attrName>
                                        </p:attrNameLst>
                                      </p:cBhvr>
                                      <p:to>
                                        <p:strVal val="visible"/>
                                      </p:to>
                                    </p:set>
                                    <p:animEffect transition="in" filter="fade">
                                      <p:cBhvr>
                                        <p:cTn id="31" dur="1000"/>
                                        <p:tgtEl>
                                          <p:spTgt spid="10">
                                            <p:graphicEl>
                                              <a:dgm id="{DAFBF75D-8386-4537-BF36-6F6AD6D2D1DF}"/>
                                            </p:graphicEl>
                                          </p:spTgt>
                                        </p:tgtEl>
                                      </p:cBhvr>
                                    </p:animEffect>
                                    <p:anim calcmode="lin" valueType="num">
                                      <p:cBhvr>
                                        <p:cTn id="32" dur="1000" fill="hold"/>
                                        <p:tgtEl>
                                          <p:spTgt spid="10">
                                            <p:graphicEl>
                                              <a:dgm id="{DAFBF75D-8386-4537-BF36-6F6AD6D2D1DF}"/>
                                            </p:graphicEl>
                                          </p:spTgt>
                                        </p:tgtEl>
                                        <p:attrNameLst>
                                          <p:attrName>ppt_x</p:attrName>
                                        </p:attrNameLst>
                                      </p:cBhvr>
                                      <p:tavLst>
                                        <p:tav tm="0">
                                          <p:val>
                                            <p:strVal val="#ppt_x"/>
                                          </p:val>
                                        </p:tav>
                                        <p:tav tm="100000">
                                          <p:val>
                                            <p:strVal val="#ppt_x"/>
                                          </p:val>
                                        </p:tav>
                                      </p:tavLst>
                                    </p:anim>
                                    <p:anim calcmode="lin" valueType="num">
                                      <p:cBhvr>
                                        <p:cTn id="33" dur="1000" fill="hold"/>
                                        <p:tgtEl>
                                          <p:spTgt spid="10">
                                            <p:graphicEl>
                                              <a:dgm id="{DAFBF75D-8386-4537-BF36-6F6AD6D2D1DF}"/>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graphicEl>
                                              <a:dgm id="{A0EC3085-33C1-4DFC-9B38-48910DF8033A}"/>
                                            </p:graphicEl>
                                          </p:spTgt>
                                        </p:tgtEl>
                                        <p:attrNameLst>
                                          <p:attrName>style.visibility</p:attrName>
                                        </p:attrNameLst>
                                      </p:cBhvr>
                                      <p:to>
                                        <p:strVal val="visible"/>
                                      </p:to>
                                    </p:set>
                                    <p:animEffect transition="in" filter="fade">
                                      <p:cBhvr>
                                        <p:cTn id="38" dur="1000"/>
                                        <p:tgtEl>
                                          <p:spTgt spid="10">
                                            <p:graphicEl>
                                              <a:dgm id="{A0EC3085-33C1-4DFC-9B38-48910DF8033A}"/>
                                            </p:graphicEl>
                                          </p:spTgt>
                                        </p:tgtEl>
                                      </p:cBhvr>
                                    </p:animEffect>
                                    <p:anim calcmode="lin" valueType="num">
                                      <p:cBhvr>
                                        <p:cTn id="39" dur="1000" fill="hold"/>
                                        <p:tgtEl>
                                          <p:spTgt spid="10">
                                            <p:graphicEl>
                                              <a:dgm id="{A0EC3085-33C1-4DFC-9B38-48910DF8033A}"/>
                                            </p:graphicEl>
                                          </p:spTgt>
                                        </p:tgtEl>
                                        <p:attrNameLst>
                                          <p:attrName>ppt_x</p:attrName>
                                        </p:attrNameLst>
                                      </p:cBhvr>
                                      <p:tavLst>
                                        <p:tav tm="0">
                                          <p:val>
                                            <p:strVal val="#ppt_x"/>
                                          </p:val>
                                        </p:tav>
                                        <p:tav tm="100000">
                                          <p:val>
                                            <p:strVal val="#ppt_x"/>
                                          </p:val>
                                        </p:tav>
                                      </p:tavLst>
                                    </p:anim>
                                    <p:anim calcmode="lin" valueType="num">
                                      <p:cBhvr>
                                        <p:cTn id="40" dur="1000" fill="hold"/>
                                        <p:tgtEl>
                                          <p:spTgt spid="10">
                                            <p:graphicEl>
                                              <a:dgm id="{A0EC3085-33C1-4DFC-9B38-48910DF8033A}"/>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
                                            <p:graphicEl>
                                              <a:dgm id="{74984292-30E8-4904-8C4D-294806A3579E}"/>
                                            </p:graphicEl>
                                          </p:spTgt>
                                        </p:tgtEl>
                                        <p:attrNameLst>
                                          <p:attrName>style.visibility</p:attrName>
                                        </p:attrNameLst>
                                      </p:cBhvr>
                                      <p:to>
                                        <p:strVal val="visible"/>
                                      </p:to>
                                    </p:set>
                                    <p:animEffect transition="in" filter="fade">
                                      <p:cBhvr>
                                        <p:cTn id="43" dur="1000"/>
                                        <p:tgtEl>
                                          <p:spTgt spid="10">
                                            <p:graphicEl>
                                              <a:dgm id="{74984292-30E8-4904-8C4D-294806A3579E}"/>
                                            </p:graphicEl>
                                          </p:spTgt>
                                        </p:tgtEl>
                                      </p:cBhvr>
                                    </p:animEffect>
                                    <p:anim calcmode="lin" valueType="num">
                                      <p:cBhvr>
                                        <p:cTn id="44" dur="1000" fill="hold"/>
                                        <p:tgtEl>
                                          <p:spTgt spid="10">
                                            <p:graphicEl>
                                              <a:dgm id="{74984292-30E8-4904-8C4D-294806A3579E}"/>
                                            </p:graphicEl>
                                          </p:spTgt>
                                        </p:tgtEl>
                                        <p:attrNameLst>
                                          <p:attrName>ppt_x</p:attrName>
                                        </p:attrNameLst>
                                      </p:cBhvr>
                                      <p:tavLst>
                                        <p:tav tm="0">
                                          <p:val>
                                            <p:strVal val="#ppt_x"/>
                                          </p:val>
                                        </p:tav>
                                        <p:tav tm="100000">
                                          <p:val>
                                            <p:strVal val="#ppt_x"/>
                                          </p:val>
                                        </p:tav>
                                      </p:tavLst>
                                    </p:anim>
                                    <p:anim calcmode="lin" valueType="num">
                                      <p:cBhvr>
                                        <p:cTn id="45" dur="1000" fill="hold"/>
                                        <p:tgtEl>
                                          <p:spTgt spid="10">
                                            <p:graphicEl>
                                              <a:dgm id="{74984292-30E8-4904-8C4D-294806A3579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7" name="6 Diagrama"/>
          <p:cNvGraphicFramePr/>
          <p:nvPr/>
        </p:nvGraphicFramePr>
        <p:xfrm>
          <a:off x="428596" y="1500174"/>
          <a:ext cx="807249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0" y="357166"/>
            <a:ext cx="9144000" cy="769441"/>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smtClean="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rPr>
              <a:t>LA EVOLUCIÓN DEL PACTO ETERNO</a:t>
            </a:r>
            <a:endParaRPr lang="es-ES" sz="4400" b="1" dirty="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graphicEl>
                                              <a:dgm id="{16806C15-C680-4A30-92E1-6D4D9AAAE3AD}"/>
                                            </p:graphicEl>
                                          </p:spTgt>
                                        </p:tgtEl>
                                        <p:attrNameLst>
                                          <p:attrName>style.visibility</p:attrName>
                                        </p:attrNameLst>
                                      </p:cBhvr>
                                      <p:to>
                                        <p:strVal val="visible"/>
                                      </p:to>
                                    </p:set>
                                    <p:animEffect transition="in" filter="fade">
                                      <p:cBhvr>
                                        <p:cTn id="7" dur="1000"/>
                                        <p:tgtEl>
                                          <p:spTgt spid="7">
                                            <p:graphicEl>
                                              <a:dgm id="{16806C15-C680-4A30-92E1-6D4D9AAAE3AD}"/>
                                            </p:graphicEl>
                                          </p:spTgt>
                                        </p:tgtEl>
                                      </p:cBhvr>
                                    </p:animEffect>
                                    <p:anim calcmode="lin" valueType="num">
                                      <p:cBhvr>
                                        <p:cTn id="8" dur="1000" fill="hold"/>
                                        <p:tgtEl>
                                          <p:spTgt spid="7">
                                            <p:graphicEl>
                                              <a:dgm id="{16806C15-C680-4A30-92E1-6D4D9AAAE3AD}"/>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16806C15-C680-4A30-92E1-6D4D9AAAE3AD}"/>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graphicEl>
                                              <a:dgm id="{62D9B16D-A753-42A6-A2AD-40D08FF17EB3}"/>
                                            </p:graphicEl>
                                          </p:spTgt>
                                        </p:tgtEl>
                                        <p:attrNameLst>
                                          <p:attrName>style.visibility</p:attrName>
                                        </p:attrNameLst>
                                      </p:cBhvr>
                                      <p:to>
                                        <p:strVal val="visible"/>
                                      </p:to>
                                    </p:set>
                                    <p:animEffect transition="in" filter="fade">
                                      <p:cBhvr>
                                        <p:cTn id="12" dur="1000"/>
                                        <p:tgtEl>
                                          <p:spTgt spid="7">
                                            <p:graphicEl>
                                              <a:dgm id="{62D9B16D-A753-42A6-A2AD-40D08FF17EB3}"/>
                                            </p:graphicEl>
                                          </p:spTgt>
                                        </p:tgtEl>
                                      </p:cBhvr>
                                    </p:animEffect>
                                    <p:anim calcmode="lin" valueType="num">
                                      <p:cBhvr>
                                        <p:cTn id="13" dur="1000" fill="hold"/>
                                        <p:tgtEl>
                                          <p:spTgt spid="7">
                                            <p:graphicEl>
                                              <a:dgm id="{62D9B16D-A753-42A6-A2AD-40D08FF17EB3}"/>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62D9B16D-A753-42A6-A2AD-40D08FF17EB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graphicEl>
                                              <a:dgm id="{9D81A22A-61CB-4AA5-8257-D5A1AC87DCDE}"/>
                                            </p:graphicEl>
                                          </p:spTgt>
                                        </p:tgtEl>
                                        <p:attrNameLst>
                                          <p:attrName>style.visibility</p:attrName>
                                        </p:attrNameLst>
                                      </p:cBhvr>
                                      <p:to>
                                        <p:strVal val="visible"/>
                                      </p:to>
                                    </p:set>
                                    <p:animEffect transition="in" filter="fade">
                                      <p:cBhvr>
                                        <p:cTn id="19" dur="1000"/>
                                        <p:tgtEl>
                                          <p:spTgt spid="7">
                                            <p:graphicEl>
                                              <a:dgm id="{9D81A22A-61CB-4AA5-8257-D5A1AC87DCDE}"/>
                                            </p:graphicEl>
                                          </p:spTgt>
                                        </p:tgtEl>
                                      </p:cBhvr>
                                    </p:animEffect>
                                    <p:anim calcmode="lin" valueType="num">
                                      <p:cBhvr>
                                        <p:cTn id="20" dur="1000" fill="hold"/>
                                        <p:tgtEl>
                                          <p:spTgt spid="7">
                                            <p:graphicEl>
                                              <a:dgm id="{9D81A22A-61CB-4AA5-8257-D5A1AC87DCDE}"/>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9D81A22A-61CB-4AA5-8257-D5A1AC87DCDE}"/>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graphicEl>
                                              <a:dgm id="{3B3F6B99-EAAF-42CB-8F66-112D2DA8B56D}"/>
                                            </p:graphicEl>
                                          </p:spTgt>
                                        </p:tgtEl>
                                        <p:attrNameLst>
                                          <p:attrName>style.visibility</p:attrName>
                                        </p:attrNameLst>
                                      </p:cBhvr>
                                      <p:to>
                                        <p:strVal val="visible"/>
                                      </p:to>
                                    </p:set>
                                    <p:animEffect transition="in" filter="fade">
                                      <p:cBhvr>
                                        <p:cTn id="24" dur="1000"/>
                                        <p:tgtEl>
                                          <p:spTgt spid="7">
                                            <p:graphicEl>
                                              <a:dgm id="{3B3F6B99-EAAF-42CB-8F66-112D2DA8B56D}"/>
                                            </p:graphicEl>
                                          </p:spTgt>
                                        </p:tgtEl>
                                      </p:cBhvr>
                                    </p:animEffect>
                                    <p:anim calcmode="lin" valueType="num">
                                      <p:cBhvr>
                                        <p:cTn id="25" dur="1000" fill="hold"/>
                                        <p:tgtEl>
                                          <p:spTgt spid="7">
                                            <p:graphicEl>
                                              <a:dgm id="{3B3F6B99-EAAF-42CB-8F66-112D2DA8B56D}"/>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3B3F6B99-EAAF-42CB-8F66-112D2DA8B56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8" name="7 CuadroTexto"/>
          <p:cNvSpPr txBox="1"/>
          <p:nvPr/>
        </p:nvSpPr>
        <p:spPr>
          <a:xfrm>
            <a:off x="0" y="357166"/>
            <a:ext cx="9144000" cy="769441"/>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smtClean="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rPr>
              <a:t>LA EVOLUCIÓN DEL PACTO ETERNO</a:t>
            </a:r>
            <a:endParaRPr lang="es-ES" sz="4400" b="1" dirty="0">
              <a:ln w="28575">
                <a:solidFill>
                  <a:schemeClr val="tx1">
                    <a:lumMod val="95000"/>
                    <a:lumOff val="5000"/>
                  </a:schemeClr>
                </a:solidFill>
              </a:ln>
              <a:solidFill>
                <a:schemeClr val="accent1">
                  <a:lumMod val="20000"/>
                  <a:lumOff val="80000"/>
                </a:schemeClr>
              </a:solidFill>
              <a:effectLst>
                <a:glow rad="228600">
                  <a:srgbClr val="FFFF00">
                    <a:alpha val="40000"/>
                  </a:srgbClr>
                </a:glow>
              </a:effectLst>
              <a:latin typeface="Agency FB" pitchFamily="34" charset="0"/>
              <a:cs typeface="Aharoni" pitchFamily="2" charset="-79"/>
            </a:endParaRPr>
          </a:p>
        </p:txBody>
      </p:sp>
      <p:graphicFrame>
        <p:nvGraphicFramePr>
          <p:cNvPr id="9" name="8 Diagrama"/>
          <p:cNvGraphicFramePr/>
          <p:nvPr/>
        </p:nvGraphicFramePr>
        <p:xfrm>
          <a:off x="500034" y="1214422"/>
          <a:ext cx="788195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graphicEl>
                                              <a:dgm id="{640831B3-07CA-423A-91A8-7E739C23D24F}"/>
                                            </p:graphicEl>
                                          </p:spTgt>
                                        </p:tgtEl>
                                        <p:attrNameLst>
                                          <p:attrName>style.visibility</p:attrName>
                                        </p:attrNameLst>
                                      </p:cBhvr>
                                      <p:to>
                                        <p:strVal val="visible"/>
                                      </p:to>
                                    </p:set>
                                    <p:animEffect transition="in" filter="fade">
                                      <p:cBhvr>
                                        <p:cTn id="7" dur="1000"/>
                                        <p:tgtEl>
                                          <p:spTgt spid="9">
                                            <p:graphicEl>
                                              <a:dgm id="{640831B3-07CA-423A-91A8-7E739C23D24F}"/>
                                            </p:graphicEl>
                                          </p:spTgt>
                                        </p:tgtEl>
                                      </p:cBhvr>
                                    </p:animEffect>
                                    <p:anim calcmode="lin" valueType="num">
                                      <p:cBhvr>
                                        <p:cTn id="8" dur="1000" fill="hold"/>
                                        <p:tgtEl>
                                          <p:spTgt spid="9">
                                            <p:graphicEl>
                                              <a:dgm id="{640831B3-07CA-423A-91A8-7E739C23D24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640831B3-07CA-423A-91A8-7E739C23D24F}"/>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graphicEl>
                                              <a:dgm id="{D10D08F6-B981-4C50-9821-9291086307A5}"/>
                                            </p:graphicEl>
                                          </p:spTgt>
                                        </p:tgtEl>
                                        <p:attrNameLst>
                                          <p:attrName>style.visibility</p:attrName>
                                        </p:attrNameLst>
                                      </p:cBhvr>
                                      <p:to>
                                        <p:strVal val="visible"/>
                                      </p:to>
                                    </p:set>
                                    <p:animEffect transition="in" filter="fade">
                                      <p:cBhvr>
                                        <p:cTn id="12" dur="1000"/>
                                        <p:tgtEl>
                                          <p:spTgt spid="9">
                                            <p:graphicEl>
                                              <a:dgm id="{D10D08F6-B981-4C50-9821-9291086307A5}"/>
                                            </p:graphicEl>
                                          </p:spTgt>
                                        </p:tgtEl>
                                      </p:cBhvr>
                                    </p:animEffect>
                                    <p:anim calcmode="lin" valueType="num">
                                      <p:cBhvr>
                                        <p:cTn id="13" dur="1000" fill="hold"/>
                                        <p:tgtEl>
                                          <p:spTgt spid="9">
                                            <p:graphicEl>
                                              <a:dgm id="{D10D08F6-B981-4C50-9821-9291086307A5}"/>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D10D08F6-B981-4C50-9821-9291086307A5}"/>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9">
                                            <p:graphicEl>
                                              <a:dgm id="{81AD29E7-3954-4A9F-817D-7FFFD57BC2DE}"/>
                                            </p:graphicEl>
                                          </p:spTgt>
                                        </p:tgtEl>
                                        <p:attrNameLst>
                                          <p:attrName>style.visibility</p:attrName>
                                        </p:attrNameLst>
                                      </p:cBhvr>
                                      <p:to>
                                        <p:strVal val="visible"/>
                                      </p:to>
                                    </p:set>
                                    <p:anim calcmode="lin" valueType="num">
                                      <p:cBhvr>
                                        <p:cTn id="18" dur="500" fill="hold"/>
                                        <p:tgtEl>
                                          <p:spTgt spid="9">
                                            <p:graphicEl>
                                              <a:dgm id="{81AD29E7-3954-4A9F-817D-7FFFD57BC2DE}"/>
                                            </p:graphicEl>
                                          </p:spTgt>
                                        </p:tgtEl>
                                        <p:attrNameLst>
                                          <p:attrName>ppt_x</p:attrName>
                                        </p:attrNameLst>
                                      </p:cBhvr>
                                      <p:tavLst>
                                        <p:tav tm="0">
                                          <p:val>
                                            <p:strVal val="#ppt_x"/>
                                          </p:val>
                                        </p:tav>
                                        <p:tav tm="100000">
                                          <p:val>
                                            <p:strVal val="#ppt_x"/>
                                          </p:val>
                                        </p:tav>
                                      </p:tavLst>
                                    </p:anim>
                                    <p:anim calcmode="lin" valueType="num">
                                      <p:cBhvr>
                                        <p:cTn id="19" dur="500" fill="hold"/>
                                        <p:tgtEl>
                                          <p:spTgt spid="9">
                                            <p:graphicEl>
                                              <a:dgm id="{81AD29E7-3954-4A9F-817D-7FFFD57BC2DE}"/>
                                            </p:graphicEl>
                                          </p:spTgt>
                                        </p:tgtEl>
                                        <p:attrNameLst>
                                          <p:attrName>ppt_y</p:attrName>
                                        </p:attrNameLst>
                                      </p:cBhvr>
                                      <p:tavLst>
                                        <p:tav tm="0">
                                          <p:val>
                                            <p:strVal val="#ppt_y-#ppt_h/2"/>
                                          </p:val>
                                        </p:tav>
                                        <p:tav tm="100000">
                                          <p:val>
                                            <p:strVal val="#ppt_y"/>
                                          </p:val>
                                        </p:tav>
                                      </p:tavLst>
                                    </p:anim>
                                    <p:anim calcmode="lin" valueType="num">
                                      <p:cBhvr>
                                        <p:cTn id="20" dur="500" fill="hold"/>
                                        <p:tgtEl>
                                          <p:spTgt spid="9">
                                            <p:graphicEl>
                                              <a:dgm id="{81AD29E7-3954-4A9F-817D-7FFFD57BC2DE}"/>
                                            </p:graphicEl>
                                          </p:spTgt>
                                        </p:tgtEl>
                                        <p:attrNameLst>
                                          <p:attrName>ppt_w</p:attrName>
                                        </p:attrNameLst>
                                      </p:cBhvr>
                                      <p:tavLst>
                                        <p:tav tm="0">
                                          <p:val>
                                            <p:strVal val="#ppt_w"/>
                                          </p:val>
                                        </p:tav>
                                        <p:tav tm="100000">
                                          <p:val>
                                            <p:strVal val="#ppt_w"/>
                                          </p:val>
                                        </p:tav>
                                      </p:tavLst>
                                    </p:anim>
                                    <p:anim calcmode="lin" valueType="num">
                                      <p:cBhvr>
                                        <p:cTn id="21" dur="500" fill="hold"/>
                                        <p:tgtEl>
                                          <p:spTgt spid="9">
                                            <p:graphicEl>
                                              <a:dgm id="{81AD29E7-3954-4A9F-817D-7FFFD57BC2DE}"/>
                                            </p:graphicEl>
                                          </p:spTgt>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9">
                                            <p:graphicEl>
                                              <a:dgm id="{6A0A7151-D980-4D7D-A011-6E9F83109BF1}"/>
                                            </p:graphicEl>
                                          </p:spTgt>
                                        </p:tgtEl>
                                        <p:attrNameLst>
                                          <p:attrName>style.visibility</p:attrName>
                                        </p:attrNameLst>
                                      </p:cBhvr>
                                      <p:to>
                                        <p:strVal val="visible"/>
                                      </p:to>
                                    </p:set>
                                    <p:anim calcmode="lin" valueType="num">
                                      <p:cBhvr>
                                        <p:cTn id="24" dur="500" fill="hold"/>
                                        <p:tgtEl>
                                          <p:spTgt spid="9">
                                            <p:graphicEl>
                                              <a:dgm id="{6A0A7151-D980-4D7D-A011-6E9F83109BF1}"/>
                                            </p:graphicEl>
                                          </p:spTgt>
                                        </p:tgtEl>
                                        <p:attrNameLst>
                                          <p:attrName>ppt_x</p:attrName>
                                        </p:attrNameLst>
                                      </p:cBhvr>
                                      <p:tavLst>
                                        <p:tav tm="0">
                                          <p:val>
                                            <p:strVal val="#ppt_x"/>
                                          </p:val>
                                        </p:tav>
                                        <p:tav tm="100000">
                                          <p:val>
                                            <p:strVal val="#ppt_x"/>
                                          </p:val>
                                        </p:tav>
                                      </p:tavLst>
                                    </p:anim>
                                    <p:anim calcmode="lin" valueType="num">
                                      <p:cBhvr>
                                        <p:cTn id="25" dur="500" fill="hold"/>
                                        <p:tgtEl>
                                          <p:spTgt spid="9">
                                            <p:graphicEl>
                                              <a:dgm id="{6A0A7151-D980-4D7D-A011-6E9F83109BF1}"/>
                                            </p:graphicEl>
                                          </p:spTgt>
                                        </p:tgtEl>
                                        <p:attrNameLst>
                                          <p:attrName>ppt_y</p:attrName>
                                        </p:attrNameLst>
                                      </p:cBhvr>
                                      <p:tavLst>
                                        <p:tav tm="0">
                                          <p:val>
                                            <p:strVal val="#ppt_y-#ppt_h/2"/>
                                          </p:val>
                                        </p:tav>
                                        <p:tav tm="100000">
                                          <p:val>
                                            <p:strVal val="#ppt_y"/>
                                          </p:val>
                                        </p:tav>
                                      </p:tavLst>
                                    </p:anim>
                                    <p:anim calcmode="lin" valueType="num">
                                      <p:cBhvr>
                                        <p:cTn id="26" dur="500" fill="hold"/>
                                        <p:tgtEl>
                                          <p:spTgt spid="9">
                                            <p:graphicEl>
                                              <a:dgm id="{6A0A7151-D980-4D7D-A011-6E9F83109BF1}"/>
                                            </p:graphicEl>
                                          </p:spTgt>
                                        </p:tgtEl>
                                        <p:attrNameLst>
                                          <p:attrName>ppt_w</p:attrName>
                                        </p:attrNameLst>
                                      </p:cBhvr>
                                      <p:tavLst>
                                        <p:tav tm="0">
                                          <p:val>
                                            <p:strVal val="#ppt_w"/>
                                          </p:val>
                                        </p:tav>
                                        <p:tav tm="100000">
                                          <p:val>
                                            <p:strVal val="#ppt_w"/>
                                          </p:val>
                                        </p:tav>
                                      </p:tavLst>
                                    </p:anim>
                                    <p:anim calcmode="lin" valueType="num">
                                      <p:cBhvr>
                                        <p:cTn id="27" dur="500" fill="hold"/>
                                        <p:tgtEl>
                                          <p:spTgt spid="9">
                                            <p:graphicEl>
                                              <a:dgm id="{6A0A7151-D980-4D7D-A011-6E9F83109BF1}"/>
                                            </p:graphicEl>
                                          </p:spTgt>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53" presetClass="entr" presetSubtype="0" fill="hold" grpId="1" nodeType="afterEffect">
                                  <p:stCondLst>
                                    <p:cond delay="0"/>
                                  </p:stCondLst>
                                  <p:childTnLst>
                                    <p:set>
                                      <p:cBhvr>
                                        <p:cTn id="30" dur="1" fill="hold">
                                          <p:stCondLst>
                                            <p:cond delay="0"/>
                                          </p:stCondLst>
                                        </p:cTn>
                                        <p:tgtEl>
                                          <p:spTgt spid="9">
                                            <p:graphicEl>
                                              <a:dgm id="{97042095-EBDA-4D1C-9091-FB8DEF3513C6}"/>
                                            </p:graphicEl>
                                          </p:spTgt>
                                        </p:tgtEl>
                                        <p:attrNameLst>
                                          <p:attrName>style.visibility</p:attrName>
                                        </p:attrNameLst>
                                      </p:cBhvr>
                                      <p:to>
                                        <p:strVal val="visible"/>
                                      </p:to>
                                    </p:set>
                                    <p:anim calcmode="lin" valueType="num">
                                      <p:cBhvr>
                                        <p:cTn id="31" dur="500" fill="hold"/>
                                        <p:tgtEl>
                                          <p:spTgt spid="9">
                                            <p:graphicEl>
                                              <a:dgm id="{97042095-EBDA-4D1C-9091-FB8DEF3513C6}"/>
                                            </p:graphicEl>
                                          </p:spTgt>
                                        </p:tgtEl>
                                        <p:attrNameLst>
                                          <p:attrName>ppt_w</p:attrName>
                                        </p:attrNameLst>
                                      </p:cBhvr>
                                      <p:tavLst>
                                        <p:tav tm="0">
                                          <p:val>
                                            <p:fltVal val="0"/>
                                          </p:val>
                                        </p:tav>
                                        <p:tav tm="100000">
                                          <p:val>
                                            <p:strVal val="#ppt_w"/>
                                          </p:val>
                                        </p:tav>
                                      </p:tavLst>
                                    </p:anim>
                                    <p:anim calcmode="lin" valueType="num">
                                      <p:cBhvr>
                                        <p:cTn id="32" dur="500" fill="hold"/>
                                        <p:tgtEl>
                                          <p:spTgt spid="9">
                                            <p:graphicEl>
                                              <a:dgm id="{97042095-EBDA-4D1C-9091-FB8DEF3513C6}"/>
                                            </p:graphicEl>
                                          </p:spTgt>
                                        </p:tgtEl>
                                        <p:attrNameLst>
                                          <p:attrName>ppt_h</p:attrName>
                                        </p:attrNameLst>
                                      </p:cBhvr>
                                      <p:tavLst>
                                        <p:tav tm="0">
                                          <p:val>
                                            <p:fltVal val="0"/>
                                          </p:val>
                                        </p:tav>
                                        <p:tav tm="100000">
                                          <p:val>
                                            <p:strVal val="#ppt_h"/>
                                          </p:val>
                                        </p:tav>
                                      </p:tavLst>
                                    </p:anim>
                                    <p:animEffect transition="in" filter="fade">
                                      <p:cBhvr>
                                        <p:cTn id="33" dur="500"/>
                                        <p:tgtEl>
                                          <p:spTgt spid="9">
                                            <p:graphicEl>
                                              <a:dgm id="{97042095-EBDA-4D1C-9091-FB8DEF3513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8" name="7 CuadroTexto"/>
          <p:cNvSpPr txBox="1"/>
          <p:nvPr/>
        </p:nvSpPr>
        <p:spPr>
          <a:xfrm>
            <a:off x="0" y="357166"/>
            <a:ext cx="9144000" cy="769441"/>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4400" b="1" dirty="0" smtClean="0">
                <a:ln w="28575">
                  <a:solidFill>
                    <a:prstClr val="black">
                      <a:lumMod val="95000"/>
                      <a:lumOff val="5000"/>
                    </a:prstClr>
                  </a:solidFill>
                </a:ln>
                <a:solidFill>
                  <a:srgbClr val="F0A22E">
                    <a:lumMod val="20000"/>
                    <a:lumOff val="80000"/>
                  </a:srgbClr>
                </a:solidFill>
                <a:effectLst>
                  <a:glow rad="228600">
                    <a:srgbClr val="FFFF00">
                      <a:alpha val="40000"/>
                    </a:srgbClr>
                  </a:glow>
                </a:effectLst>
                <a:latin typeface="Agency FB" pitchFamily="34" charset="0"/>
                <a:cs typeface="Aharoni" pitchFamily="2" charset="-79"/>
              </a:rPr>
              <a:t>LA EVOLUCIÓN DEL PACTO ETERNO</a:t>
            </a:r>
            <a:endParaRPr lang="es-ES" sz="4400" b="1" dirty="0">
              <a:ln w="28575">
                <a:solidFill>
                  <a:prstClr val="black">
                    <a:lumMod val="95000"/>
                    <a:lumOff val="5000"/>
                  </a:prstClr>
                </a:solidFill>
              </a:ln>
              <a:solidFill>
                <a:srgbClr val="F0A22E">
                  <a:lumMod val="20000"/>
                  <a:lumOff val="80000"/>
                </a:srgbClr>
              </a:solidFill>
              <a:effectLst>
                <a:glow rad="228600">
                  <a:srgbClr val="FFFF00">
                    <a:alpha val="40000"/>
                  </a:srgbClr>
                </a:glow>
              </a:effectLst>
              <a:latin typeface="Agency FB" pitchFamily="34" charset="0"/>
              <a:cs typeface="Aharoni" pitchFamily="2" charset="-79"/>
            </a:endParaRPr>
          </a:p>
        </p:txBody>
      </p:sp>
      <p:graphicFrame>
        <p:nvGraphicFramePr>
          <p:cNvPr id="9" name="8 Diagrama"/>
          <p:cNvGraphicFramePr/>
          <p:nvPr/>
        </p:nvGraphicFramePr>
        <p:xfrm>
          <a:off x="500034" y="1214422"/>
          <a:ext cx="788195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graphicEl>
                                              <a:dgm id="{640831B3-07CA-423A-91A8-7E739C23D24F}"/>
                                            </p:graphicEl>
                                          </p:spTgt>
                                        </p:tgtEl>
                                        <p:attrNameLst>
                                          <p:attrName>style.visibility</p:attrName>
                                        </p:attrNameLst>
                                      </p:cBhvr>
                                      <p:to>
                                        <p:strVal val="visible"/>
                                      </p:to>
                                    </p:set>
                                    <p:animEffect transition="in" filter="fade">
                                      <p:cBhvr>
                                        <p:cTn id="7" dur="1000"/>
                                        <p:tgtEl>
                                          <p:spTgt spid="9">
                                            <p:graphicEl>
                                              <a:dgm id="{640831B3-07CA-423A-91A8-7E739C23D24F}"/>
                                            </p:graphicEl>
                                          </p:spTgt>
                                        </p:tgtEl>
                                      </p:cBhvr>
                                    </p:animEffect>
                                    <p:anim calcmode="lin" valueType="num">
                                      <p:cBhvr>
                                        <p:cTn id="8" dur="1000" fill="hold"/>
                                        <p:tgtEl>
                                          <p:spTgt spid="9">
                                            <p:graphicEl>
                                              <a:dgm id="{640831B3-07CA-423A-91A8-7E739C23D24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640831B3-07CA-423A-91A8-7E739C23D24F}"/>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graphicEl>
                                              <a:dgm id="{D10D08F6-B981-4C50-9821-9291086307A5}"/>
                                            </p:graphicEl>
                                          </p:spTgt>
                                        </p:tgtEl>
                                        <p:attrNameLst>
                                          <p:attrName>style.visibility</p:attrName>
                                        </p:attrNameLst>
                                      </p:cBhvr>
                                      <p:to>
                                        <p:strVal val="visible"/>
                                      </p:to>
                                    </p:set>
                                    <p:animEffect transition="in" filter="fade">
                                      <p:cBhvr>
                                        <p:cTn id="12" dur="1000"/>
                                        <p:tgtEl>
                                          <p:spTgt spid="9">
                                            <p:graphicEl>
                                              <a:dgm id="{D10D08F6-B981-4C50-9821-9291086307A5}"/>
                                            </p:graphicEl>
                                          </p:spTgt>
                                        </p:tgtEl>
                                      </p:cBhvr>
                                    </p:animEffect>
                                    <p:anim calcmode="lin" valueType="num">
                                      <p:cBhvr>
                                        <p:cTn id="13" dur="1000" fill="hold"/>
                                        <p:tgtEl>
                                          <p:spTgt spid="9">
                                            <p:graphicEl>
                                              <a:dgm id="{D10D08F6-B981-4C50-9821-9291086307A5}"/>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D10D08F6-B981-4C50-9821-9291086307A5}"/>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9">
                                            <p:graphicEl>
                                              <a:dgm id="{81AD29E7-3954-4A9F-817D-7FFFD57BC2DE}"/>
                                            </p:graphicEl>
                                          </p:spTgt>
                                        </p:tgtEl>
                                        <p:attrNameLst>
                                          <p:attrName>style.visibility</p:attrName>
                                        </p:attrNameLst>
                                      </p:cBhvr>
                                      <p:to>
                                        <p:strVal val="visible"/>
                                      </p:to>
                                    </p:set>
                                    <p:anim calcmode="lin" valueType="num">
                                      <p:cBhvr>
                                        <p:cTn id="18" dur="500" fill="hold"/>
                                        <p:tgtEl>
                                          <p:spTgt spid="9">
                                            <p:graphicEl>
                                              <a:dgm id="{81AD29E7-3954-4A9F-817D-7FFFD57BC2DE}"/>
                                            </p:graphicEl>
                                          </p:spTgt>
                                        </p:tgtEl>
                                        <p:attrNameLst>
                                          <p:attrName>ppt_x</p:attrName>
                                        </p:attrNameLst>
                                      </p:cBhvr>
                                      <p:tavLst>
                                        <p:tav tm="0">
                                          <p:val>
                                            <p:strVal val="#ppt_x"/>
                                          </p:val>
                                        </p:tav>
                                        <p:tav tm="100000">
                                          <p:val>
                                            <p:strVal val="#ppt_x"/>
                                          </p:val>
                                        </p:tav>
                                      </p:tavLst>
                                    </p:anim>
                                    <p:anim calcmode="lin" valueType="num">
                                      <p:cBhvr>
                                        <p:cTn id="19" dur="500" fill="hold"/>
                                        <p:tgtEl>
                                          <p:spTgt spid="9">
                                            <p:graphicEl>
                                              <a:dgm id="{81AD29E7-3954-4A9F-817D-7FFFD57BC2DE}"/>
                                            </p:graphicEl>
                                          </p:spTgt>
                                        </p:tgtEl>
                                        <p:attrNameLst>
                                          <p:attrName>ppt_y</p:attrName>
                                        </p:attrNameLst>
                                      </p:cBhvr>
                                      <p:tavLst>
                                        <p:tav tm="0">
                                          <p:val>
                                            <p:strVal val="#ppt_y-#ppt_h/2"/>
                                          </p:val>
                                        </p:tav>
                                        <p:tav tm="100000">
                                          <p:val>
                                            <p:strVal val="#ppt_y"/>
                                          </p:val>
                                        </p:tav>
                                      </p:tavLst>
                                    </p:anim>
                                    <p:anim calcmode="lin" valueType="num">
                                      <p:cBhvr>
                                        <p:cTn id="20" dur="500" fill="hold"/>
                                        <p:tgtEl>
                                          <p:spTgt spid="9">
                                            <p:graphicEl>
                                              <a:dgm id="{81AD29E7-3954-4A9F-817D-7FFFD57BC2DE}"/>
                                            </p:graphicEl>
                                          </p:spTgt>
                                        </p:tgtEl>
                                        <p:attrNameLst>
                                          <p:attrName>ppt_w</p:attrName>
                                        </p:attrNameLst>
                                      </p:cBhvr>
                                      <p:tavLst>
                                        <p:tav tm="0">
                                          <p:val>
                                            <p:strVal val="#ppt_w"/>
                                          </p:val>
                                        </p:tav>
                                        <p:tav tm="100000">
                                          <p:val>
                                            <p:strVal val="#ppt_w"/>
                                          </p:val>
                                        </p:tav>
                                      </p:tavLst>
                                    </p:anim>
                                    <p:anim calcmode="lin" valueType="num">
                                      <p:cBhvr>
                                        <p:cTn id="21" dur="500" fill="hold"/>
                                        <p:tgtEl>
                                          <p:spTgt spid="9">
                                            <p:graphicEl>
                                              <a:dgm id="{81AD29E7-3954-4A9F-817D-7FFFD57BC2DE}"/>
                                            </p:graphicEl>
                                          </p:spTgt>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9">
                                            <p:graphicEl>
                                              <a:dgm id="{6A0A7151-D980-4D7D-A011-6E9F83109BF1}"/>
                                            </p:graphicEl>
                                          </p:spTgt>
                                        </p:tgtEl>
                                        <p:attrNameLst>
                                          <p:attrName>style.visibility</p:attrName>
                                        </p:attrNameLst>
                                      </p:cBhvr>
                                      <p:to>
                                        <p:strVal val="visible"/>
                                      </p:to>
                                    </p:set>
                                    <p:anim calcmode="lin" valueType="num">
                                      <p:cBhvr>
                                        <p:cTn id="24" dur="500" fill="hold"/>
                                        <p:tgtEl>
                                          <p:spTgt spid="9">
                                            <p:graphicEl>
                                              <a:dgm id="{6A0A7151-D980-4D7D-A011-6E9F83109BF1}"/>
                                            </p:graphicEl>
                                          </p:spTgt>
                                        </p:tgtEl>
                                        <p:attrNameLst>
                                          <p:attrName>ppt_x</p:attrName>
                                        </p:attrNameLst>
                                      </p:cBhvr>
                                      <p:tavLst>
                                        <p:tav tm="0">
                                          <p:val>
                                            <p:strVal val="#ppt_x"/>
                                          </p:val>
                                        </p:tav>
                                        <p:tav tm="100000">
                                          <p:val>
                                            <p:strVal val="#ppt_x"/>
                                          </p:val>
                                        </p:tav>
                                      </p:tavLst>
                                    </p:anim>
                                    <p:anim calcmode="lin" valueType="num">
                                      <p:cBhvr>
                                        <p:cTn id="25" dur="500" fill="hold"/>
                                        <p:tgtEl>
                                          <p:spTgt spid="9">
                                            <p:graphicEl>
                                              <a:dgm id="{6A0A7151-D980-4D7D-A011-6E9F83109BF1}"/>
                                            </p:graphicEl>
                                          </p:spTgt>
                                        </p:tgtEl>
                                        <p:attrNameLst>
                                          <p:attrName>ppt_y</p:attrName>
                                        </p:attrNameLst>
                                      </p:cBhvr>
                                      <p:tavLst>
                                        <p:tav tm="0">
                                          <p:val>
                                            <p:strVal val="#ppt_y-#ppt_h/2"/>
                                          </p:val>
                                        </p:tav>
                                        <p:tav tm="100000">
                                          <p:val>
                                            <p:strVal val="#ppt_y"/>
                                          </p:val>
                                        </p:tav>
                                      </p:tavLst>
                                    </p:anim>
                                    <p:anim calcmode="lin" valueType="num">
                                      <p:cBhvr>
                                        <p:cTn id="26" dur="500" fill="hold"/>
                                        <p:tgtEl>
                                          <p:spTgt spid="9">
                                            <p:graphicEl>
                                              <a:dgm id="{6A0A7151-D980-4D7D-A011-6E9F83109BF1}"/>
                                            </p:graphicEl>
                                          </p:spTgt>
                                        </p:tgtEl>
                                        <p:attrNameLst>
                                          <p:attrName>ppt_w</p:attrName>
                                        </p:attrNameLst>
                                      </p:cBhvr>
                                      <p:tavLst>
                                        <p:tav tm="0">
                                          <p:val>
                                            <p:strVal val="#ppt_w"/>
                                          </p:val>
                                        </p:tav>
                                        <p:tav tm="100000">
                                          <p:val>
                                            <p:strVal val="#ppt_w"/>
                                          </p:val>
                                        </p:tav>
                                      </p:tavLst>
                                    </p:anim>
                                    <p:anim calcmode="lin" valueType="num">
                                      <p:cBhvr>
                                        <p:cTn id="27" dur="500" fill="hold"/>
                                        <p:tgtEl>
                                          <p:spTgt spid="9">
                                            <p:graphicEl>
                                              <a:dgm id="{6A0A7151-D980-4D7D-A011-6E9F83109BF1}"/>
                                            </p:graphicEl>
                                          </p:spTgt>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53" presetClass="entr" presetSubtype="0" fill="hold" grpId="1" nodeType="afterEffect">
                                  <p:stCondLst>
                                    <p:cond delay="0"/>
                                  </p:stCondLst>
                                  <p:childTnLst>
                                    <p:set>
                                      <p:cBhvr>
                                        <p:cTn id="30" dur="1" fill="hold">
                                          <p:stCondLst>
                                            <p:cond delay="0"/>
                                          </p:stCondLst>
                                        </p:cTn>
                                        <p:tgtEl>
                                          <p:spTgt spid="9">
                                            <p:graphicEl>
                                              <a:dgm id="{97042095-EBDA-4D1C-9091-FB8DEF3513C6}"/>
                                            </p:graphicEl>
                                          </p:spTgt>
                                        </p:tgtEl>
                                        <p:attrNameLst>
                                          <p:attrName>style.visibility</p:attrName>
                                        </p:attrNameLst>
                                      </p:cBhvr>
                                      <p:to>
                                        <p:strVal val="visible"/>
                                      </p:to>
                                    </p:set>
                                    <p:anim calcmode="lin" valueType="num">
                                      <p:cBhvr>
                                        <p:cTn id="31" dur="500" fill="hold"/>
                                        <p:tgtEl>
                                          <p:spTgt spid="9">
                                            <p:graphicEl>
                                              <a:dgm id="{97042095-EBDA-4D1C-9091-FB8DEF3513C6}"/>
                                            </p:graphicEl>
                                          </p:spTgt>
                                        </p:tgtEl>
                                        <p:attrNameLst>
                                          <p:attrName>ppt_w</p:attrName>
                                        </p:attrNameLst>
                                      </p:cBhvr>
                                      <p:tavLst>
                                        <p:tav tm="0">
                                          <p:val>
                                            <p:fltVal val="0"/>
                                          </p:val>
                                        </p:tav>
                                        <p:tav tm="100000">
                                          <p:val>
                                            <p:strVal val="#ppt_w"/>
                                          </p:val>
                                        </p:tav>
                                      </p:tavLst>
                                    </p:anim>
                                    <p:anim calcmode="lin" valueType="num">
                                      <p:cBhvr>
                                        <p:cTn id="32" dur="500" fill="hold"/>
                                        <p:tgtEl>
                                          <p:spTgt spid="9">
                                            <p:graphicEl>
                                              <a:dgm id="{97042095-EBDA-4D1C-9091-FB8DEF3513C6}"/>
                                            </p:graphicEl>
                                          </p:spTgt>
                                        </p:tgtEl>
                                        <p:attrNameLst>
                                          <p:attrName>ppt_h</p:attrName>
                                        </p:attrNameLst>
                                      </p:cBhvr>
                                      <p:tavLst>
                                        <p:tav tm="0">
                                          <p:val>
                                            <p:fltVal val="0"/>
                                          </p:val>
                                        </p:tav>
                                        <p:tav tm="100000">
                                          <p:val>
                                            <p:strVal val="#ppt_h"/>
                                          </p:val>
                                        </p:tav>
                                      </p:tavLst>
                                    </p:anim>
                                    <p:animEffect transition="in" filter="fade">
                                      <p:cBhvr>
                                        <p:cTn id="33" dur="500"/>
                                        <p:tgtEl>
                                          <p:spTgt spid="9">
                                            <p:graphicEl>
                                              <a:dgm id="{97042095-EBDA-4D1C-9091-FB8DEF3513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071538" y="142852"/>
            <a:ext cx="2500330" cy="1323439"/>
          </a:xfrm>
          <a:prstGeom prst="rect">
            <a:avLst/>
          </a:prstGeom>
          <a:noFill/>
        </p:spPr>
        <p:txBody>
          <a:bodyPr wrap="square" rtlCol="0">
            <a:spAutoFit/>
            <a:scene3d>
              <a:camera prst="orthographicFront">
                <a:rot lat="0" lon="0" rev="0"/>
              </a:camera>
              <a:lightRig rig="glow" dir="t">
                <a:rot lat="0" lon="0" rev="3600000"/>
              </a:lightRig>
            </a:scene3d>
            <a:sp3d extrusionH="57150" prstMaterial="softEdge">
              <a:bevelT w="29210" h="16510" prst="angle"/>
              <a:contourClr>
                <a:schemeClr val="accent4">
                  <a:alpha val="95000"/>
                </a:schemeClr>
              </a:contourClr>
            </a:sp3d>
          </a:bodyPr>
          <a:lstStyle/>
          <a:p>
            <a:pPr algn="ctr"/>
            <a:r>
              <a:rPr lang="es-E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rPr>
              <a:t>UN PACTO MEJOR</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endParaRPr>
          </a:p>
        </p:txBody>
      </p:sp>
      <p:sp>
        <p:nvSpPr>
          <p:cNvPr id="3" name="2 CuadroTexto"/>
          <p:cNvSpPr txBox="1"/>
          <p:nvPr/>
        </p:nvSpPr>
        <p:spPr>
          <a:xfrm>
            <a:off x="71470" y="5657695"/>
            <a:ext cx="9144000" cy="1200329"/>
          </a:xfrm>
          <a:prstGeom prst="rect">
            <a:avLst/>
          </a:prstGeom>
          <a:gradFill>
            <a:gsLst>
              <a:gs pos="0">
                <a:srgbClr val="EEBC95"/>
              </a:gs>
              <a:gs pos="40000">
                <a:srgbClr val="D4A67C"/>
              </a:gs>
              <a:gs pos="50000">
                <a:srgbClr val="D4A67C"/>
              </a:gs>
              <a:gs pos="68000">
                <a:srgbClr val="D4A67C"/>
              </a:gs>
              <a:gs pos="100000">
                <a:srgbClr val="EEBC95"/>
              </a:gs>
            </a:gsLst>
          </a:gra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 b="1" dirty="0" smtClean="0">
                <a:solidFill>
                  <a:schemeClr val="tx2">
                    <a:lumMod val="75000"/>
                  </a:schemeClr>
                </a:solidFill>
              </a:rPr>
              <a:t>El pacto realizado por Dios con Abraham, Isaac y Jacob y ratificado luego con David es el mismo que Jesús realizó con su sangre y anunció durante la última cena. Sin embargo, uno es llamado “antiguo pacto” y otro “nuevo pacto”.</a:t>
            </a:r>
          </a:p>
          <a:p>
            <a:pPr algn="ctr"/>
            <a:r>
              <a:rPr lang="es-ES" b="1" dirty="0" smtClean="0">
                <a:solidFill>
                  <a:schemeClr val="tx2">
                    <a:lumMod val="75000"/>
                  </a:schemeClr>
                </a:solidFill>
              </a:rPr>
              <a:t>¿Cuál es la diferencia en realidad?</a:t>
            </a:r>
            <a:endParaRPr lang="es-ES" b="1" dirty="0">
              <a:solidFill>
                <a:schemeClr val="tx2">
                  <a:lumMod val="75000"/>
                </a:schemeClr>
              </a:solidFill>
            </a:endParaRPr>
          </a:p>
        </p:txBody>
      </p:sp>
      <p:sp>
        <p:nvSpPr>
          <p:cNvPr id="4" name="3 Rectángulo"/>
          <p:cNvSpPr/>
          <p:nvPr/>
        </p:nvSpPr>
        <p:spPr>
          <a:xfrm>
            <a:off x="5715008" y="-24"/>
            <a:ext cx="3428992" cy="1638910"/>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“Pero ahora tanto mejor ministerio es el suyo, cuanto es mediador de un mejor pacto, </a:t>
            </a:r>
            <a:r>
              <a:rPr lang="es-ES" b="1" dirty="0" smtClean="0">
                <a:ln>
                  <a:prstDash val="solid"/>
                </a:ln>
                <a:solidFill>
                  <a:srgbClr val="FFFF66"/>
                </a:solidFill>
                <a:effectLst>
                  <a:outerShdw blurRad="88000" dist="50800" dir="5040000" algn="tl">
                    <a:schemeClr val="accent4">
                      <a:tint val="80000"/>
                      <a:satMod val="250000"/>
                      <a:alpha val="45000"/>
                    </a:schemeClr>
                  </a:outerShdw>
                </a:effectLst>
              </a:rPr>
              <a:t>establecido sobre mejores promesas</a:t>
            </a:r>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p>
          <a:p>
            <a:pPr algn="r"/>
            <a:r>
              <a:rPr lang="es-ES" sz="105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(Hebreos, 8: 6)</a:t>
            </a:r>
            <a:endParaRPr lang="es-ES" sz="105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32" y="3995702"/>
            <a:ext cx="2428860" cy="2862322"/>
          </a:xfrm>
          <a:prstGeom prst="rect">
            <a:avLst/>
          </a:prstGeom>
          <a:noFill/>
        </p:spPr>
        <p:txBody>
          <a:bodyPr wrap="square" rtlCol="0">
            <a:spAutoFit/>
          </a:bodyPr>
          <a:lstStyle/>
          <a:p>
            <a:r>
              <a:rPr lang="es-ES" b="1" dirty="0" smtClean="0">
                <a:solidFill>
                  <a:schemeClr val="bg1"/>
                </a:solidFill>
                <a:effectLst>
                  <a:outerShdw blurRad="50800" dist="50800" dir="2220000" algn="ctr" rotWithShape="0">
                    <a:schemeClr val="tx1"/>
                  </a:outerShdw>
                </a:effectLst>
              </a:rPr>
              <a:t>El nuevo pacto ya no necesita ritos o ceremonias, pues tiene las realidades mismas y una promesa mayor: la intercesión de Jesucristo, sumo sacerdote, en el Santuario celestial.</a:t>
            </a:r>
            <a:endParaRPr lang="es-ES" b="1" dirty="0">
              <a:solidFill>
                <a:schemeClr val="bg1"/>
              </a:solidFill>
              <a:effectLst>
                <a:outerShdw blurRad="50800" dist="50800" dir="2220000" algn="ctr" rotWithShape="0">
                  <a:schemeClr val="tx1"/>
                </a:outerShdw>
              </a:effectLst>
            </a:endParaRPr>
          </a:p>
        </p:txBody>
      </p:sp>
      <p:sp>
        <p:nvSpPr>
          <p:cNvPr id="4" name="3 Rectángulo"/>
          <p:cNvSpPr/>
          <p:nvPr/>
        </p:nvSpPr>
        <p:spPr>
          <a:xfrm>
            <a:off x="5786446" y="0"/>
            <a:ext cx="3357554" cy="2031325"/>
          </a:xfrm>
          <a:prstGeom prst="rect">
            <a:avLst/>
          </a:prstGeom>
          <a:gradFill>
            <a:gsLst>
              <a:gs pos="0">
                <a:schemeClr val="accent1">
                  <a:shade val="51000"/>
                  <a:satMod val="130000"/>
                  <a:alpha val="30000"/>
                </a:schemeClr>
              </a:gs>
              <a:gs pos="80000">
                <a:schemeClr val="accent1">
                  <a:shade val="93000"/>
                  <a:satMod val="130000"/>
                  <a:alpha val="63000"/>
                </a:schemeClr>
              </a:gs>
              <a:gs pos="100000">
                <a:schemeClr val="accent1">
                  <a:shade val="94000"/>
                  <a:satMod val="135000"/>
                </a:schemeClr>
              </a:gs>
            </a:gsLst>
          </a:gra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b="1" dirty="0" smtClean="0"/>
              <a:t>El antiguo pacto exigía obediencia y la realización de ciertos ritos y ceremonias.</a:t>
            </a:r>
          </a:p>
          <a:p>
            <a:pPr algn="ctr"/>
            <a:r>
              <a:rPr lang="es-ES" b="1" dirty="0" smtClean="0"/>
              <a:t>Promesas que apuntaban al futuro, a un cumplimiento en el Mesías esperado.</a:t>
            </a:r>
          </a:p>
        </p:txBody>
      </p:sp>
      <p:sp>
        <p:nvSpPr>
          <p:cNvPr id="5" name="4 CuadroTexto"/>
          <p:cNvSpPr txBox="1"/>
          <p:nvPr/>
        </p:nvSpPr>
        <p:spPr>
          <a:xfrm>
            <a:off x="142844" y="0"/>
            <a:ext cx="250033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2" charset="-78"/>
                <a:cs typeface="Andalus" pitchFamily="2" charset="-78"/>
              </a:rPr>
              <a:t>UN PACTO MEJOR</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2" charset="-78"/>
              <a:cs typeface="Andalus"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71414"/>
            <a:ext cx="3429024" cy="3170099"/>
          </a:xfrm>
          <a:prstGeom prst="rect">
            <a:avLst/>
          </a:prstGeom>
          <a:noFill/>
        </p:spPr>
        <p:txBody>
          <a:bodyPr wrap="square" rtlCol="0">
            <a:spAutoFit/>
          </a:bodyPr>
          <a:lstStyle/>
          <a:p>
            <a:r>
              <a:rPr lang="es-ES" sz="2000" b="1" dirty="0" smtClean="0">
                <a:solidFill>
                  <a:schemeClr val="bg1"/>
                </a:solidFill>
              </a:rPr>
              <a:t>En el antiguo pacto, a Abraham se le prometió la posesión de la tierra de Canaán como heredad perpetua.</a:t>
            </a:r>
          </a:p>
          <a:p>
            <a:r>
              <a:rPr lang="es-ES" sz="2000" b="1" dirty="0" smtClean="0">
                <a:solidFill>
                  <a:schemeClr val="bg1"/>
                </a:solidFill>
              </a:rPr>
              <a:t>En el nuevo, la promesa supera en mucho a la posesión de una </a:t>
            </a:r>
          </a:p>
          <a:p>
            <a:r>
              <a:rPr lang="es-ES" sz="2000" b="1" dirty="0" smtClean="0">
                <a:solidFill>
                  <a:schemeClr val="bg1"/>
                </a:solidFill>
              </a:rPr>
              <a:t>pequeña heredad en tierras de Palestina.</a:t>
            </a:r>
            <a:endParaRPr lang="es-ES" sz="2000" b="1" dirty="0">
              <a:solidFill>
                <a:schemeClr val="bg1"/>
              </a:solidFill>
            </a:endParaRPr>
          </a:p>
        </p:txBody>
      </p:sp>
      <p:sp>
        <p:nvSpPr>
          <p:cNvPr id="4" name="3 Rectángulo"/>
          <p:cNvSpPr/>
          <p:nvPr/>
        </p:nvSpPr>
        <p:spPr>
          <a:xfrm>
            <a:off x="1857388" y="4000504"/>
            <a:ext cx="3428992" cy="2754600"/>
          </a:xfrm>
          <a:prstGeom prst="rect">
            <a:avLst/>
          </a:prstGeom>
          <a:solidFill>
            <a:srgbClr val="A9CAF3"/>
          </a:solidFill>
          <a:ln>
            <a:solidFill>
              <a:srgbClr val="FFF0BD"/>
            </a:solidFill>
          </a:ln>
          <a:scene3d>
            <a:camera prst="orthographicFront"/>
            <a:lightRig rig="threePt" dir="t"/>
          </a:scene3d>
          <a:sp3d>
            <a:bevelT w="152400" h="50800" prst="softRound"/>
          </a:sp3d>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S" b="1" dirty="0" smtClean="0">
                <a:solidFill>
                  <a:srgbClr val="008000"/>
                </a:solidFill>
                <a:latin typeface="Kozuka Gothic Pro H" pitchFamily="34" charset="-128"/>
                <a:ea typeface="Kozuka Gothic Pro H" pitchFamily="34" charset="-128"/>
              </a:rPr>
              <a:t>“Porque esto es mi sangre del nuevo pacto, que por muchos es derramada para remisión de los pecados. Y os digo que desde ahora no beberé más de este fruto de la vid, hasta aquel día en que lo beba nuevo con vosotros en EL REINO DE MI PADRE” </a:t>
            </a:r>
          </a:p>
          <a:p>
            <a:pPr algn="ctr"/>
            <a:r>
              <a:rPr lang="es-ES" sz="1100" dirty="0" smtClean="0">
                <a:solidFill>
                  <a:srgbClr val="008000"/>
                </a:solidFill>
                <a:latin typeface="Kozuka Gothic Pro H" pitchFamily="34" charset="-128"/>
                <a:ea typeface="Kozuka Gothic Pro H" pitchFamily="34" charset="-128"/>
              </a:rPr>
              <a:t>(Mateo, 26: 28-29)</a:t>
            </a:r>
            <a:endParaRPr lang="es-ES" dirty="0">
              <a:solidFill>
                <a:srgbClr val="008000"/>
              </a:solidFill>
              <a:latin typeface="Kozuka Gothic Pro H" pitchFamily="34" charset="-128"/>
              <a:ea typeface="Kozuka Gothic Pro H" pitchFamily="34" charset="-128"/>
            </a:endParaRPr>
          </a:p>
        </p:txBody>
      </p:sp>
      <p:sp>
        <p:nvSpPr>
          <p:cNvPr id="5" name="4 CuadroTexto"/>
          <p:cNvSpPr txBox="1"/>
          <p:nvPr/>
        </p:nvSpPr>
        <p:spPr>
          <a:xfrm>
            <a:off x="7143768" y="1297718"/>
            <a:ext cx="2000264" cy="1631216"/>
          </a:xfrm>
          <a:prstGeom prst="rect">
            <a:avLst/>
          </a:prstGeom>
          <a:noFill/>
        </p:spPr>
        <p:txBody>
          <a:bodyPr wrap="square" rtlCol="0">
            <a:spAutoFit/>
          </a:bodyPr>
          <a:lstStyle/>
          <a:p>
            <a:pPr algn="ctr"/>
            <a:r>
              <a:rPr lang="es-ES" sz="2000" b="1" dirty="0" smtClean="0">
                <a:solidFill>
                  <a:srgbClr val="F6FD9B"/>
                </a:solidFill>
              </a:rPr>
              <a:t>Nuestra posesión prometida es ahora la</a:t>
            </a:r>
          </a:p>
          <a:p>
            <a:pPr algn="ctr"/>
            <a:r>
              <a:rPr lang="es-ES" sz="2000" b="1" dirty="0" smtClean="0">
                <a:solidFill>
                  <a:srgbClr val="F6FD9B"/>
                </a:solidFill>
              </a:rPr>
              <a:t>Tierra Nueva.</a:t>
            </a:r>
            <a:endParaRPr lang="es-ES" sz="2000" b="1" dirty="0">
              <a:solidFill>
                <a:srgbClr val="F6FD9B"/>
              </a:solidFill>
            </a:endParaRPr>
          </a:p>
        </p:txBody>
      </p:sp>
      <p:sp>
        <p:nvSpPr>
          <p:cNvPr id="6" name="5 CuadroTexto"/>
          <p:cNvSpPr txBox="1"/>
          <p:nvPr/>
        </p:nvSpPr>
        <p:spPr>
          <a:xfrm>
            <a:off x="6429388" y="0"/>
            <a:ext cx="2500330" cy="1323439"/>
          </a:xfrm>
          <a:prstGeom prst="rect">
            <a:avLst/>
          </a:prstGeom>
          <a:noFill/>
        </p:spPr>
        <p:txBody>
          <a:bodyPr wrap="square" rtlCol="0">
            <a:spAutoFit/>
            <a:scene3d>
              <a:camera prst="orthographicFront">
                <a:rot lat="0" lon="0" rev="0"/>
              </a:camera>
              <a:lightRig rig="glow" dir="t">
                <a:rot lat="0" lon="0" rev="3600000"/>
              </a:lightRig>
            </a:scene3d>
            <a:sp3d extrusionH="57150" prstMaterial="softEdge">
              <a:bevelT w="29210" h="16510" prst="angle"/>
              <a:contourClr>
                <a:schemeClr val="accent4">
                  <a:alpha val="95000"/>
                </a:schemeClr>
              </a:contourClr>
            </a:sp3d>
          </a:bodyPr>
          <a:lstStyle/>
          <a:p>
            <a:pPr algn="ctr"/>
            <a:r>
              <a:rPr lang="es-E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rPr>
              <a:t>UN PACTO MEJOR</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2" charset="-78"/>
              <a:cs typeface="Andalus"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800" decel="100000"/>
                                        <p:tgtEl>
                                          <p:spTgt spid="4"/>
                                        </p:tgtEl>
                                      </p:cBhvr>
                                    </p:animEffect>
                                    <p:anim calcmode="lin" valueType="num">
                                      <p:cBhvr>
                                        <p:cTn id="20" dur="800" decel="100000" fill="hold"/>
                                        <p:tgtEl>
                                          <p:spTgt spid="4"/>
                                        </p:tgtEl>
                                        <p:attrNameLst>
                                          <p:attrName>style.rotation</p:attrName>
                                        </p:attrNameLst>
                                      </p:cBhvr>
                                      <p:tavLst>
                                        <p:tav tm="0">
                                          <p:val>
                                            <p:fltVal val="-90"/>
                                          </p:val>
                                        </p:tav>
                                        <p:tav tm="100000">
                                          <p:val>
                                            <p:fltVal val="0"/>
                                          </p:val>
                                        </p:tav>
                                      </p:tavLst>
                                    </p:anim>
                                    <p:anim calcmode="lin" valueType="num">
                                      <p:cBhvr>
                                        <p:cTn id="21" dur="800" decel="100000" fill="hold"/>
                                        <p:tgtEl>
                                          <p:spTgt spid="4"/>
                                        </p:tgtEl>
                                        <p:attrNameLst>
                                          <p:attrName>ppt_x</p:attrName>
                                        </p:attrNameLst>
                                      </p:cBhvr>
                                      <p:tavLst>
                                        <p:tav tm="0">
                                          <p:val>
                                            <p:strVal val="#ppt_x+0.4"/>
                                          </p:val>
                                        </p:tav>
                                        <p:tav tm="100000">
                                          <p:val>
                                            <p:strVal val="#ppt_x-0.05"/>
                                          </p:val>
                                        </p:tav>
                                      </p:tavLst>
                                    </p:anim>
                                    <p:anim calcmode="lin" valueType="num">
                                      <p:cBhvr>
                                        <p:cTn id="22" dur="800" decel="100000" fill="hold"/>
                                        <p:tgtEl>
                                          <p:spTgt spid="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2000" b="-9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71414"/>
            <a:ext cx="9144000" cy="584775"/>
          </a:xfrm>
          <a:prstGeom prst="rect">
            <a:avLst/>
          </a:prstGeom>
          <a:noFill/>
        </p:spPr>
        <p:txBody>
          <a:bodyPr wrap="square" rtlCol="0">
            <a:spAutoFit/>
          </a:bodyPr>
          <a:lstStyle/>
          <a:p>
            <a:pPr algn="ctr"/>
            <a:r>
              <a:rPr lang="es-ES" sz="3200" b="1" dirty="0" smtClean="0">
                <a:ln w="31550" cmpd="sng">
                  <a:solidFill>
                    <a:srgbClr val="7030A0"/>
                  </a:solidFill>
                  <a:prstDash val="solid"/>
                </a:ln>
                <a:solidFill>
                  <a:schemeClr val="accent6">
                    <a:tint val="15000"/>
                    <a:satMod val="200000"/>
                  </a:schemeClr>
                </a:solidFill>
                <a:effectLst>
                  <a:glow rad="63500">
                    <a:srgbClr val="A9CAF3">
                      <a:alpha val="40000"/>
                    </a:srgbClr>
                  </a:glow>
                  <a:outerShdw blurRad="50800" dist="40000" dir="5400000" algn="tl" rotWithShape="0">
                    <a:srgbClr val="000000">
                      <a:shade val="5000"/>
                      <a:satMod val="120000"/>
                      <a:alpha val="33000"/>
                    </a:srgbClr>
                  </a:outerShdw>
                </a:effectLst>
                <a:latin typeface="Ethnocentric" pitchFamily="2" charset="0"/>
              </a:rPr>
              <a:t>NUESTRA PARTE EN EL PACTO</a:t>
            </a:r>
            <a:endParaRPr lang="es-ES" sz="3200" b="1" dirty="0">
              <a:ln w="31550" cmpd="sng">
                <a:solidFill>
                  <a:srgbClr val="7030A0"/>
                </a:solidFill>
                <a:prstDash val="solid"/>
              </a:ln>
              <a:solidFill>
                <a:schemeClr val="accent6">
                  <a:tint val="15000"/>
                  <a:satMod val="200000"/>
                </a:schemeClr>
              </a:solidFill>
              <a:effectLst>
                <a:glow rad="63500">
                  <a:srgbClr val="A9CAF3">
                    <a:alpha val="40000"/>
                  </a:srgbClr>
                </a:glow>
                <a:outerShdw blurRad="50800" dist="40000" dir="5400000" algn="tl" rotWithShape="0">
                  <a:srgbClr val="000000">
                    <a:shade val="5000"/>
                    <a:satMod val="120000"/>
                    <a:alpha val="33000"/>
                  </a:srgbClr>
                </a:outerShdw>
              </a:effectLst>
              <a:latin typeface="Ethnocentric" pitchFamily="2" charset="0"/>
            </a:endParaRPr>
          </a:p>
        </p:txBody>
      </p:sp>
      <p:sp>
        <p:nvSpPr>
          <p:cNvPr id="3" name="2 Rectángulo"/>
          <p:cNvSpPr/>
          <p:nvPr/>
        </p:nvSpPr>
        <p:spPr>
          <a:xfrm>
            <a:off x="142844" y="714356"/>
            <a:ext cx="4357718" cy="1703030"/>
          </a:xfrm>
          <a:prstGeom prst="rect">
            <a:avLst/>
          </a:prstGeom>
        </p:spPr>
        <p:txBody>
          <a:bodyPr wrap="square">
            <a:spAutoFit/>
          </a:bodyPr>
          <a:lstStyle/>
          <a:p>
            <a:pPr>
              <a:lnSpc>
                <a:spcPct val="150000"/>
              </a:lnSpc>
            </a:pPr>
            <a:r>
              <a:rPr lang="es-ES" b="1" i="1" dirty="0" smtClean="0">
                <a:effectLst>
                  <a:glow rad="228600">
                    <a:srgbClr val="FFFF00">
                      <a:alpha val="40000"/>
                    </a:srgbClr>
                  </a:glow>
                </a:effectLst>
              </a:rPr>
              <a:t>“Sacrifica a Dios alabanza,</a:t>
            </a:r>
            <a:r>
              <a:rPr lang="es-ES" b="1" dirty="0" smtClean="0">
                <a:effectLst>
                  <a:glow rad="228600">
                    <a:srgbClr val="FFFF00">
                      <a:alpha val="40000"/>
                    </a:srgbClr>
                  </a:glow>
                </a:effectLst>
              </a:rPr>
              <a:t/>
            </a:r>
            <a:br>
              <a:rPr lang="es-ES" b="1" dirty="0" smtClean="0">
                <a:effectLst>
                  <a:glow rad="228600">
                    <a:srgbClr val="FFFF00">
                      <a:alpha val="40000"/>
                    </a:srgbClr>
                  </a:glow>
                </a:effectLst>
              </a:rPr>
            </a:br>
            <a:r>
              <a:rPr lang="es-ES" b="1" i="1" dirty="0" smtClean="0">
                <a:effectLst>
                  <a:glow rad="228600">
                    <a:srgbClr val="FFFF00">
                      <a:alpha val="40000"/>
                    </a:srgbClr>
                  </a:glow>
                </a:effectLst>
              </a:rPr>
              <a:t>Y paga tus votos al Altísimo;</a:t>
            </a:r>
            <a:r>
              <a:rPr lang="es-ES" b="1" dirty="0" smtClean="0">
                <a:effectLst>
                  <a:glow rad="228600">
                    <a:srgbClr val="FFFF00">
                      <a:alpha val="40000"/>
                    </a:srgbClr>
                  </a:glow>
                </a:effectLst>
              </a:rPr>
              <a:t/>
            </a:r>
            <a:br>
              <a:rPr lang="es-ES" b="1" dirty="0" smtClean="0">
                <a:effectLst>
                  <a:glow rad="228600">
                    <a:srgbClr val="FFFF00">
                      <a:alpha val="40000"/>
                    </a:srgbClr>
                  </a:glow>
                </a:effectLst>
              </a:rPr>
            </a:br>
            <a:r>
              <a:rPr lang="es-ES" b="1" i="1" dirty="0" smtClean="0">
                <a:effectLst>
                  <a:glow rad="228600">
                    <a:srgbClr val="FFFF00">
                      <a:alpha val="40000"/>
                    </a:srgbClr>
                  </a:glow>
                </a:effectLst>
              </a:rPr>
              <a:t>E invócame en el día de la angustia;</a:t>
            </a:r>
            <a:r>
              <a:rPr lang="es-ES" b="1" dirty="0" smtClean="0">
                <a:effectLst>
                  <a:glow rad="228600">
                    <a:srgbClr val="FFFF00">
                      <a:alpha val="40000"/>
                    </a:srgbClr>
                  </a:glow>
                </a:effectLst>
              </a:rPr>
              <a:t/>
            </a:r>
            <a:br>
              <a:rPr lang="es-ES" b="1" dirty="0" smtClean="0">
                <a:effectLst>
                  <a:glow rad="228600">
                    <a:srgbClr val="FFFF00">
                      <a:alpha val="40000"/>
                    </a:srgbClr>
                  </a:glow>
                </a:effectLst>
              </a:rPr>
            </a:br>
            <a:r>
              <a:rPr lang="es-ES" b="1" i="1" dirty="0" smtClean="0">
                <a:effectLst>
                  <a:glow rad="228600">
                    <a:srgbClr val="FFFF00">
                      <a:alpha val="40000"/>
                    </a:srgbClr>
                  </a:glow>
                </a:effectLst>
              </a:rPr>
              <a:t>Te libraré, y tú me honrarás”</a:t>
            </a:r>
            <a:endParaRPr lang="es-ES" b="1" dirty="0">
              <a:effectLst>
                <a:glow rad="228600">
                  <a:srgbClr val="FFFF00">
                    <a:alpha val="40000"/>
                  </a:srgbClr>
                </a:glow>
              </a:effectLst>
            </a:endParaRPr>
          </a:p>
        </p:txBody>
      </p:sp>
      <p:sp>
        <p:nvSpPr>
          <p:cNvPr id="4" name="3 CuadroTexto"/>
          <p:cNvSpPr txBox="1"/>
          <p:nvPr/>
        </p:nvSpPr>
        <p:spPr>
          <a:xfrm>
            <a:off x="214282" y="2478281"/>
            <a:ext cx="1500198" cy="307777"/>
          </a:xfrm>
          <a:prstGeom prst="rect">
            <a:avLst/>
          </a:prstGeom>
          <a:noFill/>
        </p:spPr>
        <p:txBody>
          <a:bodyPr wrap="square" rtlCol="0">
            <a:spAutoFit/>
          </a:bodyPr>
          <a:lstStyle/>
          <a:p>
            <a:r>
              <a:rPr lang="es-ES" sz="1400" dirty="0" smtClean="0"/>
              <a:t>Salmo 50: 14-15</a:t>
            </a:r>
            <a:endParaRPr lang="es-ES" sz="1400" dirty="0"/>
          </a:p>
        </p:txBody>
      </p:sp>
      <p:sp>
        <p:nvSpPr>
          <p:cNvPr id="5" name="4 CuadroTexto"/>
          <p:cNvSpPr txBox="1"/>
          <p:nvPr/>
        </p:nvSpPr>
        <p:spPr>
          <a:xfrm>
            <a:off x="6500826" y="785794"/>
            <a:ext cx="2643174" cy="1938992"/>
          </a:xfrm>
          <a:prstGeom prst="rect">
            <a:avLst/>
          </a:prstGeom>
          <a:noFill/>
        </p:spPr>
        <p:txBody>
          <a:bodyPr wrap="square" rtlCol="0">
            <a:spAutoFit/>
          </a:bodyPr>
          <a:lstStyle/>
          <a:p>
            <a:pPr algn="ctr"/>
            <a:r>
              <a:rPr lang="es-ES" sz="2400" dirty="0" smtClean="0">
                <a:solidFill>
                  <a:srgbClr val="FFFF00"/>
                </a:solidFill>
                <a:effectLst>
                  <a:glow rad="228600">
                    <a:schemeClr val="tx1">
                      <a:alpha val="40000"/>
                    </a:schemeClr>
                  </a:glow>
                </a:effectLst>
              </a:rPr>
              <a:t>Dios pide nuestra alabanza.</a:t>
            </a:r>
          </a:p>
          <a:p>
            <a:pPr algn="ctr"/>
            <a:r>
              <a:rPr lang="es-ES" sz="2400" dirty="0" smtClean="0">
                <a:solidFill>
                  <a:srgbClr val="FFFF00"/>
                </a:solidFill>
                <a:effectLst>
                  <a:glow rad="228600">
                    <a:schemeClr val="tx1">
                      <a:alpha val="40000"/>
                    </a:schemeClr>
                  </a:glow>
                </a:effectLst>
              </a:rPr>
              <a:t>Él no exige ahora menos que lo que exigió a Abraham:</a:t>
            </a:r>
            <a:endParaRPr lang="es-ES" sz="2400" dirty="0">
              <a:solidFill>
                <a:srgbClr val="FFFF00"/>
              </a:solidFill>
              <a:effectLst>
                <a:glow rad="228600">
                  <a:schemeClr val="tx1">
                    <a:alpha val="40000"/>
                  </a:schemeClr>
                </a:glow>
              </a:effectLst>
            </a:endParaRPr>
          </a:p>
        </p:txBody>
      </p:sp>
      <p:sp>
        <p:nvSpPr>
          <p:cNvPr id="6" name="5 Rectángulo"/>
          <p:cNvSpPr/>
          <p:nvPr/>
        </p:nvSpPr>
        <p:spPr>
          <a:xfrm>
            <a:off x="0" y="6035780"/>
            <a:ext cx="9144000" cy="1107996"/>
          </a:xfrm>
          <a:prstGeom prst="rect">
            <a:avLst/>
          </a:prstGeom>
        </p:spPr>
        <p:txBody>
          <a:bodyPr wrap="square">
            <a:spAutoFit/>
          </a:bodyPr>
          <a:lstStyle/>
          <a:p>
            <a:pPr algn="ctr"/>
            <a:r>
              <a:rPr lang="es-ES" sz="6600" dirty="0" smtClean="0">
                <a:ln>
                  <a:solidFill>
                    <a:srgbClr val="FFFF00"/>
                  </a:solidFill>
                </a:ln>
                <a:solidFill>
                  <a:schemeClr val="bg1"/>
                </a:solidFill>
                <a:latin typeface="Andalus" pitchFamily="2" charset="-78"/>
                <a:cs typeface="Andalus" pitchFamily="2" charset="-78"/>
              </a:rPr>
              <a:t>Todo nuestro corazón</a:t>
            </a:r>
            <a:endParaRPr lang="es-ES" sz="6600" dirty="0">
              <a:ln>
                <a:solidFill>
                  <a:srgbClr val="FFFF00"/>
                </a:solidFill>
              </a:ln>
              <a:solidFill>
                <a:schemeClr val="bg1"/>
              </a:solidFill>
              <a:latin typeface="Andalus" pitchFamily="2" charset="-78"/>
              <a:cs typeface="Andalus"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Effect transition="in" filter="wipe(down)">
                                      <p:cBhvr>
                                        <p:cTn id="35" dur="290">
                                          <p:stCondLst>
                                            <p:cond delay="0"/>
                                          </p:stCondLst>
                                        </p:cTn>
                                        <p:tgtEl>
                                          <p:spTgt spid="6"/>
                                        </p:tgtEl>
                                      </p:cBhvr>
                                    </p:animEffect>
                                    <p:anim calcmode="lin" valueType="num">
                                      <p:cBhvr>
                                        <p:cTn id="3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41" dur="13">
                                          <p:stCondLst>
                                            <p:cond delay="325"/>
                                          </p:stCondLst>
                                        </p:cTn>
                                        <p:tgtEl>
                                          <p:spTgt spid="6"/>
                                        </p:tgtEl>
                                      </p:cBhvr>
                                      <p:to x="100000" y="60000"/>
                                    </p:animScale>
                                    <p:animScale>
                                      <p:cBhvr>
                                        <p:cTn id="42" dur="83" decel="50000">
                                          <p:stCondLst>
                                            <p:cond delay="338"/>
                                          </p:stCondLst>
                                        </p:cTn>
                                        <p:tgtEl>
                                          <p:spTgt spid="6"/>
                                        </p:tgtEl>
                                      </p:cBhvr>
                                      <p:to x="100000" y="100000"/>
                                    </p:animScale>
                                    <p:animScale>
                                      <p:cBhvr>
                                        <p:cTn id="43" dur="13">
                                          <p:stCondLst>
                                            <p:cond delay="656"/>
                                          </p:stCondLst>
                                        </p:cTn>
                                        <p:tgtEl>
                                          <p:spTgt spid="6"/>
                                        </p:tgtEl>
                                      </p:cBhvr>
                                      <p:to x="100000" y="80000"/>
                                    </p:animScale>
                                    <p:animScale>
                                      <p:cBhvr>
                                        <p:cTn id="44" dur="83" decel="50000">
                                          <p:stCondLst>
                                            <p:cond delay="669"/>
                                          </p:stCondLst>
                                        </p:cTn>
                                        <p:tgtEl>
                                          <p:spTgt spid="6"/>
                                        </p:tgtEl>
                                      </p:cBhvr>
                                      <p:to x="100000" y="100000"/>
                                    </p:animScale>
                                    <p:animScale>
                                      <p:cBhvr>
                                        <p:cTn id="45" dur="13">
                                          <p:stCondLst>
                                            <p:cond delay="821"/>
                                          </p:stCondLst>
                                        </p:cTn>
                                        <p:tgtEl>
                                          <p:spTgt spid="6"/>
                                        </p:tgtEl>
                                      </p:cBhvr>
                                      <p:to x="100000" y="90000"/>
                                    </p:animScale>
                                    <p:animScale>
                                      <p:cBhvr>
                                        <p:cTn id="46" dur="83" decel="50000">
                                          <p:stCondLst>
                                            <p:cond delay="834"/>
                                          </p:stCondLst>
                                        </p:cTn>
                                        <p:tgtEl>
                                          <p:spTgt spid="6"/>
                                        </p:tgtEl>
                                      </p:cBhvr>
                                      <p:to x="100000" y="100000"/>
                                    </p:animScale>
                                    <p:animScale>
                                      <p:cBhvr>
                                        <p:cTn id="47" dur="13">
                                          <p:stCondLst>
                                            <p:cond delay="904"/>
                                          </p:stCondLst>
                                        </p:cTn>
                                        <p:tgtEl>
                                          <p:spTgt spid="6"/>
                                        </p:tgtEl>
                                      </p:cBhvr>
                                      <p:to x="100000" y="95000"/>
                                    </p:animScale>
                                    <p:animScale>
                                      <p:cBhvr>
                                        <p:cTn id="48"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3643306" cy="1200329"/>
          </a:xfrm>
          <a:prstGeom prst="rect">
            <a:avLst/>
          </a:prstGeom>
          <a:noFill/>
        </p:spPr>
        <p:txBody>
          <a:bodyPr wrap="square" rtlCol="0">
            <a:spAutoFit/>
          </a:bodyPr>
          <a:lstStyle/>
          <a:p>
            <a:pPr algn="ctr"/>
            <a:r>
              <a:rPr lang="es-ES" sz="3600" b="1" dirty="0" smtClean="0">
                <a:solidFill>
                  <a:srgbClr val="FFFF00"/>
                </a:solidFill>
                <a:effectLst>
                  <a:reflection blurRad="6350" stA="50000" endA="300" endPos="50000" dist="29997" dir="5400000" sy="-100000" algn="bl" rotWithShape="0"/>
                </a:effectLst>
                <a:latin typeface="Britannic Bold" pitchFamily="34" charset="0"/>
              </a:rPr>
              <a:t>LOS PACTOS DE LA PROMESA</a:t>
            </a:r>
            <a:endParaRPr lang="es-ES" sz="3600" b="1" dirty="0">
              <a:solidFill>
                <a:srgbClr val="FFFF00"/>
              </a:solidFill>
              <a:effectLst>
                <a:reflection blurRad="6350" stA="50000" endA="300" endPos="50000" dist="29997" dir="5400000" sy="-100000" algn="bl" rotWithShape="0"/>
              </a:effectLst>
              <a:latin typeface="Britannic Bold" pitchFamily="34" charset="0"/>
            </a:endParaRPr>
          </a:p>
        </p:txBody>
      </p:sp>
      <p:sp>
        <p:nvSpPr>
          <p:cNvPr id="3" name="2 Rectángulo"/>
          <p:cNvSpPr/>
          <p:nvPr/>
        </p:nvSpPr>
        <p:spPr>
          <a:xfrm>
            <a:off x="4357686" y="958880"/>
            <a:ext cx="4786314" cy="4093428"/>
          </a:xfrm>
          <a:prstGeom prst="rect">
            <a:avLst/>
          </a:prstGeom>
        </p:spPr>
        <p:txBody>
          <a:bodyPr wrap="square">
            <a:spAutoFit/>
          </a:bodyPr>
          <a:lstStyle/>
          <a:p>
            <a:pPr marL="719138" indent="-719138"/>
            <a:r>
              <a:rPr lang="es-ES" sz="2000" b="1" i="1" dirty="0" smtClean="0">
                <a:solidFill>
                  <a:srgbClr val="FFFF00"/>
                </a:solidFill>
                <a:latin typeface="Arial Narrow" pitchFamily="34" charset="0"/>
              </a:rPr>
              <a:t>El Dios de dioses, Jehová, ha hablado, y convocado la tierra,</a:t>
            </a:r>
          </a:p>
          <a:p>
            <a:pPr marL="719138" indent="-719138"/>
            <a:r>
              <a:rPr lang="es-ES" sz="2000" b="1" i="1" dirty="0" smtClean="0">
                <a:solidFill>
                  <a:srgbClr val="FFFF00"/>
                </a:solidFill>
                <a:latin typeface="Arial Narrow" pitchFamily="34" charset="0"/>
              </a:rPr>
              <a:t>Desde el nacimiento del sol hasta donde se pone.</a:t>
            </a:r>
          </a:p>
          <a:p>
            <a:pPr marL="719138" indent="-719138"/>
            <a:r>
              <a:rPr lang="es-ES" sz="2000" b="1" i="1" dirty="0" smtClean="0">
                <a:solidFill>
                  <a:srgbClr val="FFFF00"/>
                </a:solidFill>
                <a:latin typeface="Arial Narrow" pitchFamily="34" charset="0"/>
              </a:rPr>
              <a:t>De Sion, perfección de hermosura,</a:t>
            </a:r>
          </a:p>
          <a:p>
            <a:pPr marL="719138" indent="-719138"/>
            <a:r>
              <a:rPr lang="es-ES" sz="2000" b="1" i="1" dirty="0" smtClean="0">
                <a:solidFill>
                  <a:srgbClr val="FFFF00"/>
                </a:solidFill>
                <a:latin typeface="Arial Narrow" pitchFamily="34" charset="0"/>
              </a:rPr>
              <a:t>Dios ha resplandecido.</a:t>
            </a:r>
          </a:p>
          <a:p>
            <a:pPr marL="719138" indent="-719138"/>
            <a:r>
              <a:rPr lang="es-ES" sz="2000" b="1" i="1" dirty="0" smtClean="0">
                <a:solidFill>
                  <a:srgbClr val="FFFF00"/>
                </a:solidFill>
                <a:latin typeface="Arial Narrow" pitchFamily="34" charset="0"/>
              </a:rPr>
              <a:t>Vendrá nuestro Dios, y no callará;</a:t>
            </a:r>
          </a:p>
          <a:p>
            <a:pPr marL="719138" indent="-719138"/>
            <a:r>
              <a:rPr lang="es-ES" sz="2000" b="1" i="1" dirty="0" smtClean="0">
                <a:solidFill>
                  <a:srgbClr val="FFFF00"/>
                </a:solidFill>
                <a:latin typeface="Arial Narrow" pitchFamily="34" charset="0"/>
              </a:rPr>
              <a:t>Fuego consumirá delante de él,</a:t>
            </a:r>
          </a:p>
          <a:p>
            <a:pPr marL="719138" indent="-719138"/>
            <a:r>
              <a:rPr lang="es-ES" sz="2000" b="1" i="1" dirty="0" smtClean="0">
                <a:solidFill>
                  <a:srgbClr val="FFFF00"/>
                </a:solidFill>
                <a:latin typeface="Arial Narrow" pitchFamily="34" charset="0"/>
              </a:rPr>
              <a:t>Y tempestad poderosa le rodeará.</a:t>
            </a:r>
          </a:p>
          <a:p>
            <a:pPr marL="719138" indent="-719138"/>
            <a:r>
              <a:rPr lang="es-ES" sz="2000" b="1" i="1" dirty="0" smtClean="0">
                <a:solidFill>
                  <a:srgbClr val="FFFF00"/>
                </a:solidFill>
                <a:latin typeface="Arial Narrow" pitchFamily="34" charset="0"/>
              </a:rPr>
              <a:t>Convocará a los cielos de arriba,</a:t>
            </a:r>
          </a:p>
          <a:p>
            <a:pPr marL="719138" indent="-719138"/>
            <a:r>
              <a:rPr lang="es-ES" sz="2000" b="1" i="1" dirty="0" smtClean="0">
                <a:solidFill>
                  <a:srgbClr val="FFFF00"/>
                </a:solidFill>
                <a:latin typeface="Arial Narrow" pitchFamily="34" charset="0"/>
              </a:rPr>
              <a:t>Y a la tierra, para juzgar a su pueblo.</a:t>
            </a:r>
          </a:p>
          <a:p>
            <a:pPr marL="719138" indent="-719138"/>
            <a:r>
              <a:rPr lang="es-ES" sz="2000" b="1" i="1" u="sng" dirty="0" smtClean="0">
                <a:solidFill>
                  <a:srgbClr val="FF99FF"/>
                </a:solidFill>
                <a:latin typeface="Arial Narrow" pitchFamily="34" charset="0"/>
              </a:rPr>
              <a:t>Juntadme mis santos,</a:t>
            </a:r>
          </a:p>
          <a:p>
            <a:pPr marL="719138" indent="-719138"/>
            <a:r>
              <a:rPr lang="es-ES" sz="2000" b="1" i="1" u="sng" dirty="0" smtClean="0">
                <a:solidFill>
                  <a:srgbClr val="FF99FF"/>
                </a:solidFill>
                <a:latin typeface="Arial Narrow" pitchFamily="34" charset="0"/>
              </a:rPr>
              <a:t>Los que hicieron conmigo pacto con sacrificio</a:t>
            </a:r>
            <a:endParaRPr lang="es-ES" sz="2000" b="1" u="sng" dirty="0">
              <a:solidFill>
                <a:srgbClr val="FF99FF"/>
              </a:solidFill>
              <a:latin typeface="Arial Narrow" pitchFamily="34" charset="0"/>
            </a:endParaRPr>
          </a:p>
        </p:txBody>
      </p:sp>
      <p:sp>
        <p:nvSpPr>
          <p:cNvPr id="4" name="3 CuadroTexto"/>
          <p:cNvSpPr txBox="1"/>
          <p:nvPr/>
        </p:nvSpPr>
        <p:spPr>
          <a:xfrm>
            <a:off x="6500794" y="5121487"/>
            <a:ext cx="2643206" cy="307777"/>
          </a:xfrm>
          <a:prstGeom prst="rect">
            <a:avLst/>
          </a:prstGeom>
          <a:noFill/>
        </p:spPr>
        <p:txBody>
          <a:bodyPr wrap="square" rtlCol="0">
            <a:spAutoFit/>
          </a:bodyPr>
          <a:lstStyle/>
          <a:p>
            <a:pPr algn="r"/>
            <a:r>
              <a:rPr lang="es-ES" sz="1400" dirty="0" smtClean="0">
                <a:solidFill>
                  <a:srgbClr val="FFFF00"/>
                </a:solidFill>
              </a:rPr>
              <a:t>Salmo 50: 1-5</a:t>
            </a:r>
            <a:endParaRPr lang="es-ES" sz="1400" dirty="0">
              <a:solidFill>
                <a:srgbClr val="FFFF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ppt_x</p:attrName>
                                        </p:attrNameLst>
                                      </p:cBhvr>
                                      <p:tavLst>
                                        <p:tav tm="0">
                                          <p:val>
                                            <p:fltVal val="0.5"/>
                                          </p:val>
                                        </p:tav>
                                        <p:tav tm="100000">
                                          <p:val>
                                            <p:strVal val="#ppt_x"/>
                                          </p:val>
                                        </p:tav>
                                      </p:tavLst>
                                    </p:anim>
                                    <p:anim calcmode="lin" valueType="num">
                                      <p:cBhvr>
                                        <p:cTn id="16"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1000"/>
                                        <p:tgtEl>
                                          <p:spTgt spid="3">
                                            <p:txEl>
                                              <p:pRg st="9" end="9"/>
                                            </p:txEl>
                                          </p:spTgt>
                                        </p:tgtEl>
                                      </p:cBhvr>
                                    </p:animEffect>
                                    <p:anim calcmode="lin" valueType="num">
                                      <p:cBhvr>
                                        <p:cTn id="8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Effect transition="in" filter="fade">
                                      <p:cBhvr>
                                        <p:cTn id="91" dur="1000"/>
                                        <p:tgtEl>
                                          <p:spTgt spid="3">
                                            <p:txEl>
                                              <p:pRg st="10" end="10"/>
                                            </p:txEl>
                                          </p:spTgt>
                                        </p:tgtEl>
                                      </p:cBhvr>
                                    </p:animEffect>
                                    <p:anim calcmode="lin" valueType="num">
                                      <p:cBhvr>
                                        <p:cTn id="9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32" y="71414"/>
            <a:ext cx="5572164" cy="3046988"/>
          </a:xfrm>
          <a:prstGeom prst="rect">
            <a:avLst/>
          </a:prstGeom>
          <a:noFill/>
        </p:spPr>
        <p:txBody>
          <a:bodyPr wrap="square" rtlCol="0">
            <a:spAutoFit/>
            <a:scene3d>
              <a:camera prst="orthographicFront">
                <a:rot lat="600000" lon="19499985" rev="0"/>
              </a:camera>
              <a:lightRig rig="soft" dir="t">
                <a:rot lat="0" lon="0" rev="0"/>
              </a:lightRig>
            </a:scene3d>
            <a:sp3d extrusionH="57150" prstMaterial="plastic">
              <a:bevelT w="57150" h="38100" prst="artDeco"/>
            </a:sp3d>
          </a:bodyPr>
          <a:lstStyle/>
          <a:p>
            <a:pPr algn="ctr"/>
            <a:r>
              <a:rPr lang="es-ES" sz="4800" b="1" dirty="0" smtClean="0">
                <a:ln w="12700">
                  <a:solidFill>
                    <a:srgbClr val="00B0F0"/>
                  </a:solidFill>
                </a:ln>
                <a:solidFill>
                  <a:srgbClr val="0070C0"/>
                </a:solidFill>
              </a:rPr>
              <a:t>Querido hermano,</a:t>
            </a:r>
          </a:p>
          <a:p>
            <a:pPr algn="ctr"/>
            <a:r>
              <a:rPr lang="es-ES" sz="4800" b="1" dirty="0" smtClean="0">
                <a:ln w="12700">
                  <a:solidFill>
                    <a:srgbClr val="00B0F0"/>
                  </a:solidFill>
                </a:ln>
                <a:solidFill>
                  <a:srgbClr val="0070C0"/>
                </a:solidFill>
              </a:rPr>
              <a:t>¿te has adherido ya a los pactos de la promesa?</a:t>
            </a:r>
          </a:p>
        </p:txBody>
      </p:sp>
      <p:sp>
        <p:nvSpPr>
          <p:cNvPr id="4" name="3 Rectángulo"/>
          <p:cNvSpPr/>
          <p:nvPr/>
        </p:nvSpPr>
        <p:spPr>
          <a:xfrm>
            <a:off x="642942" y="3214686"/>
            <a:ext cx="4643438" cy="3785652"/>
          </a:xfrm>
          <a:prstGeom prst="rect">
            <a:avLst/>
          </a:prstGeom>
        </p:spPr>
        <p:txBody>
          <a:bodyPr wrap="square">
            <a:spAutoFit/>
            <a:scene3d>
              <a:camera prst="orthographicFront">
                <a:rot lat="20399999" lon="0" rev="0"/>
              </a:camera>
              <a:lightRig rig="threePt" dir="t"/>
            </a:scene3d>
            <a:sp3d extrusionH="57150" contourW="12700" prstMaterial="powder">
              <a:bevelT h="25400" prst="softRound"/>
              <a:contourClr>
                <a:srgbClr val="FF0000"/>
              </a:contourClr>
            </a:sp3d>
          </a:bodyPr>
          <a:lstStyle/>
          <a:p>
            <a:r>
              <a:rPr lang="es-ES" sz="6000" b="1" dirty="0" smtClean="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rPr>
              <a:t>Haz hoy un pacto personal con tu Dios.</a:t>
            </a:r>
            <a:endParaRPr lang="es-ES" sz="60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Aharoni" pitchFamily="2" charset="-79"/>
              <a:cs typeface="Aharoni" pitchFamily="2" charset="-79"/>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lum/>
          </a:blip>
          <a:srcRect/>
          <a:stretch>
            <a:fillRect l="-55000" r="-1000"/>
          </a:stretch>
        </a:blipFill>
        <a:effectLst/>
      </p:bgPr>
    </p:bg>
    <p:spTree>
      <p:nvGrpSpPr>
        <p:cNvPr id="1" name=""/>
        <p:cNvGrpSpPr/>
        <p:nvPr/>
      </p:nvGrpSpPr>
      <p:grpSpPr>
        <a:xfrm>
          <a:off x="0" y="0"/>
          <a:ext cx="0" cy="0"/>
          <a:chOff x="0" y="0"/>
          <a:chExt cx="0" cy="0"/>
        </a:xfrm>
      </p:grpSpPr>
      <p:sp>
        <p:nvSpPr>
          <p:cNvPr id="4" name="3 CuadroTexto"/>
          <p:cNvSpPr txBox="1"/>
          <p:nvPr/>
        </p:nvSpPr>
        <p:spPr>
          <a:xfrm>
            <a:off x="285720" y="142852"/>
            <a:ext cx="3429024" cy="707886"/>
          </a:xfrm>
          <a:prstGeom prst="rect">
            <a:avLst/>
          </a:prstGeom>
          <a:noFill/>
        </p:spPr>
        <p:txBody>
          <a:bodyPr wrap="square" rtlCol="0">
            <a:spAutoFit/>
          </a:bodyPr>
          <a:lstStyle/>
          <a:p>
            <a:r>
              <a:rPr lang="es-ES" sz="4000" b="1" dirty="0" smtClean="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LOS PACTOS</a:t>
            </a:r>
            <a:endParaRPr lang="es-ES"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endParaRPr>
          </a:p>
        </p:txBody>
      </p:sp>
      <p:sp>
        <p:nvSpPr>
          <p:cNvPr id="6" name="5 CuadroTexto"/>
          <p:cNvSpPr txBox="1"/>
          <p:nvPr/>
        </p:nvSpPr>
        <p:spPr>
          <a:xfrm>
            <a:off x="357158" y="1142984"/>
            <a:ext cx="4786346" cy="707886"/>
          </a:xfrm>
          <a:prstGeom prst="rect">
            <a:avLst/>
          </a:prstGeom>
          <a:noFill/>
        </p:spPr>
        <p:txBody>
          <a:bodyPr wrap="square" rtlCol="0">
            <a:spAutoFit/>
          </a:bodyPr>
          <a:lstStyle/>
          <a:p>
            <a:r>
              <a:rPr lang="es-ES" sz="2000" dirty="0" smtClean="0">
                <a:ln>
                  <a:solidFill>
                    <a:schemeClr val="tx1"/>
                  </a:solidFill>
                </a:ln>
                <a:solidFill>
                  <a:schemeClr val="bg1"/>
                </a:solidFill>
                <a:latin typeface="Cooper Black" pitchFamily="18" charset="0"/>
              </a:rPr>
              <a:t>En primer lugar, encontramos un NUEVO PACTO:</a:t>
            </a:r>
            <a:endParaRPr lang="es-ES" sz="2000" dirty="0">
              <a:ln>
                <a:solidFill>
                  <a:schemeClr val="tx1"/>
                </a:solidFill>
              </a:ln>
              <a:solidFill>
                <a:schemeClr val="bg1"/>
              </a:solidFill>
              <a:latin typeface="Cooper Black"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5643571" y="2857496"/>
            <a:ext cx="3500462" cy="3651564"/>
          </a:xfrm>
          <a:prstGeom prst="roundRect">
            <a:avLst>
              <a:gd name="adj" fmla="val 17232"/>
            </a:avLst>
          </a:prstGeom>
          <a:ln>
            <a:noFill/>
          </a:ln>
          <a:effectLst>
            <a:outerShdw blurRad="152400" dist="12000" dir="900000" sy="98000" kx="110000" ky="200000" algn="tl" rotWithShape="0">
              <a:srgbClr val="000000">
                <a:alpha val="30000"/>
              </a:srgbClr>
            </a:outerShdw>
          </a:effectLst>
          <a:scene3d>
            <a:camera prst="perspectiveContrastingLeftFacing"/>
            <a:lightRig rig="threePt" dir="t"/>
          </a:scene3d>
          <a:sp3d contourW="6350" prstMaterial="matte">
            <a:bevelT w="101600" h="101600" prst="relaxedInset"/>
            <a:contourClr>
              <a:srgbClr val="969696"/>
            </a:contourClr>
          </a:sp3d>
        </p:spPr>
      </p:pic>
      <p:sp>
        <p:nvSpPr>
          <p:cNvPr id="11" name="10 Datos"/>
          <p:cNvSpPr/>
          <p:nvPr/>
        </p:nvSpPr>
        <p:spPr>
          <a:xfrm>
            <a:off x="0" y="4643446"/>
            <a:ext cx="3571868" cy="2214554"/>
          </a:xfrm>
          <a:prstGeom prst="flowChartInputOutput">
            <a:avLst/>
          </a:prstGeom>
          <a:solidFill>
            <a:srgbClr val="9A0721"/>
          </a:solidFill>
          <a:ln>
            <a:solidFill>
              <a:srgbClr val="D7032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lIns="0" tIns="144000" rIns="0" bIns="0" rtlCol="0" anchor="ctr" anchorCtr="1"/>
          <a:lstStyle/>
          <a:p>
            <a:pPr algn="ctr"/>
            <a:endParaRPr lang="es-ES" sz="1600" dirty="0"/>
          </a:p>
        </p:txBody>
      </p:sp>
      <p:sp>
        <p:nvSpPr>
          <p:cNvPr id="5" name="4 Rectángulo"/>
          <p:cNvSpPr/>
          <p:nvPr/>
        </p:nvSpPr>
        <p:spPr>
          <a:xfrm rot="228392">
            <a:off x="213318" y="4665565"/>
            <a:ext cx="3142735" cy="2139047"/>
          </a:xfrm>
          <a:prstGeom prst="rect">
            <a:avLst/>
          </a:prstGeom>
          <a:noFill/>
          <a:ln>
            <a:noFill/>
          </a:ln>
          <a:scene3d>
            <a:camera prst="orthographicFront">
              <a:rot lat="961980" lon="19695322" rev="21020793"/>
            </a:camera>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perspectiveHeroicExtremeLeftFacing"/>
              <a:lightRig rig="threePt" dir="t"/>
            </a:scene3d>
          </a:bodyPr>
          <a:lstStyle/>
          <a:p>
            <a:r>
              <a:rPr lang="es-ES" sz="1900" b="1" dirty="0" smtClean="0"/>
              <a:t>“De igual manera, después que hubo cenado, tomó la copa, diciendo: Esta copa es el </a:t>
            </a:r>
            <a:r>
              <a:rPr lang="es-ES" sz="1900" b="1" dirty="0" smtClean="0">
                <a:solidFill>
                  <a:srgbClr val="FFFF00"/>
                </a:solidFill>
              </a:rPr>
              <a:t>nuevo pacto </a:t>
            </a:r>
            <a:r>
              <a:rPr lang="es-ES" sz="1900" b="1" dirty="0" smtClean="0"/>
              <a:t>en mi sangre, que por vosotros se derrama” </a:t>
            </a:r>
            <a:r>
              <a:rPr lang="es-ES" sz="1200" dirty="0" smtClean="0"/>
              <a:t>(Lucas, 22: 20)</a:t>
            </a:r>
            <a:endParaRPr lang="es-E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6*min(max(#ppt_w*#ppt_h,.3),1)-7.4)/-.7*#ppt_w"/>
                                          </p:val>
                                        </p:tav>
                                        <p:tav tm="100000">
                                          <p:val>
                                            <p:strVal val="#ppt_w"/>
                                          </p:val>
                                        </p:tav>
                                      </p:tavLst>
                                    </p:anim>
                                    <p:anim calcmode="lin" valueType="num">
                                      <p:cBhvr>
                                        <p:cTn id="8" dur="1000" fill="hold"/>
                                        <p:tgtEl>
                                          <p:spTgt spid="4"/>
                                        </p:tgtEl>
                                        <p:attrNameLst>
                                          <p:attrName>ppt_h</p:attrName>
                                        </p:attrNameLst>
                                      </p:cBhvr>
                                      <p:tavLst>
                                        <p:tav tm="0">
                                          <p:val>
                                            <p:strVal val="(6*min(max(#ppt_w*#ppt_h,.3),1)-7.4)/-.7*#ppt_h"/>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anim calcmode="discrete" valueType="clr">
                                      <p:cBhvr override="childStyle">
                                        <p:cTn id="1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
                                        </p:tgtEl>
                                        <p:attrNameLst>
                                          <p:attrName>fillcolor</p:attrName>
                                        </p:attrNameLst>
                                      </p:cBhvr>
                                      <p:tavLst>
                                        <p:tav tm="0">
                                          <p:val>
                                            <p:clrVal>
                                              <a:schemeClr val="accent2"/>
                                            </p:clrVal>
                                          </p:val>
                                        </p:tav>
                                        <p:tav tm="50000">
                                          <p:val>
                                            <p:clrVal>
                                              <a:schemeClr val="hlink"/>
                                            </p:clrVal>
                                          </p:val>
                                        </p:tav>
                                      </p:tavLst>
                                    </p:anim>
                                    <p:set>
                                      <p:cBhvr>
                                        <p:cTn id="17" dur="80"/>
                                        <p:tgtEl>
                                          <p:spTgt spid="6"/>
                                        </p:tgtEl>
                                        <p:attrNameLst>
                                          <p:attrName>fill.type</p:attrName>
                                        </p:attrNameLst>
                                      </p:cBhvr>
                                      <p:to>
                                        <p:strVal val="solid"/>
                                      </p:to>
                                    </p:set>
                                  </p:childTnLst>
                                </p:cTn>
                              </p:par>
                            </p:childTnLst>
                          </p:cTn>
                        </p:par>
                        <p:par>
                          <p:cTn id="18" fill="hold">
                            <p:stCondLst>
                              <p:cond delay="156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par>
                          <p:cTn id="25" fill="hold">
                            <p:stCondLst>
                              <p:cond delay="256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356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1406" y="2786058"/>
            <a:ext cx="2286016" cy="3970318"/>
          </a:xfrm>
          <a:prstGeom prst="rect">
            <a:avLst/>
          </a:prstGeom>
          <a:gradFill>
            <a:gsLst>
              <a:gs pos="0">
                <a:srgbClr val="C6AD51"/>
              </a:gs>
              <a:gs pos="80000">
                <a:srgbClr val="C48037"/>
              </a:gs>
              <a:gs pos="100000">
                <a:srgbClr val="AC8345"/>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2000" b="1" dirty="0" smtClean="0"/>
              <a:t>“Pero el entendimiento de ellos se embotó; porque hasta el día de hoy, cuando leen el </a:t>
            </a:r>
            <a:r>
              <a:rPr lang="es-ES" sz="2000" b="1" dirty="0" smtClean="0">
                <a:solidFill>
                  <a:srgbClr val="FFFF00"/>
                </a:solidFill>
              </a:rPr>
              <a:t>antiguo pacto</a:t>
            </a:r>
            <a:r>
              <a:rPr lang="es-ES" sz="2000" b="1" dirty="0" smtClean="0"/>
              <a:t>, les queda el mismo velo no descubierto, el cual por Cristo es quitado”</a:t>
            </a:r>
            <a:br>
              <a:rPr lang="es-ES" sz="2000" b="1" dirty="0" smtClean="0"/>
            </a:br>
            <a:r>
              <a:rPr lang="es-ES" sz="1200" dirty="0" smtClean="0"/>
              <a:t>(2ª de Corintios, 3: 14)</a:t>
            </a:r>
            <a:endParaRPr lang="es-ES" sz="2000" dirty="0"/>
          </a:p>
        </p:txBody>
      </p:sp>
      <p:sp>
        <p:nvSpPr>
          <p:cNvPr id="3" name="2 CuadroTexto"/>
          <p:cNvSpPr txBox="1"/>
          <p:nvPr/>
        </p:nvSpPr>
        <p:spPr>
          <a:xfrm>
            <a:off x="285720" y="-24"/>
            <a:ext cx="3429024" cy="707886"/>
          </a:xfrm>
          <a:prstGeom prst="rect">
            <a:avLst/>
          </a:prstGeom>
          <a:noFill/>
        </p:spPr>
        <p:txBody>
          <a:bodyPr wrap="square" rtlCol="0">
            <a:spAutoFit/>
          </a:bodyPr>
          <a:lstStyle/>
          <a:p>
            <a:r>
              <a:rPr lang="es-ES" sz="4000" b="1" dirty="0" smtClean="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rPr>
              <a:t>LOS PACTOS</a:t>
            </a:r>
            <a:endParaRPr lang="es-ES" sz="4000" b="1" dirty="0">
              <a:ln w="38100">
                <a:solidFill>
                  <a:srgbClr val="9A0721"/>
                </a:solidFill>
              </a:ln>
              <a:gradFill>
                <a:gsLst>
                  <a:gs pos="36000">
                    <a:srgbClr val="D70329"/>
                  </a:gs>
                  <a:gs pos="100000">
                    <a:srgbClr val="9A0721"/>
                  </a:gs>
                  <a:gs pos="25000">
                    <a:srgbClr val="FF0000"/>
                  </a:gs>
                </a:gsLst>
                <a:lin ang="5400000"/>
              </a:gradFill>
              <a:effectLst>
                <a:innerShdw blurRad="69850" dist="43180" dir="5400000">
                  <a:srgbClr val="000000">
                    <a:alpha val="65000"/>
                  </a:srgbClr>
                </a:innerShdw>
              </a:effectLst>
              <a:latin typeface="Aharoni" pitchFamily="2" charset="-79"/>
              <a:cs typeface="Aharoni" pitchFamily="2" charset="-79"/>
            </a:endParaRPr>
          </a:p>
        </p:txBody>
      </p:sp>
      <p:sp>
        <p:nvSpPr>
          <p:cNvPr id="4" name="3 CuadroTexto"/>
          <p:cNvSpPr txBox="1"/>
          <p:nvPr/>
        </p:nvSpPr>
        <p:spPr>
          <a:xfrm>
            <a:off x="71406" y="1198891"/>
            <a:ext cx="3643338" cy="1323439"/>
          </a:xfrm>
          <a:prstGeom prst="rect">
            <a:avLst/>
          </a:prstGeom>
          <a:noFill/>
        </p:spPr>
        <p:txBody>
          <a:bodyPr wrap="square" rtlCol="0">
            <a:spAutoFit/>
          </a:bodyPr>
          <a:lstStyle/>
          <a:p>
            <a:r>
              <a:rPr lang="es-ES" sz="2000" b="1" spc="300" dirty="0" smtClean="0">
                <a:ln>
                  <a:solidFill>
                    <a:srgbClr val="AC8345"/>
                  </a:solidFill>
                </a:ln>
                <a:solidFill>
                  <a:srgbClr val="FFFF00"/>
                </a:solidFill>
                <a:effectLst>
                  <a:glow rad="228600">
                    <a:schemeClr val="tx1">
                      <a:alpha val="40000"/>
                    </a:schemeClr>
                  </a:glow>
                </a:effectLst>
                <a:latin typeface="Cooper Black" pitchFamily="18" charset="0"/>
              </a:rPr>
              <a:t>La existencia de un nuevo pacto implica la existencia de un ANTIGUO PACTO:</a:t>
            </a:r>
            <a:endParaRPr lang="es-ES" sz="2000" b="1" spc="300" dirty="0">
              <a:ln>
                <a:solidFill>
                  <a:srgbClr val="AC8345"/>
                </a:solidFill>
              </a:ln>
              <a:solidFill>
                <a:srgbClr val="FFFF00"/>
              </a:solidFill>
              <a:effectLst>
                <a:glow rad="228600">
                  <a:schemeClr val="tx1">
                    <a:alpha val="40000"/>
                  </a:schemeClr>
                </a:glow>
              </a:effectLst>
              <a:latin typeface="Cooper Black"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1406" y="2786058"/>
            <a:ext cx="2286016" cy="3970318"/>
          </a:xfrm>
          <a:prstGeom prst="rect">
            <a:avLst/>
          </a:prstGeom>
          <a:gradFill>
            <a:gsLst>
              <a:gs pos="0">
                <a:srgbClr val="C6AD51"/>
              </a:gs>
              <a:gs pos="80000">
                <a:srgbClr val="C48037"/>
              </a:gs>
              <a:gs pos="100000">
                <a:srgbClr val="AC8345"/>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2000" b="1" dirty="0">
                <a:solidFill>
                  <a:prstClr val="white"/>
                </a:solidFill>
              </a:rPr>
              <a:t>“Pero el entendimiento de ellos se embotó; porque hasta el día de hoy, cuando leen el </a:t>
            </a:r>
            <a:r>
              <a:rPr lang="es-ES" sz="2000" b="1" dirty="0">
                <a:solidFill>
                  <a:srgbClr val="D39E63"/>
                </a:solidFill>
              </a:rPr>
              <a:t>antiguo pacto,</a:t>
            </a:r>
            <a:r>
              <a:rPr lang="es-ES" sz="2000" b="1" dirty="0">
                <a:solidFill>
                  <a:prstClr val="white"/>
                </a:solidFill>
              </a:rPr>
              <a:t> les queda el mismo velo no descubierto, el cual por Cristo es quitado”</a:t>
            </a:r>
            <a:br>
              <a:rPr lang="es-ES" sz="2000" b="1" dirty="0">
                <a:solidFill>
                  <a:prstClr val="white"/>
                </a:solidFill>
              </a:rPr>
            </a:br>
            <a:r>
              <a:rPr lang="es-ES" sz="1200" dirty="0">
                <a:solidFill>
                  <a:prstClr val="white"/>
                </a:solidFill>
              </a:rPr>
              <a:t>(2ª de Corintios, 3: 14)</a:t>
            </a:r>
            <a:endParaRPr lang="es-ES" sz="2000" dirty="0">
              <a:solidFill>
                <a:prstClr val="white"/>
              </a:solidFill>
            </a:endParaRPr>
          </a:p>
        </p:txBody>
      </p:sp>
      <p:sp>
        <p:nvSpPr>
          <p:cNvPr id="5" name="4 CuadroTexto"/>
          <p:cNvSpPr txBox="1"/>
          <p:nvPr/>
        </p:nvSpPr>
        <p:spPr>
          <a:xfrm>
            <a:off x="71406" y="4643446"/>
            <a:ext cx="2357454" cy="369332"/>
          </a:xfrm>
          <a:prstGeom prst="rect">
            <a:avLst/>
          </a:prstGeom>
          <a:noFill/>
        </p:spPr>
        <p:txBody>
          <a:bodyPr wrap="square" rtlCol="0">
            <a:spAutoFit/>
          </a:bodyPr>
          <a:lstStyle/>
          <a:p>
            <a:r>
              <a:rPr lang="es-ES" b="1" dirty="0" err="1" smtClean="0">
                <a:effectLst>
                  <a:glow rad="228600">
                    <a:srgbClr val="FFFF00">
                      <a:alpha val="40000"/>
                    </a:srgbClr>
                  </a:glow>
                </a:effectLst>
              </a:rPr>
              <a:t>vetus</a:t>
            </a:r>
            <a:r>
              <a:rPr lang="es-ES" b="1" dirty="0" smtClean="0">
                <a:effectLst>
                  <a:glow rad="228600">
                    <a:srgbClr val="FFFF00">
                      <a:alpha val="40000"/>
                    </a:srgbClr>
                  </a:glow>
                </a:effectLst>
              </a:rPr>
              <a:t> </a:t>
            </a:r>
            <a:r>
              <a:rPr lang="es-ES" b="1" dirty="0" err="1" smtClean="0">
                <a:effectLst>
                  <a:glow rad="228600">
                    <a:srgbClr val="FFFF00">
                      <a:alpha val="40000"/>
                    </a:srgbClr>
                  </a:glow>
                </a:effectLst>
              </a:rPr>
              <a:t>testamentum</a:t>
            </a:r>
            <a:r>
              <a:rPr lang="es-ES" b="1" dirty="0" smtClean="0">
                <a:effectLst>
                  <a:glow rad="228600">
                    <a:srgbClr val="FFFF00">
                      <a:alpha val="40000"/>
                    </a:srgbClr>
                  </a:glow>
                </a:effectLst>
              </a:rPr>
              <a:t>,</a:t>
            </a:r>
            <a:endParaRPr lang="es-ES" b="1" dirty="0">
              <a:effectLst>
                <a:glow rad="228600">
                  <a:srgbClr val="FFFF00">
                    <a:alpha val="40000"/>
                  </a:srgbClr>
                </a:glow>
              </a:effectLst>
            </a:endParaRPr>
          </a:p>
        </p:txBody>
      </p:sp>
      <p:sp>
        <p:nvSpPr>
          <p:cNvPr id="6" name="5 CuadroTexto"/>
          <p:cNvSpPr txBox="1"/>
          <p:nvPr/>
        </p:nvSpPr>
        <p:spPr>
          <a:xfrm>
            <a:off x="71406" y="85531"/>
            <a:ext cx="5643602" cy="2616101"/>
          </a:xfrm>
          <a:prstGeom prst="rect">
            <a:avLst/>
          </a:prstGeom>
          <a:noFill/>
        </p:spPr>
        <p:txBody>
          <a:bodyPr wrap="square" rtlCol="0">
            <a:spAutoFit/>
          </a:bodyPr>
          <a:lstStyle/>
          <a:p>
            <a:pPr>
              <a:spcBef>
                <a:spcPts val="600"/>
              </a:spcBef>
              <a:spcAft>
                <a:spcPts val="600"/>
              </a:spcAft>
            </a:pPr>
            <a:r>
              <a:rPr lang="es-ES" b="1" dirty="0" smtClean="0">
                <a:solidFill>
                  <a:srgbClr val="FFFF00"/>
                </a:solidFill>
                <a:effectLst>
                  <a:glow rad="228600">
                    <a:srgbClr val="582A00">
                      <a:alpha val="40000"/>
                    </a:srgbClr>
                  </a:glow>
                </a:effectLst>
              </a:rPr>
              <a:t>El año 382 el papa Dámaso I le encargo a Jerónimo la traducción de la Biblia al latín vulgar, el cual tradujo la frase “antiguo pacto” como “antiguo testamento”.</a:t>
            </a:r>
          </a:p>
          <a:p>
            <a:pPr>
              <a:spcBef>
                <a:spcPts val="600"/>
              </a:spcBef>
              <a:spcAft>
                <a:spcPts val="600"/>
              </a:spcAft>
            </a:pPr>
            <a:r>
              <a:rPr lang="es-ES" b="1" dirty="0" smtClean="0">
                <a:solidFill>
                  <a:srgbClr val="FFFF00"/>
                </a:solidFill>
                <a:effectLst>
                  <a:glow rad="228600">
                    <a:srgbClr val="582A00">
                      <a:alpha val="40000"/>
                    </a:srgbClr>
                  </a:glow>
                </a:effectLst>
              </a:rPr>
              <a:t>Desde entonces, se ha dividido la Biblia en Antiguo Testamento y Nuevo Testamento.</a:t>
            </a:r>
          </a:p>
          <a:p>
            <a:pPr>
              <a:spcBef>
                <a:spcPts val="600"/>
              </a:spcBef>
              <a:spcAft>
                <a:spcPts val="600"/>
              </a:spcAft>
            </a:pPr>
            <a:r>
              <a:rPr lang="es-ES" b="1" dirty="0" smtClean="0">
                <a:solidFill>
                  <a:srgbClr val="FFFF00"/>
                </a:solidFill>
                <a:effectLst>
                  <a:glow rad="228600">
                    <a:srgbClr val="582A00">
                      <a:alpha val="40000"/>
                    </a:srgbClr>
                  </a:glow>
                </a:effectLst>
              </a:rPr>
              <a:t>La palabra griega </a:t>
            </a:r>
            <a:r>
              <a:rPr lang="es-ES" b="1" i="1" dirty="0" err="1" smtClean="0">
                <a:solidFill>
                  <a:srgbClr val="FFFF00"/>
                </a:solidFill>
                <a:effectLst>
                  <a:glow rad="228600">
                    <a:srgbClr val="582A00">
                      <a:alpha val="40000"/>
                    </a:srgbClr>
                  </a:glow>
                </a:effectLst>
              </a:rPr>
              <a:t>diatheke</a:t>
            </a:r>
            <a:r>
              <a:rPr lang="es-ES" b="1" dirty="0" smtClean="0">
                <a:solidFill>
                  <a:srgbClr val="FFFF00"/>
                </a:solidFill>
                <a:effectLst>
                  <a:glow rad="228600">
                    <a:srgbClr val="582A00">
                      <a:alpha val="40000"/>
                    </a:srgbClr>
                  </a:glow>
                </a:effectLst>
              </a:rPr>
              <a:t> puede traducirse indistintamente como pacto o testamento.</a:t>
            </a:r>
            <a:endParaRPr lang="es-ES" b="1" dirty="0">
              <a:solidFill>
                <a:srgbClr val="FFFF00"/>
              </a:solidFill>
              <a:effectLst>
                <a:glow rad="228600">
                  <a:srgbClr val="582A00">
                    <a:alpha val="40000"/>
                  </a:srgbClr>
                </a:glow>
              </a:effectLst>
            </a:endParaRPr>
          </a:p>
        </p:txBody>
      </p:sp>
      <p:pic>
        <p:nvPicPr>
          <p:cNvPr id="2050" name="Picture 2" descr="http://www.divvol.org/santoral/img/jeronimo02.jpg"/>
          <p:cNvPicPr>
            <a:picLocks noChangeAspect="1" noChangeArrowheads="1"/>
          </p:cNvPicPr>
          <p:nvPr/>
        </p:nvPicPr>
        <p:blipFill>
          <a:blip r:embed="rId3" cstate="print"/>
          <a:srcRect/>
          <a:stretch>
            <a:fillRect/>
          </a:stretch>
        </p:blipFill>
        <p:spPr bwMode="auto">
          <a:xfrm>
            <a:off x="6662763" y="4286256"/>
            <a:ext cx="1552575" cy="2381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descr="http://fredy91306.tripod.com/sitebuildercontent/sitebuilderpictures/vulgata-latina.jpg"/>
          <p:cNvPicPr>
            <a:picLocks noChangeAspect="1" noChangeArrowheads="1"/>
          </p:cNvPicPr>
          <p:nvPr/>
        </p:nvPicPr>
        <p:blipFill>
          <a:blip r:embed="rId4" cstate="print"/>
          <a:srcRect/>
          <a:stretch>
            <a:fillRect/>
          </a:stretch>
        </p:blipFill>
        <p:spPr bwMode="auto">
          <a:xfrm>
            <a:off x="3000364" y="4810148"/>
            <a:ext cx="28575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lide(fromBottom)">
                                      <p:cBhvr>
                                        <p:cTn id="21" dur="500"/>
                                        <p:tgtEl>
                                          <p:spTgt spid="6">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slide(fromBottom)">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 y="-24"/>
            <a:ext cx="5023655"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s-ES" sz="5400" b="1" cap="none" spc="0" dirty="0" smtClean="0">
                <a:ln w="31550" cmpd="sng">
                  <a:solidFill>
                    <a:srgbClr val="8B5782"/>
                  </a:solidFill>
                  <a:prstDash val="solid"/>
                </a:ln>
                <a:solidFill>
                  <a:srgbClr val="CCACC7"/>
                </a:solidFill>
                <a:effectLst>
                  <a:glow rad="63500">
                    <a:srgbClr val="CCACC7">
                      <a:alpha val="40000"/>
                    </a:srgbClr>
                  </a:glow>
                  <a:outerShdw blurRad="41275" dist="12700" dir="12000000" algn="tl" rotWithShape="0">
                    <a:srgbClr val="000000">
                      <a:alpha val="40000"/>
                    </a:srgbClr>
                  </a:outerShdw>
                  <a:reflection blurRad="6350" stA="55000" endA="300" endPos="45500" dir="5400000" sy="-100000" algn="bl" rotWithShape="0"/>
                </a:effectLst>
              </a:rPr>
              <a:t>LA ALEGORÍA</a:t>
            </a:r>
            <a:endParaRPr lang="es-ES" sz="5400" b="1" cap="none" spc="0" dirty="0">
              <a:ln w="31550" cmpd="sng">
                <a:solidFill>
                  <a:srgbClr val="8B5782"/>
                </a:solidFill>
                <a:prstDash val="solid"/>
              </a:ln>
              <a:solidFill>
                <a:srgbClr val="CCACC7"/>
              </a:solidFill>
              <a:effectLst>
                <a:glow rad="63500">
                  <a:srgbClr val="CCACC7">
                    <a:alpha val="40000"/>
                  </a:srgbClr>
                </a:glow>
                <a:outerShdw blurRad="41275" dist="12700" dir="12000000" algn="tl" rotWithShape="0">
                  <a:srgbClr val="000000">
                    <a:alpha val="40000"/>
                  </a:srgbClr>
                </a:outerShdw>
                <a:reflection blurRad="6350" stA="55000" endA="300" endPos="45500" dir="5400000" sy="-100000" algn="bl" rotWithShape="0"/>
              </a:effectLst>
            </a:endParaRPr>
          </a:p>
        </p:txBody>
      </p:sp>
      <p:sp>
        <p:nvSpPr>
          <p:cNvPr id="3" name="2 Rectángulo"/>
          <p:cNvSpPr/>
          <p:nvPr/>
        </p:nvSpPr>
        <p:spPr>
          <a:xfrm>
            <a:off x="71406" y="2262271"/>
            <a:ext cx="4714908" cy="4524315"/>
          </a:xfrm>
          <a:prstGeom prst="rect">
            <a:avLst/>
          </a:prstGeom>
          <a:gradFill>
            <a:gsLst>
              <a:gs pos="0">
                <a:srgbClr val="8B5782"/>
              </a:gs>
              <a:gs pos="80000">
                <a:srgbClr val="CCACC7"/>
              </a:gs>
              <a:gs pos="100000">
                <a:srgbClr val="6C4465"/>
              </a:gs>
            </a:gsLst>
          </a:gradFill>
        </p:spPr>
        <p:style>
          <a:lnRef idx="0">
            <a:schemeClr val="accent3"/>
          </a:lnRef>
          <a:fillRef idx="3">
            <a:schemeClr val="accent3"/>
          </a:fillRef>
          <a:effectRef idx="3">
            <a:schemeClr val="accent3"/>
          </a:effectRef>
          <a:fontRef idx="minor">
            <a:schemeClr val="lt1"/>
          </a:fontRef>
        </p:style>
        <p:txBody>
          <a:bodyPr wrap="square">
            <a:spAutoFit/>
          </a:bodyPr>
          <a:lstStyle/>
          <a:p>
            <a:r>
              <a:rPr lang="es-ES" b="1" dirty="0" smtClean="0">
                <a:ln>
                  <a:solidFill>
                    <a:srgbClr val="8B5782"/>
                  </a:solidFill>
                </a:ln>
                <a:solidFill>
                  <a:schemeClr val="tx1"/>
                </a:solidFill>
                <a:latin typeface="Eras Bold ITC" pitchFamily="34" charset="0"/>
                <a:cs typeface="Aharoni" pitchFamily="2" charset="-79"/>
              </a:rPr>
              <a:t>“Porque está escrito que Abraham tuvo dos hijos; uno de la esclava, el otro de la libre. Pero el de la esclava nació según la carne; mas el de la libre, por la promesa. Lo cual es una alegoría, pues estas mujeres son </a:t>
            </a:r>
            <a:r>
              <a:rPr lang="es-ES" b="1" u="sng" dirty="0" smtClean="0">
                <a:ln>
                  <a:solidFill>
                    <a:srgbClr val="8B5782"/>
                  </a:solidFill>
                </a:ln>
                <a:solidFill>
                  <a:schemeClr val="tx1"/>
                </a:solidFill>
                <a:latin typeface="Eras Bold ITC" pitchFamily="34" charset="0"/>
                <a:cs typeface="Aharoni" pitchFamily="2" charset="-79"/>
              </a:rPr>
              <a:t>los dos pactos</a:t>
            </a:r>
            <a:r>
              <a:rPr lang="es-ES" b="1" dirty="0" smtClean="0">
                <a:ln>
                  <a:solidFill>
                    <a:srgbClr val="8B5782"/>
                  </a:solidFill>
                </a:ln>
                <a:solidFill>
                  <a:schemeClr val="tx1"/>
                </a:solidFill>
                <a:latin typeface="Eras Bold ITC" pitchFamily="34" charset="0"/>
                <a:cs typeface="Aharoni" pitchFamily="2" charset="-79"/>
              </a:rPr>
              <a:t>; el uno proviene del monte Sinaí, el cual da hijos para esclavitud; éste es </a:t>
            </a:r>
            <a:r>
              <a:rPr lang="es-ES" b="1" dirty="0" err="1" smtClean="0">
                <a:ln>
                  <a:solidFill>
                    <a:srgbClr val="8B5782"/>
                  </a:solidFill>
                </a:ln>
                <a:solidFill>
                  <a:schemeClr val="tx1"/>
                </a:solidFill>
                <a:latin typeface="Eras Bold ITC" pitchFamily="34" charset="0"/>
                <a:cs typeface="Aharoni" pitchFamily="2" charset="-79"/>
              </a:rPr>
              <a:t>Agar</a:t>
            </a:r>
            <a:r>
              <a:rPr lang="es-ES" b="1" dirty="0" smtClean="0">
                <a:ln>
                  <a:solidFill>
                    <a:srgbClr val="8B5782"/>
                  </a:solidFill>
                </a:ln>
                <a:solidFill>
                  <a:schemeClr val="tx1"/>
                </a:solidFill>
                <a:latin typeface="Eras Bold ITC" pitchFamily="34" charset="0"/>
                <a:cs typeface="Aharoni" pitchFamily="2" charset="-79"/>
              </a:rPr>
              <a:t>. Porque </a:t>
            </a:r>
            <a:r>
              <a:rPr lang="es-ES" b="1" dirty="0" err="1" smtClean="0">
                <a:ln>
                  <a:solidFill>
                    <a:srgbClr val="8B5782"/>
                  </a:solidFill>
                </a:ln>
                <a:solidFill>
                  <a:schemeClr val="tx1"/>
                </a:solidFill>
                <a:latin typeface="Eras Bold ITC" pitchFamily="34" charset="0"/>
                <a:cs typeface="Aharoni" pitchFamily="2" charset="-79"/>
              </a:rPr>
              <a:t>Agar</a:t>
            </a:r>
            <a:r>
              <a:rPr lang="es-ES" b="1" dirty="0" smtClean="0">
                <a:ln>
                  <a:solidFill>
                    <a:srgbClr val="8B5782"/>
                  </a:solidFill>
                </a:ln>
                <a:solidFill>
                  <a:schemeClr val="tx1"/>
                </a:solidFill>
                <a:latin typeface="Eras Bold ITC" pitchFamily="34" charset="0"/>
                <a:cs typeface="Aharoni" pitchFamily="2" charset="-79"/>
              </a:rPr>
              <a:t> es </a:t>
            </a:r>
            <a:r>
              <a:rPr lang="es-ES" b="1" dirty="0" smtClean="0">
                <a:ln>
                  <a:solidFill>
                    <a:schemeClr val="tx1"/>
                  </a:solidFill>
                </a:ln>
                <a:solidFill>
                  <a:srgbClr val="8B5782"/>
                </a:solidFill>
                <a:latin typeface="Eras Bold ITC" pitchFamily="34" charset="0"/>
                <a:cs typeface="Aharoni" pitchFamily="2" charset="-79"/>
              </a:rPr>
              <a:t>el monte Sinaí </a:t>
            </a:r>
            <a:r>
              <a:rPr lang="es-ES" b="1" dirty="0" smtClean="0">
                <a:ln>
                  <a:solidFill>
                    <a:srgbClr val="8B5782"/>
                  </a:solidFill>
                </a:ln>
                <a:solidFill>
                  <a:schemeClr val="tx1"/>
                </a:solidFill>
                <a:latin typeface="Eras Bold ITC" pitchFamily="34" charset="0"/>
                <a:cs typeface="Aharoni" pitchFamily="2" charset="-79"/>
              </a:rPr>
              <a:t>en Arabia, y corresponde a la </a:t>
            </a:r>
            <a:r>
              <a:rPr lang="es-ES" b="1" dirty="0" smtClean="0">
                <a:ln>
                  <a:solidFill>
                    <a:schemeClr val="tx1"/>
                  </a:solidFill>
                </a:ln>
                <a:solidFill>
                  <a:srgbClr val="8B5782"/>
                </a:solidFill>
                <a:latin typeface="Eras Bold ITC" pitchFamily="34" charset="0"/>
                <a:cs typeface="Aharoni" pitchFamily="2" charset="-79"/>
              </a:rPr>
              <a:t>Jerusalén actual</a:t>
            </a:r>
            <a:r>
              <a:rPr lang="es-ES" b="1" dirty="0" smtClean="0">
                <a:ln>
                  <a:solidFill>
                    <a:srgbClr val="8B5782"/>
                  </a:solidFill>
                </a:ln>
                <a:solidFill>
                  <a:schemeClr val="tx1"/>
                </a:solidFill>
                <a:latin typeface="Eras Bold ITC" pitchFamily="34" charset="0"/>
                <a:cs typeface="Aharoni" pitchFamily="2" charset="-79"/>
              </a:rPr>
              <a:t>, pues ésta, junto con sus hijos, está en esclavitud. Mas </a:t>
            </a:r>
            <a:r>
              <a:rPr lang="es-ES" b="1" dirty="0" smtClean="0">
                <a:ln>
                  <a:solidFill>
                    <a:schemeClr val="tx1"/>
                  </a:solidFill>
                </a:ln>
                <a:solidFill>
                  <a:srgbClr val="8B5782"/>
                </a:solidFill>
                <a:latin typeface="Eras Bold ITC" pitchFamily="34" charset="0"/>
                <a:cs typeface="Aharoni" pitchFamily="2" charset="-79"/>
              </a:rPr>
              <a:t>la Jerusalén de arriba</a:t>
            </a:r>
            <a:r>
              <a:rPr lang="es-ES" b="1" dirty="0" smtClean="0">
                <a:ln>
                  <a:solidFill>
                    <a:srgbClr val="8B5782"/>
                  </a:solidFill>
                </a:ln>
                <a:solidFill>
                  <a:schemeClr val="tx1"/>
                </a:solidFill>
                <a:latin typeface="Eras Bold ITC" pitchFamily="34" charset="0"/>
                <a:cs typeface="Aharoni" pitchFamily="2" charset="-79"/>
              </a:rPr>
              <a:t>, la cual es madre de todos nosotros, es libre… Así que, hermanos, nosotros, como Isaac, somos </a:t>
            </a:r>
            <a:r>
              <a:rPr lang="es-ES" b="1" dirty="0" smtClean="0">
                <a:ln>
                  <a:solidFill>
                    <a:schemeClr val="tx1"/>
                  </a:solidFill>
                </a:ln>
                <a:solidFill>
                  <a:srgbClr val="8B5782"/>
                </a:solidFill>
                <a:latin typeface="Eras Bold ITC" pitchFamily="34" charset="0"/>
                <a:cs typeface="Aharoni" pitchFamily="2" charset="-79"/>
              </a:rPr>
              <a:t>hijos de la promesa</a:t>
            </a:r>
            <a:r>
              <a:rPr lang="es-ES" b="1" dirty="0" smtClean="0">
                <a:ln>
                  <a:solidFill>
                    <a:srgbClr val="8B5782"/>
                  </a:solidFill>
                </a:ln>
                <a:solidFill>
                  <a:schemeClr val="tx1"/>
                </a:solidFill>
                <a:latin typeface="Eras Bold ITC" pitchFamily="34" charset="0"/>
                <a:cs typeface="Aharoni" pitchFamily="2" charset="-79"/>
              </a:rPr>
              <a:t>”</a:t>
            </a:r>
            <a:endParaRPr lang="es-ES" b="1" dirty="0">
              <a:ln>
                <a:solidFill>
                  <a:srgbClr val="8B5782"/>
                </a:solidFill>
              </a:ln>
              <a:solidFill>
                <a:schemeClr val="tx1"/>
              </a:solidFill>
              <a:latin typeface="Eras Bold ITC" pitchFamily="34" charset="0"/>
              <a:cs typeface="Aharoni" pitchFamily="2" charset="-79"/>
            </a:endParaRPr>
          </a:p>
        </p:txBody>
      </p:sp>
      <p:sp>
        <p:nvSpPr>
          <p:cNvPr id="4" name="3 CuadroTexto"/>
          <p:cNvSpPr txBox="1"/>
          <p:nvPr/>
        </p:nvSpPr>
        <p:spPr>
          <a:xfrm>
            <a:off x="3286116" y="6500834"/>
            <a:ext cx="1785950" cy="261610"/>
          </a:xfrm>
          <a:prstGeom prst="rect">
            <a:avLst/>
          </a:prstGeom>
          <a:noFill/>
        </p:spPr>
        <p:txBody>
          <a:bodyPr wrap="square" rtlCol="0">
            <a:spAutoFit/>
          </a:bodyPr>
          <a:lstStyle/>
          <a:p>
            <a:r>
              <a:rPr lang="es-ES" sz="1050" dirty="0" smtClean="0"/>
              <a:t>Gálatas, 4: 22-26, 28</a:t>
            </a:r>
            <a:endParaRPr lang="es-ES" sz="1050" dirty="0"/>
          </a:p>
        </p:txBody>
      </p:sp>
      <p:pic>
        <p:nvPicPr>
          <p:cNvPr id="32770" name="Picture 2" descr="I:\Dibujos\Abraham\Agar\AgarIsmael (15).jpg"/>
          <p:cNvPicPr>
            <a:picLocks noChangeAspect="1" noChangeArrowheads="1"/>
          </p:cNvPicPr>
          <p:nvPr/>
        </p:nvPicPr>
        <p:blipFill>
          <a:blip r:embed="rId3" cstate="print"/>
          <a:srcRect/>
          <a:stretch>
            <a:fillRect/>
          </a:stretch>
        </p:blipFill>
        <p:spPr bwMode="auto">
          <a:xfrm>
            <a:off x="6643702" y="78735"/>
            <a:ext cx="2428892" cy="3707455"/>
          </a:xfrm>
          <a:prstGeom prst="rect">
            <a:avLst/>
          </a:prstGeom>
          <a:noFill/>
          <a:effectLst>
            <a:glow rad="63500">
              <a:srgbClr val="7030A0">
                <a:alpha val="40000"/>
              </a:srgbClr>
            </a:glow>
            <a:softEdge rad="1270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6*min(max(#ppt_w*#ppt_h,.3),1)-7.4)/-.7*#ppt_w"/>
                                          </p:val>
                                        </p:tav>
                                        <p:tav tm="100000">
                                          <p:val>
                                            <p:strVal val="#ppt_w"/>
                                          </p:val>
                                        </p:tav>
                                      </p:tavLst>
                                    </p:anim>
                                    <p:anim calcmode="lin" valueType="num">
                                      <p:cBhvr>
                                        <p:cTn id="8" dur="1000" fill="hold"/>
                                        <p:tgtEl>
                                          <p:spTgt spid="2"/>
                                        </p:tgtEl>
                                        <p:attrNameLst>
                                          <p:attrName>ppt_h</p:attrName>
                                        </p:attrNameLst>
                                      </p:cBhvr>
                                      <p:tavLst>
                                        <p:tav tm="0">
                                          <p:val>
                                            <p:strVal val="(6*min(max(#ppt_w*#ppt_h,.3),1)-7.4)/-.7*#ppt_h"/>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animEffect transition="in" filter="fade">
                                      <p:cBhvr>
                                        <p:cTn id="15" dur="1000"/>
                                        <p:tgtEl>
                                          <p:spTgt spid="32770"/>
                                        </p:tgtEl>
                                      </p:cBhvr>
                                    </p:animEffect>
                                  </p:childTnLst>
                                </p:cTn>
                              </p:par>
                            </p:childTnLst>
                          </p:cTn>
                        </p:par>
                        <p:par>
                          <p:cTn id="16" fill="hold">
                            <p:stCondLst>
                              <p:cond delay="1000"/>
                            </p:stCondLst>
                            <p:childTnLst>
                              <p:par>
                                <p:cTn id="17" presetID="8"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32" y="-24"/>
            <a:ext cx="5023655"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s-ES" sz="5400" b="1" dirty="0">
                <a:ln w="31550" cmpd="sng">
                  <a:solidFill>
                    <a:srgbClr val="8B5782"/>
                  </a:solidFill>
                  <a:prstDash val="solid"/>
                </a:ln>
                <a:solidFill>
                  <a:srgbClr val="CCACC7"/>
                </a:solidFill>
                <a:effectLst>
                  <a:glow rad="63500">
                    <a:srgbClr val="CCACC7">
                      <a:alpha val="40000"/>
                    </a:srgbClr>
                  </a:glow>
                  <a:outerShdw blurRad="41275" dist="12700" dir="12000000" algn="tl" rotWithShape="0">
                    <a:srgbClr val="000000">
                      <a:alpha val="40000"/>
                    </a:srgbClr>
                  </a:outerShdw>
                  <a:reflection blurRad="6350" stA="55000" endA="300" endPos="45500" dir="5400000" sy="-100000" algn="bl" rotWithShape="0"/>
                </a:effectLst>
              </a:rPr>
              <a:t>LA ALEGORÍA</a:t>
            </a:r>
          </a:p>
        </p:txBody>
      </p:sp>
      <p:sp>
        <p:nvSpPr>
          <p:cNvPr id="3" name="2 Rectángulo"/>
          <p:cNvSpPr/>
          <p:nvPr/>
        </p:nvSpPr>
        <p:spPr>
          <a:xfrm>
            <a:off x="214282" y="1071546"/>
            <a:ext cx="8643998" cy="1477328"/>
          </a:xfrm>
          <a:prstGeom prst="rect">
            <a:avLst/>
          </a:prstGeom>
          <a:noFill/>
          <a:ln>
            <a:noFill/>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square">
            <a:spAutoFit/>
          </a:bodyPr>
          <a:lstStyle/>
          <a:p>
            <a:pPr>
              <a:spcBef>
                <a:spcPts val="600"/>
              </a:spcBef>
              <a:spcAft>
                <a:spcPts val="600"/>
              </a:spcAft>
            </a:pPr>
            <a:r>
              <a:rPr lang="es-ES" sz="2000" b="1" dirty="0" smtClean="0">
                <a:solidFill>
                  <a:srgbClr val="F6FD9B"/>
                </a:solidFill>
                <a:effectLst>
                  <a:glow rad="228600">
                    <a:srgbClr val="A26A99"/>
                  </a:glow>
                </a:effectLst>
                <a:latin typeface="+mj-lt"/>
                <a:cs typeface="Aharoni" pitchFamily="2" charset="-79"/>
              </a:rPr>
              <a:t>El antiguo pacto es el pacto del Sinaí, basado en cosas terrenales (“la Jerusalén actual” del tiempo de Pablo)</a:t>
            </a:r>
          </a:p>
          <a:p>
            <a:pPr>
              <a:spcBef>
                <a:spcPts val="600"/>
              </a:spcBef>
              <a:spcAft>
                <a:spcPts val="600"/>
              </a:spcAft>
            </a:pPr>
            <a:r>
              <a:rPr lang="es-ES" sz="2000" b="1" dirty="0" smtClean="0">
                <a:solidFill>
                  <a:srgbClr val="FF7979"/>
                </a:solidFill>
                <a:effectLst>
                  <a:glow rad="228600">
                    <a:schemeClr val="tx1">
                      <a:alpha val="40000"/>
                    </a:schemeClr>
                  </a:glow>
                </a:effectLst>
                <a:latin typeface="+mj-lt"/>
                <a:cs typeface="Aharoni" pitchFamily="2" charset="-79"/>
              </a:rPr>
              <a:t>El nuevo pacto es el pacto en la sangre de Jesús, basado en cosas celestiales (“la Jerusalén de arriba”)</a:t>
            </a:r>
          </a:p>
        </p:txBody>
      </p:sp>
      <p:pic>
        <p:nvPicPr>
          <p:cNvPr id="32770" name="Picture 2" descr="I:\Dibujos\Abraham\Agar\AgarIsmael (15).jpg"/>
          <p:cNvPicPr>
            <a:picLocks noChangeAspect="1" noChangeArrowheads="1"/>
          </p:cNvPicPr>
          <p:nvPr/>
        </p:nvPicPr>
        <p:blipFill>
          <a:blip r:embed="rId3" cstate="print"/>
          <a:srcRect/>
          <a:stretch>
            <a:fillRect/>
          </a:stretch>
        </p:blipFill>
        <p:spPr bwMode="auto">
          <a:xfrm>
            <a:off x="6643702" y="3079131"/>
            <a:ext cx="2428892" cy="3707455"/>
          </a:xfrm>
          <a:prstGeom prst="rect">
            <a:avLst/>
          </a:prstGeom>
          <a:noFill/>
          <a:effectLst>
            <a:glow rad="63500">
              <a:srgbClr val="FFFF00">
                <a:alpha val="40000"/>
              </a:srgbClr>
            </a:glow>
            <a:softEdge rad="127000"/>
          </a:effectLst>
        </p:spPr>
      </p:pic>
      <p:pic>
        <p:nvPicPr>
          <p:cNvPr id="33796" name="Picture 4" descr="http://www.figurespessebre.com/Jerusalem_Jesus_time.jpeg/Jerusalem_Jesus_time-full;init:.jpeg"/>
          <p:cNvPicPr>
            <a:picLocks noChangeAspect="1" noChangeArrowheads="1"/>
          </p:cNvPicPr>
          <p:nvPr/>
        </p:nvPicPr>
        <p:blipFill>
          <a:blip r:embed="rId4" cstate="print"/>
          <a:srcRect/>
          <a:stretch>
            <a:fillRect/>
          </a:stretch>
        </p:blipFill>
        <p:spPr bwMode="auto">
          <a:xfrm>
            <a:off x="4143372" y="5429264"/>
            <a:ext cx="2500330" cy="1408116"/>
          </a:xfrm>
          <a:prstGeom prst="rect">
            <a:avLst/>
          </a:prstGeom>
          <a:noFill/>
          <a:effectLst>
            <a:softEdge rad="127000"/>
          </a:effectLst>
        </p:spPr>
      </p:pic>
      <p:pic>
        <p:nvPicPr>
          <p:cNvPr id="33797" name="Picture 5" descr="I:\Dibujos\NuevaJerusalen\NuevaJerusalen (8).jpg"/>
          <p:cNvPicPr>
            <a:picLocks noChangeAspect="1" noChangeArrowheads="1"/>
          </p:cNvPicPr>
          <p:nvPr/>
        </p:nvPicPr>
        <p:blipFill>
          <a:blip r:embed="rId5" cstate="print"/>
          <a:srcRect/>
          <a:stretch>
            <a:fillRect/>
          </a:stretch>
        </p:blipFill>
        <p:spPr bwMode="auto">
          <a:xfrm>
            <a:off x="2285984" y="3041671"/>
            <a:ext cx="1897259" cy="2530469"/>
          </a:xfrm>
          <a:prstGeom prst="rect">
            <a:avLst/>
          </a:prstGeom>
          <a:noFill/>
          <a:effectLst>
            <a:softEdge rad="127000"/>
          </a:effectLst>
        </p:spPr>
      </p:pic>
      <p:pic>
        <p:nvPicPr>
          <p:cNvPr id="33798" name="Picture 6" descr="I:\Dibujos\Abraham\hijoprometido[1].jpg"/>
          <p:cNvPicPr>
            <a:picLocks noChangeAspect="1" noChangeArrowheads="1"/>
          </p:cNvPicPr>
          <p:nvPr/>
        </p:nvPicPr>
        <p:blipFill>
          <a:blip r:embed="rId6" cstate="print"/>
          <a:srcRect/>
          <a:stretch>
            <a:fillRect/>
          </a:stretch>
        </p:blipFill>
        <p:spPr bwMode="auto">
          <a:xfrm>
            <a:off x="71406" y="3049087"/>
            <a:ext cx="2125672" cy="3737499"/>
          </a:xfrm>
          <a:prstGeom prst="rect">
            <a:avLst/>
          </a:prstGeom>
          <a:noFill/>
          <a:effectLst>
            <a:glow rad="63500">
              <a:srgbClr val="FF0000">
                <a:alpha val="40000"/>
              </a:srgbClr>
            </a:glow>
            <a:softEdge rad="127000"/>
          </a:effectLst>
        </p:spPr>
      </p:pic>
      <p:sp>
        <p:nvSpPr>
          <p:cNvPr id="10" name="9 Rectángulo"/>
          <p:cNvSpPr/>
          <p:nvPr/>
        </p:nvSpPr>
        <p:spPr>
          <a:xfrm>
            <a:off x="4500562" y="3105835"/>
            <a:ext cx="1928826" cy="2308324"/>
          </a:xfrm>
          <a:prstGeom prst="rect">
            <a:avLst/>
          </a:prstGeom>
        </p:spPr>
        <p:txBody>
          <a:bodyPr wrap="square">
            <a:spAutoFit/>
          </a:bodyPr>
          <a:lstStyle/>
          <a:p>
            <a:pPr algn="ctr">
              <a:spcBef>
                <a:spcPts val="600"/>
              </a:spcBef>
              <a:spcAft>
                <a:spcPts val="600"/>
              </a:spcAft>
            </a:pPr>
            <a:r>
              <a:rPr lang="es-ES" sz="2400" b="1" dirty="0">
                <a:ln>
                  <a:solidFill>
                    <a:srgbClr val="8B5782"/>
                  </a:solidFill>
                </a:ln>
                <a:solidFill>
                  <a:prstClr val="black"/>
                </a:solidFill>
                <a:latin typeface="Eras Bold ITC" pitchFamily="34" charset="0"/>
                <a:cs typeface="Aharoni" pitchFamily="2" charset="-79"/>
              </a:rPr>
              <a:t>Los que entran en el nuevo pacto son “hijos de la promesa”.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fade">
                                      <p:cBhvr>
                                        <p:cTn id="14" dur="1000"/>
                                        <p:tgtEl>
                                          <p:spTgt spid="32770"/>
                                        </p:tgtEl>
                                      </p:cBhvr>
                                    </p:animEffect>
                                  </p:childTnLst>
                                </p:cTn>
                              </p:par>
                              <p:par>
                                <p:cTn id="15" presetID="10" presetClass="entr" presetSubtype="0" fill="hold" nodeType="with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fade">
                                      <p:cBhvr>
                                        <p:cTn id="17" dur="1000"/>
                                        <p:tgtEl>
                                          <p:spTgt spid="3379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fade">
                                      <p:cBhvr>
                                        <p:cTn id="21" dur="500"/>
                                        <p:tgtEl>
                                          <p:spTgt spid="33798"/>
                                        </p:tgtEl>
                                      </p:cBhvr>
                                    </p:animEffect>
                                  </p:childTnLst>
                                </p:cTn>
                              </p:par>
                              <p:par>
                                <p:cTn id="22" presetID="10" presetClass="entr" presetSubtype="0" fill="hold" nodeType="withEffect">
                                  <p:stCondLst>
                                    <p:cond delay="0"/>
                                  </p:stCondLst>
                                  <p:childTnLst>
                                    <p:set>
                                      <p:cBhvr>
                                        <p:cTn id="23" dur="1" fill="hold">
                                          <p:stCondLst>
                                            <p:cond delay="0"/>
                                          </p:stCondLst>
                                        </p:cTn>
                                        <p:tgtEl>
                                          <p:spTgt spid="33797"/>
                                        </p:tgtEl>
                                        <p:attrNameLst>
                                          <p:attrName>style.visibility</p:attrName>
                                        </p:attrNameLst>
                                      </p:cBhvr>
                                      <p:to>
                                        <p:strVal val="visible"/>
                                      </p:to>
                                    </p:set>
                                    <p:animEffect transition="in" filter="fade">
                                      <p:cBhvr>
                                        <p:cTn id="24" dur="500"/>
                                        <p:tgtEl>
                                          <p:spTgt spid="3379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4*#ppt_w"/>
                                          </p:val>
                                        </p:tav>
                                        <p:tav tm="100000">
                                          <p:val>
                                            <p:strVal val="#ppt_w"/>
                                          </p:val>
                                        </p:tav>
                                      </p:tavLst>
                                    </p:anim>
                                    <p:anim calcmode="lin" valueType="num">
                                      <p:cBhvr>
                                        <p:cTn id="30" dur="10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3 Rectángulo"/>
          <p:cNvSpPr/>
          <p:nvPr/>
        </p:nvSpPr>
        <p:spPr>
          <a:xfrm>
            <a:off x="142844" y="5072074"/>
            <a:ext cx="8858312"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b="1" dirty="0" smtClean="0">
                <a:solidFill>
                  <a:schemeClr val="tx1"/>
                </a:solidFill>
              </a:rPr>
              <a:t>“Ahora bien, aun el primer pacto tenía ordenanzas de culto y un santuario terrenal… Lo cual es símbolo para el tiempo presente, según el cual se presentan ofrendas y sacrificios que no pueden hacer perfecto, en cuanto a la conciencia, al que practica ese culto, ya que consiste sólo de comidas y bebidas, de diversas abluciones, y ordenanzas acerca de la carne, impuestas hasta el tiempo de reformar las cosas” </a:t>
            </a:r>
            <a:r>
              <a:rPr lang="es-ES" sz="1100" dirty="0" smtClean="0">
                <a:solidFill>
                  <a:schemeClr val="tx1"/>
                </a:solidFill>
              </a:rPr>
              <a:t>(Hebreos, 9: 1, 9-10)</a:t>
            </a:r>
            <a:endParaRPr lang="es-ES" dirty="0" smtClean="0">
              <a:solidFill>
                <a:schemeClr val="tx1"/>
              </a:solidFill>
            </a:endParaRPr>
          </a:p>
        </p:txBody>
      </p:sp>
      <p:sp>
        <p:nvSpPr>
          <p:cNvPr id="6" name="5 CuadroTexto"/>
          <p:cNvSpPr txBox="1"/>
          <p:nvPr/>
        </p:nvSpPr>
        <p:spPr>
          <a:xfrm>
            <a:off x="5143504" y="198759"/>
            <a:ext cx="3857652" cy="1015663"/>
          </a:xfrm>
          <a:prstGeom prst="rect">
            <a:avLst/>
          </a:prstGeom>
          <a:noFill/>
        </p:spPr>
        <p:txBody>
          <a:bodyPr wrap="square" rtlCol="0">
            <a:spAutoFit/>
          </a:bodyPr>
          <a:lstStyle/>
          <a:p>
            <a:r>
              <a:rPr lang="es-ES" sz="2000" b="1" dirty="0" smtClean="0"/>
              <a:t>El antiguo pacto, consistente en ritos, era incapaz de hacer perfectas a las personas.</a:t>
            </a:r>
            <a:endParaRPr lang="es-ES" sz="2000" b="1" dirty="0"/>
          </a:p>
        </p:txBody>
      </p:sp>
      <p:sp>
        <p:nvSpPr>
          <p:cNvPr id="7" name="6 CuadroTexto"/>
          <p:cNvSpPr txBox="1"/>
          <p:nvPr/>
        </p:nvSpPr>
        <p:spPr>
          <a:xfrm>
            <a:off x="71406" y="-24"/>
            <a:ext cx="3429024" cy="1323439"/>
          </a:xfrm>
          <a:prstGeom prst="rect">
            <a:avLst/>
          </a:prstGeom>
          <a:noFill/>
        </p:spPr>
        <p:txBody>
          <a:bodyPr wrap="square" rtlCol="0">
            <a:spAutoFit/>
          </a:bodyPr>
          <a:lstStyle/>
          <a:p>
            <a:pPr algn="ctr"/>
            <a:r>
              <a:rPr lang="es-ES" sz="4000" b="1" dirty="0" smtClean="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rPr>
              <a:t>EL ANTIGUO PACTO</a:t>
            </a:r>
            <a:endParaRPr lang="es-ES" sz="4000" b="1" dirty="0">
              <a:ln w="38100">
                <a:solidFill>
                  <a:srgbClr val="FFC000"/>
                </a:solidFill>
              </a:ln>
              <a:gradFill>
                <a:gsLst>
                  <a:gs pos="36000">
                    <a:srgbClr val="FFC000"/>
                  </a:gs>
                  <a:gs pos="100000">
                    <a:schemeClr val="accent1">
                      <a:lumMod val="50000"/>
                    </a:schemeClr>
                  </a:gs>
                  <a:gs pos="25000">
                    <a:srgbClr val="FFC000"/>
                  </a:gs>
                </a:gsLst>
                <a:lin ang="5400000"/>
              </a:gradFill>
              <a:effectLst>
                <a:innerShdw blurRad="69850" dist="76200" dir="5400000">
                  <a:srgbClr val="000000"/>
                </a:innerShdw>
              </a:effectLst>
              <a:latin typeface="Aharoni" pitchFamily="2" charset="-79"/>
              <a:cs typeface="Aharoni" pitchFamily="2" charset="-79"/>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6*min(max(#ppt_w*#ppt_h,.3),1)-7.4)/-.7*#ppt_w"/>
                                          </p:val>
                                        </p:tav>
                                        <p:tav tm="100000">
                                          <p:val>
                                            <p:strVal val="#ppt_w"/>
                                          </p:val>
                                        </p:tav>
                                      </p:tavLst>
                                    </p:anim>
                                    <p:anim calcmode="lin" valueType="num">
                                      <p:cBhvr>
                                        <p:cTn id="8" dur="1000" fill="hold"/>
                                        <p:tgtEl>
                                          <p:spTgt spid="7"/>
                                        </p:tgtEl>
                                        <p:attrNameLst>
                                          <p:attrName>ppt_h</p:attrName>
                                        </p:attrNameLst>
                                      </p:cBhvr>
                                      <p:tavLst>
                                        <p:tav tm="0">
                                          <p:val>
                                            <p:strVal val="(6*min(max(#ppt_w*#ppt_h,.3),1)-7.4)/-.7*#ppt_h"/>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715140" y="4071942"/>
            <a:ext cx="2286016" cy="2739211"/>
          </a:xfrm>
          <a:prstGeom prst="rect">
            <a:avLst/>
          </a:prstGeom>
        </p:spPr>
        <p:txBody>
          <a:bodyPr wrap="square">
            <a:spAutoFit/>
          </a:bodyPr>
          <a:lstStyle/>
          <a:p>
            <a:r>
              <a:rPr lang="es-ES" sz="2000" b="1" dirty="0" smtClean="0">
                <a:solidFill>
                  <a:schemeClr val="bg1"/>
                </a:solidFill>
                <a:effectLst>
                  <a:outerShdw blurRad="50800" dist="50800" dir="5400000" algn="ctr" rotWithShape="0">
                    <a:schemeClr val="tx1"/>
                  </a:outerShdw>
                </a:effectLst>
              </a:rPr>
              <a:t>“Al decir: Nuevo pacto, ha dado por viejo al primero; y lo que se da por viejo y se envejece, está próximo a desaparecer” </a:t>
            </a:r>
            <a:r>
              <a:rPr lang="es-ES" sz="1200" dirty="0" smtClean="0">
                <a:solidFill>
                  <a:schemeClr val="bg1"/>
                </a:solidFill>
                <a:effectLst>
                  <a:outerShdw blurRad="50800" dist="50800" dir="5400000" algn="ctr" rotWithShape="0">
                    <a:schemeClr val="tx1"/>
                  </a:outerShdw>
                </a:effectLst>
              </a:rPr>
              <a:t>(Hebreos, 8: 13)</a:t>
            </a:r>
            <a:endParaRPr lang="es-ES" sz="2000" dirty="0">
              <a:solidFill>
                <a:schemeClr val="bg1"/>
              </a:solidFill>
              <a:effectLst>
                <a:outerShdw blurRad="50800" dist="50800" dir="5400000" algn="ctr" rotWithShape="0">
                  <a:schemeClr val="tx1"/>
                </a:outerShdw>
              </a:effectLst>
            </a:endParaRPr>
          </a:p>
        </p:txBody>
      </p:sp>
      <p:sp>
        <p:nvSpPr>
          <p:cNvPr id="3" name="2 CuadroTexto"/>
          <p:cNvSpPr txBox="1"/>
          <p:nvPr/>
        </p:nvSpPr>
        <p:spPr>
          <a:xfrm>
            <a:off x="4572000" y="2657299"/>
            <a:ext cx="3786214" cy="1200329"/>
          </a:xfrm>
          <a:prstGeom prst="rect">
            <a:avLst/>
          </a:prstGeom>
          <a:noFill/>
        </p:spPr>
        <p:txBody>
          <a:bodyPr wrap="square" rtlCol="0">
            <a:spAutoFit/>
          </a:bodyPr>
          <a:lstStyle/>
          <a:p>
            <a:r>
              <a:rPr lang="es-ES" b="1" dirty="0" smtClean="0">
                <a:effectLst>
                  <a:glow rad="228600">
                    <a:schemeClr val="accent6">
                      <a:satMod val="175000"/>
                      <a:alpha val="40000"/>
                    </a:schemeClr>
                  </a:glow>
                </a:effectLst>
              </a:rPr>
              <a:t>El antiguo pacto debe desaparecer para dar lugar a un nuevo pacto que pueda perfeccionar al que lo practica</a:t>
            </a:r>
            <a:endParaRPr lang="es-ES" b="1" dirty="0">
              <a:effectLst>
                <a:glow rad="228600">
                  <a:schemeClr val="accent6">
                    <a:satMod val="175000"/>
                    <a:alpha val="40000"/>
                  </a:schemeClr>
                </a:glow>
              </a:effectLst>
            </a:endParaRPr>
          </a:p>
        </p:txBody>
      </p:sp>
      <p:sp>
        <p:nvSpPr>
          <p:cNvPr id="4" name="3 Rectángulo"/>
          <p:cNvSpPr/>
          <p:nvPr/>
        </p:nvSpPr>
        <p:spPr>
          <a:xfrm>
            <a:off x="142844" y="71414"/>
            <a:ext cx="8286808" cy="2554545"/>
          </a:xfrm>
          <a:prstGeom prst="rect">
            <a:avLst/>
          </a:prstGeom>
        </p:spPr>
        <p:txBody>
          <a:bodyPr wrap="square">
            <a:spAutoFit/>
          </a:bodyPr>
          <a:lstStyle/>
          <a:p>
            <a:r>
              <a:rPr lang="es-ES" sz="2000" b="1" dirty="0" smtClean="0">
                <a:effectLst>
                  <a:glow rad="228600">
                    <a:schemeClr val="bg1">
                      <a:alpha val="40000"/>
                    </a:schemeClr>
                  </a:glow>
                </a:effectLst>
              </a:rPr>
              <a:t>“He aquí que vienen días, dice Jehová, en los cuales haré nuevo pacto con la casa de Israel y con la casa de Judá. No como el pacto que hice con sus padres el día que tomé su mano para sacarlos de la tierra de Egipto; porque ellos invalidaron mi pacto, aunque fui yo un marido para ellos, dice Jehová. Pero este es el pacto que haré con la casa de Israel después de aquellos días, dice Jehová: Daré mi ley en su mente, y la escribiré en su corazón; y yo seré a ellos por Dios, y ellos me serán por pueblo” </a:t>
            </a:r>
            <a:r>
              <a:rPr lang="es-ES" sz="1100" dirty="0" smtClean="0">
                <a:effectLst>
                  <a:glow rad="228600">
                    <a:schemeClr val="bg1">
                      <a:alpha val="40000"/>
                    </a:schemeClr>
                  </a:glow>
                </a:effectLst>
              </a:rPr>
              <a:t>(Jeremías, 31: 31-33)</a:t>
            </a:r>
            <a:endParaRPr lang="es-ES" sz="2000" dirty="0">
              <a:effectLst>
                <a:glow rad="228600">
                  <a:schemeClr val="bg1">
                    <a:alpha val="40000"/>
                  </a:schemeClr>
                </a:glo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600" fill="hold">
                                          <p:stCondLst>
                                            <p:cond delay="0"/>
                                          </p:stCondLst>
                                        </p:cTn>
                                        <p:tgtEl>
                                          <p:spTgt spid="3"/>
                                        </p:tgtEl>
                                        <p:attrNameLst>
                                          <p:attrName>ppt_x</p:attrName>
                                        </p:attrNameLst>
                                      </p:cBhvr>
                                    </p:anim>
                                    <p:anim from="0" to="-1.0" calcmode="lin" valueType="num">
                                      <p:cBhvr>
                                        <p:cTn id="15" dur="200" decel="50000" autoRev="1" fill="hold">
                                          <p:stCondLst>
                                            <p:cond delay="600"/>
                                          </p:stCondLst>
                                        </p:cTn>
                                        <p:tgtEl>
                                          <p:spTgt spid="3"/>
                                        </p:tgtEl>
                                        <p:attrNameLst>
                                          <p:attrName>xshear</p:attrName>
                                        </p:attrNameLst>
                                      </p:cBhvr>
                                    </p:anim>
                                    <p:animScale>
                                      <p:cBhvr>
                                        <p:cTn id="16" dur="200" decel="100000" autoRev="1" fill="hold">
                                          <p:stCondLst>
                                            <p:cond delay="600"/>
                                          </p:stCondLst>
                                        </p:cTn>
                                        <p:tgtEl>
                                          <p:spTgt spid="3"/>
                                        </p:tgtEl>
                                      </p:cBhvr>
                                      <p:from x="100000" y="100000"/>
                                      <p:to x="80000" y="100000"/>
                                    </p:animScale>
                                    <p:anim by="(#ppt_h/3+#ppt_w*0.1)" calcmode="lin" valueType="num">
                                      <p:cBhvr additive="sum">
                                        <p:cTn id="17" dur="200" decel="100000" autoRev="1" fill="hold">
                                          <p:stCondLst>
                                            <p:cond delay="600"/>
                                          </p:stCondLst>
                                        </p:cTn>
                                        <p:tgtEl>
                                          <p:spTgt spid="3"/>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e Office">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2691</Words>
  <Application>Microsoft Office PowerPoint</Application>
  <PresentationFormat>Presentación en pantalla (4:3)</PresentationFormat>
  <Paragraphs>138</Paragraphs>
  <Slides>29</Slides>
  <Notes>1</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29</vt:i4>
      </vt:variant>
    </vt:vector>
  </HeadingPairs>
  <TitlesOfParts>
    <vt:vector size="45" baseType="lpstr">
      <vt:lpstr>Arial</vt:lpstr>
      <vt:lpstr>Aharoni</vt:lpstr>
      <vt:lpstr>Cooper Black</vt:lpstr>
      <vt:lpstr>Eras Bold ITC</vt:lpstr>
      <vt:lpstr>Comic Sans MS</vt:lpstr>
      <vt:lpstr>Wingdings</vt:lpstr>
      <vt:lpstr>Adobe Garamond Pro Bold</vt:lpstr>
      <vt:lpstr>Kozuka Gothic Pro H</vt:lpstr>
      <vt:lpstr>Agency FB</vt:lpstr>
      <vt:lpstr>Andalus</vt:lpstr>
      <vt:lpstr>Ethnocentric</vt:lpstr>
      <vt:lpstr>Britannic Bold</vt:lpstr>
      <vt:lpstr>Arial Narrow</vt:lpstr>
      <vt:lpstr>Calibri</vt: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y Eunice Fustero</dc:creator>
  <cp:lastModifiedBy>Sergio y Eunice Fustero</cp:lastModifiedBy>
  <cp:revision>196</cp:revision>
  <dcterms:created xsi:type="dcterms:W3CDTF">2009-08-15T15:25:29Z</dcterms:created>
  <dcterms:modified xsi:type="dcterms:W3CDTF">2009-09-10T16:54:57Z</dcterms:modified>
</cp:coreProperties>
</file>