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75" r:id="rId3"/>
    <p:sldId id="278" r:id="rId4"/>
    <p:sldId id="277" r:id="rId5"/>
    <p:sldId id="276" r:id="rId6"/>
    <p:sldId id="279" r:id="rId7"/>
    <p:sldId id="280" r:id="rId8"/>
    <p:sldId id="282" r:id="rId9"/>
    <p:sldId id="281" r:id="rId10"/>
    <p:sldId id="286" r:id="rId11"/>
    <p:sldId id="288" r:id="rId12"/>
    <p:sldId id="283" r:id="rId13"/>
    <p:sldId id="257" r:id="rId14"/>
    <p:sldId id="258" r:id="rId15"/>
    <p:sldId id="262" r:id="rId16"/>
    <p:sldId id="263" r:id="rId17"/>
    <p:sldId id="264" r:id="rId18"/>
    <p:sldId id="270" r:id="rId19"/>
    <p:sldId id="292" r:id="rId20"/>
    <p:sldId id="273" r:id="rId21"/>
    <p:sldId id="265" r:id="rId22"/>
    <p:sldId id="269" r:id="rId23"/>
    <p:sldId id="291" r:id="rId24"/>
    <p:sldId id="268" r:id="rId25"/>
    <p:sldId id="271" r:id="rId26"/>
    <p:sldId id="272" r:id="rId27"/>
    <p:sldId id="274" r:id="rId28"/>
    <p:sldId id="290" r:id="rId29"/>
  </p:sldIdLst>
  <p:sldSz cx="9144000" cy="6858000" type="screen4x3"/>
  <p:notesSz cx="6858000" cy="9144000"/>
  <p:embeddedFontLst>
    <p:embeddedFont>
      <p:font typeface="Arial Narrow" pitchFamily="34" charset="0"/>
      <p:regular r:id="rId30"/>
      <p:bold r:id="rId31"/>
      <p:italic r:id="rId32"/>
      <p:boldItalic r:id="rId33"/>
    </p:embeddedFont>
    <p:embeddedFont>
      <p:font typeface="Berlin Sans FB Demi" pitchFamily="34" charset="0"/>
      <p:bold r:id="rId34"/>
    </p:embeddedFont>
    <p:embeddedFont>
      <p:font typeface="Comic Sans MS" pitchFamily="66" charset="0"/>
      <p:regular r:id="rId35"/>
      <p:bold r:id="rId3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360"/>
    <a:srgbClr val="5D7791"/>
    <a:srgbClr val="52697E"/>
    <a:srgbClr val="3F505F"/>
    <a:srgbClr val="3D4C5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660"/>
  </p:normalViewPr>
  <p:slideViewPr>
    <p:cSldViewPr>
      <p:cViewPr varScale="1">
        <p:scale>
          <a:sx n="103" d="100"/>
          <a:sy n="103" d="100"/>
        </p:scale>
        <p:origin x="-2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E661EBF-73BA-4610-8184-29DBF932D35A}" type="datetimeFigureOut">
              <a:rPr lang="es-ES" smtClean="0"/>
              <a:t>08/12/2014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E661EBF-73BA-4610-8184-29DBF932D35A}" type="datetimeFigureOut">
              <a:rPr lang="es-ES" smtClean="0"/>
              <a:t>08/12/2014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E661EBF-73BA-4610-8184-29DBF932D35A}" type="datetimeFigureOut">
              <a:rPr lang="es-ES" smtClean="0"/>
              <a:t>08/12/2014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2E661EBF-73BA-4610-8184-29DBF932D35A}" type="datetimeFigureOut">
              <a:rPr lang="es-ES" smtClean="0"/>
              <a:t>08/12/2014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661EBF-73BA-4610-8184-29DBF932D35A}" type="datetimeFigureOut">
              <a:rPr lang="es-ES" smtClean="0"/>
              <a:t>08/12/2014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2E661EBF-73BA-4610-8184-29DBF932D35A}" type="datetimeFigureOut">
              <a:rPr lang="es-ES" smtClean="0"/>
              <a:t>08/12/2014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E661EBF-73BA-4610-8184-29DBF932D35A}" type="datetimeFigureOut">
              <a:rPr lang="es-ES" smtClean="0"/>
              <a:t>08/12/2014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E661EBF-73BA-4610-8184-29DBF932D35A}" type="datetimeFigureOut">
              <a:rPr lang="es-ES" smtClean="0"/>
              <a:t>08/12/2014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61EBF-73BA-4610-8184-29DBF932D35A}" type="datetimeFigureOut">
              <a:rPr lang="es-ES" smtClean="0"/>
              <a:t>08/12/2014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661EBF-73BA-4610-8184-29DBF932D35A}" type="datetimeFigureOut">
              <a:rPr lang="es-ES" smtClean="0"/>
              <a:t>08/12/2014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661EBF-73BA-4610-8184-29DBF932D35A}" type="datetimeFigureOut">
              <a:rPr lang="es-ES" smtClean="0"/>
              <a:t>08/12/2014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E661EBF-73BA-4610-8184-29DBF932D35A}" type="datetimeFigureOut">
              <a:rPr lang="es-ES" smtClean="0"/>
              <a:t>08/12/2014</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A641AD5-F592-48E2-AD60-499D14DEABAB}"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ortar rectángulo de esquina sencilla"/>
          <p:cNvSpPr/>
          <p:nvPr/>
        </p:nvSpPr>
        <p:spPr>
          <a:xfrm flipH="1">
            <a:off x="245803" y="836712"/>
            <a:ext cx="8646677" cy="5791201"/>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763688" y="116632"/>
            <a:ext cx="7128793" cy="830997"/>
          </a:xfrm>
          <a:prstGeom prst="rect">
            <a:avLst/>
          </a:prstGeom>
          <a:noFill/>
        </p:spPr>
        <p:txBody>
          <a:bodyPr wrap="square" rtlCol="0">
            <a:spAutoFit/>
            <a:scene3d>
              <a:camera prst="orthographicFront">
                <a:rot lat="0" lon="0" rev="0"/>
              </a:camera>
              <a:lightRig rig="freezing" dir="t"/>
            </a:scene3d>
            <a:sp3d contourW="6350" prstMaterial="metal">
              <a:bevelT w="127000" h="31750" prst="relaxedInset"/>
              <a:contourClr>
                <a:srgbClr val="445360"/>
              </a:contourClr>
            </a:sp3d>
          </a:bodyPr>
          <a:lstStyle/>
          <a:p>
            <a:pPr algn="ctr"/>
            <a:r>
              <a:rPr lang="es-ES" sz="4800" b="1" cap="all" dirty="0" smtClean="0">
                <a:ln w="0"/>
                <a:gradFill flip="none">
                  <a:gsLst>
                    <a:gs pos="0">
                      <a:srgbClr val="5D7791"/>
                    </a:gs>
                    <a:gs pos="49000">
                      <a:srgbClr val="52697E"/>
                    </a:gs>
                    <a:gs pos="50000">
                      <a:schemeClr val="accent1">
                        <a:shade val="65000"/>
                        <a:satMod val="130000"/>
                      </a:schemeClr>
                    </a:gs>
                    <a:gs pos="92000">
                      <a:srgbClr val="3F505F"/>
                    </a:gs>
                    <a:gs pos="100000">
                      <a:srgbClr val="3D4C59"/>
                    </a:gs>
                  </a:gsLst>
                  <a:lin ang="5400000"/>
                </a:gradFill>
                <a:effectLst/>
              </a:rPr>
              <a:t>LA SEGUNDA VENIDA</a:t>
            </a:r>
            <a:endParaRPr lang="es-ES" sz="4800" b="1" cap="all" dirty="0">
              <a:ln w="0"/>
              <a:gradFill flip="none">
                <a:gsLst>
                  <a:gs pos="0">
                    <a:srgbClr val="5D7791"/>
                  </a:gs>
                  <a:gs pos="49000">
                    <a:srgbClr val="52697E"/>
                  </a:gs>
                  <a:gs pos="50000">
                    <a:schemeClr val="accent1">
                      <a:shade val="65000"/>
                      <a:satMod val="130000"/>
                    </a:schemeClr>
                  </a:gs>
                  <a:gs pos="92000">
                    <a:srgbClr val="3F505F"/>
                  </a:gs>
                  <a:gs pos="100000">
                    <a:srgbClr val="3D4C59"/>
                  </a:gs>
                </a:gsLst>
                <a:lin ang="5400000"/>
              </a:gradFill>
              <a:effectLst/>
            </a:endParaRPr>
          </a:p>
        </p:txBody>
      </p:sp>
    </p:spTree>
    <p:extLst>
      <p:ext uri="{BB962C8B-B14F-4D97-AF65-F5344CB8AC3E}">
        <p14:creationId xmlns:p14="http://schemas.microsoft.com/office/powerpoint/2010/main" val="195843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081138"/>
            <a:ext cx="5062328" cy="4401205"/>
          </a:xfrm>
          <a:prstGeom prst="rect">
            <a:avLst/>
          </a:prstGeom>
        </p:spPr>
        <p:txBody>
          <a:bodyPr wrap="square">
            <a:spAutoFit/>
          </a:bodyPr>
          <a:lstStyle/>
          <a:p>
            <a:r>
              <a:rPr lang="es-ES" sz="2800" b="1" dirty="0" smtClean="0"/>
              <a:t>«Por </a:t>
            </a:r>
            <a:r>
              <a:rPr lang="es-ES" sz="2800" b="1" dirty="0"/>
              <a:t>tanto, hermanos, tened paciencia hasta la venida del Señor. Mirad cómo el labrador espera el precioso fruto de la tierra, aguardando con paciencia hasta que reciba la lluvia temprana y la </a:t>
            </a:r>
            <a:r>
              <a:rPr lang="es-ES" sz="2800" b="1" dirty="0" smtClean="0"/>
              <a:t>tardía. Tened </a:t>
            </a:r>
            <a:r>
              <a:rPr lang="es-ES" sz="2800" b="1" dirty="0"/>
              <a:t>también vosotros paciencia, y afirmad vuestros corazones; porque la venida del Señor se </a:t>
            </a:r>
            <a:r>
              <a:rPr lang="es-ES" sz="2800" b="1" dirty="0" smtClean="0"/>
              <a:t>acerca» </a:t>
            </a:r>
            <a:r>
              <a:rPr lang="es-ES" sz="2000" b="1" dirty="0" smtClean="0">
                <a:solidFill>
                  <a:schemeClr val="tx2">
                    <a:lumMod val="40000"/>
                    <a:lumOff val="60000"/>
                  </a:schemeClr>
                </a:solidFill>
                <a:latin typeface="Comic Sans MS" pitchFamily="66" charset="0"/>
              </a:rPr>
              <a:t>Santiago </a:t>
            </a:r>
            <a:r>
              <a:rPr lang="es-ES" sz="2000" b="1" dirty="0">
                <a:solidFill>
                  <a:schemeClr val="tx2">
                    <a:lumMod val="40000"/>
                    <a:lumOff val="60000"/>
                  </a:schemeClr>
                </a:solidFill>
                <a:latin typeface="Comic Sans MS" pitchFamily="66" charset="0"/>
              </a:rPr>
              <a:t>5: 7,8</a:t>
            </a:r>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7 Rectángulo"/>
          <p:cNvSpPr/>
          <p:nvPr/>
        </p:nvSpPr>
        <p:spPr>
          <a:xfrm>
            <a:off x="6804248" y="1111398"/>
            <a:ext cx="2182008"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SANTIAGO</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Flecha abajo"/>
          <p:cNvSpPr/>
          <p:nvPr/>
        </p:nvSpPr>
        <p:spPr>
          <a:xfrm>
            <a:off x="774035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9 CuadroTexto"/>
          <p:cNvSpPr txBox="1"/>
          <p:nvPr/>
        </p:nvSpPr>
        <p:spPr>
          <a:xfrm>
            <a:off x="7462567" y="44624"/>
            <a:ext cx="1285897" cy="461665"/>
          </a:xfrm>
          <a:prstGeom prst="rect">
            <a:avLst/>
          </a:prstGeom>
          <a:noFill/>
        </p:spPr>
        <p:txBody>
          <a:bodyPr wrap="square" rtlCol="0">
            <a:spAutoFit/>
          </a:bodyPr>
          <a:lstStyle/>
          <a:p>
            <a:r>
              <a:rPr lang="es-ES" sz="2400" b="1" dirty="0" smtClean="0"/>
              <a:t>± 60 </a:t>
            </a:r>
            <a:r>
              <a:rPr lang="es-ES" sz="2400" b="1" dirty="0" err="1" smtClean="0"/>
              <a:t>dC</a:t>
            </a:r>
            <a:endParaRPr lang="es-ES" sz="2400" b="1"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420888"/>
            <a:ext cx="3370639" cy="2527979"/>
          </a:xfrm>
          <a:prstGeom prst="round2DiagRect">
            <a:avLst>
              <a:gd name="adj1" fmla="val 16667"/>
              <a:gd name="adj2" fmla="val 0"/>
            </a:avLst>
          </a:prstGeom>
          <a:ln w="88900" cap="sq">
            <a:solidFill>
              <a:schemeClr val="tx2">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5086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915066"/>
            <a:ext cx="8640960" cy="3970318"/>
          </a:xfrm>
          <a:prstGeom prst="rect">
            <a:avLst/>
          </a:prstGeom>
          <a:solidFill>
            <a:schemeClr val="bg1"/>
          </a:solidFill>
        </p:spPr>
        <p:txBody>
          <a:bodyPr wrap="square">
            <a:spAutoFit/>
          </a:bodyPr>
          <a:lstStyle/>
          <a:p>
            <a:r>
              <a:rPr lang="es-ES" sz="2800" b="1" dirty="0" smtClean="0"/>
              <a:t>«Pero </a:t>
            </a:r>
            <a:r>
              <a:rPr lang="es-ES" sz="2800" b="1" dirty="0"/>
              <a:t>el día del Señor vendrá como ladrón en la noche; en el cual los cielos pasarán con grande estruendo, y los elementos ardiendo serán deshechos, y la tierra y las obras que en ella hay serán </a:t>
            </a:r>
            <a:r>
              <a:rPr lang="es-ES" sz="2800" b="1" dirty="0" smtClean="0"/>
              <a:t>quemadas. Puesto </a:t>
            </a:r>
            <a:r>
              <a:rPr lang="es-ES" sz="2800" b="1" dirty="0"/>
              <a:t>que todas estas cosas han de ser deshechas, ¡cómo no debéis vosotros andar en santa y piadosa manera de vivir, esperando y apresurándoos para la venida del día de Dios, en el cual los cielos, encendiéndose, serán deshechos, y los elementos, siendo quemados, se fundirán</a:t>
            </a:r>
            <a:r>
              <a:rPr lang="es-ES" sz="2800" b="1" dirty="0" smtClean="0"/>
              <a:t>!»  </a:t>
            </a:r>
            <a:r>
              <a:rPr lang="es-ES" sz="2000" b="1" dirty="0">
                <a:solidFill>
                  <a:schemeClr val="tx2">
                    <a:lumMod val="40000"/>
                    <a:lumOff val="60000"/>
                  </a:schemeClr>
                </a:solidFill>
                <a:latin typeface="Comic Sans MS" pitchFamily="66" charset="0"/>
              </a:rPr>
              <a:t>2ª de Pedro </a:t>
            </a:r>
            <a:r>
              <a:rPr lang="es-ES" sz="2000" b="1" dirty="0" smtClean="0">
                <a:solidFill>
                  <a:schemeClr val="tx2">
                    <a:lumMod val="40000"/>
                    <a:lumOff val="60000"/>
                  </a:schemeClr>
                </a:solidFill>
                <a:latin typeface="Comic Sans MS" pitchFamily="66" charset="0"/>
              </a:rPr>
              <a:t>3:10-12</a:t>
            </a:r>
            <a:endParaRPr lang="es-ES" sz="1400" dirty="0" smtClean="0">
              <a:solidFill>
                <a:schemeClr val="tx2">
                  <a:lumMod val="40000"/>
                  <a:lumOff val="60000"/>
                </a:schemeClr>
              </a:solidFill>
              <a:latin typeface="Comic Sans MS" pitchFamily="66" charset="0"/>
            </a:endParaRPr>
          </a:p>
        </p:txBody>
      </p:sp>
      <p:sp>
        <p:nvSpPr>
          <p:cNvPr id="7" name="6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9" name="8 Rectángulo"/>
          <p:cNvSpPr/>
          <p:nvPr/>
        </p:nvSpPr>
        <p:spPr>
          <a:xfrm>
            <a:off x="7113155" y="1111398"/>
            <a:ext cx="1531188"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PEDRO</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9 Flecha abajo"/>
          <p:cNvSpPr/>
          <p:nvPr/>
        </p:nvSpPr>
        <p:spPr>
          <a:xfrm>
            <a:off x="774035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10 CuadroTexto"/>
          <p:cNvSpPr txBox="1"/>
          <p:nvPr/>
        </p:nvSpPr>
        <p:spPr>
          <a:xfrm>
            <a:off x="7462567" y="44624"/>
            <a:ext cx="1285897" cy="461665"/>
          </a:xfrm>
          <a:prstGeom prst="rect">
            <a:avLst/>
          </a:prstGeom>
          <a:noFill/>
        </p:spPr>
        <p:txBody>
          <a:bodyPr wrap="square" rtlCol="0">
            <a:spAutoFit/>
          </a:bodyPr>
          <a:lstStyle/>
          <a:p>
            <a:r>
              <a:rPr lang="es-ES" sz="2400" b="1" dirty="0" smtClean="0"/>
              <a:t>± 64 </a:t>
            </a:r>
            <a:r>
              <a:rPr lang="es-ES" sz="2400" b="1" dirty="0" err="1" smtClean="0"/>
              <a:t>dC</a:t>
            </a:r>
            <a:endParaRPr lang="es-ES" sz="2400" b="1" dirty="0"/>
          </a:p>
        </p:txBody>
      </p:sp>
      <p:pic>
        <p:nvPicPr>
          <p:cNvPr id="1028" name="Picture 4" descr="\\SERGIO\Dibujos2\Pedro\PedroEnLaSinagoga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764704"/>
            <a:ext cx="2808312" cy="2106234"/>
          </a:xfrm>
          <a:prstGeom prst="round2DiagRect">
            <a:avLst>
              <a:gd name="adj1" fmla="val 16667"/>
              <a:gd name="adj2" fmla="val 0"/>
            </a:avLst>
          </a:prstGeom>
          <a:ln w="57150" cap="sq">
            <a:solidFill>
              <a:schemeClr val="tx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7 Rectángulo"/>
          <p:cNvSpPr/>
          <p:nvPr/>
        </p:nvSpPr>
        <p:spPr>
          <a:xfrm>
            <a:off x="7896313" y="1111398"/>
            <a:ext cx="1212191"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JUAN</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Flecha abajo"/>
          <p:cNvSpPr/>
          <p:nvPr/>
        </p:nvSpPr>
        <p:spPr>
          <a:xfrm>
            <a:off x="8388424"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9 CuadroTexto"/>
          <p:cNvSpPr txBox="1"/>
          <p:nvPr/>
        </p:nvSpPr>
        <p:spPr>
          <a:xfrm>
            <a:off x="7956376" y="44624"/>
            <a:ext cx="1285897" cy="461665"/>
          </a:xfrm>
          <a:prstGeom prst="rect">
            <a:avLst/>
          </a:prstGeom>
          <a:noFill/>
        </p:spPr>
        <p:txBody>
          <a:bodyPr wrap="square" rtlCol="0">
            <a:spAutoFit/>
          </a:bodyPr>
          <a:lstStyle/>
          <a:p>
            <a:r>
              <a:rPr lang="es-ES" sz="2400" b="1" dirty="0" smtClean="0"/>
              <a:t>± 90 </a:t>
            </a:r>
            <a:r>
              <a:rPr lang="es-ES" sz="2400" b="1" dirty="0" err="1" smtClean="0"/>
              <a:t>dC</a:t>
            </a:r>
            <a:endParaRPr lang="es-ES" sz="2400" b="1" dirty="0"/>
          </a:p>
        </p:txBody>
      </p:sp>
      <p:sp>
        <p:nvSpPr>
          <p:cNvPr id="11" name="10 Rectángulo"/>
          <p:cNvSpPr/>
          <p:nvPr/>
        </p:nvSpPr>
        <p:spPr>
          <a:xfrm>
            <a:off x="4481913" y="2206550"/>
            <a:ext cx="4572000" cy="2554545"/>
          </a:xfrm>
          <a:prstGeom prst="rect">
            <a:avLst/>
          </a:prstGeom>
        </p:spPr>
        <p:txBody>
          <a:bodyPr>
            <a:spAutoFit/>
          </a:bodyPr>
          <a:lstStyle/>
          <a:p>
            <a:r>
              <a:rPr lang="es-ES" sz="2800" b="1" dirty="0" smtClean="0"/>
              <a:t>«He </a:t>
            </a:r>
            <a:r>
              <a:rPr lang="es-ES" sz="2800" b="1" dirty="0"/>
              <a:t>aquí que viene con las nubes, y todo ojo le verá, y los que le traspasaron; y todos los linajes de la tierra harán lamentación por él. Sí, </a:t>
            </a:r>
            <a:r>
              <a:rPr lang="es-ES" sz="2800" b="1" dirty="0" smtClean="0"/>
              <a:t>amén» </a:t>
            </a:r>
            <a:r>
              <a:rPr lang="es-ES" sz="2000" b="1" dirty="0">
                <a:solidFill>
                  <a:schemeClr val="tx2">
                    <a:lumMod val="40000"/>
                    <a:lumOff val="60000"/>
                  </a:schemeClr>
                </a:solidFill>
                <a:latin typeface="Comic Sans MS" pitchFamily="66" charset="0"/>
              </a:rPr>
              <a:t>Apocalipsis </a:t>
            </a:r>
            <a:r>
              <a:rPr lang="es-ES" sz="2000" b="1" dirty="0" smtClean="0">
                <a:solidFill>
                  <a:schemeClr val="tx2">
                    <a:lumMod val="40000"/>
                    <a:lumOff val="60000"/>
                  </a:schemeClr>
                </a:solidFill>
                <a:latin typeface="Comic Sans MS" pitchFamily="66" charset="0"/>
              </a:rPr>
              <a:t>1:7</a:t>
            </a:r>
            <a:endParaRPr lang="es-ES" sz="2800" b="1" dirty="0"/>
          </a:p>
        </p:txBody>
      </p:sp>
      <p:pic>
        <p:nvPicPr>
          <p:cNvPr id="3074" name="Picture 2" descr="\\SERGIO\Dibujos2\Juan\JuanApocalipsi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908720"/>
            <a:ext cx="4102518" cy="54717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5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
            <a:ext cx="9144000" cy="6818423"/>
          </a:xfrm>
          <a:prstGeom prst="rect">
            <a:avLst/>
          </a:prstGeom>
        </p:spPr>
      </p:pic>
      <p:sp>
        <p:nvSpPr>
          <p:cNvPr id="3" name="2 CuadroTexto"/>
          <p:cNvSpPr txBox="1"/>
          <p:nvPr/>
        </p:nvSpPr>
        <p:spPr>
          <a:xfrm>
            <a:off x="0" y="3628"/>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800" b="1" dirty="0" smtClean="0">
                <a:solidFill>
                  <a:schemeClr val="accent2">
                    <a:lumMod val="50000"/>
                  </a:schemeClr>
                </a:solidFill>
                <a:latin typeface="Berlin Sans FB Demi" pitchFamily="34" charset="0"/>
              </a:rPr>
              <a:t>El mensaje de la Segunda Venida a partir del siglo XVI</a:t>
            </a:r>
            <a:endParaRPr lang="es-ES" sz="2800" b="1" dirty="0">
              <a:solidFill>
                <a:schemeClr val="accent2">
                  <a:lumMod val="50000"/>
                </a:schemeClr>
              </a:solidFill>
              <a:latin typeface="Berlin Sans FB Demi" pitchFamily="34" charset="0"/>
            </a:endParaRPr>
          </a:p>
        </p:txBody>
      </p:sp>
    </p:spTree>
    <p:extLst>
      <p:ext uri="{BB962C8B-B14F-4D97-AF65-F5344CB8AC3E}">
        <p14:creationId xmlns:p14="http://schemas.microsoft.com/office/powerpoint/2010/main" val="19434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23349"/>
            <a:ext cx="3194833"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JUAN CALVINO</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683568" y="3645024"/>
            <a:ext cx="7879773" cy="3046988"/>
          </a:xfrm>
          <a:prstGeom prst="rect">
            <a:avLst/>
          </a:prstGeom>
          <a:solidFill>
            <a:schemeClr val="bg1"/>
          </a:solidFill>
        </p:spPr>
        <p:txBody>
          <a:bodyPr wrap="square">
            <a:spAutoFit/>
          </a:bodyPr>
          <a:lstStyle/>
          <a:p>
            <a:r>
              <a:rPr lang="es-ES" sz="2400" b="1" dirty="0" smtClean="0"/>
              <a:t>Calvino invita a los cristianos a "desear sin vacilar y con ardor el día de la venida de Cristo como el más propicio de todos los acontecimientos," y declara que "toda la familia de los fieles no perderá de vista ese día." "Debemos tener hambre de Cristo —dice— debemos buscarle, contemplarle hasta la aurora de aquel gran día en que nuestro Señor manifestará la gloria de su reino en su plenitud. </a:t>
            </a:r>
            <a:r>
              <a:rPr lang="es-ES" b="1" dirty="0" smtClean="0">
                <a:solidFill>
                  <a:schemeClr val="tx2">
                    <a:lumMod val="40000"/>
                    <a:lumOff val="60000"/>
                  </a:schemeClr>
                </a:solidFill>
              </a:rPr>
              <a:t>Daniel T. Taylor, </a:t>
            </a:r>
            <a:r>
              <a:rPr lang="es-ES" b="1" dirty="0" err="1" smtClean="0">
                <a:solidFill>
                  <a:schemeClr val="tx2">
                    <a:lumMod val="40000"/>
                    <a:lumOff val="60000"/>
                  </a:schemeClr>
                </a:solidFill>
              </a:rPr>
              <a:t>The</a:t>
            </a:r>
            <a:r>
              <a:rPr lang="es-ES" b="1" dirty="0" smtClean="0">
                <a:solidFill>
                  <a:schemeClr val="tx2">
                    <a:lumMod val="40000"/>
                    <a:lumOff val="60000"/>
                  </a:schemeClr>
                </a:solidFill>
              </a:rPr>
              <a:t> </a:t>
            </a:r>
            <a:r>
              <a:rPr lang="es-ES" b="1" dirty="0" err="1" smtClean="0">
                <a:solidFill>
                  <a:schemeClr val="tx2">
                    <a:lumMod val="40000"/>
                    <a:lumOff val="60000"/>
                  </a:schemeClr>
                </a:solidFill>
              </a:rPr>
              <a:t>Reign</a:t>
            </a:r>
            <a:r>
              <a:rPr lang="es-ES" b="1" dirty="0" smtClean="0">
                <a:solidFill>
                  <a:schemeClr val="tx2">
                    <a:lumMod val="40000"/>
                    <a:lumOff val="60000"/>
                  </a:schemeClr>
                </a:solidFill>
              </a:rPr>
              <a:t> of </a:t>
            </a:r>
            <a:r>
              <a:rPr lang="es-ES" b="1" dirty="0" err="1" smtClean="0">
                <a:solidFill>
                  <a:schemeClr val="tx2">
                    <a:lumMod val="40000"/>
                    <a:lumOff val="60000"/>
                  </a:schemeClr>
                </a:solidFill>
              </a:rPr>
              <a:t>Christ</a:t>
            </a:r>
            <a:r>
              <a:rPr lang="es-ES" b="1" dirty="0" smtClean="0">
                <a:solidFill>
                  <a:schemeClr val="tx2">
                    <a:lumMod val="40000"/>
                    <a:lumOff val="60000"/>
                  </a:schemeClr>
                </a:solidFill>
              </a:rPr>
              <a:t> </a:t>
            </a:r>
            <a:r>
              <a:rPr lang="es-ES" b="1" dirty="0" err="1" smtClean="0">
                <a:solidFill>
                  <a:schemeClr val="tx2">
                    <a:lumMod val="40000"/>
                    <a:lumOff val="60000"/>
                  </a:schemeClr>
                </a:solidFill>
              </a:rPr>
              <a:t>on</a:t>
            </a:r>
            <a:r>
              <a:rPr lang="es-ES" b="1" dirty="0" smtClean="0">
                <a:solidFill>
                  <a:schemeClr val="tx2">
                    <a:lumMod val="40000"/>
                    <a:lumOff val="60000"/>
                  </a:schemeClr>
                </a:solidFill>
              </a:rPr>
              <a:t> </a:t>
            </a:r>
            <a:r>
              <a:rPr lang="es-ES" b="1" dirty="0" err="1" smtClean="0">
                <a:solidFill>
                  <a:schemeClr val="tx2">
                    <a:lumMod val="40000"/>
                    <a:lumOff val="60000"/>
                  </a:schemeClr>
                </a:solidFill>
              </a:rPr>
              <a:t>Earth</a:t>
            </a:r>
            <a:r>
              <a:rPr lang="es-ES" b="1" dirty="0" smtClean="0">
                <a:solidFill>
                  <a:schemeClr val="tx2">
                    <a:lumMod val="40000"/>
                    <a:lumOff val="60000"/>
                  </a:schemeClr>
                </a:solidFill>
              </a:rPr>
              <a:t>; </a:t>
            </a:r>
            <a:r>
              <a:rPr lang="es-ES" b="1" dirty="0" err="1" smtClean="0">
                <a:solidFill>
                  <a:schemeClr val="tx2">
                    <a:lumMod val="40000"/>
                    <a:lumOff val="60000"/>
                  </a:schemeClr>
                </a:solidFill>
              </a:rPr>
              <a:t>or</a:t>
            </a:r>
            <a:r>
              <a:rPr lang="es-ES" b="1" dirty="0" smtClean="0">
                <a:solidFill>
                  <a:schemeClr val="tx2">
                    <a:lumMod val="40000"/>
                    <a:lumOff val="60000"/>
                  </a:schemeClr>
                </a:solidFill>
              </a:rPr>
              <a:t>, </a:t>
            </a:r>
            <a:r>
              <a:rPr lang="es-ES" b="1" dirty="0" err="1" smtClean="0">
                <a:solidFill>
                  <a:schemeClr val="tx2">
                    <a:lumMod val="40000"/>
                    <a:lumOff val="60000"/>
                  </a:schemeClr>
                </a:solidFill>
              </a:rPr>
              <a:t>The</a:t>
            </a:r>
            <a:r>
              <a:rPr lang="es-ES" b="1" dirty="0" smtClean="0">
                <a:solidFill>
                  <a:schemeClr val="tx2">
                    <a:lumMod val="40000"/>
                    <a:lumOff val="60000"/>
                  </a:schemeClr>
                </a:solidFill>
              </a:rPr>
              <a:t> </a:t>
            </a:r>
            <a:r>
              <a:rPr lang="es-ES" b="1" dirty="0" err="1" smtClean="0">
                <a:solidFill>
                  <a:schemeClr val="tx2">
                    <a:lumMod val="40000"/>
                    <a:lumOff val="60000"/>
                  </a:schemeClr>
                </a:solidFill>
              </a:rPr>
              <a:t>Voice</a:t>
            </a:r>
            <a:r>
              <a:rPr lang="es-ES" b="1" dirty="0" smtClean="0">
                <a:solidFill>
                  <a:schemeClr val="tx2">
                    <a:lumMod val="40000"/>
                    <a:lumOff val="60000"/>
                  </a:schemeClr>
                </a:solidFill>
              </a:rPr>
              <a:t> of </a:t>
            </a:r>
            <a:r>
              <a:rPr lang="es-ES" b="1" dirty="0" err="1" smtClean="0">
                <a:solidFill>
                  <a:schemeClr val="tx2">
                    <a:lumMod val="40000"/>
                    <a:lumOff val="60000"/>
                  </a:schemeClr>
                </a:solidFill>
              </a:rPr>
              <a:t>the</a:t>
            </a:r>
            <a:r>
              <a:rPr lang="es-ES" b="1" dirty="0" smtClean="0">
                <a:solidFill>
                  <a:schemeClr val="tx2">
                    <a:lumMod val="40000"/>
                    <a:lumOff val="60000"/>
                  </a:schemeClr>
                </a:solidFill>
              </a:rPr>
              <a:t> </a:t>
            </a:r>
            <a:r>
              <a:rPr lang="es-ES" b="1" dirty="0" err="1" smtClean="0">
                <a:solidFill>
                  <a:schemeClr val="tx2">
                    <a:lumMod val="40000"/>
                    <a:lumOff val="60000"/>
                  </a:schemeClr>
                </a:solidFill>
              </a:rPr>
              <a:t>Church</a:t>
            </a:r>
            <a:r>
              <a:rPr lang="es-ES" b="1" dirty="0" smtClean="0">
                <a:solidFill>
                  <a:schemeClr val="tx2">
                    <a:lumMod val="40000"/>
                    <a:lumOff val="60000"/>
                  </a:schemeClr>
                </a:solidFill>
              </a:rPr>
              <a:t> in </a:t>
            </a:r>
            <a:r>
              <a:rPr lang="es-ES" b="1" dirty="0" err="1" smtClean="0">
                <a:solidFill>
                  <a:schemeClr val="tx2">
                    <a:lumMod val="40000"/>
                    <a:lumOff val="60000"/>
                  </a:schemeClr>
                </a:solidFill>
              </a:rPr>
              <a:t>all</a:t>
            </a:r>
            <a:r>
              <a:rPr lang="es-ES" b="1" dirty="0" smtClean="0">
                <a:solidFill>
                  <a:schemeClr val="tx2">
                    <a:lumMod val="40000"/>
                    <a:lumOff val="60000"/>
                  </a:schemeClr>
                </a:solidFill>
              </a:rPr>
              <a:t> </a:t>
            </a:r>
            <a:r>
              <a:rPr lang="es-ES" b="1" dirty="0" err="1" smtClean="0">
                <a:solidFill>
                  <a:schemeClr val="tx2">
                    <a:lumMod val="40000"/>
                    <a:lumOff val="60000"/>
                  </a:schemeClr>
                </a:solidFill>
              </a:rPr>
              <a:t>ages</a:t>
            </a:r>
            <a:r>
              <a:rPr lang="es-ES" b="1" dirty="0" smtClean="0">
                <a:solidFill>
                  <a:schemeClr val="tx2">
                    <a:lumMod val="40000"/>
                    <a:lumOff val="60000"/>
                  </a:schemeClr>
                </a:solidFill>
              </a:rPr>
              <a:t>, pág. 33.</a:t>
            </a:r>
            <a:endParaRPr lang="es-ES" b="1" dirty="0">
              <a:solidFill>
                <a:schemeClr val="tx2">
                  <a:lumMod val="40000"/>
                  <a:lumOff val="60000"/>
                </a:schemeClr>
              </a:solidFill>
            </a:endParaRPr>
          </a:p>
        </p:txBody>
      </p:sp>
      <p:sp>
        <p:nvSpPr>
          <p:cNvPr id="4" name="3 Rectángulo"/>
          <p:cNvSpPr/>
          <p:nvPr/>
        </p:nvSpPr>
        <p:spPr>
          <a:xfrm>
            <a:off x="7418872" y="170637"/>
            <a:ext cx="1545616" cy="954107"/>
          </a:xfrm>
          <a:prstGeom prst="rect">
            <a:avLst/>
          </a:prstGeom>
        </p:spPr>
        <p:txBody>
          <a:bodyPr wrap="none">
            <a:spAutoFit/>
          </a:bodyPr>
          <a:lstStyle/>
          <a:p>
            <a:r>
              <a:rPr lang="es-ES" sz="2800" b="1" dirty="0" smtClean="0"/>
              <a:t>GINEBRA</a:t>
            </a:r>
          </a:p>
          <a:p>
            <a:pPr algn="ctr"/>
            <a:r>
              <a:rPr lang="es-ES" sz="2800" b="1" dirty="0"/>
              <a:t>(</a:t>
            </a:r>
            <a:r>
              <a:rPr lang="es-ES" sz="2800" b="1" dirty="0" smtClean="0"/>
              <a:t>SUIZA)</a:t>
            </a:r>
            <a:endParaRPr lang="es-ES" sz="2800" b="1" dirty="0"/>
          </a:p>
        </p:txBody>
      </p:sp>
      <p:sp>
        <p:nvSpPr>
          <p:cNvPr id="5" name="4 CuadroTexto"/>
          <p:cNvSpPr txBox="1"/>
          <p:nvPr/>
        </p:nvSpPr>
        <p:spPr>
          <a:xfrm>
            <a:off x="755576" y="623513"/>
            <a:ext cx="1396536" cy="461665"/>
          </a:xfrm>
          <a:prstGeom prst="rect">
            <a:avLst/>
          </a:prstGeom>
          <a:noFill/>
        </p:spPr>
        <p:txBody>
          <a:bodyPr wrap="none" rtlCol="0">
            <a:spAutoFit/>
          </a:bodyPr>
          <a:lstStyle/>
          <a:p>
            <a:r>
              <a:rPr lang="es-ES" sz="2400" b="1" dirty="0" smtClean="0"/>
              <a:t>1509-1564</a:t>
            </a:r>
            <a:endParaRPr lang="es-ES"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0637"/>
            <a:ext cx="2594590" cy="3320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37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23349"/>
            <a:ext cx="2546761"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JONH KNOX</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1187625" y="3933056"/>
            <a:ext cx="6768751" cy="1815882"/>
          </a:xfrm>
          <a:prstGeom prst="rect">
            <a:avLst/>
          </a:prstGeom>
        </p:spPr>
        <p:txBody>
          <a:bodyPr wrap="square">
            <a:spAutoFit/>
          </a:bodyPr>
          <a:lstStyle/>
          <a:p>
            <a:r>
              <a:rPr lang="es-ES" sz="2800" b="1" dirty="0" smtClean="0"/>
              <a:t>"¿No llevó acaso nuestro Señor Jesús nuestra carne al cielo? —dice Knox, el reformador escocés,— ¿y no ha de regresar por ventura? Sabemos que volverá, y esto con prontitud."</a:t>
            </a:r>
            <a:endParaRPr lang="es-ES" sz="2800" b="1" dirty="0"/>
          </a:p>
        </p:txBody>
      </p:sp>
      <p:sp>
        <p:nvSpPr>
          <p:cNvPr id="4" name="3 Rectángulo"/>
          <p:cNvSpPr/>
          <p:nvPr/>
        </p:nvSpPr>
        <p:spPr>
          <a:xfrm>
            <a:off x="7524328" y="161848"/>
            <a:ext cx="1529586" cy="523220"/>
          </a:xfrm>
          <a:prstGeom prst="rect">
            <a:avLst/>
          </a:prstGeom>
        </p:spPr>
        <p:txBody>
          <a:bodyPr wrap="none">
            <a:spAutoFit/>
          </a:bodyPr>
          <a:lstStyle/>
          <a:p>
            <a:r>
              <a:rPr lang="es-ES" sz="2800" b="1" dirty="0"/>
              <a:t>ESCOCIA</a:t>
            </a:r>
            <a:endParaRPr lang="es-ES" sz="2800" dirty="0"/>
          </a:p>
        </p:txBody>
      </p:sp>
      <p:sp>
        <p:nvSpPr>
          <p:cNvPr id="5" name="4 Rectángulo"/>
          <p:cNvSpPr/>
          <p:nvPr/>
        </p:nvSpPr>
        <p:spPr>
          <a:xfrm>
            <a:off x="584127" y="650322"/>
            <a:ext cx="1396536" cy="461665"/>
          </a:xfrm>
          <a:prstGeom prst="rect">
            <a:avLst/>
          </a:prstGeom>
        </p:spPr>
        <p:txBody>
          <a:bodyPr wrap="none">
            <a:spAutoFit/>
          </a:bodyPr>
          <a:lstStyle/>
          <a:p>
            <a:r>
              <a:rPr lang="es-ES" sz="2400" b="1" dirty="0" smtClean="0"/>
              <a:t>1514-1572</a:t>
            </a:r>
            <a:endParaRPr lang="es-E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61847"/>
            <a:ext cx="2554412" cy="3769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8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23349"/>
            <a:ext cx="3770897"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NICHOLAS RIDLEY Y HUGH LÁTIMER</a:t>
            </a:r>
          </a:p>
        </p:txBody>
      </p:sp>
      <p:sp>
        <p:nvSpPr>
          <p:cNvPr id="3" name="2 Rectángulo"/>
          <p:cNvSpPr/>
          <p:nvPr/>
        </p:nvSpPr>
        <p:spPr>
          <a:xfrm>
            <a:off x="699543" y="3847688"/>
            <a:ext cx="7744915" cy="2677656"/>
          </a:xfrm>
          <a:prstGeom prst="rect">
            <a:avLst/>
          </a:prstGeom>
          <a:solidFill>
            <a:schemeClr val="bg1"/>
          </a:solidFill>
        </p:spPr>
        <p:txBody>
          <a:bodyPr wrap="square">
            <a:spAutoFit/>
          </a:bodyPr>
          <a:lstStyle/>
          <a:p>
            <a:r>
              <a:rPr lang="es-ES" sz="2800" b="1" dirty="0" err="1"/>
              <a:t>Ridley</a:t>
            </a:r>
            <a:r>
              <a:rPr lang="es-ES" sz="2800" b="1" dirty="0"/>
              <a:t> y </a:t>
            </a:r>
            <a:r>
              <a:rPr lang="es-ES" sz="2800" b="1" dirty="0" err="1"/>
              <a:t>Látimer</a:t>
            </a:r>
            <a:r>
              <a:rPr lang="es-ES" sz="2800" b="1" dirty="0"/>
              <a:t>, que dieron su vida por la verdad, esperaban con fe la venida del Señor. </a:t>
            </a:r>
            <a:r>
              <a:rPr lang="es-ES" sz="2800" b="1" dirty="0" err="1"/>
              <a:t>Ridley</a:t>
            </a:r>
            <a:r>
              <a:rPr lang="es-ES" sz="2800" b="1" dirty="0"/>
              <a:t> escribió: "El mundo llega sin duda a su fin. Así lo creo y por eso lo digo. Clamemos del fondo de nuestros corazones a nuestro Salvador, Cristo, con Juan el siervo de Dios: Ven, Señor Jesús, ven."</a:t>
            </a:r>
          </a:p>
        </p:txBody>
      </p:sp>
      <p:sp>
        <p:nvSpPr>
          <p:cNvPr id="4" name="3 Rectángulo"/>
          <p:cNvSpPr/>
          <p:nvPr/>
        </p:nvSpPr>
        <p:spPr>
          <a:xfrm>
            <a:off x="7020272" y="161848"/>
            <a:ext cx="2096343" cy="523220"/>
          </a:xfrm>
          <a:prstGeom prst="rect">
            <a:avLst/>
          </a:prstGeom>
        </p:spPr>
        <p:txBody>
          <a:bodyPr wrap="none">
            <a:spAutoFit/>
          </a:bodyPr>
          <a:lstStyle/>
          <a:p>
            <a:r>
              <a:rPr lang="es-ES" sz="2800" b="1" dirty="0"/>
              <a:t>INGLATERRA</a:t>
            </a:r>
            <a:endParaRPr lang="es-ES" sz="2800" dirty="0"/>
          </a:p>
        </p:txBody>
      </p:sp>
      <p:sp>
        <p:nvSpPr>
          <p:cNvPr id="6" name="5 CuadroTexto"/>
          <p:cNvSpPr txBox="1"/>
          <p:nvPr/>
        </p:nvSpPr>
        <p:spPr>
          <a:xfrm>
            <a:off x="418299" y="1259468"/>
            <a:ext cx="2952328" cy="461665"/>
          </a:xfrm>
          <a:prstGeom prst="rect">
            <a:avLst/>
          </a:prstGeom>
          <a:noFill/>
        </p:spPr>
        <p:txBody>
          <a:bodyPr wrap="square" rtlCol="0">
            <a:spAutoFit/>
          </a:bodyPr>
          <a:lstStyle/>
          <a:p>
            <a:r>
              <a:rPr lang="es-ES" sz="2400" b="1" dirty="0" smtClean="0"/>
              <a:t>150?- 1555 y 1490-1555 </a:t>
            </a:r>
            <a:endParaRPr lang="es-ES" sz="2400"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507" y="764704"/>
            <a:ext cx="209550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91" y="819092"/>
            <a:ext cx="2095500" cy="2733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4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6" y="23349"/>
            <a:ext cx="357763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RICARDO BAXTER</a:t>
            </a:r>
          </a:p>
        </p:txBody>
      </p:sp>
      <p:sp>
        <p:nvSpPr>
          <p:cNvPr id="3" name="2 Rectángulo"/>
          <p:cNvSpPr/>
          <p:nvPr/>
        </p:nvSpPr>
        <p:spPr>
          <a:xfrm>
            <a:off x="397476" y="2257720"/>
            <a:ext cx="8593494" cy="4524315"/>
          </a:xfrm>
          <a:prstGeom prst="rect">
            <a:avLst/>
          </a:prstGeom>
          <a:solidFill>
            <a:schemeClr val="bg1"/>
          </a:solidFill>
        </p:spPr>
        <p:txBody>
          <a:bodyPr wrap="square">
            <a:spAutoFit/>
          </a:bodyPr>
          <a:lstStyle/>
          <a:p>
            <a:r>
              <a:rPr lang="es-ES" sz="2400" b="1" dirty="0"/>
              <a:t>"El pensar en la venida del Señor —decía Baxter— es dulce en extremo para mí y me llena de alegría." "Es obra de fe y un rasgo característico de sus santos desear con ansia su advenimiento y vivir con tan bendita esperanza." "Si la muerte es el último enemigo que ha de ser destruido en la resurrección podemos representarnos con cuánto ardor los creyentes esperarán y orarán por la segunda venida de Cristo, cuando esta completa y definitiva victoria será alcanzada." "Ese es el día </a:t>
            </a:r>
            <a:r>
              <a:rPr lang="es-ES" sz="2400" b="1" dirty="0" smtClean="0"/>
              <a:t>que </a:t>
            </a:r>
            <a:r>
              <a:rPr lang="es-ES" sz="2400" b="1" dirty="0"/>
              <a:t>todos los creyentes deberían desear con ansia por ser el día en que habrá de quedar consumada toda la obra de su redención, cumplidos todos los deseos y esfuerzos de sus almas." "¡Apresura, oh Señor, ese día bendito</a:t>
            </a:r>
            <a:r>
              <a:rPr lang="es-ES" sz="2400" b="1" dirty="0" smtClean="0"/>
              <a:t>!" </a:t>
            </a:r>
          </a:p>
          <a:p>
            <a:pPr algn="r"/>
            <a:r>
              <a:rPr lang="es-ES" b="1" dirty="0" smtClean="0">
                <a:solidFill>
                  <a:schemeClr val="tx2">
                    <a:lumMod val="40000"/>
                    <a:lumOff val="60000"/>
                  </a:schemeClr>
                </a:solidFill>
              </a:rPr>
              <a:t>Ricardo </a:t>
            </a:r>
            <a:r>
              <a:rPr lang="es-ES" b="1" dirty="0">
                <a:solidFill>
                  <a:schemeClr val="tx2">
                    <a:lumMod val="40000"/>
                    <a:lumOff val="60000"/>
                  </a:schemeClr>
                </a:solidFill>
              </a:rPr>
              <a:t>Baxter, Works, tomo 17 págs. 555; 500; 182, 183.</a:t>
            </a:r>
            <a:endParaRPr lang="es-ES" sz="2400" b="1" dirty="0">
              <a:solidFill>
                <a:schemeClr val="tx2">
                  <a:lumMod val="40000"/>
                  <a:lumOff val="60000"/>
                </a:schemeClr>
              </a:solidFill>
            </a:endParaRPr>
          </a:p>
        </p:txBody>
      </p:sp>
      <p:sp>
        <p:nvSpPr>
          <p:cNvPr id="4" name="3 Rectángulo"/>
          <p:cNvSpPr/>
          <p:nvPr/>
        </p:nvSpPr>
        <p:spPr>
          <a:xfrm>
            <a:off x="6948264" y="161848"/>
            <a:ext cx="2096343" cy="523220"/>
          </a:xfrm>
          <a:prstGeom prst="rect">
            <a:avLst/>
          </a:prstGeom>
        </p:spPr>
        <p:txBody>
          <a:bodyPr wrap="none">
            <a:spAutoFit/>
          </a:bodyPr>
          <a:lstStyle/>
          <a:p>
            <a:r>
              <a:rPr lang="es-ES" sz="2800" b="1" dirty="0"/>
              <a:t>INGLATERRA</a:t>
            </a:r>
            <a:endParaRPr lang="es-ES" sz="2800" dirty="0"/>
          </a:p>
        </p:txBody>
      </p:sp>
      <p:sp>
        <p:nvSpPr>
          <p:cNvPr id="6" name="5 CuadroTexto"/>
          <p:cNvSpPr txBox="1"/>
          <p:nvPr/>
        </p:nvSpPr>
        <p:spPr>
          <a:xfrm>
            <a:off x="969742" y="663437"/>
            <a:ext cx="1656184" cy="461665"/>
          </a:xfrm>
          <a:prstGeom prst="rect">
            <a:avLst/>
          </a:prstGeom>
          <a:noFill/>
        </p:spPr>
        <p:txBody>
          <a:bodyPr wrap="square" rtlCol="0">
            <a:spAutoFit/>
          </a:bodyPr>
          <a:lstStyle/>
          <a:p>
            <a:r>
              <a:rPr lang="es-ES" sz="2400" b="1" dirty="0" smtClean="0"/>
              <a:t> 1615 - 1691</a:t>
            </a:r>
            <a:endParaRPr lang="es-E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0"/>
            <a:ext cx="1905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17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5467" y="142934"/>
            <a:ext cx="4034485"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JOHANN ALBRECHT BENGEL</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7164288" y="332656"/>
            <a:ext cx="1800200" cy="523220"/>
          </a:xfrm>
          <a:prstGeom prst="rect">
            <a:avLst/>
          </a:prstGeom>
          <a:noFill/>
        </p:spPr>
        <p:txBody>
          <a:bodyPr wrap="square" rtlCol="0">
            <a:spAutoFit/>
          </a:bodyPr>
          <a:lstStyle/>
          <a:p>
            <a:r>
              <a:rPr lang="es-ES" sz="2800" b="1" dirty="0" smtClean="0"/>
              <a:t>ALEMANIA</a:t>
            </a:r>
            <a:endParaRPr lang="es-ES" sz="2800" b="1" dirty="0"/>
          </a:p>
        </p:txBody>
      </p:sp>
      <p:sp>
        <p:nvSpPr>
          <p:cNvPr id="4" name="3 Rectángulo"/>
          <p:cNvSpPr/>
          <p:nvPr/>
        </p:nvSpPr>
        <p:spPr>
          <a:xfrm>
            <a:off x="431443" y="1916832"/>
            <a:ext cx="8281114" cy="4893647"/>
          </a:xfrm>
          <a:prstGeom prst="rect">
            <a:avLst/>
          </a:prstGeom>
          <a:solidFill>
            <a:schemeClr val="bg1"/>
          </a:solidFill>
        </p:spPr>
        <p:txBody>
          <a:bodyPr wrap="square">
            <a:spAutoFit/>
          </a:bodyPr>
          <a:lstStyle/>
          <a:p>
            <a:r>
              <a:rPr lang="es-ES" sz="2400" b="1" dirty="0" smtClean="0"/>
              <a:t>Mientras estaba preparando un sermón sobre Apocalipsis 21 para un "domingo de adviento" la luz de la segunda venida de Cristo se hizo en la mente de </a:t>
            </a:r>
            <a:r>
              <a:rPr lang="es-ES" sz="2400" b="1" dirty="0" err="1" smtClean="0"/>
              <a:t>Bengel</a:t>
            </a:r>
            <a:r>
              <a:rPr lang="es-ES" sz="2400" b="1" dirty="0" smtClean="0"/>
              <a:t>. Las profecías del Apocalipsis se desplegaron ante su inteligencia como nunca antes. Como anonadado por el sentimiento de la importancia maravillosa y de la gloria incomparable de las escenas descritas por el profeta, se vio obligado a retraerse por algún tiempo de la contemplación del asunto. Pero en el púlpito se le volvió a presentar éste en toda su claridad y su poder. Desde entonces se dedicó al estudio de las profecías, especialmente las del Apocalipsis, y pronto llegó a creer que ellas señalan la proximidad de la venida de Cristo. La fecha que él fijó para el segundo advenimiento no difería más que en muy pocos años de la que fue determinada después por Miller. </a:t>
            </a:r>
            <a:endParaRPr lang="es-ES" sz="2400" b="1" dirty="0"/>
          </a:p>
        </p:txBody>
      </p:sp>
      <p:sp>
        <p:nvSpPr>
          <p:cNvPr id="5" name="4 Rectángulo"/>
          <p:cNvSpPr/>
          <p:nvPr/>
        </p:nvSpPr>
        <p:spPr>
          <a:xfrm>
            <a:off x="1360321" y="1343263"/>
            <a:ext cx="1524776" cy="461665"/>
          </a:xfrm>
          <a:prstGeom prst="rect">
            <a:avLst/>
          </a:prstGeom>
        </p:spPr>
        <p:txBody>
          <a:bodyPr wrap="none">
            <a:spAutoFit/>
          </a:bodyPr>
          <a:lstStyle/>
          <a:p>
            <a:r>
              <a:rPr lang="es-ES" sz="2400" b="1" dirty="0" smtClean="0"/>
              <a:t>1687 –1752</a:t>
            </a:r>
            <a:endParaRPr lang="es-ES" sz="2400" b="1"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1584176" cy="1710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6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9014" y="116632"/>
            <a:ext cx="2922852" cy="954107"/>
          </a:xfrm>
          <a:prstGeom prst="rect">
            <a:avLst/>
          </a:prstGeom>
          <a:noFill/>
        </p:spPr>
        <p:txBody>
          <a:bodyPr wrap="none" rtlCol="0">
            <a:spAutoFit/>
          </a:bodyPr>
          <a:lstStyle/>
          <a:p>
            <a:pPr algn="ctr"/>
            <a:r>
              <a:rPr lang="es-ES" sz="2800" b="1" dirty="0" smtClean="0"/>
              <a:t>AMÉRICA DEL SUR</a:t>
            </a:r>
          </a:p>
          <a:p>
            <a:pPr algn="ctr"/>
            <a:r>
              <a:rPr lang="es-ES" sz="2800" b="1" dirty="0" smtClean="0"/>
              <a:t>CHILE</a:t>
            </a:r>
            <a:endParaRPr lang="es-ES" sz="2800" b="1" dirty="0"/>
          </a:p>
        </p:txBody>
      </p:sp>
      <p:sp>
        <p:nvSpPr>
          <p:cNvPr id="5" name="4 Rectángulo"/>
          <p:cNvSpPr/>
          <p:nvPr/>
        </p:nvSpPr>
        <p:spPr>
          <a:xfrm>
            <a:off x="1272022" y="778075"/>
            <a:ext cx="1396536" cy="461665"/>
          </a:xfrm>
          <a:prstGeom prst="rect">
            <a:avLst/>
          </a:prstGeom>
        </p:spPr>
        <p:txBody>
          <a:bodyPr wrap="none">
            <a:spAutoFit/>
          </a:bodyPr>
          <a:lstStyle/>
          <a:p>
            <a:r>
              <a:rPr lang="es-ES" sz="2400" b="1" dirty="0" smtClean="0"/>
              <a:t>1731-1801</a:t>
            </a:r>
            <a:endParaRPr lang="es-ES" sz="2400" b="1" dirty="0"/>
          </a:p>
        </p:txBody>
      </p:sp>
      <p:sp>
        <p:nvSpPr>
          <p:cNvPr id="6" name="5 CuadroTexto"/>
          <p:cNvSpPr txBox="1"/>
          <p:nvPr/>
        </p:nvSpPr>
        <p:spPr>
          <a:xfrm>
            <a:off x="107504" y="48281"/>
            <a:ext cx="3725572"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MANUEL LACUNZA</a:t>
            </a:r>
          </a:p>
        </p:txBody>
      </p:sp>
      <p:sp>
        <p:nvSpPr>
          <p:cNvPr id="7" name="6 Rectángulo"/>
          <p:cNvSpPr/>
          <p:nvPr/>
        </p:nvSpPr>
        <p:spPr>
          <a:xfrm>
            <a:off x="539552" y="3622372"/>
            <a:ext cx="8064896" cy="3046988"/>
          </a:xfrm>
          <a:prstGeom prst="rect">
            <a:avLst/>
          </a:prstGeom>
          <a:solidFill>
            <a:schemeClr val="bg1"/>
          </a:solidFill>
        </p:spPr>
        <p:txBody>
          <a:bodyPr wrap="square">
            <a:spAutoFit/>
          </a:bodyPr>
          <a:lstStyle/>
          <a:p>
            <a:r>
              <a:rPr lang="es-ES" sz="2400" b="1" dirty="0" smtClean="0"/>
              <a:t>La publicación de su libro «Venida del Mesías en gloria y majestad» tuvo numerosas dificultades, debido a la censura que ejerció la Iglesia sobre ella. En 1812 tuvo una primera edición, la que se hizo sin permiso eclesiástico al igual que varias ediciones posteriores. La obra fue denunciada ante el Tribunal del Santo Oficio de la Inquisición y tuvo varias condenas, lo que no impidió que se divulgara ampliamente en Europa y luego en América, en especial en ciertos sectores de la Iglesia católica.</a:t>
            </a:r>
            <a:endParaRPr lang="es-ES" sz="2400" b="1"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453" y="694612"/>
            <a:ext cx="2374715" cy="2803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38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lecha abajo"/>
          <p:cNvSpPr/>
          <p:nvPr/>
        </p:nvSpPr>
        <p:spPr>
          <a:xfrm>
            <a:off x="473404"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2" name="1 Rectángulo"/>
          <p:cNvSpPr/>
          <p:nvPr/>
        </p:nvSpPr>
        <p:spPr>
          <a:xfrm>
            <a:off x="350182" y="2276872"/>
            <a:ext cx="6310050" cy="3108543"/>
          </a:xfrm>
          <a:prstGeom prst="rect">
            <a:avLst/>
          </a:prstGeom>
        </p:spPr>
        <p:txBody>
          <a:bodyPr wrap="square">
            <a:spAutoFit/>
          </a:bodyPr>
          <a:lstStyle/>
          <a:p>
            <a:r>
              <a:rPr lang="es-ES" sz="2800" b="1" dirty="0" smtClean="0"/>
              <a:t>«De ellos también profetizó Enoc, séptimo desde Adán, cuando dijo: "El Señor viene con sus santos millares, a juzgar a todos, y a convencer a todos los impíos de todas las malas obras que cometieron, y de todas las insolencias que pronunciaron esos impíos pecadores"».</a:t>
            </a:r>
            <a:r>
              <a:rPr lang="es-ES" sz="2800" b="1" dirty="0" smtClean="0">
                <a:latin typeface="Comic Sans MS" pitchFamily="66" charset="0"/>
              </a:rPr>
              <a:t> </a:t>
            </a:r>
            <a:r>
              <a:rPr lang="es-ES" sz="2000" b="1" dirty="0">
                <a:solidFill>
                  <a:schemeClr val="tx2">
                    <a:lumMod val="40000"/>
                    <a:lumOff val="60000"/>
                  </a:schemeClr>
                </a:solidFill>
                <a:latin typeface="Comic Sans MS" pitchFamily="66" charset="0"/>
              </a:rPr>
              <a:t>Judas </a:t>
            </a:r>
            <a:r>
              <a:rPr lang="es-ES" sz="2000" b="1" dirty="0" smtClean="0">
                <a:solidFill>
                  <a:schemeClr val="tx2">
                    <a:lumMod val="40000"/>
                    <a:lumOff val="60000"/>
                  </a:schemeClr>
                </a:solidFill>
                <a:latin typeface="Comic Sans MS" pitchFamily="66" charset="0"/>
              </a:rPr>
              <a:t>14,15</a:t>
            </a:r>
            <a:endParaRPr lang="es-ES" sz="2800" b="1" dirty="0">
              <a:solidFill>
                <a:schemeClr val="tx2">
                  <a:lumMod val="40000"/>
                  <a:lumOff val="60000"/>
                </a:schemeClr>
              </a:solidFill>
            </a:endParaRPr>
          </a:p>
        </p:txBody>
      </p:sp>
      <p:sp>
        <p:nvSpPr>
          <p:cNvPr id="3" name="2 Rectángulo"/>
          <p:cNvSpPr/>
          <p:nvPr/>
        </p:nvSpPr>
        <p:spPr>
          <a:xfrm>
            <a:off x="179512" y="1056042"/>
            <a:ext cx="1322798"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ENOC</a:t>
            </a: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0" name="9 CuadroTexto"/>
          <p:cNvSpPr txBox="1"/>
          <p:nvPr/>
        </p:nvSpPr>
        <p:spPr>
          <a:xfrm>
            <a:off x="179512" y="44624"/>
            <a:ext cx="2016224" cy="461665"/>
          </a:xfrm>
          <a:prstGeom prst="rect">
            <a:avLst/>
          </a:prstGeom>
          <a:noFill/>
        </p:spPr>
        <p:txBody>
          <a:bodyPr wrap="square" rtlCol="0">
            <a:spAutoFit/>
          </a:bodyPr>
          <a:lstStyle/>
          <a:p>
            <a:r>
              <a:rPr lang="es-ES" sz="2400" b="1" dirty="0" smtClean="0"/>
              <a:t>± 3290 </a:t>
            </a:r>
            <a:r>
              <a:rPr lang="es-ES" sz="2400" b="1" dirty="0" err="1" smtClean="0"/>
              <a:t>aC</a:t>
            </a:r>
            <a:endParaRPr lang="es-ES" sz="2400" b="1" dirty="0"/>
          </a:p>
        </p:txBody>
      </p:sp>
      <p:pic>
        <p:nvPicPr>
          <p:cNvPr id="12" name="1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793914"/>
            <a:ext cx="2334088" cy="2786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914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1540" y="3345954"/>
            <a:ext cx="8280920" cy="3539430"/>
          </a:xfrm>
          <a:prstGeom prst="rect">
            <a:avLst/>
          </a:prstGeom>
          <a:solidFill>
            <a:schemeClr val="bg1"/>
          </a:solidFill>
        </p:spPr>
        <p:txBody>
          <a:bodyPr wrap="square">
            <a:spAutoFit/>
          </a:bodyPr>
          <a:lstStyle/>
          <a:p>
            <a:r>
              <a:rPr lang="es-ES" sz="2800" b="1" dirty="0" smtClean="0"/>
              <a:t>La primera persona que consideró los 2.300 días (las “2.300 tardes y mañanas”) de Daniel 8:14, como 2.300 años, fue un rabino judío llamado </a:t>
            </a:r>
            <a:r>
              <a:rPr lang="es-ES" sz="2800" b="1" dirty="0" err="1" smtClean="0"/>
              <a:t>Nahawendi</a:t>
            </a:r>
            <a:r>
              <a:rPr lang="es-ES" sz="2800" b="1" dirty="0" smtClean="0"/>
              <a:t>, que vivió en el siglo diecinueve. Como rabino, </a:t>
            </a:r>
            <a:r>
              <a:rPr lang="es-ES" sz="2800" b="1" dirty="0" err="1" smtClean="0"/>
              <a:t>Nahawendi</a:t>
            </a:r>
            <a:r>
              <a:rPr lang="es-ES" sz="2800" b="1" dirty="0" smtClean="0"/>
              <a:t> era un experto en lengua hebrea. En realidad, durante los siglos noveno y décimo, los rabinos (todos ellos expertos en lengua hebrea) en Persia, Palestina, Francia, España y Portugal, enseñaban que los 2.300 días eran 2.300 años.</a:t>
            </a:r>
            <a:endParaRPr lang="es-ES" sz="2800" b="1" dirty="0"/>
          </a:p>
        </p:txBody>
      </p:sp>
      <p:sp>
        <p:nvSpPr>
          <p:cNvPr id="3" name="2 CuadroTexto"/>
          <p:cNvSpPr txBox="1"/>
          <p:nvPr/>
        </p:nvSpPr>
        <p:spPr>
          <a:xfrm>
            <a:off x="9016" y="23349"/>
            <a:ext cx="4707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BENJAMÍN NAHAWENDI</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7486911" y="98629"/>
            <a:ext cx="1477577" cy="954107"/>
          </a:xfrm>
          <a:prstGeom prst="rect">
            <a:avLst/>
          </a:prstGeom>
        </p:spPr>
        <p:txBody>
          <a:bodyPr wrap="square">
            <a:spAutoFit/>
          </a:bodyPr>
          <a:lstStyle/>
          <a:p>
            <a:pPr algn="ctr"/>
            <a:r>
              <a:rPr lang="es-ES" sz="2800" b="1" dirty="0" smtClean="0"/>
              <a:t>Basora (Irak)</a:t>
            </a:r>
            <a:endParaRPr lang="es-ES" sz="2800" b="1" dirty="0"/>
          </a:p>
        </p:txBody>
      </p:sp>
      <p:sp>
        <p:nvSpPr>
          <p:cNvPr id="5" name="4 Rectángulo"/>
          <p:cNvSpPr/>
          <p:nvPr/>
        </p:nvSpPr>
        <p:spPr>
          <a:xfrm>
            <a:off x="1736383" y="677328"/>
            <a:ext cx="1252266" cy="461665"/>
          </a:xfrm>
          <a:prstGeom prst="rect">
            <a:avLst/>
          </a:prstGeom>
        </p:spPr>
        <p:txBody>
          <a:bodyPr wrap="none">
            <a:spAutoFit/>
          </a:bodyPr>
          <a:lstStyle/>
          <a:p>
            <a:r>
              <a:rPr lang="es-ES" sz="2400" b="1" dirty="0" smtClean="0"/>
              <a:t>siglo XIX</a:t>
            </a:r>
            <a:endParaRPr lang="es-ES" sz="2400"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81"/>
          <a:stretch/>
        </p:blipFill>
        <p:spPr bwMode="auto">
          <a:xfrm>
            <a:off x="4636978" y="188640"/>
            <a:ext cx="2887350" cy="3096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69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031" y="116632"/>
            <a:ext cx="2068185" cy="2757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9015" y="23349"/>
            <a:ext cx="4130937"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GUILLERMO MILLER</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26481" y="2955716"/>
            <a:ext cx="9117519" cy="3785652"/>
          </a:xfrm>
          <a:prstGeom prst="rect">
            <a:avLst/>
          </a:prstGeom>
          <a:solidFill>
            <a:schemeClr val="bg1"/>
          </a:solidFill>
        </p:spPr>
        <p:txBody>
          <a:bodyPr wrap="square">
            <a:spAutoFit/>
          </a:bodyPr>
          <a:lstStyle/>
          <a:p>
            <a:r>
              <a:rPr lang="es-ES" sz="2400" b="1" dirty="0" smtClean="0"/>
              <a:t>Había dedicado dos años al estudio de la Biblia, cuando, en 1818, llegó a tener la solemne convicción de que unos veinticinco años después aparecería Cristo para redimir a su pueblo. «No necesito hablar -dice Miller- del gozo que llenó mi corazón ante tan embelesadora perspectiva, ni de los ardientes anhelos de mi alma para participar del júbilo de los redimidos. La Biblia fue para mí entonces un libro nuevo. Era esto en verdad una fiesta de la razón; todo lo que para mí había sido sombrío, místico u obscuro en sus enseñanzas, había desaparecido de mi mente ante la clara luz que brotaba de sus sagradas páginas; y ¡oh! ¡cuán brillante y gloriosa aparecía la verdad!». </a:t>
            </a:r>
            <a:r>
              <a:rPr lang="en-US" b="1" dirty="0" smtClean="0">
                <a:solidFill>
                  <a:schemeClr val="tx2">
                    <a:lumMod val="40000"/>
                    <a:lumOff val="60000"/>
                  </a:schemeClr>
                </a:solidFill>
              </a:rPr>
              <a:t>S</a:t>
            </a:r>
            <a:r>
              <a:rPr lang="en-US" b="1" dirty="0">
                <a:solidFill>
                  <a:schemeClr val="tx2">
                    <a:lumMod val="40000"/>
                    <a:lumOff val="60000"/>
                  </a:schemeClr>
                </a:solidFill>
              </a:rPr>
              <a:t>. Bliss, Memoirs of Wm. Miller</a:t>
            </a:r>
            <a:r>
              <a:rPr lang="es-ES" b="1" dirty="0" smtClean="0">
                <a:solidFill>
                  <a:schemeClr val="tx2">
                    <a:lumMod val="40000"/>
                    <a:lumOff val="60000"/>
                  </a:schemeClr>
                </a:solidFill>
              </a:rPr>
              <a:t>, págs. 76, 77. </a:t>
            </a:r>
            <a:endParaRPr lang="es-ES" b="1" dirty="0">
              <a:solidFill>
                <a:schemeClr val="tx2">
                  <a:lumMod val="40000"/>
                  <a:lumOff val="60000"/>
                </a:schemeClr>
              </a:solidFill>
            </a:endParaRPr>
          </a:p>
        </p:txBody>
      </p:sp>
      <p:sp>
        <p:nvSpPr>
          <p:cNvPr id="4" name="3 Rectángulo"/>
          <p:cNvSpPr/>
          <p:nvPr/>
        </p:nvSpPr>
        <p:spPr>
          <a:xfrm>
            <a:off x="7579554" y="161848"/>
            <a:ext cx="1168910" cy="523220"/>
          </a:xfrm>
          <a:prstGeom prst="rect">
            <a:avLst/>
          </a:prstGeom>
        </p:spPr>
        <p:txBody>
          <a:bodyPr wrap="none">
            <a:spAutoFit/>
          </a:bodyPr>
          <a:lstStyle/>
          <a:p>
            <a:r>
              <a:rPr lang="es-ES" sz="2800" b="1" dirty="0" smtClean="0"/>
              <a:t>EE.UU.</a:t>
            </a:r>
            <a:endParaRPr lang="es-ES" sz="2800" dirty="0"/>
          </a:p>
        </p:txBody>
      </p:sp>
      <p:sp>
        <p:nvSpPr>
          <p:cNvPr id="6" name="5 CuadroTexto"/>
          <p:cNvSpPr txBox="1"/>
          <p:nvPr/>
        </p:nvSpPr>
        <p:spPr>
          <a:xfrm>
            <a:off x="1271014" y="663437"/>
            <a:ext cx="1606939" cy="461665"/>
          </a:xfrm>
          <a:prstGeom prst="rect">
            <a:avLst/>
          </a:prstGeom>
          <a:noFill/>
        </p:spPr>
        <p:txBody>
          <a:bodyPr wrap="square" rtlCol="0">
            <a:spAutoFit/>
          </a:bodyPr>
          <a:lstStyle/>
          <a:p>
            <a:r>
              <a:rPr lang="es-ES" sz="2400" b="1" dirty="0" smtClean="0"/>
              <a:t>1782 - 1861</a:t>
            </a:r>
            <a:endParaRPr lang="es-ES" sz="2400" b="1" dirty="0"/>
          </a:p>
        </p:txBody>
      </p:sp>
    </p:spTree>
    <p:extLst>
      <p:ext uri="{BB962C8B-B14F-4D97-AF65-F5344CB8AC3E}">
        <p14:creationId xmlns:p14="http://schemas.microsoft.com/office/powerpoint/2010/main" val="20377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0"/>
            <a:ext cx="2690777"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JOSÉ WOLFF</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9015" y="3645024"/>
            <a:ext cx="9134985" cy="3108543"/>
          </a:xfrm>
          <a:prstGeom prst="rect">
            <a:avLst/>
          </a:prstGeom>
          <a:solidFill>
            <a:schemeClr val="bg1"/>
          </a:solidFill>
        </p:spPr>
        <p:txBody>
          <a:bodyPr wrap="square">
            <a:spAutoFit/>
          </a:bodyPr>
          <a:lstStyle/>
          <a:p>
            <a:r>
              <a:rPr lang="es-ES" sz="2800" b="1" dirty="0" smtClean="0"/>
              <a:t>"Jesús de Nazaret -decía,- el verdadero Mesías, cuyas manos y pies fueron traspasados, que fue conducido como cordero al matadero, que fue Varón de dolores y experimentado en quebranto, que vino por primera vez después que el cetro fue apartado de Judá y la vara de gobernador de entre sus pies, vendrá por segunda vez en las nubes del cielo y con trompeta de arcángel." </a:t>
            </a:r>
            <a:r>
              <a:rPr lang="es-ES" sz="2000" b="1" dirty="0" smtClean="0">
                <a:solidFill>
                  <a:schemeClr val="tx2">
                    <a:lumMod val="40000"/>
                    <a:lumOff val="60000"/>
                  </a:schemeClr>
                </a:solidFill>
              </a:rPr>
              <a:t>(Wolff, </a:t>
            </a:r>
            <a:r>
              <a:rPr lang="es-ES" sz="2000" b="1" dirty="0" err="1" smtClean="0">
                <a:solidFill>
                  <a:schemeClr val="tx2">
                    <a:lumMod val="40000"/>
                    <a:lumOff val="60000"/>
                  </a:schemeClr>
                </a:solidFill>
              </a:rPr>
              <a:t>Researches</a:t>
            </a:r>
            <a:r>
              <a:rPr lang="es-ES" sz="2000" b="1" dirty="0" smtClean="0">
                <a:solidFill>
                  <a:schemeClr val="tx2">
                    <a:lumMod val="40000"/>
                    <a:lumOff val="60000"/>
                  </a:schemeClr>
                </a:solidFill>
              </a:rPr>
              <a:t> and </a:t>
            </a:r>
            <a:r>
              <a:rPr lang="es-ES" sz="2000" b="1" dirty="0" err="1" smtClean="0">
                <a:solidFill>
                  <a:schemeClr val="tx2">
                    <a:lumMod val="40000"/>
                    <a:lumOff val="60000"/>
                  </a:schemeClr>
                </a:solidFill>
              </a:rPr>
              <a:t>Missionary</a:t>
            </a:r>
            <a:r>
              <a:rPr lang="es-ES" sz="2000" b="1" dirty="0" smtClean="0">
                <a:solidFill>
                  <a:schemeClr val="tx2">
                    <a:lumMod val="40000"/>
                    <a:lumOff val="60000"/>
                  </a:schemeClr>
                </a:solidFill>
              </a:rPr>
              <a:t> </a:t>
            </a:r>
            <a:r>
              <a:rPr lang="es-ES" sz="2000" b="1" dirty="0" err="1" smtClean="0">
                <a:solidFill>
                  <a:schemeClr val="tx2">
                    <a:lumMod val="40000"/>
                    <a:lumOff val="60000"/>
                  </a:schemeClr>
                </a:solidFill>
              </a:rPr>
              <a:t>Labors</a:t>
            </a:r>
            <a:r>
              <a:rPr lang="es-ES" sz="2000" b="1" dirty="0" smtClean="0">
                <a:solidFill>
                  <a:schemeClr val="tx2">
                    <a:lumMod val="40000"/>
                    <a:lumOff val="60000"/>
                  </a:schemeClr>
                </a:solidFill>
              </a:rPr>
              <a:t>, pág. 62.) </a:t>
            </a:r>
            <a:endParaRPr lang="es-ES" sz="2000" b="1" dirty="0">
              <a:solidFill>
                <a:schemeClr val="tx2">
                  <a:lumMod val="40000"/>
                  <a:lumOff val="60000"/>
                </a:schemeClr>
              </a:solidFill>
            </a:endParaRPr>
          </a:p>
        </p:txBody>
      </p:sp>
      <p:sp>
        <p:nvSpPr>
          <p:cNvPr id="4" name="3 Rectángulo"/>
          <p:cNvSpPr/>
          <p:nvPr/>
        </p:nvSpPr>
        <p:spPr>
          <a:xfrm>
            <a:off x="2843808" y="0"/>
            <a:ext cx="6300192" cy="3416320"/>
          </a:xfrm>
          <a:prstGeom prst="rect">
            <a:avLst/>
          </a:prstGeom>
        </p:spPr>
        <p:txBody>
          <a:bodyPr wrap="square">
            <a:spAutoFit/>
          </a:bodyPr>
          <a:lstStyle/>
          <a:p>
            <a:r>
              <a:rPr lang="es-ES" sz="2400" b="1" dirty="0" smtClean="0"/>
              <a:t>Recorrió África, Egipto y Abisinia; Asia, Palestina, Siria, Persia, </a:t>
            </a:r>
            <a:r>
              <a:rPr lang="es-ES" sz="2400" b="1" dirty="0" err="1" smtClean="0"/>
              <a:t>Bokara</a:t>
            </a:r>
            <a:r>
              <a:rPr lang="es-ES" sz="2400" b="1" dirty="0" smtClean="0"/>
              <a:t>, el suroeste de </a:t>
            </a:r>
            <a:r>
              <a:rPr lang="es-ES" sz="2400" b="1" dirty="0" err="1" smtClean="0"/>
              <a:t>Uzbekistan</a:t>
            </a:r>
            <a:r>
              <a:rPr lang="es-ES" sz="2400" b="1" dirty="0" smtClean="0"/>
              <a:t> y la India. Visitó también los Estados Unidos de Norteamérica, y de paso para aquel país, predicó en la isla de Santa Elena. Llegó a Nueva York en agosto de 1837, y después de haber hablado en aquella ciudad, predicó en Filadelfia y Baltimore, y finalmente se dirigió a </a:t>
            </a:r>
            <a:r>
              <a:rPr lang="es-ES" sz="2400" b="1" dirty="0" err="1" smtClean="0"/>
              <a:t>Wáshington</a:t>
            </a:r>
            <a:r>
              <a:rPr lang="es-ES" sz="2400" b="1" dirty="0" smtClean="0"/>
              <a:t>. Fue a </a:t>
            </a:r>
            <a:r>
              <a:rPr lang="es-ES" sz="2400" b="1" dirty="0" err="1" smtClean="0"/>
              <a:t>Bokara</a:t>
            </a:r>
            <a:r>
              <a:rPr lang="es-ES" sz="2400" b="1" dirty="0" smtClean="0"/>
              <a:t> y a los árabes del Yemen.</a:t>
            </a:r>
            <a:endParaRPr lang="es-ES" sz="2400" dirty="0"/>
          </a:p>
        </p:txBody>
      </p:sp>
      <p:sp>
        <p:nvSpPr>
          <p:cNvPr id="6" name="5 CuadroTexto"/>
          <p:cNvSpPr txBox="1"/>
          <p:nvPr/>
        </p:nvSpPr>
        <p:spPr>
          <a:xfrm>
            <a:off x="562315" y="663437"/>
            <a:ext cx="1584176" cy="830997"/>
          </a:xfrm>
          <a:prstGeom prst="rect">
            <a:avLst/>
          </a:prstGeom>
          <a:noFill/>
        </p:spPr>
        <p:txBody>
          <a:bodyPr wrap="square" rtlCol="0">
            <a:spAutoFit/>
          </a:bodyPr>
          <a:lstStyle/>
          <a:p>
            <a:pPr algn="ctr"/>
            <a:r>
              <a:rPr lang="es-ES" sz="2400" b="1" dirty="0" smtClean="0"/>
              <a:t>Desde 1821 hasta 1845</a:t>
            </a:r>
            <a:endParaRPr lang="es-ES" sz="2400" b="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64" y="1520256"/>
            <a:ext cx="1375948" cy="217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3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0"/>
            <a:ext cx="2690777"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JOSÉ WOLFF</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a:off x="562315" y="663437"/>
            <a:ext cx="1584176" cy="830997"/>
          </a:xfrm>
          <a:prstGeom prst="rect">
            <a:avLst/>
          </a:prstGeom>
          <a:noFill/>
        </p:spPr>
        <p:txBody>
          <a:bodyPr wrap="square" rtlCol="0">
            <a:spAutoFit/>
          </a:bodyPr>
          <a:lstStyle/>
          <a:p>
            <a:pPr algn="ctr"/>
            <a:r>
              <a:rPr lang="es-ES" sz="2400" b="1" dirty="0" smtClean="0"/>
              <a:t>Desde 1821 hasta 1845</a:t>
            </a:r>
            <a:endParaRPr lang="es-ES" sz="2400" b="1" dirty="0"/>
          </a:p>
        </p:txBody>
      </p:sp>
      <p:sp>
        <p:nvSpPr>
          <p:cNvPr id="5" name="4 Rectángulo"/>
          <p:cNvSpPr/>
          <p:nvPr/>
        </p:nvSpPr>
        <p:spPr>
          <a:xfrm>
            <a:off x="2843808" y="390718"/>
            <a:ext cx="6205545" cy="6278642"/>
          </a:xfrm>
          <a:prstGeom prst="rect">
            <a:avLst/>
          </a:prstGeom>
          <a:solidFill>
            <a:schemeClr val="bg1"/>
          </a:solidFill>
        </p:spPr>
        <p:txBody>
          <a:bodyPr wrap="square">
            <a:spAutoFit/>
          </a:bodyPr>
          <a:lstStyle/>
          <a:p>
            <a:r>
              <a:rPr lang="es-ES" sz="2400" b="1" dirty="0" smtClean="0"/>
              <a:t>"Sus pies se asentarán sobre el Monte de los Olivos. Y el dominio sobre la creación, que fue dado primeramente a Adán y que le fue quitado después (Génesis 1:26; 3:17) será dado a Jesús. El será rey sobre toda la tierra. Cesarán los gemidos y lamentos de la creación y </a:t>
            </a:r>
            <a:r>
              <a:rPr lang="es-ES" sz="2400" b="1" dirty="0" err="1" smtClean="0"/>
              <a:t>oiránse</a:t>
            </a:r>
            <a:r>
              <a:rPr lang="es-ES" sz="2400" b="1" dirty="0" smtClean="0"/>
              <a:t> cantos de alabanza y acciones de gracias.... Cuando Jesús venga en la gloria de su Padre con los santos ángeles… los creyentes que murieron resucitarán los primeros. (1 Tesalonicenses 4:16; 1 Corintios 15:23.) Esto es lo que nosotros los cristianos llamamos la primera resurrección. Entonces el reino animal cambiará de naturaleza (Isaías 11:6-9), y será sometido a Jesús. (Salmo 8.) Prevalecerá la paz universal… El </a:t>
            </a:r>
            <a:r>
              <a:rPr lang="es-ES" sz="2400" b="1" dirty="0"/>
              <a:t>Señor volverá a mirar la tierra, y dirá que todo es muy bueno</a:t>
            </a:r>
            <a:r>
              <a:rPr lang="es-ES" sz="2400" b="1" dirty="0" smtClean="0"/>
              <a:t>." -</a:t>
            </a:r>
            <a:r>
              <a:rPr lang="es-ES" b="1" dirty="0" err="1" smtClean="0">
                <a:solidFill>
                  <a:schemeClr val="tx2">
                    <a:lumMod val="40000"/>
                    <a:lumOff val="60000"/>
                  </a:schemeClr>
                </a:solidFill>
              </a:rPr>
              <a:t>Journal</a:t>
            </a:r>
            <a:r>
              <a:rPr lang="es-ES" b="1" dirty="0" smtClean="0">
                <a:solidFill>
                  <a:schemeClr val="tx2">
                    <a:lumMod val="40000"/>
                    <a:lumOff val="60000"/>
                  </a:schemeClr>
                </a:solidFill>
              </a:rPr>
              <a:t> of </a:t>
            </a:r>
            <a:r>
              <a:rPr lang="es-ES" b="1" dirty="0" err="1" smtClean="0">
                <a:solidFill>
                  <a:schemeClr val="tx2">
                    <a:lumMod val="40000"/>
                    <a:lumOff val="60000"/>
                  </a:schemeClr>
                </a:solidFill>
              </a:rPr>
              <a:t>the</a:t>
            </a:r>
            <a:r>
              <a:rPr lang="es-ES" b="1" dirty="0" smtClean="0">
                <a:solidFill>
                  <a:schemeClr val="tx2">
                    <a:lumMod val="40000"/>
                    <a:lumOff val="60000"/>
                  </a:schemeClr>
                </a:solidFill>
              </a:rPr>
              <a:t> Rev. Joseph Wolff, págs. 378, 379.</a:t>
            </a:r>
            <a:endParaRPr lang="es-ES" sz="2400" b="1" dirty="0">
              <a:solidFill>
                <a:schemeClr val="tx2">
                  <a:lumMod val="40000"/>
                  <a:lumOff val="6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61" y="1916832"/>
            <a:ext cx="2183284" cy="3559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11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268760"/>
            <a:ext cx="8496944" cy="3970318"/>
          </a:xfrm>
          <a:prstGeom prst="rect">
            <a:avLst/>
          </a:prstGeom>
          <a:noFill/>
        </p:spPr>
        <p:txBody>
          <a:bodyPr wrap="square">
            <a:spAutoFit/>
          </a:bodyPr>
          <a:lstStyle/>
          <a:p>
            <a:r>
              <a:rPr lang="es-ES" sz="2800" b="1" dirty="0" smtClean="0"/>
              <a:t>En  1842, Roberto, súbdito inglés que había aceptado la fe adventista en Norteamérica, regresó a su país para anunciar la venida del Señor. Muchos se unieron a él en la obra, y el mensaje del juicio fue proclamado en varias partes de Inglaterra. </a:t>
            </a:r>
            <a:r>
              <a:rPr lang="es-ES" sz="2800" b="1" dirty="0"/>
              <a:t>«Yo </a:t>
            </a:r>
            <a:r>
              <a:rPr lang="es-ES" sz="2800" b="1" dirty="0" smtClean="0"/>
              <a:t>predico en </a:t>
            </a:r>
            <a:r>
              <a:rPr lang="es-ES" sz="2800" b="1" dirty="0"/>
              <a:t>las calles con mi </a:t>
            </a:r>
            <a:r>
              <a:rPr lang="es-ES" sz="2800" b="1" dirty="0" smtClean="0"/>
              <a:t>estandarte izado </a:t>
            </a:r>
            <a:r>
              <a:rPr lang="es-ES" sz="2800" b="1" dirty="0"/>
              <a:t>en un asta. Nuestros libros </a:t>
            </a:r>
            <a:r>
              <a:rPr lang="es-ES" sz="2800" b="1" dirty="0" smtClean="0"/>
              <a:t>se reparten por todos lados </a:t>
            </a:r>
            <a:r>
              <a:rPr lang="es-ES" sz="2800" b="1" dirty="0"/>
              <a:t>y están </a:t>
            </a:r>
            <a:r>
              <a:rPr lang="es-ES" sz="2800" b="1" dirty="0" smtClean="0"/>
              <a:t>haciendo un </a:t>
            </a:r>
            <a:r>
              <a:rPr lang="es-ES" sz="2800" b="1" dirty="0"/>
              <a:t>gran revuelo en esta gran ciudad </a:t>
            </a:r>
            <a:r>
              <a:rPr lang="es-ES" sz="2800" b="1" dirty="0" smtClean="0"/>
              <a:t>[Londres]». Dios bendijo sus esfuerzos con varios cientos de conversos.</a:t>
            </a:r>
            <a:endParaRPr lang="es-ES" sz="2800" b="1" dirty="0"/>
          </a:p>
        </p:txBody>
      </p:sp>
      <p:sp>
        <p:nvSpPr>
          <p:cNvPr id="3" name="2 Rectángulo"/>
          <p:cNvSpPr/>
          <p:nvPr/>
        </p:nvSpPr>
        <p:spPr>
          <a:xfrm>
            <a:off x="107504" y="22163"/>
            <a:ext cx="3667864"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ROBERTO WINTER</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9 Rectángulo"/>
          <p:cNvSpPr/>
          <p:nvPr/>
        </p:nvSpPr>
        <p:spPr>
          <a:xfrm>
            <a:off x="6948264" y="161848"/>
            <a:ext cx="2096343" cy="523220"/>
          </a:xfrm>
          <a:prstGeom prst="rect">
            <a:avLst/>
          </a:prstGeom>
        </p:spPr>
        <p:txBody>
          <a:bodyPr wrap="none">
            <a:spAutoFit/>
          </a:bodyPr>
          <a:lstStyle/>
          <a:p>
            <a:r>
              <a:rPr lang="es-ES" sz="2800" b="1" dirty="0"/>
              <a:t>INGLATERRA</a:t>
            </a:r>
            <a:endParaRPr lang="es-ES" sz="2800" dirty="0"/>
          </a:p>
        </p:txBody>
      </p:sp>
    </p:spTree>
    <p:extLst>
      <p:ext uri="{BB962C8B-B14F-4D97-AF65-F5344CB8AC3E}">
        <p14:creationId xmlns:p14="http://schemas.microsoft.com/office/powerpoint/2010/main" val="249416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157581"/>
            <a:ext cx="565212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FRANÇOIS SAMUEL ROBERT LOUIS GAUSSEN</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7236296" y="188640"/>
            <a:ext cx="1656184" cy="954107"/>
          </a:xfrm>
          <a:prstGeom prst="rect">
            <a:avLst/>
          </a:prstGeom>
          <a:noFill/>
        </p:spPr>
        <p:txBody>
          <a:bodyPr wrap="square" rtlCol="0">
            <a:spAutoFit/>
          </a:bodyPr>
          <a:lstStyle/>
          <a:p>
            <a:pPr algn="ctr"/>
            <a:r>
              <a:rPr lang="es-ES" sz="2800" b="1" dirty="0" smtClean="0"/>
              <a:t>GINEBRA</a:t>
            </a:r>
          </a:p>
          <a:p>
            <a:pPr algn="ctr"/>
            <a:r>
              <a:rPr lang="es-ES" sz="2800" b="1" dirty="0" smtClean="0"/>
              <a:t>(SUIZA)</a:t>
            </a:r>
            <a:endParaRPr lang="es-ES" sz="2800" b="1" dirty="0"/>
          </a:p>
        </p:txBody>
      </p:sp>
      <p:sp>
        <p:nvSpPr>
          <p:cNvPr id="4" name="3 Rectángulo"/>
          <p:cNvSpPr/>
          <p:nvPr/>
        </p:nvSpPr>
        <p:spPr>
          <a:xfrm>
            <a:off x="179513" y="2289061"/>
            <a:ext cx="8784975" cy="4524315"/>
          </a:xfrm>
          <a:prstGeom prst="rect">
            <a:avLst/>
          </a:prstGeom>
          <a:solidFill>
            <a:schemeClr val="bg1"/>
          </a:solidFill>
        </p:spPr>
        <p:txBody>
          <a:bodyPr wrap="square">
            <a:spAutoFit/>
          </a:bodyPr>
          <a:lstStyle/>
          <a:p>
            <a:r>
              <a:rPr lang="es-ES" sz="2400" b="1" dirty="0" smtClean="0"/>
              <a:t>«Deseaba que se me oyese, y temía que no se me escuchara si me dirigía primero a los adultos… Resolví por consiguiente dirigirme a los más jóvenes. Reúno pues una asistencia de niños; si ésta aumenta, si se ve que los niños escuchan, que están contentos e interesados, que comprenden el tema y saben exponerlo, estoy seguro de tener pronto otro círculo de oyentes, y a su vez los adultos verán que vale la pena sentarse y estudiar. Y así se gana la causa…</a:t>
            </a:r>
            <a:r>
              <a:rPr lang="es-ES" sz="2400" dirty="0" smtClean="0"/>
              <a:t> </a:t>
            </a:r>
            <a:r>
              <a:rPr lang="es-ES" sz="2400" b="1" dirty="0" smtClean="0"/>
              <a:t>Tenía </a:t>
            </a:r>
            <a:r>
              <a:rPr lang="es-ES" sz="2400" b="1" dirty="0"/>
              <a:t>un gran deseo -agrega,- de popularizar el conocimiento de las profecías </a:t>
            </a:r>
            <a:r>
              <a:rPr lang="es-ES" sz="2400" b="1" dirty="0" smtClean="0"/>
              <a:t>entre nuestros </a:t>
            </a:r>
            <a:r>
              <a:rPr lang="es-ES" sz="2400" b="1" dirty="0"/>
              <a:t>rebaños, en cuanto fuera posible." "En realidad no hay estudio que parezca responder mejor a las necesidades de la época." "Por medio de él debemos prepararnos para la tribulación cercana y velar, y esperar a </a:t>
            </a:r>
            <a:r>
              <a:rPr lang="es-ES" sz="2400" b="1" dirty="0" smtClean="0"/>
              <a:t>Jesucristo» - </a:t>
            </a:r>
            <a:r>
              <a:rPr lang="es-ES" b="1" dirty="0" err="1" smtClean="0">
                <a:solidFill>
                  <a:schemeClr val="tx2">
                    <a:lumMod val="40000"/>
                    <a:lumOff val="60000"/>
                  </a:schemeClr>
                </a:solidFill>
              </a:rPr>
              <a:t>Gaussen</a:t>
            </a:r>
            <a:r>
              <a:rPr lang="es-ES" b="1" dirty="0" smtClean="0">
                <a:solidFill>
                  <a:schemeClr val="tx2">
                    <a:lumMod val="40000"/>
                    <a:lumOff val="60000"/>
                  </a:schemeClr>
                </a:solidFill>
              </a:rPr>
              <a:t>, Daniel le </a:t>
            </a:r>
            <a:r>
              <a:rPr lang="es-ES" b="1" dirty="0" err="1" smtClean="0">
                <a:solidFill>
                  <a:schemeClr val="tx2">
                    <a:lumMod val="40000"/>
                    <a:lumOff val="60000"/>
                  </a:schemeClr>
                </a:solidFill>
              </a:rPr>
              <a:t>Prophete</a:t>
            </a:r>
            <a:r>
              <a:rPr lang="es-ES" b="1" dirty="0" smtClean="0">
                <a:solidFill>
                  <a:schemeClr val="tx2">
                    <a:lumMod val="40000"/>
                    <a:lumOff val="60000"/>
                  </a:schemeClr>
                </a:solidFill>
              </a:rPr>
              <a:t>, tomo 2, prefacio. </a:t>
            </a:r>
            <a:endParaRPr lang="es-ES" b="1" dirty="0">
              <a:solidFill>
                <a:schemeClr val="tx2">
                  <a:lumMod val="40000"/>
                  <a:lumOff val="60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2" y="121872"/>
            <a:ext cx="1584174" cy="2117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063673" y="1343263"/>
            <a:ext cx="1524776" cy="461665"/>
          </a:xfrm>
          <a:prstGeom prst="rect">
            <a:avLst/>
          </a:prstGeom>
        </p:spPr>
        <p:txBody>
          <a:bodyPr wrap="none">
            <a:spAutoFit/>
          </a:bodyPr>
          <a:lstStyle/>
          <a:p>
            <a:r>
              <a:rPr lang="es-ES" sz="2400" b="1" dirty="0" smtClean="0"/>
              <a:t>1790 –1863</a:t>
            </a:r>
            <a:endParaRPr lang="es-ES" sz="2400" b="1" dirty="0"/>
          </a:p>
        </p:txBody>
      </p:sp>
    </p:spTree>
    <p:extLst>
      <p:ext uri="{BB962C8B-B14F-4D97-AF65-F5344CB8AC3E}">
        <p14:creationId xmlns:p14="http://schemas.microsoft.com/office/powerpoint/2010/main" val="317467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353" y="1196752"/>
            <a:ext cx="8764135" cy="5262979"/>
          </a:xfrm>
          <a:prstGeom prst="rect">
            <a:avLst/>
          </a:prstGeom>
          <a:solidFill>
            <a:schemeClr val="bg1"/>
          </a:solidFill>
        </p:spPr>
        <p:txBody>
          <a:bodyPr wrap="square">
            <a:spAutoFit/>
          </a:bodyPr>
          <a:lstStyle/>
          <a:p>
            <a:r>
              <a:rPr lang="es-ES" sz="2400" b="1" dirty="0" smtClean="0"/>
              <a:t>Los mismos predicadores infantiles eran en su mayoría pobres rústicos. Algunos de ellos no tenían más de seis a ocho años de edad, y aunque sus vidas testificaban que amaban al Salvador y que procuraban obedecer los santos preceptos de Dios, no podían dar prueba de mayor inteligencia y pericia que las que se suelen ver en los niños de esa edad. Sin embargo, cuando se encontraban ante el pueblo, era de toda evidencia que los movía una influencia superior a sus propios dones naturales. Su tono y sus ademanes cambiaban, y daban la amonestación del juicio con poder y solemnidad, empleando las palabras mismas de las Sagradas Escrituras: "¡Temed a Dios, y dadle gloria; porque ha llegado la hora de su juicio!" Reprobaban los pecados del pueblo, condenando no solamente la inmoralidad y el vicio, sino también la mundanalidad y la apostasía, y exhortaban a sus oyentes a huir de la ira venidera.</a:t>
            </a:r>
            <a:endParaRPr lang="es-ES" sz="2400" b="1" dirty="0"/>
          </a:p>
        </p:txBody>
      </p:sp>
      <p:sp>
        <p:nvSpPr>
          <p:cNvPr id="3" name="2 CuadroTexto"/>
          <p:cNvSpPr txBox="1"/>
          <p:nvPr/>
        </p:nvSpPr>
        <p:spPr>
          <a:xfrm>
            <a:off x="316271" y="243513"/>
            <a:ext cx="2383522"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LOS NIÑOS</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6516216" y="174776"/>
            <a:ext cx="2410532" cy="523220"/>
          </a:xfrm>
          <a:prstGeom prst="rect">
            <a:avLst/>
          </a:prstGeom>
        </p:spPr>
        <p:txBody>
          <a:bodyPr wrap="none">
            <a:spAutoFit/>
          </a:bodyPr>
          <a:lstStyle/>
          <a:p>
            <a:r>
              <a:rPr lang="es-ES" sz="2800" b="1" dirty="0" smtClean="0"/>
              <a:t>ESCANDINAVIA</a:t>
            </a:r>
            <a:endParaRPr lang="es-ES" sz="2800" b="1" dirty="0"/>
          </a:p>
        </p:txBody>
      </p:sp>
    </p:spTree>
    <p:extLst>
      <p:ext uri="{BB962C8B-B14F-4D97-AF65-F5344CB8AC3E}">
        <p14:creationId xmlns:p14="http://schemas.microsoft.com/office/powerpoint/2010/main" val="333835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370"/>
            <a:ext cx="4854214"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ELLEN GOULD DE WHITE</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1658307" y="680960"/>
            <a:ext cx="1537600" cy="461665"/>
          </a:xfrm>
          <a:prstGeom prst="rect">
            <a:avLst/>
          </a:prstGeom>
        </p:spPr>
        <p:txBody>
          <a:bodyPr wrap="none">
            <a:spAutoFit/>
          </a:bodyPr>
          <a:lstStyle/>
          <a:p>
            <a:r>
              <a:rPr lang="pt-BR" sz="2400" b="1" dirty="0" smtClean="0"/>
              <a:t>1827 - 1915</a:t>
            </a:r>
            <a:endParaRPr lang="es-ES" sz="2400" b="1" dirty="0"/>
          </a:p>
        </p:txBody>
      </p:sp>
      <p:sp>
        <p:nvSpPr>
          <p:cNvPr id="4" name="3 Rectángulo"/>
          <p:cNvSpPr/>
          <p:nvPr/>
        </p:nvSpPr>
        <p:spPr>
          <a:xfrm>
            <a:off x="6588224" y="42370"/>
            <a:ext cx="2555776" cy="1384995"/>
          </a:xfrm>
          <a:prstGeom prst="rect">
            <a:avLst/>
          </a:prstGeom>
        </p:spPr>
        <p:txBody>
          <a:bodyPr wrap="square">
            <a:spAutoFit/>
          </a:bodyPr>
          <a:lstStyle/>
          <a:p>
            <a:pPr algn="ctr"/>
            <a:r>
              <a:rPr lang="es-ES" sz="2800" b="1" dirty="0" smtClean="0"/>
              <a:t>Estados Unidos</a:t>
            </a:r>
          </a:p>
          <a:p>
            <a:pPr algn="ctr"/>
            <a:r>
              <a:rPr lang="es-ES" sz="2800" b="1" dirty="0" smtClean="0"/>
              <a:t>Europa </a:t>
            </a:r>
          </a:p>
          <a:p>
            <a:pPr algn="ctr"/>
            <a:r>
              <a:rPr lang="es-ES" sz="2800" b="1" dirty="0" smtClean="0"/>
              <a:t>Australia</a:t>
            </a:r>
            <a:endParaRPr lang="es-ES"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382" y="404664"/>
            <a:ext cx="1847850" cy="2466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88032" y="2915066"/>
            <a:ext cx="8676456" cy="3970318"/>
          </a:xfrm>
          <a:prstGeom prst="rect">
            <a:avLst/>
          </a:prstGeom>
          <a:solidFill>
            <a:schemeClr val="bg1"/>
          </a:solidFill>
        </p:spPr>
        <p:txBody>
          <a:bodyPr wrap="square">
            <a:spAutoFit/>
          </a:bodyPr>
          <a:lstStyle/>
          <a:p>
            <a:r>
              <a:rPr lang="es-ES" sz="2800" b="1" dirty="0" smtClean="0"/>
              <a:t>«Todo </a:t>
            </a:r>
            <a:r>
              <a:rPr lang="es-ES" sz="2800" b="1" dirty="0"/>
              <a:t>el cielo está en actividad ocupado en la preparación del día de la venganza de Dios, el día de la liberación de Sión. El tiempo de espera casi ha terminado. Los peregrinos y extranjeros que han estado buscando una patria mejor durante tanto tiempo casi han llegado al hogar. Siento deseos de exclamar: ¡Vamos rumbo a nuestro hogar! Estamos acercándonos rápidamente al tiempo cuando Cristo vendrá para reunir a sus redimidos para llevarlos </a:t>
            </a:r>
            <a:r>
              <a:rPr lang="es-ES" sz="2800" b="1" dirty="0" smtClean="0"/>
              <a:t>consigo» </a:t>
            </a:r>
            <a:r>
              <a:rPr lang="es-ES" sz="2000" b="1" dirty="0" smtClean="0">
                <a:solidFill>
                  <a:schemeClr val="tx2">
                    <a:lumMod val="40000"/>
                    <a:lumOff val="60000"/>
                  </a:schemeClr>
                </a:solidFill>
              </a:rPr>
              <a:t>(</a:t>
            </a:r>
            <a:r>
              <a:rPr lang="es-ES" sz="2000" b="1" dirty="0" err="1" smtClean="0">
                <a:solidFill>
                  <a:schemeClr val="tx2">
                    <a:lumMod val="40000"/>
                    <a:lumOff val="60000"/>
                  </a:schemeClr>
                </a:solidFill>
              </a:rPr>
              <a:t>Review</a:t>
            </a:r>
            <a:r>
              <a:rPr lang="es-ES" sz="2000" b="1" dirty="0" smtClean="0">
                <a:solidFill>
                  <a:schemeClr val="tx2">
                    <a:lumMod val="40000"/>
                    <a:lumOff val="60000"/>
                  </a:schemeClr>
                </a:solidFill>
              </a:rPr>
              <a:t> </a:t>
            </a:r>
            <a:r>
              <a:rPr lang="es-ES" sz="2000" b="1" dirty="0">
                <a:solidFill>
                  <a:schemeClr val="tx2">
                    <a:lumMod val="40000"/>
                    <a:lumOff val="60000"/>
                  </a:schemeClr>
                </a:solidFill>
              </a:rPr>
              <a:t>and </a:t>
            </a:r>
            <a:r>
              <a:rPr lang="es-ES" sz="2000" b="1" dirty="0" err="1">
                <a:solidFill>
                  <a:schemeClr val="tx2">
                    <a:lumMod val="40000"/>
                    <a:lumOff val="60000"/>
                  </a:schemeClr>
                </a:solidFill>
              </a:rPr>
              <a:t>Herald</a:t>
            </a:r>
            <a:r>
              <a:rPr lang="es-ES" sz="2000" b="1" dirty="0">
                <a:solidFill>
                  <a:schemeClr val="tx2">
                    <a:lumMod val="40000"/>
                    <a:lumOff val="60000"/>
                  </a:schemeClr>
                </a:solidFill>
              </a:rPr>
              <a:t>, 13 de noviembre de 1913</a:t>
            </a:r>
            <a:r>
              <a:rPr lang="es-ES" sz="2000" b="1" dirty="0" smtClean="0">
                <a:solidFill>
                  <a:schemeClr val="tx2">
                    <a:lumMod val="40000"/>
                    <a:lumOff val="60000"/>
                  </a:schemeClr>
                </a:solidFill>
              </a:rPr>
              <a:t>)</a:t>
            </a:r>
            <a:endParaRPr lang="es-ES" sz="2000" b="1" dirty="0">
              <a:solidFill>
                <a:schemeClr val="tx2">
                  <a:lumMod val="40000"/>
                  <a:lumOff val="60000"/>
                </a:schemeClr>
              </a:solidFill>
            </a:endParaRPr>
          </a:p>
        </p:txBody>
      </p:sp>
    </p:spTree>
    <p:extLst>
      <p:ext uri="{BB962C8B-B14F-4D97-AF65-F5344CB8AC3E}">
        <p14:creationId xmlns:p14="http://schemas.microsoft.com/office/powerpoint/2010/main" val="21225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42370"/>
            <a:ext cx="3986861"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 TÚ QUÉ OPINAS?</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218" name="Picture 2" descr="J:\______Para internet\FondosTematicos\Segunda venida\10245442_275770622600900_110695360608567048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297260"/>
            <a:ext cx="6153150" cy="537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8119" y="2042520"/>
            <a:ext cx="8064896" cy="3416320"/>
          </a:xfrm>
          <a:prstGeom prst="rect">
            <a:avLst/>
          </a:prstGeom>
        </p:spPr>
        <p:txBody>
          <a:bodyPr wrap="square">
            <a:spAutoFit/>
          </a:bodyPr>
          <a:lstStyle/>
          <a:p>
            <a:r>
              <a:rPr lang="es-ES" sz="2800" b="1" dirty="0" smtClean="0"/>
              <a:t>«Yo </a:t>
            </a:r>
            <a:r>
              <a:rPr lang="es-ES" sz="2800" b="1" dirty="0"/>
              <a:t>sé que mi Redentor vive,</a:t>
            </a:r>
          </a:p>
          <a:p>
            <a:r>
              <a:rPr lang="es-ES" sz="2800" b="1" dirty="0"/>
              <a:t>y que al fin se levantará sobre la tierra.</a:t>
            </a:r>
          </a:p>
          <a:p>
            <a:r>
              <a:rPr lang="es-ES" sz="2800" b="1" dirty="0" smtClean="0"/>
              <a:t>Y </a:t>
            </a:r>
            <a:r>
              <a:rPr lang="es-ES" sz="2800" b="1" dirty="0"/>
              <a:t>después, revestido de mi piel,</a:t>
            </a:r>
          </a:p>
          <a:p>
            <a:r>
              <a:rPr lang="es-ES" sz="2800" b="1" dirty="0"/>
              <a:t>estando en mi cuerpo, veré a Dios.</a:t>
            </a:r>
          </a:p>
          <a:p>
            <a:r>
              <a:rPr lang="es-ES" sz="2800" b="1" dirty="0" smtClean="0"/>
              <a:t>¡</a:t>
            </a:r>
            <a:r>
              <a:rPr lang="es-ES" sz="2800" b="1" dirty="0"/>
              <a:t>Yo mismo lo veré!</a:t>
            </a:r>
          </a:p>
          <a:p>
            <a:r>
              <a:rPr lang="es-ES" sz="2800" b="1" dirty="0"/>
              <a:t>¡Mis propios ojos, y no otro!</a:t>
            </a:r>
          </a:p>
          <a:p>
            <a:r>
              <a:rPr lang="es-ES" sz="2800" b="1" dirty="0"/>
              <a:t>¡Cómo lo anhela mi corazón dentro de mí</a:t>
            </a:r>
            <a:r>
              <a:rPr lang="es-ES" sz="2800" b="1" dirty="0" smtClean="0"/>
              <a:t>!»</a:t>
            </a:r>
          </a:p>
          <a:p>
            <a:r>
              <a:rPr lang="es-ES" sz="2000" b="1" dirty="0" smtClean="0">
                <a:solidFill>
                  <a:schemeClr val="tx2">
                    <a:lumMod val="40000"/>
                    <a:lumOff val="60000"/>
                  </a:schemeClr>
                </a:solidFill>
                <a:latin typeface="Comic Sans MS" pitchFamily="66" charset="0"/>
              </a:rPr>
              <a:t>Job 19:25-27</a:t>
            </a:r>
            <a:endParaRPr lang="es-ES" sz="2800" b="1" dirty="0">
              <a:solidFill>
                <a:schemeClr val="tx2">
                  <a:lumMod val="40000"/>
                  <a:lumOff val="60000"/>
                </a:schemeClr>
              </a:solidFill>
            </a:endParaRPr>
          </a:p>
        </p:txBody>
      </p:sp>
      <p:sp>
        <p:nvSpPr>
          <p:cNvPr id="3" name="2 Rectángulo"/>
          <p:cNvSpPr/>
          <p:nvPr/>
        </p:nvSpPr>
        <p:spPr>
          <a:xfrm>
            <a:off x="441525" y="1124744"/>
            <a:ext cx="962123"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JOB</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Flecha abajo"/>
          <p:cNvSpPr/>
          <p:nvPr/>
        </p:nvSpPr>
        <p:spPr>
          <a:xfrm>
            <a:off x="833444"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5" name="4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6" name="5 CuadroTexto"/>
          <p:cNvSpPr txBox="1"/>
          <p:nvPr/>
        </p:nvSpPr>
        <p:spPr>
          <a:xfrm>
            <a:off x="539552" y="44624"/>
            <a:ext cx="2016224" cy="461665"/>
          </a:xfrm>
          <a:prstGeom prst="rect">
            <a:avLst/>
          </a:prstGeom>
          <a:noFill/>
        </p:spPr>
        <p:txBody>
          <a:bodyPr wrap="square" rtlCol="0">
            <a:spAutoFit/>
          </a:bodyPr>
          <a:lstStyle/>
          <a:p>
            <a:r>
              <a:rPr lang="es-ES" sz="2400" b="1" dirty="0" smtClean="0"/>
              <a:t>± 2840 </a:t>
            </a:r>
            <a:r>
              <a:rPr lang="es-ES" sz="2400" b="1" dirty="0" err="1" smtClean="0"/>
              <a:t>aC</a:t>
            </a:r>
            <a:endParaRPr lang="es-ES" sz="2400" b="1"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779337"/>
            <a:ext cx="2622922" cy="3795225"/>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9501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96731" y="1111398"/>
            <a:ext cx="1333570"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DAVID</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233772" y="1628800"/>
            <a:ext cx="6516216" cy="4124206"/>
          </a:xfrm>
          <a:prstGeom prst="rect">
            <a:avLst/>
          </a:prstGeom>
        </p:spPr>
        <p:txBody>
          <a:bodyPr wrap="square">
            <a:spAutoFit/>
          </a:bodyPr>
          <a:lstStyle/>
          <a:p>
            <a:r>
              <a:rPr lang="es-ES" sz="2800" b="1" dirty="0" smtClean="0"/>
              <a:t>«Alégrense </a:t>
            </a:r>
            <a:r>
              <a:rPr lang="es-ES" sz="2800" b="1" dirty="0"/>
              <a:t>los cielos y gócese la tierra, brame el mar y su plenitud.</a:t>
            </a:r>
          </a:p>
          <a:p>
            <a:r>
              <a:rPr lang="es-ES" sz="2800" b="1" dirty="0"/>
              <a:t>Regocíjese el campo, y todo lo que hay en él.</a:t>
            </a:r>
          </a:p>
          <a:p>
            <a:r>
              <a:rPr lang="es-ES" sz="2800" b="1" dirty="0"/>
              <a:t>Entonces todos los árboles del bosque se regocijarán,  ante el Señor que viene.</a:t>
            </a:r>
          </a:p>
          <a:p>
            <a:r>
              <a:rPr lang="es-ES" sz="2800" b="1" dirty="0"/>
              <a:t>Viene a juzgar la tierra.</a:t>
            </a:r>
          </a:p>
          <a:p>
            <a:r>
              <a:rPr lang="es-ES" sz="2800" b="1" dirty="0"/>
              <a:t>Juzgará al mundo con </a:t>
            </a:r>
            <a:r>
              <a:rPr lang="es-ES" sz="2800" b="1" dirty="0" smtClean="0"/>
              <a:t>justicia,</a:t>
            </a:r>
          </a:p>
          <a:p>
            <a:r>
              <a:rPr lang="es-ES" sz="2800" b="1" dirty="0" smtClean="0"/>
              <a:t>y </a:t>
            </a:r>
            <a:r>
              <a:rPr lang="es-ES" sz="2800" b="1" dirty="0"/>
              <a:t>a los pueblos con su </a:t>
            </a:r>
            <a:r>
              <a:rPr lang="es-ES" sz="2800" b="1" dirty="0" smtClean="0"/>
              <a:t>verdad»</a:t>
            </a:r>
          </a:p>
          <a:p>
            <a:r>
              <a:rPr lang="es-ES" sz="2000" b="1" dirty="0" smtClean="0">
                <a:solidFill>
                  <a:schemeClr val="tx2">
                    <a:lumMod val="40000"/>
                    <a:lumOff val="60000"/>
                  </a:schemeClr>
                </a:solidFill>
                <a:latin typeface="Comic Sans MS" pitchFamily="66" charset="0"/>
              </a:rPr>
              <a:t>Salmo </a:t>
            </a:r>
            <a:r>
              <a:rPr lang="es-ES" sz="2000" b="1" dirty="0">
                <a:solidFill>
                  <a:schemeClr val="tx2">
                    <a:lumMod val="40000"/>
                    <a:lumOff val="60000"/>
                  </a:schemeClr>
                </a:solidFill>
                <a:latin typeface="Comic Sans MS" pitchFamily="66" charset="0"/>
              </a:rPr>
              <a:t>96:11-13</a:t>
            </a:r>
          </a:p>
          <a:p>
            <a:endParaRPr lang="es-ES" dirty="0"/>
          </a:p>
        </p:txBody>
      </p:sp>
      <p:sp>
        <p:nvSpPr>
          <p:cNvPr id="5" name="4 Flecha abajo"/>
          <p:cNvSpPr/>
          <p:nvPr/>
        </p:nvSpPr>
        <p:spPr>
          <a:xfrm>
            <a:off x="378577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3491880" y="44624"/>
            <a:ext cx="2016224" cy="461665"/>
          </a:xfrm>
          <a:prstGeom prst="rect">
            <a:avLst/>
          </a:prstGeom>
          <a:noFill/>
        </p:spPr>
        <p:txBody>
          <a:bodyPr wrap="square" rtlCol="0">
            <a:spAutoFit/>
          </a:bodyPr>
          <a:lstStyle/>
          <a:p>
            <a:r>
              <a:rPr lang="es-ES" sz="2400" b="1" dirty="0" smtClean="0"/>
              <a:t>± 1000 </a:t>
            </a:r>
            <a:r>
              <a:rPr lang="es-ES" sz="2400" b="1" dirty="0" err="1" smtClean="0"/>
              <a:t>aC</a:t>
            </a:r>
            <a:endParaRPr lang="es-ES" sz="2400" b="1"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219" y="3866778"/>
            <a:ext cx="3625769" cy="2714580"/>
          </a:xfrm>
          <a:prstGeom prst="round2DiagRect">
            <a:avLst>
              <a:gd name="adj1" fmla="val 16667"/>
              <a:gd name="adj2" fmla="val 0"/>
            </a:avLst>
          </a:prstGeom>
          <a:ln w="88900" cap="sq">
            <a:solidFill>
              <a:schemeClr val="tx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spTree>
    <p:extLst>
      <p:ext uri="{BB962C8B-B14F-4D97-AF65-F5344CB8AC3E}">
        <p14:creationId xmlns:p14="http://schemas.microsoft.com/office/powerpoint/2010/main" val="19946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6969" y="1718131"/>
            <a:ext cx="6113223" cy="4278094"/>
          </a:xfrm>
          <a:prstGeom prst="rect">
            <a:avLst/>
          </a:prstGeom>
        </p:spPr>
        <p:txBody>
          <a:bodyPr wrap="square">
            <a:spAutoFit/>
          </a:bodyPr>
          <a:lstStyle/>
          <a:p>
            <a:r>
              <a:rPr lang="es-ES" sz="2800" b="1" dirty="0" smtClean="0"/>
              <a:t>«Destruirá </a:t>
            </a:r>
            <a:r>
              <a:rPr lang="es-ES" sz="2800" b="1" dirty="0"/>
              <a:t>a la muerte para siempre; y enjugará Jehová el Señor toda lágrima de todos los rostros; y quitará la afrenta de su pueblo de toda la tierra; porque Jehová lo ha </a:t>
            </a:r>
            <a:r>
              <a:rPr lang="es-ES" sz="2800" b="1" dirty="0" smtClean="0"/>
              <a:t>dicho. Y </a:t>
            </a:r>
            <a:r>
              <a:rPr lang="es-ES" sz="2800" b="1" dirty="0"/>
              <a:t>se dirá en aquel día: He aquí, éste es nuestro Dios, le hemos esperado, y nos salvará; éste es Jehová a quien hemos esperado, nos gozaremos y nos alegraremos en su </a:t>
            </a:r>
            <a:r>
              <a:rPr lang="es-ES" sz="2800" b="1" dirty="0" smtClean="0"/>
              <a:t>salvación»</a:t>
            </a:r>
          </a:p>
          <a:p>
            <a:r>
              <a:rPr lang="es-ES" sz="2000" b="1" dirty="0" smtClean="0">
                <a:solidFill>
                  <a:schemeClr val="tx2">
                    <a:lumMod val="40000"/>
                    <a:lumOff val="60000"/>
                  </a:schemeClr>
                </a:solidFill>
                <a:latin typeface="Comic Sans MS" pitchFamily="66" charset="0"/>
              </a:rPr>
              <a:t>Isaías </a:t>
            </a:r>
            <a:r>
              <a:rPr lang="es-ES" sz="2000" b="1" dirty="0">
                <a:solidFill>
                  <a:schemeClr val="tx2">
                    <a:lumMod val="40000"/>
                    <a:lumOff val="60000"/>
                  </a:schemeClr>
                </a:solidFill>
                <a:latin typeface="Comic Sans MS" pitchFamily="66" charset="0"/>
              </a:rPr>
              <a:t>25:8-9</a:t>
            </a:r>
          </a:p>
        </p:txBody>
      </p:sp>
      <p:sp>
        <p:nvSpPr>
          <p:cNvPr id="4" name="3 Rectángulo"/>
          <p:cNvSpPr/>
          <p:nvPr/>
        </p:nvSpPr>
        <p:spPr>
          <a:xfrm>
            <a:off x="4088819" y="1111398"/>
            <a:ext cx="144783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ISAÍAS</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4577860"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4283968" y="44624"/>
            <a:ext cx="2016224" cy="461665"/>
          </a:xfrm>
          <a:prstGeom prst="rect">
            <a:avLst/>
          </a:prstGeom>
          <a:noFill/>
        </p:spPr>
        <p:txBody>
          <a:bodyPr wrap="square" rtlCol="0">
            <a:spAutoFit/>
          </a:bodyPr>
          <a:lstStyle/>
          <a:p>
            <a:r>
              <a:rPr lang="es-ES" sz="2400" b="1" dirty="0" smtClean="0"/>
              <a:t>± 740 </a:t>
            </a:r>
            <a:r>
              <a:rPr lang="es-ES" sz="2400" b="1" dirty="0" err="1" smtClean="0"/>
              <a:t>aC</a:t>
            </a:r>
            <a:endParaRPr lang="es-ES" sz="2400" b="1"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910" y="1038175"/>
            <a:ext cx="2748728" cy="3103009"/>
          </a:xfrm>
          <a:prstGeom prst="rect">
            <a:avLst/>
          </a:prstGeom>
          <a:ln>
            <a:noFill/>
          </a:ln>
          <a:effectLst>
            <a:reflection blurRad="6350" stA="52000" endA="300" endPos="35000" dir="5400000" sy="-100000" algn="bl" rotWithShape="0"/>
            <a:softEdge rad="112500"/>
          </a:effectLst>
        </p:spPr>
      </p:pic>
    </p:spTree>
    <p:extLst>
      <p:ext uri="{BB962C8B-B14F-4D97-AF65-F5344CB8AC3E}">
        <p14:creationId xmlns:p14="http://schemas.microsoft.com/office/powerpoint/2010/main" val="79039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Rectángulo"/>
          <p:cNvSpPr/>
          <p:nvPr/>
        </p:nvSpPr>
        <p:spPr>
          <a:xfrm>
            <a:off x="3779912" y="2314615"/>
            <a:ext cx="5364088" cy="2554545"/>
          </a:xfrm>
          <a:prstGeom prst="rect">
            <a:avLst/>
          </a:prstGeom>
        </p:spPr>
        <p:txBody>
          <a:bodyPr wrap="square">
            <a:spAutoFit/>
          </a:bodyPr>
          <a:lstStyle/>
          <a:p>
            <a:r>
              <a:rPr lang="es-ES" sz="2800" b="1" dirty="0" smtClean="0"/>
              <a:t>«Dios </a:t>
            </a:r>
            <a:r>
              <a:rPr lang="es-ES" sz="2800" b="1" dirty="0"/>
              <a:t>vendrá de </a:t>
            </a:r>
            <a:r>
              <a:rPr lang="es-ES" sz="2800" b="1" dirty="0" err="1"/>
              <a:t>Temán</a:t>
            </a:r>
            <a:r>
              <a:rPr lang="es-ES" sz="2800" b="1" dirty="0"/>
              <a:t>,</a:t>
            </a:r>
          </a:p>
          <a:p>
            <a:r>
              <a:rPr lang="es-ES" sz="2800" b="1" dirty="0"/>
              <a:t>Y el Santo desde el monte de </a:t>
            </a:r>
            <a:r>
              <a:rPr lang="es-ES" sz="2800" b="1" dirty="0" err="1"/>
              <a:t>Parán</a:t>
            </a:r>
            <a:r>
              <a:rPr lang="es-ES" sz="2800" b="1" dirty="0"/>
              <a:t>. </a:t>
            </a:r>
          </a:p>
          <a:p>
            <a:r>
              <a:rPr lang="es-ES" sz="2800" b="1" dirty="0"/>
              <a:t>Su gloria cubrió los cielos,</a:t>
            </a:r>
          </a:p>
          <a:p>
            <a:r>
              <a:rPr lang="es-ES" sz="2800" b="1" dirty="0"/>
              <a:t>Y la tierra se llenó de su alabanza.</a:t>
            </a:r>
          </a:p>
          <a:p>
            <a:r>
              <a:rPr lang="es-ES" sz="2800" b="1" dirty="0"/>
              <a:t>Y el resplandor fue como la </a:t>
            </a:r>
            <a:r>
              <a:rPr lang="es-ES" sz="2800" b="1" dirty="0" smtClean="0"/>
              <a:t>luz» </a:t>
            </a:r>
            <a:r>
              <a:rPr lang="es-ES" sz="2000" b="1" dirty="0" smtClean="0">
                <a:solidFill>
                  <a:schemeClr val="tx2">
                    <a:lumMod val="40000"/>
                    <a:lumOff val="60000"/>
                  </a:schemeClr>
                </a:solidFill>
                <a:latin typeface="Comic Sans MS" pitchFamily="66" charset="0"/>
              </a:rPr>
              <a:t>Habacuc 3:3-13</a:t>
            </a:r>
            <a:endParaRPr lang="es-ES" sz="2000" b="1" dirty="0">
              <a:solidFill>
                <a:schemeClr val="tx2">
                  <a:lumMod val="40000"/>
                  <a:lumOff val="60000"/>
                </a:schemeClr>
              </a:solidFill>
              <a:latin typeface="Comic Sans MS" pitchFamily="66" charset="0"/>
            </a:endParaRPr>
          </a:p>
        </p:txBody>
      </p:sp>
      <p:sp>
        <p:nvSpPr>
          <p:cNvPr id="5" name="4 Rectángulo"/>
          <p:cNvSpPr/>
          <p:nvPr/>
        </p:nvSpPr>
        <p:spPr>
          <a:xfrm>
            <a:off x="4211960" y="1117327"/>
            <a:ext cx="20922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HABACUC</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Flecha abajo"/>
          <p:cNvSpPr/>
          <p:nvPr/>
        </p:nvSpPr>
        <p:spPr>
          <a:xfrm>
            <a:off x="5042056"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7" name="6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7 CuadroTexto"/>
          <p:cNvSpPr txBox="1"/>
          <p:nvPr/>
        </p:nvSpPr>
        <p:spPr>
          <a:xfrm>
            <a:off x="4748164" y="44624"/>
            <a:ext cx="2016224" cy="461665"/>
          </a:xfrm>
          <a:prstGeom prst="rect">
            <a:avLst/>
          </a:prstGeom>
          <a:noFill/>
        </p:spPr>
        <p:txBody>
          <a:bodyPr wrap="square" rtlCol="0">
            <a:spAutoFit/>
          </a:bodyPr>
          <a:lstStyle/>
          <a:p>
            <a:r>
              <a:rPr lang="es-ES" sz="2400" b="1" dirty="0" smtClean="0"/>
              <a:t>± 630 </a:t>
            </a:r>
            <a:r>
              <a:rPr lang="es-ES" sz="2400" b="1" dirty="0" err="1" smtClean="0"/>
              <a:t>aC</a:t>
            </a:r>
            <a:endParaRPr lang="es-ES" sz="2400" b="1"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47122"/>
            <a:ext cx="3168352" cy="3302517"/>
          </a:xfrm>
          <a:prstGeom prst="rect">
            <a:avLst/>
          </a:prstGeom>
          <a:ln>
            <a:noFill/>
          </a:ln>
          <a:effectLst>
            <a:softEdge rad="112500"/>
          </a:effectLst>
        </p:spPr>
      </p:pic>
    </p:spTree>
    <p:extLst>
      <p:ext uri="{BB962C8B-B14F-4D97-AF65-F5344CB8AC3E}">
        <p14:creationId xmlns:p14="http://schemas.microsoft.com/office/powerpoint/2010/main" val="1825999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095122"/>
            <a:ext cx="5544616" cy="4278094"/>
          </a:xfrm>
          <a:prstGeom prst="rect">
            <a:avLst/>
          </a:prstGeom>
        </p:spPr>
        <p:txBody>
          <a:bodyPr wrap="square">
            <a:spAutoFit/>
          </a:bodyPr>
          <a:lstStyle/>
          <a:p>
            <a:r>
              <a:rPr lang="es-ES" sz="2800" b="1" dirty="0" smtClean="0"/>
              <a:t>«No </a:t>
            </a:r>
            <a:r>
              <a:rPr lang="es-ES" sz="2800" b="1" dirty="0"/>
              <a:t>se turbe vuestro corazón; creéis en Dios, creed también en </a:t>
            </a:r>
            <a:r>
              <a:rPr lang="es-ES" sz="2800" b="1" dirty="0" smtClean="0"/>
              <a:t>mí. En </a:t>
            </a:r>
            <a:r>
              <a:rPr lang="es-ES" sz="2800" b="1" dirty="0"/>
              <a:t>la casa de mi Padre muchas moradas hay; si así no fuera, yo os lo hubiera dicho; voy, pues, a preparar lugar para </a:t>
            </a:r>
            <a:r>
              <a:rPr lang="es-ES" sz="2800" b="1" dirty="0" smtClean="0"/>
              <a:t>vosotros. Y </a:t>
            </a:r>
            <a:r>
              <a:rPr lang="es-ES" sz="2800" b="1" dirty="0"/>
              <a:t>si me fuere y os preparare lugar, vendré otra vez, y os tomaré a mí mismo, para que donde yo estoy, vosotros también </a:t>
            </a:r>
            <a:r>
              <a:rPr lang="es-ES" sz="2800" b="1" dirty="0" smtClean="0"/>
              <a:t>estéis»</a:t>
            </a:r>
          </a:p>
          <a:p>
            <a:r>
              <a:rPr lang="es-ES" sz="2000" b="1" dirty="0" smtClean="0">
                <a:solidFill>
                  <a:schemeClr val="tx2">
                    <a:lumMod val="40000"/>
                    <a:lumOff val="60000"/>
                  </a:schemeClr>
                </a:solidFill>
                <a:latin typeface="Comic Sans MS" pitchFamily="66" charset="0"/>
              </a:rPr>
              <a:t>Juan 14:1-3; Mateo 25:31-32</a:t>
            </a:r>
            <a:endParaRPr lang="es-ES" sz="2000" b="1" dirty="0">
              <a:solidFill>
                <a:schemeClr val="tx2">
                  <a:lumMod val="40000"/>
                  <a:lumOff val="60000"/>
                </a:schemeClr>
              </a:solidFill>
              <a:latin typeface="Comic Sans MS" pitchFamily="66" charset="0"/>
            </a:endParaRPr>
          </a:p>
        </p:txBody>
      </p:sp>
      <p:sp>
        <p:nvSpPr>
          <p:cNvPr id="4" name="3 Rectángulo"/>
          <p:cNvSpPr/>
          <p:nvPr/>
        </p:nvSpPr>
        <p:spPr>
          <a:xfrm>
            <a:off x="5809302" y="1111398"/>
            <a:ext cx="1426994"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JESÚS</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6378060"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6084168" y="44624"/>
            <a:ext cx="2016224" cy="461665"/>
          </a:xfrm>
          <a:prstGeom prst="rect">
            <a:avLst/>
          </a:prstGeom>
          <a:noFill/>
        </p:spPr>
        <p:txBody>
          <a:bodyPr wrap="square" rtlCol="0">
            <a:spAutoFit/>
          </a:bodyPr>
          <a:lstStyle/>
          <a:p>
            <a:r>
              <a:rPr lang="es-ES" sz="2400" b="1" dirty="0" smtClean="0"/>
              <a:t>31 </a:t>
            </a:r>
            <a:r>
              <a:rPr lang="es-ES" sz="2400" b="1" dirty="0" err="1" smtClean="0"/>
              <a:t>dC</a:t>
            </a:r>
            <a:endParaRPr lang="es-ES" sz="2400" b="1"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060848"/>
            <a:ext cx="3037638" cy="4392488"/>
          </a:xfrm>
          <a:prstGeom prst="snip2DiagRect">
            <a:avLst/>
          </a:prstGeom>
          <a:solidFill>
            <a:srgbClr val="FFFFFF">
              <a:shade val="85000"/>
            </a:srgbClr>
          </a:solidFill>
          <a:ln w="88900" cap="sq">
            <a:solidFill>
              <a:schemeClr val="tx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1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4063712"/>
            <a:ext cx="8712968" cy="2677656"/>
          </a:xfrm>
          <a:prstGeom prst="rect">
            <a:avLst/>
          </a:prstGeom>
          <a:solidFill>
            <a:schemeClr val="bg1"/>
          </a:solidFill>
        </p:spPr>
        <p:txBody>
          <a:bodyPr wrap="square">
            <a:spAutoFit/>
          </a:bodyPr>
          <a:lstStyle/>
          <a:p>
            <a:r>
              <a:rPr lang="es-ES" sz="2800" b="1" dirty="0" smtClean="0"/>
              <a:t>«Y </a:t>
            </a:r>
            <a:r>
              <a:rPr lang="es-ES" sz="2800" b="1" dirty="0"/>
              <a:t>estando ellos con los ojos puestos en el cielo, entre tanto que él se iba, he aquí se pusieron junto a ellos dos varones con vestiduras blancas, los cuales también les dijeron: Varones galileos, ¿por qué estáis mirando al cielo? Este mismo Jesús, que ha sido tomado de vosotros al cielo, así vendrá como le habéis visto ir al </a:t>
            </a:r>
            <a:r>
              <a:rPr lang="es-ES" sz="2800" b="1" dirty="0" smtClean="0"/>
              <a:t>cielo» </a:t>
            </a:r>
            <a:r>
              <a:rPr lang="es-ES" sz="2000" b="1" dirty="0" smtClean="0">
                <a:solidFill>
                  <a:schemeClr val="tx2">
                    <a:lumMod val="40000"/>
                    <a:lumOff val="60000"/>
                  </a:schemeClr>
                </a:solidFill>
                <a:latin typeface="Comic Sans MS" pitchFamily="66" charset="0"/>
              </a:rPr>
              <a:t>Hechos 1:11</a:t>
            </a:r>
            <a:endParaRPr lang="es-ES" sz="2800" b="1" dirty="0"/>
          </a:p>
        </p:txBody>
      </p:sp>
      <p:sp>
        <p:nvSpPr>
          <p:cNvPr id="4" name="3 Rectángulo"/>
          <p:cNvSpPr/>
          <p:nvPr/>
        </p:nvSpPr>
        <p:spPr>
          <a:xfrm>
            <a:off x="5221001" y="1111398"/>
            <a:ext cx="2015295"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ÁNGELES</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6120636"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5796136" y="44624"/>
            <a:ext cx="2016224" cy="461665"/>
          </a:xfrm>
          <a:prstGeom prst="rect">
            <a:avLst/>
          </a:prstGeom>
          <a:noFill/>
        </p:spPr>
        <p:txBody>
          <a:bodyPr wrap="square" rtlCol="0">
            <a:spAutoFit/>
          </a:bodyPr>
          <a:lstStyle/>
          <a:p>
            <a:r>
              <a:rPr lang="es-ES" sz="2400" b="1" dirty="0" smtClean="0"/>
              <a:t>31 </a:t>
            </a:r>
            <a:r>
              <a:rPr lang="es-ES" sz="2400" b="1" dirty="0" err="1" smtClean="0"/>
              <a:t>dC</a:t>
            </a:r>
            <a:endParaRPr lang="es-ES" sz="2400" b="1" dirty="0"/>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88" y="850710"/>
            <a:ext cx="4623025" cy="3213002"/>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346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1273" y="788506"/>
            <a:ext cx="5410847" cy="5016758"/>
          </a:xfrm>
          <a:prstGeom prst="rect">
            <a:avLst/>
          </a:prstGeom>
        </p:spPr>
        <p:txBody>
          <a:bodyPr wrap="square">
            <a:spAutoFit/>
          </a:bodyPr>
          <a:lstStyle/>
          <a:p>
            <a:r>
              <a:rPr lang="es-ES" sz="2800" b="1" dirty="0" smtClean="0"/>
              <a:t>«Porque </a:t>
            </a:r>
            <a:r>
              <a:rPr lang="es-ES" sz="2800" b="1" dirty="0"/>
              <a:t>el Señor mismo con voz de mando, con voz de arcángel, y con trompeta de Dios, descenderá del cielo; y los muertos en Cristo resucitarán primero. Luego nosotros los que vivimos, los que hayamos quedado, seremos arrebatados juntamente con ellos en las </a:t>
            </a:r>
            <a:r>
              <a:rPr lang="es-ES" sz="2800" b="1" dirty="0" smtClean="0"/>
              <a:t>nubes</a:t>
            </a:r>
          </a:p>
          <a:p>
            <a:r>
              <a:rPr lang="es-ES" sz="2800" b="1" dirty="0" smtClean="0"/>
              <a:t>para </a:t>
            </a:r>
            <a:r>
              <a:rPr lang="es-ES" sz="2800" b="1" dirty="0"/>
              <a:t>recibir al Señor en el aire, y así estaremos siempre con el </a:t>
            </a:r>
            <a:r>
              <a:rPr lang="es-ES" sz="2800" b="1" dirty="0" smtClean="0"/>
              <a:t>Señor»</a:t>
            </a:r>
          </a:p>
          <a:p>
            <a:r>
              <a:rPr lang="es-ES" sz="2000" b="1" dirty="0" smtClean="0">
                <a:solidFill>
                  <a:schemeClr val="tx2">
                    <a:lumMod val="40000"/>
                    <a:lumOff val="60000"/>
                  </a:schemeClr>
                </a:solidFill>
                <a:latin typeface="Comic Sans MS" pitchFamily="66" charset="0"/>
              </a:rPr>
              <a:t>1ª de Tesalonicenses 4:16,17;</a:t>
            </a:r>
          </a:p>
          <a:p>
            <a:r>
              <a:rPr lang="es-ES" sz="2000" b="1" dirty="0" smtClean="0">
                <a:solidFill>
                  <a:schemeClr val="tx2">
                    <a:lumMod val="40000"/>
                    <a:lumOff val="60000"/>
                  </a:schemeClr>
                </a:solidFill>
                <a:latin typeface="Comic Sans MS" pitchFamily="66" charset="0"/>
              </a:rPr>
              <a:t>Tito 2:11-14; </a:t>
            </a:r>
            <a:r>
              <a:rPr lang="es-ES" sz="2000" b="1" dirty="0">
                <a:solidFill>
                  <a:schemeClr val="tx2">
                    <a:lumMod val="40000"/>
                    <a:lumOff val="60000"/>
                  </a:schemeClr>
                </a:solidFill>
                <a:latin typeface="Comic Sans MS" pitchFamily="66" charset="0"/>
              </a:rPr>
              <a:t>Hebreos 9:28</a:t>
            </a:r>
          </a:p>
        </p:txBody>
      </p:sp>
      <p:sp>
        <p:nvSpPr>
          <p:cNvPr id="4" name="3 Rectángulo"/>
          <p:cNvSpPr/>
          <p:nvPr/>
        </p:nvSpPr>
        <p:spPr>
          <a:xfrm>
            <a:off x="7113155" y="1111398"/>
            <a:ext cx="1481046"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PABLO</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774035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7462567" y="44624"/>
            <a:ext cx="1285897" cy="461665"/>
          </a:xfrm>
          <a:prstGeom prst="rect">
            <a:avLst/>
          </a:prstGeom>
          <a:noFill/>
        </p:spPr>
        <p:txBody>
          <a:bodyPr wrap="square" rtlCol="0">
            <a:spAutoFit/>
          </a:bodyPr>
          <a:lstStyle/>
          <a:p>
            <a:r>
              <a:rPr lang="es-ES" sz="2400" b="1" dirty="0" smtClean="0"/>
              <a:t>± 51 </a:t>
            </a:r>
            <a:r>
              <a:rPr lang="es-ES" sz="2400" b="1" dirty="0" err="1" smtClean="0"/>
              <a:t>dC</a:t>
            </a:r>
            <a:endParaRPr lang="es-ES" sz="2400" b="1"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421" y="2204863"/>
            <a:ext cx="3131369" cy="4176465"/>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81528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Override1.xml><?xml version="1.0" encoding="utf-8"?>
<a:themeOverride xmlns:a="http://schemas.openxmlformats.org/drawingml/2006/main">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673</TotalTime>
  <Words>2628</Words>
  <Application>Microsoft Office PowerPoint</Application>
  <PresentationFormat>Presentación en pantalla (4:3)</PresentationFormat>
  <Paragraphs>117</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Arial Narrow</vt:lpstr>
      <vt:lpstr>Berlin Sans FB Demi</vt:lpstr>
      <vt:lpstr>Comic Sans MS</vt:lpstr>
      <vt:lpstr>Horizonte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Eunice</dc:creator>
  <cp:lastModifiedBy>SFC</cp:lastModifiedBy>
  <cp:revision>195</cp:revision>
  <dcterms:created xsi:type="dcterms:W3CDTF">2014-12-02T08:48:48Z</dcterms:created>
  <dcterms:modified xsi:type="dcterms:W3CDTF">2014-12-08T21:04:23Z</dcterms:modified>
</cp:coreProperties>
</file>