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81" r:id="rId6"/>
    <p:sldId id="262" r:id="rId7"/>
    <p:sldId id="282" r:id="rId8"/>
    <p:sldId id="264" r:id="rId9"/>
    <p:sldId id="265" r:id="rId10"/>
    <p:sldId id="271" r:id="rId11"/>
    <p:sldId id="272" r:id="rId12"/>
    <p:sldId id="270" r:id="rId13"/>
    <p:sldId id="267" r:id="rId14"/>
    <p:sldId id="266" r:id="rId15"/>
    <p:sldId id="273" r:id="rId16"/>
    <p:sldId id="274" r:id="rId17"/>
    <p:sldId id="275" r:id="rId18"/>
    <p:sldId id="268" r:id="rId19"/>
    <p:sldId id="276" r:id="rId20"/>
    <p:sldId id="277" r:id="rId21"/>
    <p:sldId id="269" r:id="rId22"/>
    <p:sldId id="278" r:id="rId23"/>
    <p:sldId id="279" r:id="rId24"/>
  </p:sldIdLst>
  <p:sldSz cx="9144000" cy="6858000" type="screen4x3"/>
  <p:notesSz cx="6858000" cy="9144000"/>
  <p:embeddedFontLst>
    <p:embeddedFont>
      <p:font typeface="Amasis MT Pro Black" panose="02040A04050005020304" pitchFamily="18" charset="0"/>
      <p:bold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Cooper Black" panose="0208090404030B020404" pitchFamily="18" charset="0"/>
      <p:regular r:id="rId3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07FBA"/>
    <a:srgbClr val="89C6EB"/>
    <a:srgbClr val="4AB5ED"/>
    <a:srgbClr val="FF0101"/>
    <a:srgbClr val="B5A687"/>
    <a:srgbClr val="5EB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8067-9A86-43A4-9E5E-08EE9AB4CB77}" type="datetimeFigureOut">
              <a:rPr lang="es-ES" smtClean="0"/>
              <a:pPr/>
              <a:t>06/07/2023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A39A-725E-430A-A341-1F2404DA23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0232" y="533925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dirty="0">
                <a:ln w="11430">
                  <a:solidFill>
                    <a:schemeClr val="accent6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PŘÍBĚH</a:t>
            </a:r>
            <a:r>
              <a:rPr lang="es-ES" sz="4000" b="1" dirty="0">
                <a:ln w="11430">
                  <a:solidFill>
                    <a:schemeClr val="accent6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4000" b="1" dirty="0">
                <a:ln w="11430">
                  <a:solidFill>
                    <a:schemeClr val="accent6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VZPOURY</a:t>
            </a:r>
            <a:endParaRPr lang="es-ES" sz="4000" b="1" dirty="0">
              <a:ln w="11430">
                <a:solidFill>
                  <a:schemeClr val="accent6"/>
                </a:solidFill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60932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Příběh popisuje 16. kapitola 4. knihy Mojžíšovy a Ellen Whiteová v 35. kapitole knihy Patriarchové a proroci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06" y="-2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REAKCE 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 VZPOURU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57554" y="3935276"/>
            <a:ext cx="5572164" cy="240065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/>
              <a:t>Mojžíš </a:t>
            </a:r>
            <a:r>
              <a:rPr lang="es-ES" sz="2000" b="1" dirty="0"/>
              <a:t>K</a:t>
            </a:r>
            <a:r>
              <a:rPr lang="cs-CZ" sz="2000" b="1" dirty="0"/>
              <a:t>ó</a:t>
            </a:r>
            <a:r>
              <a:rPr lang="es-ES" sz="2000" b="1" dirty="0" err="1"/>
              <a:t>rah</a:t>
            </a:r>
            <a:r>
              <a:rPr lang="cs-CZ" sz="2000" b="1" dirty="0"/>
              <a:t>a</a:t>
            </a:r>
            <a:r>
              <a:rPr lang="es-ES" sz="2000" b="1" dirty="0"/>
              <a:t> </a:t>
            </a:r>
            <a:r>
              <a:rPr lang="es-ES" sz="2000" b="1" dirty="0" err="1"/>
              <a:t>požád</a:t>
            </a:r>
            <a:r>
              <a:rPr lang="cs-CZ" sz="2000" b="1" dirty="0"/>
              <a:t>al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</a:t>
            </a:r>
            <a:r>
              <a:rPr lang="es-ES" sz="2000" b="1" dirty="0" err="1"/>
              <a:t>shromáždil</a:t>
            </a:r>
            <a:r>
              <a:rPr lang="es-ES" sz="2000" b="1" dirty="0"/>
              <a:t> 250 </a:t>
            </a:r>
            <a:r>
              <a:rPr lang="es-ES" sz="2000" b="1" dirty="0" err="1"/>
              <a:t>levitů</a:t>
            </a:r>
            <a:r>
              <a:rPr lang="es-ES" sz="2000" b="1" dirty="0"/>
              <a:t> </a:t>
            </a:r>
            <a:r>
              <a:rPr lang="es-ES" sz="2000" b="1" dirty="0" err="1"/>
              <a:t>ze</a:t>
            </a:r>
            <a:r>
              <a:rPr lang="es-ES" sz="2000" b="1" dirty="0"/>
              <a:t> </a:t>
            </a:r>
            <a:r>
              <a:rPr lang="es-ES" sz="2000" b="1" dirty="0" err="1"/>
              <a:t>svého</a:t>
            </a:r>
            <a:r>
              <a:rPr lang="es-ES" sz="2000" b="1" dirty="0"/>
              <a:t> </a:t>
            </a:r>
            <a:r>
              <a:rPr lang="es-ES" sz="2000" b="1" dirty="0" err="1"/>
              <a:t>doprovodu</a:t>
            </a:r>
            <a:r>
              <a:rPr lang="es-ES" sz="2000" b="1" dirty="0"/>
              <a:t> s </a:t>
            </a:r>
            <a:r>
              <a:rPr lang="es-ES" sz="2000" b="1" dirty="0" err="1"/>
              <a:t>kadi</a:t>
            </a:r>
            <a:r>
              <a:rPr lang="cs-CZ" sz="2000" b="1" dirty="0"/>
              <a:t>-</a:t>
            </a:r>
            <a:r>
              <a:rPr lang="es-ES" sz="2000" b="1" dirty="0" err="1"/>
              <a:t>delnicemi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</a:t>
            </a:r>
            <a:r>
              <a:rPr lang="es-ES" sz="2000" b="1" dirty="0" err="1"/>
              <a:t>obětovali</a:t>
            </a:r>
            <a:r>
              <a:rPr lang="es-ES" sz="2000" b="1" dirty="0"/>
              <a:t> </a:t>
            </a:r>
            <a:r>
              <a:rPr lang="es-ES" sz="2000" b="1" dirty="0" err="1"/>
              <a:t>kadidlo</a:t>
            </a:r>
            <a:r>
              <a:rPr lang="es-ES" sz="2000" b="1" dirty="0"/>
              <a:t> </a:t>
            </a:r>
            <a:r>
              <a:rPr lang="es-ES" sz="2000" b="1" dirty="0" err="1"/>
              <a:t>před</a:t>
            </a:r>
            <a:r>
              <a:rPr lang="es-ES" sz="2000" b="1" dirty="0"/>
              <a:t> </a:t>
            </a:r>
            <a:r>
              <a:rPr lang="es-ES" sz="2000" b="1" dirty="0" err="1"/>
              <a:t>Bohem</a:t>
            </a:r>
            <a:r>
              <a:rPr lang="es-ES" sz="2000" b="1" dirty="0"/>
              <a:t> (</a:t>
            </a:r>
            <a:r>
              <a:rPr lang="es-ES" sz="2000" b="1" dirty="0" err="1"/>
              <a:t>on</a:t>
            </a:r>
            <a:r>
              <a:rPr lang="es-ES" sz="2000" b="1" dirty="0"/>
              <a:t>, 250</a:t>
            </a:r>
            <a:r>
              <a:rPr lang="cs-CZ" sz="2000" b="1" dirty="0"/>
              <a:t> mužů</a:t>
            </a:r>
            <a:r>
              <a:rPr lang="es-ES" sz="2000" b="1" dirty="0"/>
              <a:t> a </a:t>
            </a:r>
            <a:r>
              <a:rPr lang="es-ES" sz="2000" b="1" dirty="0" err="1"/>
              <a:t>Áron</a:t>
            </a:r>
            <a:r>
              <a:rPr lang="es-ES" sz="2000" b="1" dirty="0"/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err="1"/>
              <a:t>Mojžíš</a:t>
            </a:r>
            <a:r>
              <a:rPr lang="es-ES" sz="2000" b="1" dirty="0"/>
              <a:t> </a:t>
            </a:r>
            <a:r>
              <a:rPr lang="es-ES" sz="2000" b="1" dirty="0" err="1"/>
              <a:t>vyčítá</a:t>
            </a:r>
            <a:r>
              <a:rPr lang="es-ES" sz="2000" b="1" dirty="0"/>
              <a:t> </a:t>
            </a:r>
            <a:r>
              <a:rPr lang="es-ES" sz="2000" b="1" dirty="0" err="1"/>
              <a:t>levitům</a:t>
            </a:r>
            <a:r>
              <a:rPr lang="es-ES" sz="2000" b="1" dirty="0"/>
              <a:t>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touhu</a:t>
            </a:r>
            <a:r>
              <a:rPr lang="es-ES" sz="2000" b="1" dirty="0"/>
              <a:t> </a:t>
            </a:r>
            <a:r>
              <a:rPr lang="es-ES" sz="2000" b="1" dirty="0" err="1"/>
              <a:t>získat</a:t>
            </a:r>
            <a:r>
              <a:rPr lang="es-ES" sz="2000" b="1" dirty="0"/>
              <a:t> </a:t>
            </a:r>
            <a:r>
              <a:rPr lang="es-ES" sz="2000" b="1" dirty="0" err="1"/>
              <a:t>kněžství</a:t>
            </a:r>
            <a:r>
              <a:rPr lang="es-ES" sz="2000" b="1" dirty="0"/>
              <a:t>. </a:t>
            </a:r>
            <a:r>
              <a:rPr lang="es-ES" sz="2000" b="1" dirty="0" err="1"/>
              <a:t>Měli</a:t>
            </a:r>
            <a:r>
              <a:rPr lang="es-ES" sz="2000" b="1" dirty="0"/>
              <a:t> se </a:t>
            </a:r>
            <a:r>
              <a:rPr lang="es-ES" sz="2000" b="1" dirty="0" err="1"/>
              <a:t>spokojit</a:t>
            </a:r>
            <a:r>
              <a:rPr lang="es-ES" sz="2000" b="1" dirty="0"/>
              <a:t> s </a:t>
            </a:r>
            <a:r>
              <a:rPr lang="es-ES" sz="2000" b="1" dirty="0" err="1"/>
              <a:t>výsadou</a:t>
            </a:r>
            <a:r>
              <a:rPr lang="es-ES" sz="2000" b="1" dirty="0"/>
              <a:t> </a:t>
            </a:r>
            <a:r>
              <a:rPr lang="es-ES" sz="2000" b="1" dirty="0" err="1"/>
              <a:t>sloužit</a:t>
            </a:r>
            <a:r>
              <a:rPr lang="es-ES" sz="2000" b="1" dirty="0"/>
              <a:t> ve </a:t>
            </a:r>
            <a:r>
              <a:rPr lang="es-ES" sz="2000" b="1" dirty="0" err="1"/>
              <a:t>svatyni</a:t>
            </a:r>
            <a:r>
              <a:rPr lang="es-ES" sz="2000" b="1" dirty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714744" y="68025"/>
            <a:ext cx="542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Řešení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obvinění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vznesených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proti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Áronovi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a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Aronově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kněžství</a:t>
            </a:r>
            <a:endParaRPr lang="es-ES" sz="2000" b="1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42844" y="3935276"/>
            <a:ext cx="5214974" cy="270843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err="1">
                <a:solidFill>
                  <a:schemeClr val="bg1"/>
                </a:solidFill>
              </a:rPr>
              <a:t>Mojžíš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posílá</a:t>
            </a:r>
            <a:r>
              <a:rPr lang="es-ES" sz="2000" b="1" dirty="0">
                <a:solidFill>
                  <a:schemeClr val="bg1"/>
                </a:solidFill>
              </a:rPr>
              <a:t> pro </a:t>
            </a:r>
            <a:r>
              <a:rPr lang="es-ES" sz="2000" b="1" dirty="0" err="1">
                <a:solidFill>
                  <a:schemeClr val="bg1"/>
                </a:solidFill>
              </a:rPr>
              <a:t>Dátana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Abiráma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cs-CZ" sz="2000" b="1" dirty="0">
                <a:solidFill>
                  <a:schemeClr val="bg1"/>
                </a:solidFill>
              </a:rPr>
              <a:t>  </a:t>
            </a:r>
            <a:r>
              <a:rPr lang="es-ES" sz="2000" b="1" dirty="0">
                <a:solidFill>
                  <a:schemeClr val="bg1"/>
                </a:solidFill>
              </a:rPr>
              <a:t>V </a:t>
            </a:r>
            <a:r>
              <a:rPr lang="es-ES" sz="2000" b="1" dirty="0" err="1">
                <a:solidFill>
                  <a:schemeClr val="bg1"/>
                </a:solidFill>
              </a:rPr>
              <a:t>určitém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okamžiku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před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tímto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předvoláním</a:t>
            </a:r>
            <a:r>
              <a:rPr lang="es-ES" sz="2000" b="1" dirty="0">
                <a:solidFill>
                  <a:schemeClr val="bg1"/>
                </a:solidFill>
              </a:rPr>
              <a:t> se </a:t>
            </a:r>
            <a:r>
              <a:rPr lang="es-ES" sz="2000" b="1" dirty="0" err="1">
                <a:solidFill>
                  <a:schemeClr val="bg1"/>
                </a:solidFill>
              </a:rPr>
              <a:t>vzdal</a:t>
            </a:r>
            <a:r>
              <a:rPr lang="cs-CZ" sz="2000" b="1" dirty="0">
                <a:solidFill>
                  <a:schemeClr val="bg1"/>
                </a:solidFill>
              </a:rPr>
              <a:t>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svého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odporu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  </a:t>
            </a:r>
            <a:r>
              <a:rPr lang="es-ES" sz="2000" b="1" dirty="0">
                <a:solidFill>
                  <a:schemeClr val="bg1"/>
                </a:solidFill>
              </a:rPr>
              <a:t>a </a:t>
            </a:r>
            <a:r>
              <a:rPr lang="cs-CZ" sz="2000" b="1" dirty="0">
                <a:solidFill>
                  <a:schemeClr val="bg1"/>
                </a:solidFill>
              </a:rPr>
              <a:t>ustoupili od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vzpoury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Když </a:t>
            </a:r>
            <a:r>
              <a:rPr lang="es-ES" sz="2000" b="1" dirty="0" err="1">
                <a:solidFill>
                  <a:schemeClr val="bg1"/>
                </a:solidFill>
              </a:rPr>
              <a:t>Mojžíš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vidí, že odmítají přijít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rozzlobí</a:t>
            </a:r>
            <a:r>
              <a:rPr lang="cs-CZ" sz="2000" b="1" dirty="0">
                <a:solidFill>
                  <a:schemeClr val="bg1"/>
                </a:solidFill>
              </a:rPr>
              <a:t> se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prosí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Boha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aby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ospravedlnil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protože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nikomu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nic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nevzal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ani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nikomu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neublížil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406" y="-2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REAKCE 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 VZPOURU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714744" y="68025"/>
            <a:ext cx="542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Řešení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obvinění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proti</a:t>
            </a:r>
            <a:r>
              <a:rPr lang="es-ES" sz="2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Mojžíšovi</a:t>
            </a:r>
            <a:endParaRPr lang="es-ES" sz="2000" b="1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5817" y="383425"/>
            <a:ext cx="529503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oper Black" pitchFamily="18" charset="0"/>
              </a:rPr>
              <a:t>BOŽSKÝ ZÁSAH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-32" y="1988660"/>
            <a:ext cx="2000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Bůh</a:t>
            </a:r>
            <a:r>
              <a:rPr lang="es-ES" sz="2400" b="1" dirty="0"/>
              <a:t> </a:t>
            </a:r>
            <a:r>
              <a:rPr lang="es-ES" sz="2400" b="1" dirty="0" err="1"/>
              <a:t>jim</a:t>
            </a:r>
            <a:r>
              <a:rPr lang="es-ES" sz="2400" b="1" dirty="0"/>
              <a:t> </a:t>
            </a:r>
            <a:r>
              <a:rPr lang="es-ES" sz="2400" b="1" dirty="0" err="1"/>
              <a:t>dává</a:t>
            </a:r>
            <a:r>
              <a:rPr lang="es-ES" sz="2400" b="1" dirty="0"/>
              <a:t> </a:t>
            </a:r>
            <a:r>
              <a:rPr lang="es-ES" sz="2400" b="1" dirty="0" err="1"/>
              <a:t>lhůtu</a:t>
            </a:r>
            <a:r>
              <a:rPr lang="es-ES" sz="2400" b="1" dirty="0"/>
              <a:t>, </a:t>
            </a:r>
            <a:r>
              <a:rPr lang="es-ES" sz="2400" b="1" dirty="0" err="1"/>
              <a:t>aby</a:t>
            </a:r>
            <a:r>
              <a:rPr lang="es-ES" sz="2400" b="1" dirty="0"/>
              <a:t> </a:t>
            </a:r>
            <a:r>
              <a:rPr lang="es-ES" sz="2400" b="1" dirty="0" err="1"/>
              <a:t>mohli</a:t>
            </a:r>
            <a:r>
              <a:rPr lang="es-ES" sz="2400" b="1" dirty="0"/>
              <a:t> </a:t>
            </a:r>
            <a:r>
              <a:rPr lang="es-ES" sz="2400" b="1" dirty="0" err="1"/>
              <a:t>rozjímat</a:t>
            </a:r>
            <a:r>
              <a:rPr lang="es-ES" sz="2400" b="1" dirty="0"/>
              <a:t> </a:t>
            </a:r>
            <a:r>
              <a:rPr lang="cs-CZ" sz="2400" b="1" dirty="0"/>
              <a:t>     </a:t>
            </a:r>
            <a:r>
              <a:rPr lang="es-ES" sz="2400" b="1" dirty="0"/>
              <a:t>o </a:t>
            </a:r>
            <a:r>
              <a:rPr lang="es-ES" sz="2400" b="1" dirty="0" err="1"/>
              <a:t>vzpouře</a:t>
            </a:r>
            <a:r>
              <a:rPr lang="es-ES" sz="2400" b="1" dirty="0"/>
              <a:t> a </a:t>
            </a:r>
            <a:r>
              <a:rPr lang="es-ES" sz="2400" b="1" dirty="0" err="1"/>
              <a:t>činit</a:t>
            </a:r>
            <a:r>
              <a:rPr lang="es-ES" sz="2400" b="1" dirty="0"/>
              <a:t> </a:t>
            </a:r>
            <a:r>
              <a:rPr lang="es-ES" sz="2400" b="1" dirty="0" err="1"/>
              <a:t>pokání</a:t>
            </a:r>
            <a:r>
              <a:rPr lang="es-ES" sz="2400" b="1" dirty="0"/>
              <a:t> </a:t>
            </a:r>
            <a:r>
              <a:rPr lang="es-ES" sz="2400" b="1" dirty="0" err="1"/>
              <a:t>před</a:t>
            </a:r>
            <a:r>
              <a:rPr lang="es-ES" sz="2400" b="1" dirty="0"/>
              <a:t> </a:t>
            </a:r>
            <a:r>
              <a:rPr lang="es-ES" sz="2400" b="1" dirty="0" err="1"/>
              <a:t>vykonáním</a:t>
            </a:r>
            <a:r>
              <a:rPr lang="es-ES" sz="2400" b="1" dirty="0"/>
              <a:t> </a:t>
            </a:r>
            <a:r>
              <a:rPr lang="es-ES" sz="2400" b="1" dirty="0" err="1"/>
              <a:t>svých</a:t>
            </a:r>
            <a:r>
              <a:rPr lang="es-ES" sz="2400" b="1" dirty="0"/>
              <a:t> </a:t>
            </a:r>
            <a:r>
              <a:rPr lang="es-ES" sz="2400" b="1" dirty="0" err="1"/>
              <a:t>soudů</a:t>
            </a:r>
            <a:r>
              <a:rPr lang="es-ES" sz="2400" b="1" dirty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357918" y="2006166"/>
            <a:ext cx="2786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itchFamily="66" charset="0"/>
              </a:rPr>
              <a:t>“</a:t>
            </a:r>
            <a:r>
              <a:rPr lang="cs-CZ" sz="2800" b="1" dirty="0">
                <a:latin typeface="Comic Sans MS" pitchFamily="66" charset="0"/>
              </a:rPr>
              <a:t>Mojžíš potom </a:t>
            </a:r>
            <a:r>
              <a:rPr lang="cs-CZ" sz="2800" b="1" dirty="0" err="1">
                <a:latin typeface="Comic Sans MS" pitchFamily="66" charset="0"/>
              </a:rPr>
              <a:t>Kórechovi</a:t>
            </a:r>
            <a:r>
              <a:rPr lang="cs-CZ" sz="2800" b="1" dirty="0">
                <a:latin typeface="Comic Sans MS" pitchFamily="66" charset="0"/>
              </a:rPr>
              <a:t> nařídil: Ty a celá tvoje skupina buďte zde před Hospodinem.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cs-CZ" sz="2800" b="1" dirty="0">
                <a:latin typeface="Comic Sans MS" pitchFamily="66" charset="0"/>
              </a:rPr>
              <a:t>ZÍTR</a:t>
            </a:r>
            <a:r>
              <a:rPr lang="es-ES" sz="2800" b="1" dirty="0">
                <a:latin typeface="Comic Sans MS" pitchFamily="66" charset="0"/>
              </a:rPr>
              <a:t>A </a:t>
            </a:r>
            <a:r>
              <a:rPr lang="cs-CZ" sz="2800" b="1" dirty="0">
                <a:latin typeface="Comic Sans MS" pitchFamily="66" charset="0"/>
              </a:rPr>
              <a:t>tu budete, ty, oni i Áron</a:t>
            </a:r>
            <a:r>
              <a:rPr lang="es-ES" sz="2800" b="1" dirty="0">
                <a:latin typeface="Comic Sans MS" pitchFamily="66" charset="0"/>
              </a:rPr>
              <a:t>”</a:t>
            </a:r>
          </a:p>
        </p:txBody>
      </p:sp>
      <p:pic>
        <p:nvPicPr>
          <p:cNvPr id="5" name="4 Imagen" descr="tabernaculo de noch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28794" y="2000240"/>
            <a:ext cx="4575635" cy="430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7092280" y="6407371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</a:rPr>
              <a:t>4. Mojžíšova</a:t>
            </a:r>
            <a:r>
              <a:rPr lang="es-ES" sz="1400" dirty="0">
                <a:solidFill>
                  <a:prstClr val="black"/>
                </a:solidFill>
              </a:rPr>
              <a:t> 16</a:t>
            </a:r>
            <a:r>
              <a:rPr lang="cs-CZ" sz="1400" dirty="0">
                <a:solidFill>
                  <a:prstClr val="black"/>
                </a:solidFill>
              </a:rPr>
              <a:t>,</a:t>
            </a:r>
            <a:r>
              <a:rPr lang="es-ES" sz="1400" dirty="0">
                <a:solidFill>
                  <a:prstClr val="black"/>
                </a:solidFill>
              </a:rPr>
              <a:t>16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9C6EB"/>
            </a:gs>
            <a:gs pos="50000">
              <a:srgbClr val="4AB5ED"/>
            </a:gs>
            <a:gs pos="100000">
              <a:srgbClr val="207F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Dibujos\core datan abiram\monoprint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3116"/>
            <a:ext cx="4071966" cy="407196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714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 prstMaterial="metal">
              <a:bevelT w="127000" h="31750" prst="relaxedInset"/>
              <a:contourClr>
                <a:schemeClr val="tx1"/>
              </a:contourClr>
            </a:sp3d>
          </a:bodyPr>
          <a:lstStyle/>
          <a:p>
            <a:pPr algn="ctr"/>
            <a:r>
              <a:rPr lang="cs-CZ" sz="2800" b="1" cap="all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VZ</a:t>
            </a:r>
            <a:r>
              <a:rPr lang="pt-BR" sz="2800" b="1" cap="all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cs-CZ" sz="2800" b="1" cap="all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OUŘ</a:t>
            </a:r>
            <a:r>
              <a:rPr lang="pt-BR" sz="2800" b="1" cap="all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cs-CZ" sz="2800" b="1" cap="all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NCI</a:t>
            </a:r>
            <a:r>
              <a:rPr lang="pt-BR" sz="2800" b="1" cap="all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ZNOVU POTVRZUJÍ SVOU POZICI</a:t>
            </a:r>
            <a:endParaRPr lang="es-ES" sz="2800" b="1" cap="all" dirty="0">
              <a:ln w="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93516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Následujícího</a:t>
            </a:r>
            <a:r>
              <a:rPr lang="es-ES" sz="2000" b="1" dirty="0"/>
              <a:t> </a:t>
            </a:r>
            <a:r>
              <a:rPr lang="es-ES" sz="2000" b="1" dirty="0" err="1"/>
              <a:t>dne</a:t>
            </a:r>
            <a:r>
              <a:rPr lang="es-ES" sz="2000" b="1" dirty="0"/>
              <a:t> </a:t>
            </a:r>
            <a:r>
              <a:rPr lang="es-ES" sz="2000" b="1" dirty="0" err="1"/>
              <a:t>Kórach</a:t>
            </a:r>
            <a:r>
              <a:rPr lang="es-ES" sz="2000" b="1" dirty="0"/>
              <a:t> </a:t>
            </a:r>
            <a:r>
              <a:rPr lang="es-ES" sz="2000" b="1" dirty="0" err="1"/>
              <a:t>shromáždil</a:t>
            </a:r>
            <a:r>
              <a:rPr lang="es-ES" sz="2000" b="1" dirty="0"/>
              <a:t> </a:t>
            </a:r>
            <a:r>
              <a:rPr lang="es-ES" sz="2000" b="1" dirty="0" err="1"/>
              <a:t>svůj</a:t>
            </a:r>
            <a:r>
              <a:rPr lang="es-ES" sz="2000" b="1" dirty="0"/>
              <a:t> </a:t>
            </a:r>
            <a:r>
              <a:rPr lang="es-ES" sz="2000" b="1" dirty="0" err="1"/>
              <a:t>doprovod</a:t>
            </a:r>
            <a:r>
              <a:rPr lang="es-ES" sz="2000" b="1" dirty="0"/>
              <a:t> 250 </a:t>
            </a:r>
            <a:r>
              <a:rPr lang="es-ES" sz="2000" b="1" dirty="0" err="1"/>
              <a:t>lidí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</a:t>
            </a:r>
            <a:r>
              <a:rPr lang="es-ES" sz="2000" b="1" dirty="0" err="1"/>
              <a:t>nabídli</a:t>
            </a:r>
            <a:r>
              <a:rPr lang="es-ES" sz="2000" b="1" dirty="0"/>
              <a:t> </a:t>
            </a:r>
            <a:r>
              <a:rPr lang="es-ES" sz="2000" b="1" dirty="0" err="1"/>
              <a:t>kadidlo</a:t>
            </a:r>
            <a:r>
              <a:rPr lang="es-ES" sz="2000" b="1" dirty="0"/>
              <a:t> a </a:t>
            </a:r>
            <a:r>
              <a:rPr lang="es-ES" sz="2000" b="1" dirty="0" err="1"/>
              <a:t>svolali</a:t>
            </a:r>
            <a:r>
              <a:rPr lang="es-ES" sz="2000" b="1" dirty="0"/>
              <a:t> lid </a:t>
            </a:r>
            <a:r>
              <a:rPr lang="es-ES" sz="2000" b="1" dirty="0" err="1"/>
              <a:t>před</a:t>
            </a:r>
            <a:r>
              <a:rPr lang="es-ES" sz="2000" b="1" dirty="0"/>
              <a:t> </a:t>
            </a:r>
            <a:r>
              <a:rPr lang="es-ES" sz="2000" b="1" dirty="0" err="1"/>
              <a:t>bránu</a:t>
            </a:r>
            <a:r>
              <a:rPr lang="es-ES" sz="2000" b="1" dirty="0"/>
              <a:t> </a:t>
            </a:r>
            <a:r>
              <a:rPr lang="es-ES" sz="2000" b="1" dirty="0" err="1"/>
              <a:t>svatyně</a:t>
            </a:r>
            <a:r>
              <a:rPr lang="es-ES" sz="2000" b="1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72000" y="2143116"/>
            <a:ext cx="4071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omic Sans MS" pitchFamily="66" charset="0"/>
              </a:rPr>
              <a:t>“</a:t>
            </a:r>
            <a:r>
              <a:rPr lang="es-ES" sz="2400" b="1" dirty="0" err="1">
                <a:latin typeface="Comic Sans MS" pitchFamily="66" charset="0"/>
              </a:rPr>
              <a:t>Od</a:t>
            </a:r>
            <a:r>
              <a:rPr lang="cs-CZ" sz="2400" b="1" dirty="0">
                <a:latin typeface="Comic Sans MS" pitchFamily="66" charset="0"/>
              </a:rPr>
              <a:t>dělte se od této pospolitosti.</a:t>
            </a:r>
            <a:r>
              <a:rPr lang="es-ES" sz="2400" b="1" dirty="0">
                <a:latin typeface="Comic Sans MS" pitchFamily="66" charset="0"/>
              </a:rPr>
              <a:t> </a:t>
            </a:r>
            <a:r>
              <a:rPr lang="cs-CZ" sz="2400" b="1" dirty="0">
                <a:latin typeface="Comic Sans MS" pitchFamily="66" charset="0"/>
              </a:rPr>
              <a:t>Chci s nimi rázně skoncovat</a:t>
            </a:r>
            <a:r>
              <a:rPr lang="es-ES" sz="2400" b="1" dirty="0">
                <a:latin typeface="Comic Sans MS" pitchFamily="66" charset="0"/>
              </a:rPr>
              <a:t>. </a:t>
            </a:r>
            <a:r>
              <a:rPr lang="cs-CZ" sz="2400" b="1" dirty="0">
                <a:latin typeface="Comic Sans MS" pitchFamily="66" charset="0"/>
              </a:rPr>
              <a:t>Oba</a:t>
            </a:r>
            <a:r>
              <a:rPr lang="es-ES" sz="2400" b="1" dirty="0">
                <a:latin typeface="Comic Sans MS" pitchFamily="66" charset="0"/>
              </a:rPr>
              <a:t> </a:t>
            </a:r>
            <a:r>
              <a:rPr lang="es-ES" sz="2400" b="1" dirty="0" err="1">
                <a:latin typeface="Comic Sans MS" pitchFamily="66" charset="0"/>
              </a:rPr>
              <a:t>padli</a:t>
            </a:r>
            <a:r>
              <a:rPr lang="es-ES" sz="2400" b="1" dirty="0">
                <a:latin typeface="Comic Sans MS" pitchFamily="66" charset="0"/>
              </a:rPr>
              <a:t> </a:t>
            </a:r>
            <a:r>
              <a:rPr lang="es-ES" sz="2400" b="1" dirty="0" err="1">
                <a:latin typeface="Comic Sans MS" pitchFamily="66" charset="0"/>
              </a:rPr>
              <a:t>na</a:t>
            </a:r>
            <a:r>
              <a:rPr lang="es-ES" sz="2400" b="1" dirty="0">
                <a:latin typeface="Comic Sans MS" pitchFamily="66" charset="0"/>
              </a:rPr>
              <a:t> </a:t>
            </a:r>
            <a:r>
              <a:rPr lang="es-ES" sz="2400" b="1" dirty="0" err="1">
                <a:latin typeface="Comic Sans MS" pitchFamily="66" charset="0"/>
              </a:rPr>
              <a:t>tvář</a:t>
            </a:r>
            <a:r>
              <a:rPr lang="es-ES" sz="2400" b="1" dirty="0">
                <a:latin typeface="Comic Sans MS" pitchFamily="66" charset="0"/>
              </a:rPr>
              <a:t>”</a:t>
            </a:r>
          </a:p>
          <a:p>
            <a:pPr algn="r"/>
            <a:r>
              <a:rPr lang="es-ES" sz="1400" dirty="0">
                <a:latin typeface="+mj-lt"/>
              </a:rPr>
              <a:t>(</a:t>
            </a:r>
            <a:r>
              <a:rPr lang="cs-CZ" sz="1400" dirty="0">
                <a:latin typeface="+mj-lt"/>
              </a:rPr>
              <a:t>4. Mojžíšova</a:t>
            </a:r>
            <a:r>
              <a:rPr lang="es-ES" sz="1400" dirty="0">
                <a:latin typeface="+mj-lt"/>
              </a:rPr>
              <a:t> 16</a:t>
            </a:r>
            <a:r>
              <a:rPr lang="cs-CZ" sz="1400" dirty="0">
                <a:latin typeface="+mj-lt"/>
              </a:rPr>
              <a:t>,</a:t>
            </a:r>
            <a:r>
              <a:rPr lang="es-ES" sz="1400" dirty="0">
                <a:latin typeface="+mj-lt"/>
              </a:rPr>
              <a:t>21</a:t>
            </a:r>
            <a:r>
              <a:rPr lang="cs-CZ" sz="1400" dirty="0">
                <a:latin typeface="+mj-lt"/>
              </a:rPr>
              <a:t>.</a:t>
            </a:r>
            <a:r>
              <a:rPr lang="es-ES" sz="1400" dirty="0">
                <a:latin typeface="+mj-lt"/>
              </a:rPr>
              <a:t>22)</a:t>
            </a:r>
            <a:endParaRPr lang="es-ES" sz="2400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4655304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Tváří</a:t>
            </a:r>
            <a:r>
              <a:rPr lang="es-ES" sz="2000" b="1" dirty="0"/>
              <a:t> v </a:t>
            </a:r>
            <a:r>
              <a:rPr lang="es-ES" sz="2000" b="1" dirty="0" err="1"/>
              <a:t>tvář</a:t>
            </a:r>
            <a:r>
              <a:rPr lang="es-ES" sz="2000" b="1" dirty="0"/>
              <a:t> </a:t>
            </a:r>
            <a:r>
              <a:rPr lang="es-ES" sz="2000" b="1" dirty="0" err="1"/>
              <a:t>tvrdohlavosti</a:t>
            </a:r>
            <a:r>
              <a:rPr lang="es-ES" sz="2000" b="1" dirty="0"/>
              <a:t> </a:t>
            </a:r>
            <a:r>
              <a:rPr lang="es-ES" sz="2000" b="1" dirty="0" err="1"/>
              <a:t>vzbouřenců</a:t>
            </a:r>
            <a:r>
              <a:rPr lang="es-ES" sz="2000" b="1" dirty="0"/>
              <a:t> </a:t>
            </a:r>
            <a:r>
              <a:rPr lang="es-ES" sz="2000" b="1" dirty="0" err="1"/>
              <a:t>Bůh</a:t>
            </a:r>
            <a:r>
              <a:rPr lang="es-ES" sz="2000" b="1" dirty="0"/>
              <a:t> </a:t>
            </a:r>
            <a:r>
              <a:rPr lang="es-ES" sz="2000" b="1" dirty="0" err="1"/>
              <a:t>rozhodl</a:t>
            </a:r>
            <a:r>
              <a:rPr lang="es-ES" sz="2000" b="1" dirty="0"/>
              <a:t> o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okamžitém</a:t>
            </a:r>
            <a:r>
              <a:rPr lang="es-ES" sz="2000" b="1" dirty="0"/>
              <a:t> </a:t>
            </a:r>
            <a:r>
              <a:rPr lang="es-ES" sz="2000" b="1" dirty="0" err="1"/>
              <a:t>zničení</a:t>
            </a:r>
            <a:r>
              <a:rPr lang="es-ES" sz="2000" b="1" dirty="0"/>
              <a:t>. </a:t>
            </a:r>
            <a:r>
              <a:rPr lang="es-ES" sz="2000" b="1" dirty="0" err="1"/>
              <a:t>Mojžíš</a:t>
            </a:r>
            <a:r>
              <a:rPr lang="es-ES" sz="2000" b="1" dirty="0"/>
              <a:t> a </a:t>
            </a:r>
            <a:r>
              <a:rPr lang="es-ES" sz="2000" b="1" dirty="0" err="1"/>
              <a:t>Áron</a:t>
            </a:r>
            <a:r>
              <a:rPr lang="es-ES" sz="2000" b="1" dirty="0"/>
              <a:t> se </a:t>
            </a:r>
            <a:r>
              <a:rPr lang="es-ES" sz="2000" b="1" dirty="0" err="1"/>
              <a:t>přimlouvali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lid.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285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OSPRAVEDLNĚNÍ MOJŽÍŠE JAKO VŮDCE IZRAELE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4282" y="2285992"/>
            <a:ext cx="4357718" cy="36009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err="1">
                <a:solidFill>
                  <a:schemeClr val="tx1"/>
                </a:solidFill>
              </a:rPr>
              <a:t>Mojžíš</a:t>
            </a:r>
            <a:r>
              <a:rPr lang="es-ES" b="1" dirty="0">
                <a:solidFill>
                  <a:schemeClr val="tx1"/>
                </a:solidFill>
              </a:rPr>
              <a:t>, </a:t>
            </a:r>
            <a:r>
              <a:rPr lang="es-ES" b="1" dirty="0" err="1">
                <a:solidFill>
                  <a:schemeClr val="tx1"/>
                </a:solidFill>
              </a:rPr>
              <a:t>doprovázený</a:t>
            </a:r>
            <a:r>
              <a:rPr lang="es-ES" b="1" dirty="0">
                <a:solidFill>
                  <a:schemeClr val="tx1"/>
                </a:solidFill>
              </a:rPr>
              <a:t> 70 </a:t>
            </a:r>
            <a:r>
              <a:rPr lang="es-ES" b="1" dirty="0" err="1">
                <a:solidFill>
                  <a:schemeClr val="tx1"/>
                </a:solidFill>
              </a:rPr>
              <a:t>staršími</a:t>
            </a:r>
            <a:r>
              <a:rPr lang="es-ES" b="1" dirty="0">
                <a:solidFill>
                  <a:schemeClr val="tx1"/>
                </a:solidFill>
              </a:rPr>
              <a:t>, </a:t>
            </a:r>
            <a:r>
              <a:rPr lang="es-ES" b="1" dirty="0" err="1">
                <a:solidFill>
                  <a:schemeClr val="tx1"/>
                </a:solidFill>
              </a:rPr>
              <a:t>šel</a:t>
            </a:r>
            <a:r>
              <a:rPr lang="es-ES" b="1" dirty="0">
                <a:solidFill>
                  <a:schemeClr val="tx1"/>
                </a:solidFill>
              </a:rPr>
              <a:t> do </a:t>
            </a:r>
            <a:r>
              <a:rPr lang="es-ES" b="1" dirty="0" err="1">
                <a:solidFill>
                  <a:schemeClr val="tx1"/>
                </a:solidFill>
              </a:rPr>
              <a:t>stanů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Dátana</a:t>
            </a:r>
            <a:r>
              <a:rPr lang="es-ES" b="1" dirty="0">
                <a:solidFill>
                  <a:schemeClr val="tx1"/>
                </a:solidFill>
              </a:rPr>
              <a:t> a </a:t>
            </a:r>
            <a:r>
              <a:rPr lang="es-ES" b="1" dirty="0" err="1">
                <a:solidFill>
                  <a:schemeClr val="tx1"/>
                </a:solidFill>
              </a:rPr>
              <a:t>Abirama</a:t>
            </a:r>
            <a:r>
              <a:rPr lang="es-ES" b="1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chemeClr val="tx1"/>
                </a:solidFill>
              </a:rPr>
              <a:t>Kórach je také šel podpořit do svého stanu.</a:t>
            </a:r>
            <a:endParaRPr lang="es-ES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err="1">
                <a:solidFill>
                  <a:schemeClr val="tx1"/>
                </a:solidFill>
              </a:rPr>
              <a:t>Všichni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vyšli</a:t>
            </a:r>
            <a:r>
              <a:rPr lang="es-ES" b="1" dirty="0">
                <a:solidFill>
                  <a:schemeClr val="tx1"/>
                </a:solidFill>
              </a:rPr>
              <a:t> se </a:t>
            </a:r>
            <a:r>
              <a:rPr lang="es-ES" b="1" dirty="0" err="1">
                <a:solidFill>
                  <a:schemeClr val="tx1"/>
                </a:solidFill>
              </a:rPr>
              <a:t>svými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rodinami</a:t>
            </a:r>
            <a:r>
              <a:rPr lang="es-ES" b="1" dirty="0">
                <a:solidFill>
                  <a:schemeClr val="tx1"/>
                </a:solidFill>
              </a:rPr>
              <a:t> ke </a:t>
            </a:r>
            <a:r>
              <a:rPr lang="es-ES" b="1" dirty="0" err="1">
                <a:solidFill>
                  <a:schemeClr val="tx1"/>
                </a:solidFill>
              </a:rPr>
              <a:t>dveřím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svých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stanů</a:t>
            </a:r>
            <a:r>
              <a:rPr lang="es-ES" b="1" dirty="0">
                <a:solidFill>
                  <a:schemeClr val="tx1"/>
                </a:solidFill>
              </a:rPr>
              <a:t>, </a:t>
            </a:r>
            <a:r>
              <a:rPr lang="es-ES" b="1" dirty="0" err="1">
                <a:solidFill>
                  <a:schemeClr val="tx1"/>
                </a:solidFill>
              </a:rPr>
              <a:t>aby</a:t>
            </a:r>
            <a:r>
              <a:rPr lang="es-ES" b="1" dirty="0">
                <a:solidFill>
                  <a:schemeClr val="tx1"/>
                </a:solidFill>
              </a:rPr>
              <a:t> se </a:t>
            </a:r>
            <a:r>
              <a:rPr lang="es-ES" b="1" dirty="0" err="1">
                <a:solidFill>
                  <a:schemeClr val="tx1"/>
                </a:solidFill>
              </a:rPr>
              <a:t>postavili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Mojžíšovi</a:t>
            </a:r>
            <a:r>
              <a:rPr lang="es-ES" b="1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err="1">
                <a:solidFill>
                  <a:schemeClr val="tx1"/>
                </a:solidFill>
              </a:rPr>
              <a:t>Kórachovi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synové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jeho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vzpouru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nepodporovali</a:t>
            </a:r>
            <a:r>
              <a:rPr lang="es-ES" b="1" dirty="0">
                <a:solidFill>
                  <a:schemeClr val="tx1"/>
                </a:solidFill>
              </a:rPr>
              <a:t>. </a:t>
            </a:r>
            <a:r>
              <a:rPr lang="es-ES" b="1" dirty="0" err="1">
                <a:solidFill>
                  <a:schemeClr val="tx1"/>
                </a:solidFill>
              </a:rPr>
              <a:t>Časem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to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byli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hlavní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zpěváci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chrámové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bohoslužby</a:t>
            </a:r>
            <a:r>
              <a:rPr lang="es-ES" b="1" dirty="0">
                <a:solidFill>
                  <a:schemeClr val="tx1"/>
                </a:solidFill>
              </a:rPr>
              <a:t> (</a:t>
            </a:r>
            <a:r>
              <a:rPr lang="es-ES" b="1" dirty="0" err="1">
                <a:solidFill>
                  <a:schemeClr val="tx1"/>
                </a:solidFill>
              </a:rPr>
              <a:t>mnoho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žalmů</a:t>
            </a:r>
            <a:r>
              <a:rPr lang="es-ES" b="1" dirty="0">
                <a:solidFill>
                  <a:schemeClr val="tx1"/>
                </a:solidFill>
              </a:rPr>
              <a:t> je </a:t>
            </a:r>
            <a:r>
              <a:rPr lang="es-ES" b="1" dirty="0" err="1">
                <a:solidFill>
                  <a:schemeClr val="tx1"/>
                </a:solidFill>
              </a:rPr>
              <a:t>jim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adresováno</a:t>
            </a:r>
            <a:r>
              <a:rPr lang="es-ES" b="1" dirty="0">
                <a:solidFill>
                  <a:schemeClr val="tx1"/>
                </a:solidFill>
              </a:rPr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50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Dibujos\core datan abiram\Dore_Death_of_Korah,_Dathan_and_Abiram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500823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500562" y="928670"/>
            <a:ext cx="42148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/>
              <a:t>Mojžíš</a:t>
            </a:r>
            <a:r>
              <a:rPr lang="es-ES" sz="2000" b="1" dirty="0"/>
              <a:t> </a:t>
            </a:r>
            <a:r>
              <a:rPr lang="es-ES" sz="2000" b="1" dirty="0" err="1"/>
              <a:t>žádá</a:t>
            </a:r>
            <a:r>
              <a:rPr lang="es-ES" sz="2000" b="1" dirty="0"/>
              <a:t> </a:t>
            </a:r>
            <a:r>
              <a:rPr lang="es-ES" sz="2000" b="1" dirty="0" err="1"/>
              <a:t>shromáždění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</a:t>
            </a:r>
            <a:r>
              <a:rPr lang="es-ES" sz="2000" b="1" dirty="0" err="1"/>
              <a:t>opustilo</a:t>
            </a:r>
            <a:r>
              <a:rPr lang="es-ES" sz="2000" b="1" dirty="0"/>
              <a:t> </a:t>
            </a:r>
            <a:r>
              <a:rPr lang="es-ES" sz="2000" b="1" dirty="0" err="1"/>
              <a:t>stany</a:t>
            </a:r>
            <a:r>
              <a:rPr lang="es-ES" sz="2000" b="1" dirty="0"/>
              <a:t> </a:t>
            </a:r>
            <a:r>
              <a:rPr lang="es-ES" sz="2000" b="1" dirty="0" err="1"/>
              <a:t>Kóracha</a:t>
            </a:r>
            <a:r>
              <a:rPr lang="es-ES" sz="2000" b="1" dirty="0"/>
              <a:t>, </a:t>
            </a:r>
            <a:r>
              <a:rPr lang="es-ES" sz="2000" b="1" dirty="0" err="1"/>
              <a:t>Dátana</a:t>
            </a:r>
            <a:r>
              <a:rPr lang="es-ES" sz="2000" b="1" dirty="0"/>
              <a:t> a </a:t>
            </a:r>
            <a:r>
              <a:rPr lang="es-ES" sz="2000" b="1" dirty="0" err="1"/>
              <a:t>Abirama</a:t>
            </a:r>
            <a:r>
              <a:rPr lang="es-ES" sz="2000" b="1" dirty="0"/>
              <a:t> a </a:t>
            </a:r>
            <a:r>
              <a:rPr lang="es-ES" sz="2000" b="1" dirty="0" err="1"/>
              <a:t>nebylo</a:t>
            </a:r>
            <a:r>
              <a:rPr lang="es-ES" sz="2000" b="1" dirty="0"/>
              <a:t> s </a:t>
            </a:r>
            <a:r>
              <a:rPr lang="es-ES" sz="2000" b="1" dirty="0" err="1"/>
              <a:t>nimi</a:t>
            </a:r>
            <a:r>
              <a:rPr lang="es-ES" sz="2000" b="1" dirty="0"/>
              <a:t> </a:t>
            </a:r>
            <a:r>
              <a:rPr lang="es-ES" sz="2000" b="1" dirty="0" err="1"/>
              <a:t>zničeno</a:t>
            </a:r>
            <a:r>
              <a:rPr lang="es-ES" sz="2000" b="1" dirty="0"/>
              <a:t>.
</a:t>
            </a:r>
            <a:r>
              <a:rPr lang="es-ES" sz="2000" b="1" dirty="0" err="1"/>
              <a:t>Věta</a:t>
            </a:r>
            <a:r>
              <a:rPr lang="es-ES" sz="2000" b="1" dirty="0"/>
              <a:t> je </a:t>
            </a:r>
            <a:r>
              <a:rPr lang="es-ES" sz="2000" b="1" dirty="0" err="1"/>
              <a:t>vyslovena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nich</a:t>
            </a:r>
            <a:r>
              <a:rPr lang="es-ES" sz="2000" b="1" dirty="0"/>
              <a:t>: </a:t>
            </a:r>
            <a:r>
              <a:rPr lang="es-ES" sz="2000" b="1" dirty="0" err="1"/>
              <a:t>museli</a:t>
            </a:r>
            <a:r>
              <a:rPr lang="es-ES" sz="2000" b="1" dirty="0"/>
              <a:t> </a:t>
            </a:r>
            <a:r>
              <a:rPr lang="es-ES" sz="2000" b="1" dirty="0" err="1"/>
              <a:t>zemřít</a:t>
            </a:r>
            <a:r>
              <a:rPr lang="es-ES" sz="2000" b="1" dirty="0"/>
              <a:t> </a:t>
            </a:r>
            <a:r>
              <a:rPr lang="es-ES" sz="2000" b="1" dirty="0" err="1"/>
              <a:t>nadpřirozeně</a:t>
            </a:r>
            <a:r>
              <a:rPr lang="es-ES" sz="2000" b="1" dirty="0"/>
              <a:t>, </a:t>
            </a:r>
            <a:r>
              <a:rPr lang="es-ES" sz="2000" b="1" dirty="0" err="1"/>
              <a:t>pohlceni</a:t>
            </a:r>
            <a:r>
              <a:rPr lang="es-ES" sz="2000" b="1" dirty="0"/>
              <a:t> </a:t>
            </a:r>
            <a:r>
              <a:rPr lang="es-ES" sz="2000" b="1" dirty="0" err="1"/>
              <a:t>Zemí</a:t>
            </a:r>
            <a:r>
              <a:rPr lang="es-ES" sz="2000" b="1" dirty="0"/>
              <a:t>. </a:t>
            </a:r>
            <a:r>
              <a:rPr lang="es-ES" sz="2000" b="1" dirty="0" err="1"/>
              <a:t>Pokud</a:t>
            </a:r>
            <a:r>
              <a:rPr lang="es-ES" sz="2000" b="1" dirty="0"/>
              <a:t> </a:t>
            </a:r>
            <a:r>
              <a:rPr lang="es-ES" sz="2000" b="1" dirty="0" err="1"/>
              <a:t>takto</a:t>
            </a:r>
            <a:r>
              <a:rPr lang="es-ES" sz="2000" b="1" dirty="0"/>
              <a:t> </a:t>
            </a:r>
            <a:r>
              <a:rPr lang="es-ES" sz="2000" b="1" dirty="0" err="1"/>
              <a:t>nezemřeli</a:t>
            </a:r>
            <a:r>
              <a:rPr lang="es-ES" sz="2000" b="1" dirty="0"/>
              <a:t>, </a:t>
            </a:r>
            <a:r>
              <a:rPr lang="es-ES" sz="2000" b="1" dirty="0" err="1"/>
              <a:t>Mojžíš</a:t>
            </a:r>
            <a:r>
              <a:rPr lang="es-ES" sz="2000" b="1" dirty="0"/>
              <a:t> </a:t>
            </a:r>
            <a:r>
              <a:rPr lang="es-ES" sz="2000" b="1" dirty="0" err="1"/>
              <a:t>nebyl</a:t>
            </a:r>
            <a:r>
              <a:rPr lang="es-ES" sz="2000" b="1" dirty="0"/>
              <a:t> </a:t>
            </a:r>
            <a:r>
              <a:rPr lang="es-ES" sz="2000" b="1" dirty="0" err="1"/>
              <a:t>vyvolen</a:t>
            </a:r>
            <a:r>
              <a:rPr lang="es-ES" sz="2000" b="1" dirty="0"/>
              <a:t> </a:t>
            </a:r>
            <a:r>
              <a:rPr lang="es-ES" sz="2000" b="1" dirty="0" err="1"/>
              <a:t>Bohem</a:t>
            </a:r>
            <a:r>
              <a:rPr lang="es-ES" sz="2000" b="1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285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OSPRAVEDLNĚNÍ MOJŽÍŠE JAKO VŮDCE IZRAELE</a:t>
            </a:r>
          </a:p>
        </p:txBody>
      </p:sp>
      <p:pic>
        <p:nvPicPr>
          <p:cNvPr id="7171" name="Picture 3" descr="I:\Dibujos\core datan abiram\00007The_Earth_swollowing_the_rebel_against_Moses-789x935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6929454" y="4143380"/>
            <a:ext cx="2081192" cy="2466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4500562" y="4000504"/>
            <a:ext cx="2500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prstClr val="black"/>
                </a:solidFill>
              </a:rPr>
              <a:t>V </a:t>
            </a:r>
            <a:r>
              <a:rPr lang="es-ES" sz="2000" b="1" dirty="0" err="1">
                <a:solidFill>
                  <a:prstClr val="black"/>
                </a:solidFill>
              </a:rPr>
              <a:t>okamžiku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kdy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Mojžíš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přestal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mluvit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Bůh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vykonal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rozsudek</a:t>
            </a:r>
            <a:r>
              <a:rPr lang="es-ES" sz="2000" b="1" dirty="0">
                <a:solidFill>
                  <a:prstClr val="black"/>
                </a:solidFill>
              </a:rPr>
              <a:t> a </a:t>
            </a:r>
            <a:r>
              <a:rPr lang="es-ES" sz="2000" b="1" dirty="0" err="1">
                <a:solidFill>
                  <a:prstClr val="black"/>
                </a:solidFill>
              </a:rPr>
              <a:t>dal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Mojžíšovi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za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pravdu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jako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Bohem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ustanovený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vůdce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Izraele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06" y="-24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OSPRAVEDLNĚNÍ </a:t>
            </a:r>
            <a:r>
              <a:rPr lang="cs-CZ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Á</a:t>
            </a:r>
            <a:r>
              <a:rPr lang="es-ES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RONA A </a:t>
            </a:r>
            <a:r>
              <a:rPr lang="cs-CZ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Á</a:t>
            </a:r>
            <a:r>
              <a:rPr lang="es-ES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RONOVA KNĚŽSTVÍ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06" y="2500306"/>
            <a:ext cx="4071966" cy="3308598"/>
          </a:xfrm>
          <a:prstGeom prst="rect">
            <a:avLst/>
          </a:prstGeom>
          <a:blipFill>
            <a:blip r:embed="rId3" cstate="email">
              <a:lum bright="30000"/>
            </a:blip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effectLst>
                  <a:glow rad="228600">
                    <a:srgbClr val="FFFF99">
                      <a:alpha val="40000"/>
                    </a:srgbClr>
                  </a:glow>
                </a:effectLst>
                <a:latin typeface="Cooper Black" pitchFamily="18" charset="0"/>
              </a:rPr>
              <a:t>“</a:t>
            </a:r>
            <a:r>
              <a:rPr lang="cs-CZ" dirty="0">
                <a:effectLst>
                  <a:glow rad="228600">
                    <a:srgbClr val="FFFF99">
                      <a:alpha val="40000"/>
                    </a:srgbClr>
                  </a:glow>
                </a:effectLst>
                <a:latin typeface="Amasis MT Pro Black" panose="02040A04050005020304" pitchFamily="18" charset="-18"/>
              </a:rPr>
              <a:t>S</a:t>
            </a:r>
            <a:r>
              <a:rPr lang="cs-CZ" dirty="0">
                <a:latin typeface="Amasis MT Pro Black" panose="02040A04050005020304" pitchFamily="18" charset="-18"/>
              </a:rPr>
              <a:t>oud však ještě nebyl skončen. Z oblaku vyšlehl ohnivý plamen a strávil všech dvě stě padesát knížat, kteří obětovali kadidlo. Protože nebyli původci vzpoury, nebyli zahubeni spolu s hlavními spiklenci. Bylo jim dopřáno vidět jejich záhubu a byla jim poskytnuta příležitost k pokání. Setrvali však na straně buřičů a sdíleli s nimi posléze týž osud</a:t>
            </a:r>
            <a:r>
              <a:rPr lang="es-ES" dirty="0">
                <a:effectLst>
                  <a:glow rad="228600">
                    <a:srgbClr val="FFFF99">
                      <a:alpha val="40000"/>
                    </a:srgbClr>
                  </a:glow>
                </a:effectLst>
                <a:latin typeface="Cooper Black" pitchFamily="18" charset="0"/>
              </a:rPr>
              <a:t>”.</a:t>
            </a:r>
          </a:p>
          <a:p>
            <a:pPr algn="r"/>
            <a:r>
              <a:rPr lang="cs-CZ" sz="1100" dirty="0"/>
              <a:t>(</a:t>
            </a:r>
            <a:r>
              <a:rPr lang="es-ES" sz="1100" dirty="0"/>
              <a:t>E.G.W.</a:t>
            </a:r>
            <a:r>
              <a:rPr lang="cs-CZ" sz="1100" dirty="0"/>
              <a:t>:</a:t>
            </a:r>
            <a:r>
              <a:rPr lang="es-ES" sz="1100" dirty="0"/>
              <a:t> </a:t>
            </a:r>
            <a:r>
              <a:rPr lang="es-ES" sz="1100" dirty="0" err="1"/>
              <a:t>Patriarc</a:t>
            </a:r>
            <a:r>
              <a:rPr lang="cs-CZ" sz="1100" dirty="0" err="1"/>
              <a:t>hové</a:t>
            </a:r>
            <a:r>
              <a:rPr lang="cs-CZ" sz="1100" dirty="0"/>
              <a:t> a proroci strana </a:t>
            </a:r>
            <a:r>
              <a:rPr lang="es-ES" sz="1100" dirty="0"/>
              <a:t> </a:t>
            </a:r>
            <a:r>
              <a:rPr lang="cs-CZ" sz="1100" dirty="0"/>
              <a:t>296</a:t>
            </a:r>
            <a:r>
              <a:rPr lang="es-ES" sz="1100" dirty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5001482"/>
            <a:ext cx="8858312" cy="1785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schemeClr val="tx1"/>
                </a:solidFill>
              </a:rPr>
              <a:t>Eleazar </a:t>
            </a:r>
            <a:r>
              <a:rPr lang="es-ES" sz="2000" b="1" dirty="0" err="1">
                <a:solidFill>
                  <a:schemeClr val="tx1"/>
                </a:solidFill>
              </a:rPr>
              <a:t>shromáždil</a:t>
            </a:r>
            <a:r>
              <a:rPr lang="es-ES" sz="2000" b="1" dirty="0">
                <a:solidFill>
                  <a:schemeClr val="tx1"/>
                </a:solidFill>
              </a:rPr>
              <a:t> z </a:t>
            </a:r>
            <a:r>
              <a:rPr lang="es-ES" sz="2000" b="1" dirty="0" err="1">
                <a:solidFill>
                  <a:schemeClr val="tx1"/>
                </a:solidFill>
              </a:rPr>
              <a:t>ohně</a:t>
            </a:r>
            <a:r>
              <a:rPr lang="es-ES" sz="2000" b="1" dirty="0">
                <a:solidFill>
                  <a:schemeClr val="tx1"/>
                </a:solidFill>
              </a:rPr>
              <a:t> 250 </a:t>
            </a:r>
            <a:r>
              <a:rPr lang="es-ES" sz="2000" b="1" dirty="0" err="1">
                <a:solidFill>
                  <a:schemeClr val="tx1"/>
                </a:solidFill>
              </a:rPr>
              <a:t>bronzových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kadidelnic</a:t>
            </a:r>
            <a:r>
              <a:rPr lang="es-ES" sz="2000" b="1" dirty="0">
                <a:solidFill>
                  <a:schemeClr val="tx1"/>
                </a:solidFill>
              </a:rPr>
              <a:t>, </a:t>
            </a:r>
            <a:r>
              <a:rPr lang="es-ES" sz="2000" b="1" dirty="0" err="1">
                <a:solidFill>
                  <a:schemeClr val="tx1"/>
                </a:solidFill>
              </a:rPr>
              <a:t>které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byly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za</a:t>
            </a:r>
            <a:r>
              <a:rPr lang="cs-CZ" sz="2000" b="1" dirty="0">
                <a:solidFill>
                  <a:schemeClr val="tx1"/>
                </a:solidFill>
              </a:rPr>
              <a:t>hale</a:t>
            </a:r>
            <a:r>
              <a:rPr lang="es-ES" sz="2000" b="1" dirty="0" err="1">
                <a:solidFill>
                  <a:schemeClr val="tx1"/>
                </a:solidFill>
              </a:rPr>
              <a:t>ny</a:t>
            </a:r>
            <a:r>
              <a:rPr lang="es-ES" sz="2000" b="1" dirty="0">
                <a:solidFill>
                  <a:schemeClr val="tx1"/>
                </a:solidFill>
              </a:rPr>
              <a:t>, </a:t>
            </a:r>
            <a:r>
              <a:rPr lang="es-ES" sz="2000" b="1" dirty="0" err="1">
                <a:solidFill>
                  <a:schemeClr val="tx1"/>
                </a:solidFill>
              </a:rPr>
              <a:t>aby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zakryly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oltář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zápalných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obětí</a:t>
            </a:r>
            <a:r>
              <a:rPr lang="es-ES" sz="2000" b="1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>
                <a:solidFill>
                  <a:schemeClr val="tx1"/>
                </a:solidFill>
              </a:rPr>
              <a:t>To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mělo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sloužit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jako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připomínka</a:t>
            </a:r>
            <a:r>
              <a:rPr lang="cs-CZ" sz="2000" b="1" dirty="0">
                <a:solidFill>
                  <a:schemeClr val="tx1"/>
                </a:solidFill>
              </a:rPr>
              <a:t> toho</a:t>
            </a:r>
            <a:r>
              <a:rPr lang="es-ES" sz="2000" b="1" dirty="0">
                <a:solidFill>
                  <a:schemeClr val="tx1"/>
                </a:solidFill>
              </a:rPr>
              <a:t>, </a:t>
            </a:r>
            <a:r>
              <a:rPr lang="es-ES" sz="2000" b="1" dirty="0" err="1">
                <a:solidFill>
                  <a:schemeClr val="tx1"/>
                </a:solidFill>
              </a:rPr>
              <a:t>aby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lidé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již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nepochybovali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           </a:t>
            </a:r>
            <a:r>
              <a:rPr lang="es-ES" sz="2000" b="1" dirty="0">
                <a:solidFill>
                  <a:schemeClr val="tx1"/>
                </a:solidFill>
              </a:rPr>
              <a:t>o </a:t>
            </a:r>
            <a:r>
              <a:rPr lang="es-ES" sz="2000" b="1" dirty="0" err="1">
                <a:solidFill>
                  <a:schemeClr val="tx1"/>
                </a:solidFill>
              </a:rPr>
              <a:t>Božím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vedení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svěřeném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Mojžíšovi</a:t>
            </a:r>
            <a:r>
              <a:rPr lang="es-ES" sz="2000" b="1" dirty="0">
                <a:solidFill>
                  <a:schemeClr val="tx1"/>
                </a:solidFill>
              </a:rPr>
              <a:t> a </a:t>
            </a:r>
            <a:r>
              <a:rPr lang="es-ES" sz="2000" b="1" dirty="0" err="1">
                <a:solidFill>
                  <a:schemeClr val="tx1"/>
                </a:solidFill>
              </a:rPr>
              <a:t>Áronovi</a:t>
            </a:r>
            <a:r>
              <a:rPr lang="es-ES" sz="2000" b="1" dirty="0">
                <a:solidFill>
                  <a:schemeClr val="tx1"/>
                </a:solidFill>
              </a:rPr>
              <a:t> a </a:t>
            </a:r>
            <a:r>
              <a:rPr lang="es-ES" sz="2000" b="1" dirty="0" err="1">
                <a:solidFill>
                  <a:schemeClr val="tx1"/>
                </a:solidFill>
              </a:rPr>
              <a:t>aby</a:t>
            </a:r>
            <a:r>
              <a:rPr lang="es-ES" sz="2000" b="1" dirty="0">
                <a:solidFill>
                  <a:schemeClr val="tx1"/>
                </a:solidFill>
              </a:rPr>
              <a:t> se </a:t>
            </a:r>
            <a:r>
              <a:rPr lang="es-ES" sz="2000" b="1" dirty="0" err="1">
                <a:solidFill>
                  <a:schemeClr val="tx1"/>
                </a:solidFill>
              </a:rPr>
              <a:t>znovu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          </a:t>
            </a:r>
            <a:r>
              <a:rPr lang="es-ES" sz="2000" b="1" dirty="0" err="1">
                <a:solidFill>
                  <a:schemeClr val="tx1"/>
                </a:solidFill>
              </a:rPr>
              <a:t>nebouřili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proti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Bohu</a:t>
            </a:r>
            <a:r>
              <a:rPr lang="es-ES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406" y="-24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OSPRAVEDLNĚNÍ </a:t>
            </a:r>
            <a:r>
              <a:rPr lang="cs-CZ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Á</a:t>
            </a:r>
            <a:r>
              <a:rPr lang="es-ES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RONA A </a:t>
            </a:r>
            <a:r>
              <a:rPr lang="cs-CZ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Á</a:t>
            </a:r>
            <a:r>
              <a:rPr lang="es-ES" sz="2800" b="1" dirty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RONOVA KNĚŽSTVÍ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72000" y="71414"/>
            <a:ext cx="4439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VZPOURA SE V</a:t>
            </a:r>
            <a:r>
              <a:rPr lang="cs-CZ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RACÍ</a:t>
            </a:r>
            <a:endParaRPr lang="es-E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2844" y="202006"/>
            <a:ext cx="1980884" cy="164660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latin typeface="Comic Sans MS" pitchFamily="66" charset="0"/>
              </a:rPr>
              <a:t>“</a:t>
            </a:r>
            <a:r>
              <a:rPr lang="cs-CZ" b="1" dirty="0">
                <a:latin typeface="Comic Sans MS" panose="030F0702030302020204" pitchFamily="66" charset="0"/>
              </a:rPr>
              <a:t>Vrátili se oné noci do svých stanů </a:t>
            </a:r>
            <a:r>
              <a:rPr lang="cs-CZ" b="1" dirty="0" err="1">
                <a:latin typeface="Comic Sans MS" panose="030F0702030302020204" pitchFamily="66" charset="0"/>
              </a:rPr>
              <a:t>poděše</a:t>
            </a:r>
            <a:r>
              <a:rPr lang="cs-CZ" b="1" dirty="0">
                <a:latin typeface="Comic Sans MS" panose="030F0702030302020204" pitchFamily="66" charset="0"/>
              </a:rPr>
              <a:t>-ni, nikoli však jako kajícníci</a:t>
            </a:r>
            <a:r>
              <a:rPr lang="es-ES" b="1" dirty="0">
                <a:latin typeface="Comic Sans MS" pitchFamily="66" charset="0"/>
              </a:rPr>
              <a:t>”.</a:t>
            </a:r>
          </a:p>
          <a:p>
            <a:pPr algn="r"/>
            <a:r>
              <a:rPr lang="es-ES" sz="1100" dirty="0">
                <a:latin typeface="+mj-lt"/>
              </a:rPr>
              <a:t>(</a:t>
            </a:r>
            <a:r>
              <a:rPr lang="cs-CZ" sz="1100" dirty="0">
                <a:latin typeface="+mj-lt"/>
              </a:rPr>
              <a:t>EGW: </a:t>
            </a:r>
            <a:r>
              <a:rPr lang="es-ES" sz="1100" dirty="0">
                <a:latin typeface="+mj-lt"/>
              </a:rPr>
              <a:t>PP, </a:t>
            </a:r>
            <a:r>
              <a:rPr lang="cs-CZ" sz="1100" dirty="0">
                <a:latin typeface="+mj-lt"/>
              </a:rPr>
              <a:t>strana</a:t>
            </a:r>
            <a:r>
              <a:rPr lang="es-ES" sz="1100" dirty="0">
                <a:latin typeface="+mj-lt"/>
              </a:rPr>
              <a:t>. 2</a:t>
            </a:r>
            <a:r>
              <a:rPr lang="cs-CZ" sz="1100" dirty="0">
                <a:latin typeface="+mj-lt"/>
              </a:rPr>
              <a:t>97</a:t>
            </a:r>
            <a:r>
              <a:rPr lang="es-ES" sz="1100" dirty="0">
                <a:latin typeface="+mj-lt"/>
              </a:rPr>
              <a:t>)</a:t>
            </a:r>
            <a:endParaRPr lang="es-ES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2844" y="3286124"/>
            <a:ext cx="3143272" cy="1646605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latin typeface="Comic Sans MS" pitchFamily="66" charset="0"/>
              </a:rPr>
              <a:t>“</a:t>
            </a:r>
            <a:r>
              <a:rPr lang="es-ES" b="1" dirty="0" err="1">
                <a:latin typeface="Comic Sans MS" pitchFamily="66" charset="0"/>
              </a:rPr>
              <a:t>Druhého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dne</a:t>
            </a:r>
            <a:r>
              <a:rPr lang="cs-CZ" b="1" dirty="0">
                <a:latin typeface="Comic Sans MS" pitchFamily="66" charset="0"/>
              </a:rPr>
              <a:t> reptala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cel</a:t>
            </a:r>
            <a:r>
              <a:rPr lang="cs-CZ" b="1" dirty="0">
                <a:latin typeface="Comic Sans MS" pitchFamily="66" charset="0"/>
              </a:rPr>
              <a:t>á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cs-CZ" b="1" dirty="0">
                <a:latin typeface="Comic Sans MS" pitchFamily="66" charset="0"/>
              </a:rPr>
              <a:t>pospolitost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Izraelitů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proti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Mojžíšovi</a:t>
            </a:r>
            <a:r>
              <a:rPr lang="es-ES" b="1" dirty="0">
                <a:latin typeface="Comic Sans MS" pitchFamily="66" charset="0"/>
              </a:rPr>
              <a:t> a </a:t>
            </a:r>
            <a:r>
              <a:rPr lang="es-ES" b="1" dirty="0" err="1">
                <a:latin typeface="Comic Sans MS" pitchFamily="66" charset="0"/>
              </a:rPr>
              <a:t>Áronovi</a:t>
            </a:r>
            <a:r>
              <a:rPr lang="cs-CZ" b="1" dirty="0">
                <a:latin typeface="Comic Sans MS" pitchFamily="66" charset="0"/>
              </a:rPr>
              <a:t>:    ´Vy jste příčinou smrti HOSPODINOVA lidu´</a:t>
            </a:r>
            <a:r>
              <a:rPr lang="es-ES" b="1" cap="small" dirty="0">
                <a:latin typeface="Comic Sans MS" pitchFamily="66" charset="0"/>
              </a:rPr>
              <a:t>”</a:t>
            </a:r>
            <a:r>
              <a:rPr lang="es-ES" b="1" dirty="0">
                <a:latin typeface="Comic Sans MS" pitchFamily="66" charset="0"/>
              </a:rPr>
              <a:t>.</a:t>
            </a:r>
          </a:p>
          <a:p>
            <a:pPr algn="r"/>
            <a:r>
              <a:rPr lang="es-ES" sz="1100" dirty="0">
                <a:latin typeface="+mj-lt"/>
              </a:rPr>
              <a:t>(</a:t>
            </a:r>
            <a:r>
              <a:rPr lang="cs-CZ" sz="1100" dirty="0">
                <a:latin typeface="+mj-lt"/>
              </a:rPr>
              <a:t>4. Mojžíšova</a:t>
            </a:r>
            <a:r>
              <a:rPr lang="es-ES" sz="1100" dirty="0">
                <a:latin typeface="+mj-lt"/>
              </a:rPr>
              <a:t> 16</a:t>
            </a:r>
            <a:r>
              <a:rPr lang="cs-CZ" sz="1100" dirty="0">
                <a:latin typeface="+mj-lt"/>
              </a:rPr>
              <a:t>,</a:t>
            </a:r>
            <a:r>
              <a:rPr lang="es-ES" sz="1100" dirty="0">
                <a:latin typeface="+mj-lt"/>
              </a:rPr>
              <a:t>41)</a:t>
            </a:r>
            <a:endParaRPr lang="es-ES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00562" y="4857760"/>
            <a:ext cx="4357718" cy="1477328"/>
          </a:xfrm>
          <a:prstGeom prst="rect">
            <a:avLst/>
          </a:prstGeom>
          <a:ln w="57150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/>
              <a:t>Protože</a:t>
            </a:r>
            <a:r>
              <a:rPr lang="es-ES" b="1" dirty="0"/>
              <a:t> se </a:t>
            </a:r>
            <a:r>
              <a:rPr lang="es-ES" b="1" dirty="0" err="1"/>
              <a:t>Izraelité</a:t>
            </a:r>
            <a:r>
              <a:rPr lang="es-ES" b="1" dirty="0"/>
              <a:t> </a:t>
            </a:r>
            <a:r>
              <a:rPr lang="es-ES" b="1" dirty="0" err="1"/>
              <a:t>nechtěli</a:t>
            </a:r>
            <a:r>
              <a:rPr lang="es-ES" b="1" dirty="0"/>
              <a:t> </a:t>
            </a:r>
            <a:r>
              <a:rPr lang="es-ES" b="1" dirty="0" err="1"/>
              <a:t>podřídit</a:t>
            </a:r>
            <a:r>
              <a:rPr lang="es-ES" b="1" dirty="0"/>
              <a:t> </a:t>
            </a:r>
            <a:r>
              <a:rPr lang="es-ES" b="1" dirty="0" err="1"/>
              <a:t>Božímu</a:t>
            </a:r>
            <a:r>
              <a:rPr lang="es-ES" b="1" dirty="0"/>
              <a:t> </a:t>
            </a:r>
            <a:r>
              <a:rPr lang="es-ES" b="1" dirty="0" err="1"/>
              <a:t>vedení</a:t>
            </a:r>
            <a:r>
              <a:rPr lang="es-ES" b="1" dirty="0"/>
              <a:t> a </a:t>
            </a:r>
            <a:r>
              <a:rPr lang="es-ES" b="1" dirty="0" err="1"/>
              <a:t>omezením</a:t>
            </a:r>
            <a:r>
              <a:rPr lang="es-ES" b="1" dirty="0"/>
              <a:t>, </a:t>
            </a:r>
            <a:r>
              <a:rPr lang="es-ES" b="1" dirty="0" err="1"/>
              <a:t>hledali</a:t>
            </a:r>
            <a:r>
              <a:rPr lang="es-ES" b="1" dirty="0"/>
              <a:t> </a:t>
            </a:r>
            <a:r>
              <a:rPr lang="es-ES" b="1" dirty="0" err="1"/>
              <a:t>vysvětlení</a:t>
            </a:r>
            <a:r>
              <a:rPr lang="es-ES" b="1" dirty="0"/>
              <a:t> </a:t>
            </a:r>
            <a:r>
              <a:rPr lang="es-ES" b="1" dirty="0" err="1"/>
              <a:t>toho</a:t>
            </a:r>
            <a:r>
              <a:rPr lang="es-ES" b="1" dirty="0"/>
              <a:t>, </a:t>
            </a:r>
            <a:r>
              <a:rPr lang="es-ES" b="1" dirty="0" err="1"/>
              <a:t>co</a:t>
            </a:r>
            <a:r>
              <a:rPr lang="es-ES" b="1" dirty="0"/>
              <a:t> se </a:t>
            </a:r>
            <a:r>
              <a:rPr lang="es-ES" b="1" dirty="0" err="1"/>
              <a:t>stalo</a:t>
            </a:r>
            <a:r>
              <a:rPr lang="es-ES" b="1" dirty="0"/>
              <a:t>, a </a:t>
            </a:r>
            <a:r>
              <a:rPr lang="es-ES" b="1" dirty="0" err="1"/>
              <a:t>obvinili</a:t>
            </a:r>
            <a:r>
              <a:rPr lang="es-ES" b="1" dirty="0"/>
              <a:t> </a:t>
            </a:r>
            <a:r>
              <a:rPr lang="es-ES" b="1" dirty="0" err="1"/>
              <a:t>Mojžíše</a:t>
            </a:r>
            <a:r>
              <a:rPr lang="es-ES" b="1" dirty="0"/>
              <a:t> a </a:t>
            </a:r>
            <a:r>
              <a:rPr lang="es-ES" b="1" dirty="0" err="1"/>
              <a:t>Árona</a:t>
            </a:r>
            <a:r>
              <a:rPr lang="es-ES" b="1" dirty="0"/>
              <a:t>, </a:t>
            </a:r>
            <a:r>
              <a:rPr lang="es-ES" b="1" dirty="0" err="1"/>
              <a:t>že</a:t>
            </a:r>
            <a:r>
              <a:rPr lang="es-ES" b="1" dirty="0"/>
              <a:t> </a:t>
            </a:r>
            <a:r>
              <a:rPr lang="es-ES" b="1" dirty="0" err="1"/>
              <a:t>zabili</a:t>
            </a:r>
            <a:r>
              <a:rPr lang="es-ES" b="1" dirty="0"/>
              <a:t> </a:t>
            </a:r>
            <a:r>
              <a:rPr lang="es-ES" b="1" dirty="0" err="1"/>
              <a:t>Kóracha</a:t>
            </a:r>
            <a:r>
              <a:rPr lang="es-ES" b="1" dirty="0"/>
              <a:t>, </a:t>
            </a:r>
            <a:r>
              <a:rPr lang="es-ES" b="1" dirty="0" err="1"/>
              <a:t>Dátana</a:t>
            </a:r>
            <a:r>
              <a:rPr lang="es-ES" b="1" dirty="0"/>
              <a:t> a Abiram</a:t>
            </a:r>
            <a:r>
              <a:rPr lang="cs-CZ" b="1" dirty="0"/>
              <a:t>a</a:t>
            </a:r>
            <a:r>
              <a:rPr lang="es-ES" b="1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71670" y="-24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“</a:t>
            </a:r>
            <a:r>
              <a:rPr lang="cs-CZ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´Vzdalte se od této pospolitosti.  Chci s nimi rázně skoncovat.´ Tu 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padli</a:t>
            </a:r>
            <a:r>
              <a:rPr lang="cs-CZ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oba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na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tvář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”. </a:t>
            </a:r>
            <a:r>
              <a:rPr lang="es-E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(</a:t>
            </a:r>
            <a:r>
              <a:rPr lang="cs-CZ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4. Mojžíšova</a:t>
            </a:r>
            <a:r>
              <a:rPr lang="es-E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 16</a:t>
            </a:r>
            <a:r>
              <a:rPr lang="cs-CZ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,</a:t>
            </a:r>
            <a:r>
              <a:rPr lang="es-E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45)</a:t>
            </a:r>
            <a:endParaRPr lang="es-E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86182" y="5500702"/>
            <a:ext cx="364333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err="1"/>
              <a:t>Reakce</a:t>
            </a:r>
            <a:r>
              <a:rPr lang="es-ES" b="1" dirty="0"/>
              <a:t> </a:t>
            </a:r>
            <a:r>
              <a:rPr lang="es-ES" b="1" dirty="0" err="1"/>
              <a:t>Boha</a:t>
            </a:r>
            <a:r>
              <a:rPr lang="cs-CZ" b="1" dirty="0"/>
              <a:t>,</a:t>
            </a:r>
            <a:r>
              <a:rPr lang="es-ES" b="1" dirty="0"/>
              <a:t> </a:t>
            </a:r>
            <a:r>
              <a:rPr lang="es-ES" b="1" dirty="0" err="1"/>
              <a:t>Mojžíše</a:t>
            </a:r>
            <a:r>
              <a:rPr lang="es-ES" b="1" dirty="0"/>
              <a:t> a </a:t>
            </a:r>
            <a:r>
              <a:rPr lang="es-ES" b="1" dirty="0" err="1"/>
              <a:t>Árona</a:t>
            </a:r>
            <a:r>
              <a:rPr lang="es-ES" b="1" dirty="0"/>
              <a:t> </a:t>
            </a:r>
            <a:r>
              <a:rPr lang="es-ES" b="1" dirty="0" err="1"/>
              <a:t>na</a:t>
            </a:r>
            <a:r>
              <a:rPr lang="es-ES" b="1" dirty="0"/>
              <a:t> tuto </a:t>
            </a:r>
            <a:r>
              <a:rPr lang="es-ES" b="1" dirty="0" err="1"/>
              <a:t>vzpouru</a:t>
            </a:r>
            <a:r>
              <a:rPr lang="es-ES" b="1" dirty="0"/>
              <a:t> </a:t>
            </a:r>
            <a:r>
              <a:rPr lang="es-ES" b="1" dirty="0" err="1"/>
              <a:t>byla</a:t>
            </a:r>
            <a:r>
              <a:rPr lang="es-ES" b="1" dirty="0"/>
              <a:t> </a:t>
            </a:r>
            <a:r>
              <a:rPr lang="es-ES" b="1" dirty="0" err="1"/>
              <a:t>stejná</a:t>
            </a:r>
            <a:r>
              <a:rPr lang="es-ES" b="1" dirty="0"/>
              <a:t> </a:t>
            </a:r>
            <a:r>
              <a:rPr lang="es-ES" b="1" dirty="0" err="1"/>
              <a:t>jako</a:t>
            </a:r>
            <a:r>
              <a:rPr lang="es-ES" b="1" dirty="0"/>
              <a:t> </a:t>
            </a:r>
            <a:r>
              <a:rPr lang="cs-CZ" b="1" dirty="0"/>
              <a:t>v</a:t>
            </a:r>
            <a:r>
              <a:rPr lang="es-ES" b="1" dirty="0"/>
              <a:t> </a:t>
            </a:r>
            <a:r>
              <a:rPr lang="es-ES" b="1" dirty="0" err="1"/>
              <a:t>předchozí</a:t>
            </a:r>
            <a:r>
              <a:rPr lang="cs-CZ" b="1" dirty="0"/>
              <a:t>m</a:t>
            </a:r>
            <a:r>
              <a:rPr lang="es-ES" b="1" dirty="0"/>
              <a:t> </a:t>
            </a:r>
            <a:r>
              <a:rPr lang="es-ES" b="1" dirty="0" err="1"/>
              <a:t>pří</a:t>
            </a:r>
            <a:r>
              <a:rPr lang="cs-CZ" b="1" dirty="0" err="1"/>
              <a:t>padě</a:t>
            </a:r>
            <a:r>
              <a:rPr lang="es-ES" b="1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71802" y="428604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cs-CZ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s-E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es-E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ŘI V</a:t>
            </a:r>
            <a:r>
              <a:rPr lang="cs-CZ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ZPOURY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43680"/>
              </p:ext>
            </p:extLst>
          </p:nvPr>
        </p:nvGraphicFramePr>
        <p:xfrm>
          <a:off x="214282" y="2428868"/>
          <a:ext cx="8715435" cy="3937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4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</a:t>
                      </a:r>
                      <a:r>
                        <a:rPr lang="cs-CZ" dirty="0"/>
                        <a:t>HÓ</a:t>
                      </a:r>
                      <a:r>
                        <a:rPr lang="es-ES" dirty="0"/>
                        <a:t>R</a:t>
                      </a:r>
                      <a:r>
                        <a:rPr lang="cs-CZ" dirty="0"/>
                        <a:t>E</a:t>
                      </a:r>
                      <a:endParaRPr lang="es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  <a:r>
                        <a:rPr lang="cs-CZ" dirty="0"/>
                        <a:t>Á</a:t>
                      </a:r>
                      <a:r>
                        <a:rPr lang="es-ES" dirty="0"/>
                        <a:t>T</a:t>
                      </a:r>
                      <a:r>
                        <a:rPr lang="cs-CZ" dirty="0"/>
                        <a:t>A</a:t>
                      </a:r>
                      <a:r>
                        <a:rPr lang="es-ES" dirty="0"/>
                        <a:t>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ABIRAM</a:t>
                      </a:r>
                      <a:endParaRPr lang="es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ÓN</a:t>
                      </a:r>
                      <a:endParaRPr lang="es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KDO TO BYL</a:t>
                      </a:r>
                      <a:r>
                        <a:rPr lang="cs-CZ" b="1" dirty="0"/>
                        <a:t>I</a:t>
                      </a:r>
                      <a:r>
                        <a:rPr lang="es-ES" b="1" dirty="0"/>
                        <a:t>?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L</a:t>
                      </a:r>
                      <a:r>
                        <a:rPr lang="es-ES" dirty="0"/>
                        <a:t>evita z </a:t>
                      </a:r>
                      <a:r>
                        <a:rPr lang="es-ES" dirty="0" err="1"/>
                        <a:t>rodu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Coatů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bratranec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Mojžíšův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Schopný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vlivný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muž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Byl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podněcovatelem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povstání</a:t>
                      </a:r>
                      <a:r>
                        <a:rPr lang="es-ES" dirty="0"/>
                        <a:t>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Byli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synové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Eliabovi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kn</a:t>
                      </a:r>
                      <a:r>
                        <a:rPr lang="cs-CZ" dirty="0" err="1"/>
                        <a:t>ěze</a:t>
                      </a:r>
                      <a:r>
                        <a:rPr lang="es-ES" dirty="0"/>
                        <a:t> z </a:t>
                      </a:r>
                      <a:r>
                        <a:rPr lang="es-ES" dirty="0" err="1"/>
                        <a:t>Rúben</a:t>
                      </a:r>
                      <a:r>
                        <a:rPr lang="cs-CZ" dirty="0"/>
                        <a:t>o</a:t>
                      </a:r>
                      <a:r>
                        <a:rPr lang="es-ES" dirty="0"/>
                        <a:t>v</a:t>
                      </a:r>
                      <a:r>
                        <a:rPr lang="cs-CZ" dirty="0"/>
                        <a:t>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kmene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Bydleli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poblíž</a:t>
                      </a:r>
                      <a:r>
                        <a:rPr lang="es-ES" dirty="0"/>
                        <a:t> </a:t>
                      </a:r>
                      <a:r>
                        <a:rPr lang="cs-CZ" dirty="0" err="1"/>
                        <a:t>Chóreho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stanu</a:t>
                      </a:r>
                      <a:r>
                        <a:rPr lang="es-ES" dirty="0"/>
                        <a:t>.
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Syn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Peletův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byl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také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kn</a:t>
                      </a:r>
                      <a:r>
                        <a:rPr lang="cs-CZ" dirty="0" err="1"/>
                        <a:t>ěz</a:t>
                      </a:r>
                      <a:r>
                        <a:rPr lang="es-ES" dirty="0"/>
                        <a:t>em </a:t>
                      </a:r>
                      <a:r>
                        <a:rPr lang="cs-CZ" dirty="0"/>
                        <a:t>          </a:t>
                      </a:r>
                      <a:r>
                        <a:rPr lang="es-ES" dirty="0"/>
                        <a:t>z </a:t>
                      </a:r>
                      <a:r>
                        <a:rPr lang="es-ES" dirty="0" err="1"/>
                        <a:t>kmene</a:t>
                      </a:r>
                      <a:r>
                        <a:rPr lang="es-ES" dirty="0"/>
                        <a:t> R</a:t>
                      </a:r>
                      <a:r>
                        <a:rPr lang="cs-CZ" dirty="0"/>
                        <a:t>ú</a:t>
                      </a:r>
                      <a:r>
                        <a:rPr lang="es-ES" dirty="0"/>
                        <a:t>ben.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Všichni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byli</a:t>
                      </a:r>
                      <a:r>
                        <a:rPr lang="es-ES" dirty="0"/>
                        <a:t> ve </a:t>
                      </a:r>
                      <a:r>
                        <a:rPr lang="es-ES" dirty="0" err="1"/>
                        <a:t>skupině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která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vystoupila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horu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aby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spatřila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Boha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Izraele</a:t>
                      </a:r>
                      <a:r>
                        <a:rPr lang="es-ES" dirty="0"/>
                        <a:t>.</a:t>
                      </a:r>
                      <a:r>
                        <a:rPr lang="es-ES" baseline="0" dirty="0"/>
                        <a:t> (</a:t>
                      </a:r>
                      <a:r>
                        <a:rPr lang="cs-CZ" baseline="0" dirty="0"/>
                        <a:t>2. Mojžíšova</a:t>
                      </a:r>
                      <a:r>
                        <a:rPr lang="es-ES" baseline="0" dirty="0"/>
                        <a:t> 24</a:t>
                      </a:r>
                      <a:r>
                        <a:rPr lang="cs-CZ" baseline="0" dirty="0"/>
                        <a:t>,</a:t>
                      </a:r>
                      <a:r>
                        <a:rPr lang="es-ES" baseline="0" dirty="0"/>
                        <a:t> 9-11)</a:t>
                      </a:r>
                      <a:endParaRPr lang="es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ČEHO CHTĚLI  VZPOUROU DOSÁH</a:t>
                      </a:r>
                      <a:r>
                        <a:rPr lang="cs-CZ" b="1" dirty="0"/>
                        <a:t>-</a:t>
                      </a:r>
                      <a:r>
                        <a:rPr lang="es-ES" b="1" dirty="0"/>
                        <a:t>NOUT?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Přestože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zastával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místo</a:t>
                      </a:r>
                      <a:r>
                        <a:rPr lang="es-ES" dirty="0"/>
                        <a:t> ve </a:t>
                      </a:r>
                      <a:r>
                        <a:rPr lang="es-ES" dirty="0" err="1"/>
                        <a:t>službě</a:t>
                      </a:r>
                      <a:r>
                        <a:rPr lang="es-ES" dirty="0"/>
                        <a:t> ve </a:t>
                      </a:r>
                      <a:r>
                        <a:rPr lang="es-ES" dirty="0" err="1"/>
                        <a:t>svatyni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usiloval</a:t>
                      </a:r>
                      <a:r>
                        <a:rPr lang="es-ES" dirty="0"/>
                        <a:t> o </a:t>
                      </a:r>
                      <a:r>
                        <a:rPr lang="es-ES" dirty="0" err="1"/>
                        <a:t>kněžství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zastávat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postavení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Árona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kterému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záviděl</a:t>
                      </a:r>
                      <a:r>
                        <a:rPr lang="es-ES" dirty="0"/>
                        <a:t>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Jako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potomci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Jákobova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prvorozeného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chtěli</a:t>
                      </a:r>
                      <a:r>
                        <a:rPr lang="es-ES" dirty="0"/>
                        <a:t> pro </a:t>
                      </a:r>
                      <a:r>
                        <a:rPr lang="es-ES" dirty="0" err="1"/>
                        <a:t>svůj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kmen</a:t>
                      </a:r>
                      <a:r>
                        <a:rPr lang="es-ES" dirty="0"/>
                        <a:t> a pro sebe </a:t>
                      </a:r>
                      <a:r>
                        <a:rPr lang="es-ES" dirty="0" err="1"/>
                        <a:t>politické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vedení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Izraele</a:t>
                      </a:r>
                      <a:r>
                        <a:rPr lang="es-ES" dirty="0"/>
                        <a:t>, pro </a:t>
                      </a:r>
                      <a:r>
                        <a:rPr lang="es-ES" dirty="0" err="1"/>
                        <a:t>které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věřili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že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jsou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lépe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kvalifikovaní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než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Mojžíš</a:t>
                      </a:r>
                      <a:r>
                        <a:rPr lang="es-ES" dirty="0"/>
                        <a:t>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9" name="Picture 5" descr="I:\Dibujos\core datan abiram\untitled8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52"/>
            <a:ext cx="2857520" cy="214568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1" name="Picture 7" descr="I:\Dibujos\core datan abiram\subiend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48147" y="142852"/>
            <a:ext cx="2181571" cy="207170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282" y="3852826"/>
            <a:ext cx="8643998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latin typeface="Comic Sans MS" pitchFamily="66" charset="0"/>
              </a:rPr>
              <a:t>“</a:t>
            </a:r>
            <a:r>
              <a:rPr lang="cs-CZ" sz="2000" b="1" dirty="0">
                <a:latin typeface="Comic Sans MS" panose="030F0702030302020204" pitchFamily="66" charset="0"/>
              </a:rPr>
              <a:t>Anděl hněvu však již začal konat své dílo zkázy. Na Mojžíšův rozkaz vzal Árón kadidelnici, běžel mezi shromážděné a “očistil lid”. “A stál mezi mrtvými a živými.” (4. Mojžíšova 17,12.13) Jak stoupal k nebi dým z kadidla, stoupaly k Bohu modlitby Mojžíšovy ve stánku úmluvy; a rána se zastavila. Čtrnáct tisíc Izraelských leželo na zemi mrtvých jako důkaz, že se provinili reptáním a vzpourou.</a:t>
            </a:r>
            <a:r>
              <a:rPr lang="es-ES" sz="20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286380" y="-24"/>
            <a:ext cx="3616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(</a:t>
            </a:r>
            <a:r>
              <a:rPr lang="es-ES" sz="1400" dirty="0"/>
              <a:t>E.G.W.</a:t>
            </a:r>
            <a:r>
              <a:rPr lang="cs-CZ" sz="1400" dirty="0"/>
              <a:t>:</a:t>
            </a:r>
            <a:r>
              <a:rPr lang="es-ES" sz="1400" dirty="0"/>
              <a:t> </a:t>
            </a:r>
            <a:r>
              <a:rPr lang="es-ES" sz="1400" dirty="0" err="1"/>
              <a:t>Patriarc</a:t>
            </a:r>
            <a:r>
              <a:rPr lang="cs-CZ" sz="1400" dirty="0" err="1"/>
              <a:t>hové</a:t>
            </a:r>
            <a:r>
              <a:rPr lang="cs-CZ" sz="1400" dirty="0"/>
              <a:t> a proroci strana</a:t>
            </a:r>
            <a:r>
              <a:rPr lang="es-ES" sz="1400" dirty="0"/>
              <a:t> 2</a:t>
            </a:r>
            <a:r>
              <a:rPr lang="cs-CZ" sz="1400" dirty="0"/>
              <a:t>98</a:t>
            </a:r>
            <a:r>
              <a:rPr lang="es-ES" sz="1400" dirty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428604"/>
            <a:ext cx="850112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latin typeface="Comic Sans MS" pitchFamily="66" charset="0"/>
              </a:rPr>
              <a:t>“</a:t>
            </a:r>
            <a:r>
              <a:rPr lang="cs-CZ" sz="2200" b="1" dirty="0">
                <a:latin typeface="Comic Sans MS" panose="030F0702030302020204" pitchFamily="66" charset="0"/>
              </a:rPr>
              <a:t>Satan je tak oklamal, že byli o sobě přesvědčeni, že jsou  v právu. Ty pak, kteří je kárali za hříchy, pokládali za </a:t>
            </a:r>
            <a:r>
              <a:rPr lang="cs-CZ" sz="2200" b="1" dirty="0" err="1">
                <a:latin typeface="Comic Sans MS" panose="030F0702030302020204" pitchFamily="66" charset="0"/>
              </a:rPr>
              <a:t>sve-dené</a:t>
            </a:r>
            <a:r>
              <a:rPr lang="cs-CZ" sz="2200" b="1" dirty="0">
                <a:latin typeface="Comic Sans MS" panose="030F0702030302020204" pitchFamily="66" charset="0"/>
              </a:rPr>
              <a:t> satanem. Totéž zlo, které vedlo k záhubě </a:t>
            </a:r>
            <a:r>
              <a:rPr lang="cs-CZ" sz="2200" b="1" dirty="0" err="1">
                <a:latin typeface="Comic Sans MS" panose="030F0702030302020204" pitchFamily="66" charset="0"/>
              </a:rPr>
              <a:t>Chóreho</a:t>
            </a:r>
            <a:r>
              <a:rPr lang="cs-CZ" sz="2200" b="1" dirty="0">
                <a:latin typeface="Comic Sans MS" panose="030F0702030302020204" pitchFamily="66" charset="0"/>
              </a:rPr>
              <a:t>, stále působí. Pýcha a ctižádost jsou stále velmi rozšířeny   a nečelí-li se jim, otevírají dveře k závisti a touze po nad-vládě, duše se odcizuje Bohu a bezděky je vtahována do řad satanových. Mnozí lidé, a dokonce i duchovní, uvažují jako Chóre a jeho druzi a touží po svém vyvýšení a usilují o ně tak horlivě, že ve snaze získat účast a podporu lidu jsou ochotni překrucovat pravdu, nesprávně vykládat tvrzení služebníků Hospodinových a dokonce je obviňovat z nízkých  a sobeckých pohnutek, jimiž jsou sami vedeni. A tak tvrdo-</a:t>
            </a:r>
            <a:r>
              <a:rPr lang="cs-CZ" sz="2200" b="1" dirty="0" err="1">
                <a:latin typeface="Comic Sans MS" panose="030F0702030302020204" pitchFamily="66" charset="0"/>
              </a:rPr>
              <a:t>šíjně</a:t>
            </a:r>
            <a:r>
              <a:rPr lang="cs-CZ" sz="2200" b="1" dirty="0">
                <a:latin typeface="Comic Sans MS" panose="030F0702030302020204" pitchFamily="66" charset="0"/>
              </a:rPr>
              <a:t> opakují lži před všechny důkazy, že jde o lež, až </a:t>
            </a:r>
            <a:r>
              <a:rPr lang="cs-CZ" sz="2200" b="1" dirty="0" err="1">
                <a:latin typeface="Comic Sans MS" panose="030F0702030302020204" pitchFamily="66" charset="0"/>
              </a:rPr>
              <a:t>ko</a:t>
            </a:r>
            <a:r>
              <a:rPr lang="cs-CZ" sz="2200" b="1" dirty="0">
                <a:latin typeface="Comic Sans MS" panose="030F0702030302020204" pitchFamily="66" charset="0"/>
              </a:rPr>
              <a:t>-nečně sami dospějí k přesvědčení, že mají pravdu. Snaží se podkopat důvěru lidí v muže Bohem vyvolené a sami pak </a:t>
            </a:r>
            <a:r>
              <a:rPr lang="cs-CZ" sz="2200" b="1" dirty="0" err="1">
                <a:latin typeface="Comic Sans MS" panose="030F0702030302020204" pitchFamily="66" charset="0"/>
              </a:rPr>
              <a:t>sku</a:t>
            </a:r>
            <a:r>
              <a:rPr lang="cs-CZ" sz="2200" b="1" dirty="0">
                <a:latin typeface="Comic Sans MS" panose="030F0702030302020204" pitchFamily="66" charset="0"/>
              </a:rPr>
              <a:t>-tečně věří, že pracují pro dobrou věc, a tím dobře slouží Bohu</a:t>
            </a:r>
            <a:r>
              <a:rPr lang="es-ES" sz="2200" b="1" dirty="0">
                <a:latin typeface="Comic Sans MS" pitchFamily="66" charset="0"/>
              </a:rPr>
              <a:t>”.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00430" y="6429396"/>
            <a:ext cx="5572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(</a:t>
            </a:r>
            <a:r>
              <a:rPr lang="es-ES" sz="1400" dirty="0"/>
              <a:t>E.G.W.</a:t>
            </a:r>
            <a:r>
              <a:rPr lang="cs-CZ" sz="1400" dirty="0"/>
              <a:t>:</a:t>
            </a:r>
            <a:r>
              <a:rPr lang="es-ES" sz="1400" dirty="0"/>
              <a:t> </a:t>
            </a:r>
            <a:r>
              <a:rPr lang="es-ES" sz="1400" dirty="0" err="1"/>
              <a:t>Patriarc</a:t>
            </a:r>
            <a:r>
              <a:rPr lang="cs-CZ" sz="1400" dirty="0" err="1"/>
              <a:t>hové</a:t>
            </a:r>
            <a:r>
              <a:rPr lang="cs-CZ" sz="1400" dirty="0"/>
              <a:t> a proroci strana</a:t>
            </a:r>
            <a:r>
              <a:rPr lang="es-ES" sz="1400" dirty="0"/>
              <a:t> </a:t>
            </a:r>
            <a:r>
              <a:rPr lang="cs-CZ" sz="1400" dirty="0"/>
              <a:t>299</a:t>
            </a:r>
            <a:r>
              <a:rPr lang="es-ES" sz="1400" dirty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A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moises y las vara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424082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BŮH UKONČUJE DISKUSI O KNĚŽSTVÍ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500562" y="1323552"/>
            <a:ext cx="4500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Aby se </a:t>
            </a:r>
            <a:r>
              <a:rPr lang="es-ES" b="1" dirty="0" err="1"/>
              <a:t>vyřešila</a:t>
            </a:r>
            <a:r>
              <a:rPr lang="es-ES" b="1" dirty="0"/>
              <a:t> </a:t>
            </a:r>
            <a:r>
              <a:rPr lang="es-ES" b="1" dirty="0" err="1"/>
              <a:t>otázka</a:t>
            </a:r>
            <a:r>
              <a:rPr lang="es-ES" b="1" dirty="0"/>
              <a:t> </a:t>
            </a:r>
            <a:r>
              <a:rPr lang="es-ES" b="1" dirty="0" err="1"/>
              <a:t>kněžství</a:t>
            </a:r>
            <a:r>
              <a:rPr lang="es-ES" b="1" dirty="0"/>
              <a:t>, </a:t>
            </a:r>
            <a:r>
              <a:rPr lang="es-ES" b="1" dirty="0" err="1"/>
              <a:t>Bůh</a:t>
            </a:r>
            <a:r>
              <a:rPr lang="es-ES" b="1" dirty="0"/>
              <a:t> </a:t>
            </a:r>
            <a:r>
              <a:rPr lang="es-ES" b="1" dirty="0" err="1"/>
              <a:t>přikázal</a:t>
            </a:r>
            <a:r>
              <a:rPr lang="es-ES" b="1" dirty="0"/>
              <a:t>, </a:t>
            </a:r>
            <a:r>
              <a:rPr lang="es-ES" b="1" dirty="0" err="1"/>
              <a:t>aby</a:t>
            </a:r>
            <a:r>
              <a:rPr lang="es-ES" b="1" dirty="0"/>
              <a:t> </a:t>
            </a:r>
            <a:r>
              <a:rPr lang="es-ES" b="1" dirty="0" err="1"/>
              <a:t>každý</a:t>
            </a:r>
            <a:r>
              <a:rPr lang="es-ES" b="1" dirty="0"/>
              <a:t> p</a:t>
            </a:r>
            <a:r>
              <a:rPr lang="cs-CZ" b="1" dirty="0" err="1"/>
              <a:t>ředák</a:t>
            </a:r>
            <a:r>
              <a:rPr lang="es-ES" b="1" dirty="0"/>
              <a:t> z 12 </a:t>
            </a:r>
            <a:r>
              <a:rPr lang="es-ES" b="1" dirty="0" err="1"/>
              <a:t>kmenů</a:t>
            </a:r>
            <a:r>
              <a:rPr lang="es-ES" b="1" dirty="0"/>
              <a:t> </a:t>
            </a:r>
            <a:r>
              <a:rPr lang="es-ES" b="1" dirty="0" err="1"/>
              <a:t>přinesl</a:t>
            </a:r>
            <a:r>
              <a:rPr lang="es-ES" b="1" dirty="0"/>
              <a:t> </a:t>
            </a:r>
            <a:r>
              <a:rPr lang="es-ES" b="1" dirty="0" err="1"/>
              <a:t>svou</a:t>
            </a:r>
            <a:r>
              <a:rPr lang="es-ES" b="1" dirty="0"/>
              <a:t> </a:t>
            </a:r>
            <a:r>
              <a:rPr lang="es-ES" b="1" dirty="0" err="1"/>
              <a:t>hůl</a:t>
            </a:r>
            <a:r>
              <a:rPr lang="es-ES" b="1" dirty="0"/>
              <a:t> a </a:t>
            </a:r>
            <a:r>
              <a:rPr lang="es-ES" b="1" dirty="0" err="1"/>
              <a:t>vyryl</a:t>
            </a:r>
            <a:r>
              <a:rPr lang="es-ES" b="1" dirty="0"/>
              <a:t> </a:t>
            </a:r>
            <a:r>
              <a:rPr lang="es-ES" b="1" dirty="0" err="1"/>
              <a:t>na</a:t>
            </a:r>
            <a:r>
              <a:rPr lang="es-ES" b="1" dirty="0"/>
              <a:t> ni </a:t>
            </a:r>
            <a:r>
              <a:rPr lang="es-ES" b="1" dirty="0" err="1"/>
              <a:t>své</a:t>
            </a:r>
            <a:r>
              <a:rPr lang="es-ES" b="1" dirty="0"/>
              <a:t> </a:t>
            </a:r>
            <a:r>
              <a:rPr lang="es-ES" b="1" dirty="0" err="1"/>
              <a:t>jméno</a:t>
            </a:r>
            <a:r>
              <a:rPr lang="es-ES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b="1" dirty="0"/>
              <a:t>K nim </a:t>
            </a:r>
            <a:r>
              <a:rPr lang="es-ES" b="1" dirty="0" err="1"/>
              <a:t>byla</a:t>
            </a:r>
            <a:r>
              <a:rPr lang="es-ES" b="1" dirty="0"/>
              <a:t> </a:t>
            </a:r>
            <a:r>
              <a:rPr lang="es-ES" b="1" dirty="0" err="1"/>
              <a:t>přidána</a:t>
            </a:r>
            <a:r>
              <a:rPr lang="es-ES" b="1" dirty="0"/>
              <a:t> </a:t>
            </a:r>
            <a:r>
              <a:rPr lang="es-ES" b="1" dirty="0" err="1"/>
              <a:t>hůl</a:t>
            </a:r>
            <a:r>
              <a:rPr lang="es-ES" b="1" dirty="0"/>
              <a:t> </a:t>
            </a:r>
            <a:r>
              <a:rPr lang="es-ES" b="1" dirty="0" err="1"/>
              <a:t>kmene</a:t>
            </a:r>
            <a:r>
              <a:rPr lang="es-ES" b="1" dirty="0"/>
              <a:t> Levi </a:t>
            </a:r>
            <a:r>
              <a:rPr lang="cs-CZ" b="1" dirty="0"/>
              <a:t>      </a:t>
            </a:r>
            <a:r>
              <a:rPr lang="es-ES" b="1" dirty="0"/>
              <a:t>s </a:t>
            </a:r>
            <a:r>
              <a:rPr lang="es-ES" b="1" dirty="0" err="1"/>
              <a:t>vyrytým</a:t>
            </a:r>
            <a:r>
              <a:rPr lang="es-ES" b="1" dirty="0"/>
              <a:t> </a:t>
            </a:r>
            <a:r>
              <a:rPr lang="es-ES" b="1" dirty="0" err="1"/>
              <a:t>Áron</a:t>
            </a:r>
            <a:r>
              <a:rPr lang="cs-CZ" b="1" dirty="0"/>
              <a:t>ova</a:t>
            </a:r>
            <a:r>
              <a:rPr lang="es-ES" b="1" dirty="0"/>
              <a:t> </a:t>
            </a:r>
            <a:r>
              <a:rPr lang="es-ES" b="1" dirty="0" err="1"/>
              <a:t>jmén</a:t>
            </a:r>
            <a:r>
              <a:rPr lang="cs-CZ" b="1" dirty="0"/>
              <a:t>a</a:t>
            </a:r>
            <a:r>
              <a:rPr lang="es-ES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b="1" dirty="0" err="1"/>
              <a:t>Mojžíš</a:t>
            </a:r>
            <a:r>
              <a:rPr lang="es-ES" b="1" dirty="0"/>
              <a:t> </a:t>
            </a:r>
            <a:r>
              <a:rPr lang="es-ES" b="1" dirty="0" err="1"/>
              <a:t>položil</a:t>
            </a:r>
            <a:r>
              <a:rPr lang="es-ES" b="1" dirty="0"/>
              <a:t> </a:t>
            </a:r>
            <a:r>
              <a:rPr lang="es-ES" b="1" dirty="0" err="1"/>
              <a:t>tyče</a:t>
            </a:r>
            <a:r>
              <a:rPr lang="es-ES" b="1" dirty="0"/>
              <a:t> </a:t>
            </a:r>
            <a:r>
              <a:rPr lang="es-ES" b="1" dirty="0" err="1"/>
              <a:t>před</a:t>
            </a:r>
            <a:r>
              <a:rPr lang="es-ES" b="1" dirty="0"/>
              <a:t> </a:t>
            </a:r>
            <a:r>
              <a:rPr lang="es-ES" b="1" dirty="0" err="1"/>
              <a:t>truhlu</a:t>
            </a:r>
            <a:r>
              <a:rPr lang="es-ES" b="1" dirty="0"/>
              <a:t> </a:t>
            </a:r>
            <a:r>
              <a:rPr lang="es-ES" b="1" dirty="0" err="1"/>
              <a:t>svědectví</a:t>
            </a:r>
            <a:r>
              <a:rPr lang="es-ES" b="1" dirty="0"/>
              <a:t> a </a:t>
            </a:r>
            <a:r>
              <a:rPr lang="es-ES" b="1" dirty="0" err="1"/>
              <a:t>nechal</a:t>
            </a:r>
            <a:r>
              <a:rPr lang="es-ES" b="1" dirty="0"/>
              <a:t> je </a:t>
            </a:r>
            <a:r>
              <a:rPr lang="es-ES" b="1" dirty="0" err="1"/>
              <a:t>tam</a:t>
            </a:r>
            <a:r>
              <a:rPr lang="es-ES" b="1" dirty="0"/>
              <a:t> </a:t>
            </a:r>
            <a:r>
              <a:rPr lang="es-ES" b="1" dirty="0" err="1"/>
              <a:t>přes</a:t>
            </a:r>
            <a:r>
              <a:rPr lang="es-ES" b="1" dirty="0"/>
              <a:t> </a:t>
            </a:r>
            <a:r>
              <a:rPr lang="es-ES" b="1" dirty="0" err="1"/>
              <a:t>noc</a:t>
            </a:r>
            <a:r>
              <a:rPr lang="es-ES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b="1" dirty="0" err="1"/>
              <a:t>Druhý</a:t>
            </a:r>
            <a:r>
              <a:rPr lang="es-ES" b="1" dirty="0"/>
              <a:t> den </a:t>
            </a:r>
            <a:r>
              <a:rPr lang="es-ES" b="1" dirty="0" err="1"/>
              <a:t>ráno</a:t>
            </a:r>
            <a:r>
              <a:rPr lang="es-ES" b="1" dirty="0"/>
              <a:t> </a:t>
            </a:r>
            <a:r>
              <a:rPr lang="es-ES" b="1" dirty="0" err="1"/>
              <a:t>vytáhl</a:t>
            </a:r>
            <a:r>
              <a:rPr lang="es-ES" b="1" dirty="0"/>
              <a:t> </a:t>
            </a:r>
            <a:r>
              <a:rPr lang="cs-CZ" b="1" dirty="0" err="1"/>
              <a:t>dvanách</a:t>
            </a:r>
            <a:r>
              <a:rPr lang="cs-CZ" b="1" dirty="0"/>
              <a:t> holí</a:t>
            </a:r>
            <a:r>
              <a:rPr lang="es-ES" b="1" dirty="0"/>
              <a:t> a </a:t>
            </a:r>
            <a:r>
              <a:rPr lang="es-ES" b="1" dirty="0" err="1"/>
              <a:t>každý</a:t>
            </a:r>
            <a:r>
              <a:rPr lang="es-ES" b="1" dirty="0"/>
              <a:t> p</a:t>
            </a:r>
            <a:r>
              <a:rPr lang="cs-CZ" b="1" dirty="0" err="1"/>
              <a:t>ředák</a:t>
            </a:r>
            <a:r>
              <a:rPr lang="es-ES" b="1" dirty="0"/>
              <a:t> si </a:t>
            </a:r>
            <a:r>
              <a:rPr lang="es-ES" b="1" dirty="0" err="1"/>
              <a:t>vzal</a:t>
            </a:r>
            <a:r>
              <a:rPr lang="es-ES" b="1" dirty="0"/>
              <a:t> </a:t>
            </a:r>
            <a:r>
              <a:rPr lang="cs-CZ" b="1" dirty="0"/>
              <a:t>jednu</a:t>
            </a:r>
            <a:r>
              <a:rPr lang="es-ES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b="1" dirty="0" err="1"/>
              <a:t>Áronova</a:t>
            </a:r>
            <a:r>
              <a:rPr lang="es-ES" b="1" dirty="0"/>
              <a:t> </a:t>
            </a:r>
            <a:r>
              <a:rPr lang="es-ES" b="1" dirty="0" err="1"/>
              <a:t>hůl</a:t>
            </a:r>
            <a:r>
              <a:rPr lang="es-ES" b="1" dirty="0"/>
              <a:t> „</a:t>
            </a:r>
            <a:r>
              <a:rPr lang="cs-CZ" b="1" dirty="0"/>
              <a:t>vypučela, vyrazilo poupě, rozkvetl květ a dozrály</a:t>
            </a:r>
            <a:r>
              <a:rPr lang="es-ES" b="1" dirty="0"/>
              <a:t> </a:t>
            </a:r>
            <a:r>
              <a:rPr lang="es-ES" b="1" dirty="0" err="1"/>
              <a:t>mandle</a:t>
            </a:r>
            <a:r>
              <a:rPr lang="es-ES" b="1" dirty="0"/>
              <a:t>". </a:t>
            </a:r>
            <a:r>
              <a:rPr lang="cs-CZ" b="1" dirty="0"/>
              <a:t>              </a:t>
            </a:r>
            <a:r>
              <a:rPr lang="es-ES" sz="1100" dirty="0"/>
              <a:t>(</a:t>
            </a:r>
            <a:r>
              <a:rPr lang="cs-CZ" sz="1100" dirty="0"/>
              <a:t>4. Mojžíšova</a:t>
            </a:r>
            <a:r>
              <a:rPr lang="es-ES" sz="1100" dirty="0"/>
              <a:t> 17</a:t>
            </a:r>
            <a:r>
              <a:rPr lang="cs-CZ" sz="1100" dirty="0"/>
              <a:t>,</a:t>
            </a:r>
            <a:r>
              <a:rPr lang="es-ES" sz="1100" dirty="0"/>
              <a:t>8)</a:t>
            </a:r>
            <a:endParaRPr lang="es-ES" dirty="0"/>
          </a:p>
          <a:p>
            <a:pPr>
              <a:spcBef>
                <a:spcPts val="600"/>
              </a:spcBef>
            </a:pPr>
            <a:r>
              <a:rPr lang="es-ES" b="1" dirty="0"/>
              <a:t>Tato </a:t>
            </a:r>
            <a:r>
              <a:rPr lang="es-ES" b="1" dirty="0" err="1"/>
              <a:t>tyč</a:t>
            </a:r>
            <a:r>
              <a:rPr lang="es-ES" b="1" dirty="0"/>
              <a:t> </a:t>
            </a:r>
            <a:r>
              <a:rPr lang="es-ES" b="1" dirty="0" err="1"/>
              <a:t>stála</a:t>
            </a:r>
            <a:r>
              <a:rPr lang="es-ES" b="1" dirty="0"/>
              <a:t> </a:t>
            </a:r>
            <a:r>
              <a:rPr lang="es-ES" b="1" dirty="0" err="1"/>
              <a:t>před</a:t>
            </a:r>
            <a:r>
              <a:rPr lang="es-ES" b="1" dirty="0"/>
              <a:t> </a:t>
            </a:r>
            <a:r>
              <a:rPr lang="es-ES" b="1" dirty="0" err="1"/>
              <a:t>Svědectvím</a:t>
            </a:r>
            <a:r>
              <a:rPr lang="es-ES" b="1" dirty="0"/>
              <a:t> </a:t>
            </a:r>
            <a:r>
              <a:rPr lang="es-ES" b="1" dirty="0" err="1"/>
              <a:t>jako</a:t>
            </a:r>
            <a:r>
              <a:rPr lang="es-ES" b="1" dirty="0"/>
              <a:t> </a:t>
            </a:r>
            <a:r>
              <a:rPr lang="es-ES" b="1" dirty="0" err="1"/>
              <a:t>připomínka</a:t>
            </a:r>
            <a:r>
              <a:rPr lang="es-ES" b="1" dirty="0"/>
              <a:t> </a:t>
            </a:r>
            <a:r>
              <a:rPr lang="es-ES" b="1" dirty="0" err="1"/>
              <a:t>Áronova</a:t>
            </a:r>
            <a:r>
              <a:rPr lang="es-ES" b="1" dirty="0"/>
              <a:t> </a:t>
            </a:r>
            <a:r>
              <a:rPr lang="es-ES" b="1" dirty="0" err="1"/>
              <a:t>božského</a:t>
            </a:r>
            <a:r>
              <a:rPr lang="es-ES" b="1" dirty="0"/>
              <a:t> </a:t>
            </a:r>
            <a:r>
              <a:rPr lang="es-ES" b="1" dirty="0" err="1"/>
              <a:t>vyvolení</a:t>
            </a:r>
            <a:r>
              <a:rPr lang="es-ES" b="1" dirty="0"/>
              <a:t> </a:t>
            </a:r>
            <a:r>
              <a:rPr lang="es-ES" b="1" dirty="0" err="1"/>
              <a:t>kněžstvím</a:t>
            </a:r>
            <a:r>
              <a:rPr lang="es-ES" b="1" dirty="0"/>
              <a:t>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96" y="500042"/>
            <a:ext cx="1212931" cy="8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7940" y="500043"/>
            <a:ext cx="12818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5852" y="1954494"/>
            <a:ext cx="6572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latin typeface="Comic Sans MS" pitchFamily="66" charset="0"/>
              </a:rPr>
              <a:t>“</a:t>
            </a:r>
            <a:r>
              <a:rPr lang="cs-CZ" sz="2200" b="1" dirty="0">
                <a:latin typeface="Comic Sans MS" panose="030F0702030302020204" pitchFamily="66" charset="0"/>
              </a:rPr>
              <a:t>Projevem svého Ducha Bůh kárá a napravuje hříšníka. Jestliže však je působení Ducha stále odmítáno, nemůže Bůh pro duši už nic učinit. Byl vyčerpán poslední zdroj božské milosti. Hříšník se odvrátil od Boha a </a:t>
            </a:r>
            <a:r>
              <a:rPr lang="cs-CZ" sz="2200" b="1" dirty="0" err="1">
                <a:latin typeface="Comic Sans MS" panose="030F0702030302020204" pitchFamily="66" charset="0"/>
              </a:rPr>
              <a:t>spá-chaný</a:t>
            </a:r>
            <a:r>
              <a:rPr lang="cs-CZ" sz="2200" b="1" dirty="0">
                <a:latin typeface="Comic Sans MS" panose="030F0702030302020204" pitchFamily="66" charset="0"/>
              </a:rPr>
              <a:t> hřích se sám nenapraví. Není již další moci, již by Bůh mohl přesvědčit a napravit hříšníka. “Nechej ho”</a:t>
            </a:r>
            <a:r>
              <a:rPr lang="cs-CZ" sz="2400" dirty="0"/>
              <a:t> </a:t>
            </a:r>
            <a:r>
              <a:rPr lang="es-ES" sz="1400" dirty="0">
                <a:latin typeface="Comic Sans MS" pitchFamily="66" charset="0"/>
              </a:rPr>
              <a:t>(O</a:t>
            </a:r>
            <a:r>
              <a:rPr lang="cs-CZ" sz="1400" dirty="0" err="1">
                <a:latin typeface="Comic Sans MS" pitchFamily="66" charset="0"/>
              </a:rPr>
              <a:t>zeáš</a:t>
            </a:r>
            <a:r>
              <a:rPr lang="es-ES" sz="1400" dirty="0">
                <a:latin typeface="Comic Sans MS" pitchFamily="66" charset="0"/>
              </a:rPr>
              <a:t> 4</a:t>
            </a:r>
            <a:r>
              <a:rPr lang="cs-CZ" sz="1400" dirty="0">
                <a:latin typeface="Comic Sans MS" pitchFamily="66" charset="0"/>
              </a:rPr>
              <a:t>,</a:t>
            </a:r>
            <a:r>
              <a:rPr lang="es-ES" sz="1400" dirty="0">
                <a:latin typeface="Comic Sans MS" pitchFamily="66" charset="0"/>
              </a:rPr>
              <a:t>17)</a:t>
            </a:r>
            <a:r>
              <a:rPr lang="es-ES" sz="2200" b="1" dirty="0">
                <a:latin typeface="Comic Sans MS" pitchFamily="66" charset="0"/>
              </a:rPr>
              <a:t>, </a:t>
            </a:r>
            <a:r>
              <a:rPr lang="cs-CZ" sz="2200" b="1" dirty="0">
                <a:latin typeface="Comic Sans MS" panose="030F0702030302020204" pitchFamily="66" charset="0"/>
              </a:rPr>
              <a:t>zní božský příkaz. Neboť “nezůstávalo by již oběti      za hříchy, ale hrozné nějaké očekávání  soudu, a ohně prudká pálivost, kterýž         zráti </a:t>
            </a:r>
            <a:r>
              <a:rPr lang="cs-CZ" sz="2200" b="1">
                <a:latin typeface="Comic Sans MS" panose="030F0702030302020204" pitchFamily="66" charset="0"/>
              </a:rPr>
              <a:t>má protivníky.</a:t>
            </a:r>
            <a:r>
              <a:rPr lang="es-ES" sz="2200" b="1">
                <a:latin typeface="Comic Sans MS" pitchFamily="66" charset="0"/>
              </a:rPr>
              <a:t>" </a:t>
            </a:r>
            <a:r>
              <a:rPr lang="es-ES" sz="1200" dirty="0">
                <a:latin typeface="Comic Sans MS" pitchFamily="66" charset="0"/>
              </a:rPr>
              <a:t>(</a:t>
            </a:r>
            <a:r>
              <a:rPr lang="cs-CZ" sz="1200" dirty="0">
                <a:latin typeface="Comic Sans MS" pitchFamily="66" charset="0"/>
              </a:rPr>
              <a:t>list Židům</a:t>
            </a:r>
            <a:r>
              <a:rPr lang="es-ES" sz="1200" dirty="0">
                <a:latin typeface="Comic Sans MS" pitchFamily="66" charset="0"/>
              </a:rPr>
              <a:t> 10</a:t>
            </a:r>
            <a:r>
              <a:rPr lang="cs-CZ" sz="1200" dirty="0">
                <a:latin typeface="Comic Sans MS" pitchFamily="66" charset="0"/>
              </a:rPr>
              <a:t>,</a:t>
            </a:r>
            <a:r>
              <a:rPr lang="es-ES" sz="1200" dirty="0">
                <a:latin typeface="Comic Sans MS" pitchFamily="66" charset="0"/>
              </a:rPr>
              <a:t>26</a:t>
            </a:r>
            <a:r>
              <a:rPr lang="cs-CZ" sz="1200" dirty="0">
                <a:latin typeface="Comic Sans MS" pitchFamily="66" charset="0"/>
              </a:rPr>
              <a:t>.</a:t>
            </a:r>
            <a:r>
              <a:rPr lang="es-ES" sz="1200" dirty="0">
                <a:latin typeface="Comic Sans MS" pitchFamily="66" charset="0"/>
              </a:rPr>
              <a:t>27.)</a:t>
            </a:r>
            <a:r>
              <a:rPr lang="es-ES" sz="2000" b="1" dirty="0">
                <a:latin typeface="Comic Sans MS" pitchFamily="66" charset="0"/>
              </a:rPr>
              <a:t>”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28992" y="71414"/>
            <a:ext cx="471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bg1"/>
                </a:solidFill>
              </a:rPr>
              <a:t>(</a:t>
            </a:r>
            <a:r>
              <a:rPr lang="es-ES" sz="1400" b="1" dirty="0">
                <a:solidFill>
                  <a:schemeClr val="bg1"/>
                </a:solidFill>
              </a:rPr>
              <a:t>E.G.W.</a:t>
            </a:r>
            <a:r>
              <a:rPr lang="cs-CZ" sz="1400" b="1" dirty="0">
                <a:solidFill>
                  <a:schemeClr val="bg1"/>
                </a:solidFill>
              </a:rPr>
              <a:t>: </a:t>
            </a:r>
            <a:r>
              <a:rPr lang="es-ES" sz="1400" b="1" dirty="0">
                <a:solidFill>
                  <a:schemeClr val="bg1"/>
                </a:solidFill>
              </a:rPr>
              <a:t>(</a:t>
            </a:r>
            <a:r>
              <a:rPr lang="es-ES" sz="1400" b="1" dirty="0" err="1">
                <a:solidFill>
                  <a:schemeClr val="bg1"/>
                </a:solidFill>
              </a:rPr>
              <a:t>Patriarc</a:t>
            </a:r>
            <a:r>
              <a:rPr lang="cs-CZ" sz="1400" b="1" dirty="0" err="1">
                <a:solidFill>
                  <a:schemeClr val="bg1"/>
                </a:solidFill>
              </a:rPr>
              <a:t>hové</a:t>
            </a:r>
            <a:r>
              <a:rPr lang="cs-CZ" sz="1400" b="1" dirty="0">
                <a:solidFill>
                  <a:schemeClr val="bg1"/>
                </a:solidFill>
              </a:rPr>
              <a:t> a proroci strana 300</a:t>
            </a:r>
            <a:r>
              <a:rPr lang="es-ES" sz="1400" b="1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ibujos\core datan abiram\MoisesCoreAbira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43504" cy="68601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1 CuadroTexto"/>
          <p:cNvSpPr txBox="1"/>
          <p:nvPr/>
        </p:nvSpPr>
        <p:spPr>
          <a:xfrm>
            <a:off x="5143504" y="119698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PŘÍPRAVA</a:t>
            </a:r>
            <a:r>
              <a:rPr lang="cs-CZ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VZPOURY</a:t>
            </a:r>
            <a:endParaRPr lang="es-ES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14942" y="785794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latin typeface="Comic Sans MS" pitchFamily="66" charset="0"/>
              </a:rPr>
              <a:t>“</a:t>
            </a:r>
            <a:r>
              <a:rPr lang="cs-CZ" sz="2400" b="1" dirty="0"/>
              <a:t>Po nějakou dobu pracovali v skrytu. Jakmile však hnutí dosáhlo takových rozměrů, že se mohli odvážit otevřeného střetnutí, vystoupil Chóre v čele tažení a obvinil Mojžíše a Áróna, že uchvátili moc, na níž má on se svými společníky stejné právo.</a:t>
            </a:r>
            <a:r>
              <a:rPr lang="es-ES" sz="22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214942" y="634581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(</a:t>
            </a:r>
            <a:r>
              <a:rPr lang="es-ES" sz="1400" dirty="0"/>
              <a:t>E.G.W.</a:t>
            </a:r>
            <a:r>
              <a:rPr lang="cs-CZ" sz="1400" dirty="0"/>
              <a:t>:</a:t>
            </a:r>
            <a:r>
              <a:rPr lang="es-ES" sz="1400" dirty="0"/>
              <a:t> </a:t>
            </a:r>
            <a:r>
              <a:rPr lang="es-ES" sz="1400" dirty="0" err="1"/>
              <a:t>Patriarc</a:t>
            </a:r>
            <a:r>
              <a:rPr lang="cs-CZ" sz="1400" dirty="0" err="1"/>
              <a:t>hové</a:t>
            </a:r>
            <a:r>
              <a:rPr lang="es-ES" sz="1400" dirty="0"/>
              <a:t> </a:t>
            </a:r>
            <a:r>
              <a:rPr lang="cs-CZ" sz="1400" dirty="0"/>
              <a:t>a</a:t>
            </a:r>
            <a:r>
              <a:rPr lang="es-ES" sz="1400" dirty="0"/>
              <a:t> </a:t>
            </a:r>
            <a:r>
              <a:rPr lang="cs-CZ" sz="1400" dirty="0"/>
              <a:t>p</a:t>
            </a:r>
            <a:r>
              <a:rPr lang="es-ES" sz="1400" dirty="0"/>
              <a:t>ro</a:t>
            </a:r>
            <a:r>
              <a:rPr lang="cs-CZ" sz="1400" dirty="0" err="1"/>
              <a:t>roci</a:t>
            </a:r>
            <a:r>
              <a:rPr lang="cs-CZ" sz="1400" dirty="0"/>
              <a:t> strana</a:t>
            </a:r>
            <a:r>
              <a:rPr lang="es-ES" sz="1400" dirty="0"/>
              <a:t> </a:t>
            </a:r>
            <a:r>
              <a:rPr lang="cs-CZ" sz="1400" dirty="0"/>
              <a:t>29</a:t>
            </a:r>
            <a:r>
              <a:rPr lang="es-ES" sz="1400" dirty="0"/>
              <a:t>4)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JAKÉ ARGUMENTY POUŽILI</a:t>
            </a:r>
            <a:r>
              <a:rPr lang="cs-CZ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K TOMU</a:t>
            </a: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</a:t>
            </a: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ABY PŘESVĚDČILI LIDI?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86050" y="1538008"/>
            <a:ext cx="60007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s-ES" sz="2400" b="1" dirty="0" err="1"/>
              <a:t>Využili</a:t>
            </a:r>
            <a:r>
              <a:rPr lang="es-ES" sz="2400" b="1" dirty="0"/>
              <a:t> </a:t>
            </a:r>
            <a:r>
              <a:rPr lang="es-ES" sz="2400" b="1" dirty="0" err="1"/>
              <a:t>nálady</a:t>
            </a:r>
            <a:r>
              <a:rPr lang="es-ES" sz="2400" b="1" dirty="0"/>
              <a:t> </a:t>
            </a:r>
            <a:r>
              <a:rPr lang="es-ES" sz="2400" b="1" dirty="0" err="1"/>
              <a:t>lidí</a:t>
            </a:r>
            <a:r>
              <a:rPr lang="es-ES" sz="2400" b="1" dirty="0"/>
              <a:t>, </a:t>
            </a:r>
            <a:r>
              <a:rPr lang="es-ES" sz="2400" b="1" dirty="0" err="1"/>
              <a:t>rozčarovaných</a:t>
            </a:r>
            <a:r>
              <a:rPr lang="es-ES" sz="2400" b="1" dirty="0"/>
              <a:t> </a:t>
            </a:r>
            <a:r>
              <a:rPr lang="es-ES" sz="2400" b="1" dirty="0" err="1"/>
              <a:t>odsouzen</a:t>
            </a:r>
            <a:r>
              <a:rPr lang="cs-CZ" sz="2400" b="1" dirty="0"/>
              <a:t>ý</a:t>
            </a:r>
            <a:r>
              <a:rPr lang="es-ES" sz="2400" b="1" dirty="0"/>
              <a:t>m</a:t>
            </a:r>
            <a:r>
              <a:rPr lang="cs-CZ" sz="2400" b="1" dirty="0"/>
              <a:t> k</a:t>
            </a:r>
            <a:r>
              <a:rPr lang="es-ES" sz="2400" b="1" dirty="0"/>
              <a:t> </a:t>
            </a:r>
            <a:r>
              <a:rPr lang="es-ES" sz="2400" b="1" dirty="0" err="1"/>
              <a:t>smrti</a:t>
            </a:r>
            <a:r>
              <a:rPr lang="es-ES" sz="2400" b="1" dirty="0"/>
              <a:t> </a:t>
            </a:r>
            <a:r>
              <a:rPr lang="es-ES" sz="2400" b="1" dirty="0" err="1"/>
              <a:t>na</a:t>
            </a:r>
            <a:r>
              <a:rPr lang="es-ES" sz="2400" b="1" dirty="0"/>
              <a:t> </a:t>
            </a:r>
            <a:r>
              <a:rPr lang="es-ES" sz="2400" b="1" dirty="0" err="1"/>
              <a:t>poušti</a:t>
            </a:r>
            <a:r>
              <a:rPr lang="es-ES" sz="2400" b="1" dirty="0"/>
              <a:t>, </a:t>
            </a:r>
            <a:r>
              <a:rPr lang="es-ES" sz="2400" b="1" dirty="0" err="1"/>
              <a:t>aby</a:t>
            </a:r>
            <a:r>
              <a:rPr lang="es-ES" sz="2400" b="1" dirty="0"/>
              <a:t> </a:t>
            </a:r>
            <a:r>
              <a:rPr lang="es-ES" sz="2400" b="1" dirty="0" err="1"/>
              <a:t>oživili</a:t>
            </a:r>
            <a:r>
              <a:rPr lang="es-ES" sz="2400" b="1" dirty="0"/>
              <a:t> </a:t>
            </a:r>
            <a:r>
              <a:rPr lang="es-ES" sz="2400" b="1" dirty="0" err="1"/>
              <a:t>své</a:t>
            </a:r>
            <a:r>
              <a:rPr lang="es-ES" sz="2400" b="1" dirty="0"/>
              <a:t> </a:t>
            </a:r>
            <a:r>
              <a:rPr lang="es-ES" sz="2400" b="1" dirty="0" err="1"/>
              <a:t>pochybnosti</a:t>
            </a:r>
            <a:r>
              <a:rPr lang="es-ES" sz="2400" b="1" dirty="0"/>
              <a:t>, </a:t>
            </a:r>
            <a:r>
              <a:rPr lang="es-ES" sz="2400" b="1" dirty="0" err="1"/>
              <a:t>žárlivost</a:t>
            </a:r>
            <a:r>
              <a:rPr lang="es-ES" sz="2400" b="1" dirty="0"/>
              <a:t> a </a:t>
            </a:r>
            <a:r>
              <a:rPr lang="es-ES" sz="2400" b="1" dirty="0" err="1"/>
              <a:t>dávnou</a:t>
            </a:r>
            <a:r>
              <a:rPr lang="es-ES" sz="2400" b="1" dirty="0"/>
              <a:t> </a:t>
            </a:r>
            <a:r>
              <a:rPr lang="es-ES" sz="2400" b="1" dirty="0" err="1"/>
              <a:t>nenávist</a:t>
            </a:r>
            <a:r>
              <a:rPr lang="es-ES" sz="2400" b="1" dirty="0"/>
              <a:t>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s-ES" sz="2400" b="1" dirty="0" err="1"/>
              <a:t>Prohlásili</a:t>
            </a:r>
            <a:r>
              <a:rPr lang="es-ES" sz="2400" b="1" dirty="0"/>
              <a:t> </a:t>
            </a:r>
            <a:r>
              <a:rPr lang="es-ES" sz="2400" b="1" dirty="0" err="1"/>
              <a:t>za</a:t>
            </a:r>
            <a:r>
              <a:rPr lang="es-ES" sz="2400" b="1" dirty="0"/>
              <a:t> </a:t>
            </a:r>
            <a:r>
              <a:rPr lang="es-ES" sz="2400" b="1" dirty="0" err="1"/>
              <a:t>mylné</a:t>
            </a:r>
            <a:r>
              <a:rPr lang="es-ES" sz="2400" b="1" dirty="0"/>
              <a:t> </a:t>
            </a:r>
            <a:r>
              <a:rPr lang="es-ES" sz="2400" b="1" dirty="0" err="1"/>
              <a:t>obvinění</a:t>
            </a:r>
            <a:r>
              <a:rPr lang="es-ES" sz="2400" b="1" dirty="0"/>
              <a:t>, </a:t>
            </a:r>
            <a:r>
              <a:rPr lang="es-ES" sz="2400" b="1" dirty="0" err="1"/>
              <a:t>že</a:t>
            </a:r>
            <a:r>
              <a:rPr lang="es-ES" sz="2400" b="1" dirty="0"/>
              <a:t> </a:t>
            </a:r>
            <a:r>
              <a:rPr lang="cs-CZ" sz="2400" b="1" dirty="0"/>
              <a:t>jejich </a:t>
            </a:r>
            <a:r>
              <a:rPr lang="es-ES" sz="2400" b="1" dirty="0" err="1"/>
              <a:t>reptání</a:t>
            </a:r>
            <a:r>
              <a:rPr lang="es-ES" sz="2400" b="1" dirty="0"/>
              <a:t> </a:t>
            </a:r>
            <a:r>
              <a:rPr lang="cs-CZ" sz="2400" b="1" dirty="0"/>
              <a:t>vyvolalo</a:t>
            </a:r>
            <a:r>
              <a:rPr lang="es-ES" sz="2400" b="1" dirty="0"/>
              <a:t> </a:t>
            </a:r>
            <a:r>
              <a:rPr lang="es-ES" sz="2400" b="1" dirty="0" err="1"/>
              <a:t>Boží</a:t>
            </a:r>
            <a:r>
              <a:rPr lang="es-ES" sz="2400" b="1" dirty="0"/>
              <a:t> </a:t>
            </a:r>
            <a:r>
              <a:rPr lang="es-ES" sz="2400" b="1" dirty="0" err="1"/>
              <a:t>hněv</a:t>
            </a:r>
            <a:r>
              <a:rPr lang="es-ES" sz="2400" b="1" dirty="0"/>
              <a:t>.
</a:t>
            </a:r>
            <a:r>
              <a:rPr lang="es-ES" sz="2400" b="1" dirty="0" err="1"/>
              <a:t>Řekli</a:t>
            </a:r>
            <a:r>
              <a:rPr lang="es-ES" sz="2400" b="1" dirty="0"/>
              <a:t>, </a:t>
            </a:r>
            <a:r>
              <a:rPr lang="es-ES" sz="2400" b="1" dirty="0" err="1"/>
              <a:t>že</a:t>
            </a:r>
            <a:r>
              <a:rPr lang="es-ES" sz="2400" b="1" dirty="0"/>
              <a:t> </a:t>
            </a:r>
            <a:r>
              <a:rPr lang="es-ES" sz="2400" b="1" dirty="0" err="1"/>
              <a:t>sbor</a:t>
            </a:r>
            <a:r>
              <a:rPr lang="es-ES" sz="2400" b="1" dirty="0"/>
              <a:t> </a:t>
            </a:r>
            <a:r>
              <a:rPr lang="es-ES" sz="2400" b="1" dirty="0" err="1"/>
              <a:t>není</a:t>
            </a:r>
            <a:r>
              <a:rPr lang="es-ES" sz="2400" b="1" dirty="0"/>
              <a:t> </a:t>
            </a:r>
            <a:r>
              <a:rPr lang="es-ES" sz="2400" b="1" dirty="0" err="1"/>
              <a:t>vinen</a:t>
            </a:r>
            <a:r>
              <a:rPr lang="es-ES" sz="2400" b="1" dirty="0"/>
              <a:t>, </a:t>
            </a:r>
            <a:r>
              <a:rPr lang="es-ES" sz="2400" b="1" dirty="0" err="1"/>
              <a:t>protože</a:t>
            </a:r>
            <a:r>
              <a:rPr lang="es-ES" sz="2400" b="1" dirty="0"/>
              <a:t> si </a:t>
            </a:r>
            <a:r>
              <a:rPr lang="es-ES" sz="2400" b="1" dirty="0" err="1"/>
              <a:t>přál</a:t>
            </a:r>
            <a:r>
              <a:rPr lang="es-ES" sz="2400" b="1" dirty="0"/>
              <a:t> </a:t>
            </a:r>
            <a:r>
              <a:rPr lang="es-ES" sz="2400" b="1" dirty="0" err="1"/>
              <a:t>jen</a:t>
            </a:r>
            <a:r>
              <a:rPr lang="es-ES" sz="2400" b="1" dirty="0"/>
              <a:t> </a:t>
            </a:r>
            <a:r>
              <a:rPr lang="es-ES" sz="2400" b="1" dirty="0" err="1"/>
              <a:t>to</a:t>
            </a:r>
            <a:r>
              <a:rPr lang="es-ES" sz="2400" b="1" dirty="0"/>
              <a:t>, </a:t>
            </a:r>
            <a:r>
              <a:rPr lang="es-ES" sz="2400" b="1" dirty="0" err="1"/>
              <a:t>na</a:t>
            </a:r>
            <a:r>
              <a:rPr lang="es-ES" sz="2400" b="1" dirty="0"/>
              <a:t> </a:t>
            </a:r>
            <a:r>
              <a:rPr lang="es-ES" sz="2400" b="1" dirty="0" err="1"/>
              <a:t>co</a:t>
            </a:r>
            <a:r>
              <a:rPr lang="es-ES" sz="2400" b="1" dirty="0"/>
              <a:t> </a:t>
            </a:r>
            <a:r>
              <a:rPr lang="es-ES" sz="2400" b="1" dirty="0" err="1"/>
              <a:t>má</a:t>
            </a:r>
            <a:r>
              <a:rPr lang="es-ES" sz="2400" b="1" dirty="0"/>
              <a:t> </a:t>
            </a:r>
            <a:r>
              <a:rPr lang="es-ES" sz="2400" b="1" dirty="0" err="1"/>
              <a:t>nárok</a:t>
            </a:r>
            <a:r>
              <a:rPr lang="es-ES" sz="2400" b="1" dirty="0"/>
              <a:t>.</a:t>
            </a:r>
          </a:p>
        </p:txBody>
      </p:sp>
      <p:pic>
        <p:nvPicPr>
          <p:cNvPr id="8" name="7 Imagen" descr="desiert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703792"/>
            <a:ext cx="2428892" cy="38347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1342613"/>
            <a:ext cx="878687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╠"/>
            </a:pPr>
            <a:r>
              <a:rPr lang="es-ES" sz="2200" b="1" dirty="0" err="1"/>
              <a:t>Podle</a:t>
            </a:r>
            <a:r>
              <a:rPr lang="es-ES" sz="2200" b="1" dirty="0"/>
              <a:t> </a:t>
            </a:r>
            <a:r>
              <a:rPr lang="es-ES" sz="2200" b="1" dirty="0" err="1"/>
              <a:t>nich</a:t>
            </a:r>
            <a:r>
              <a:rPr lang="es-ES" sz="2200" b="1" dirty="0"/>
              <a:t> </a:t>
            </a:r>
            <a:r>
              <a:rPr lang="es-ES" sz="2200" b="1" dirty="0" err="1"/>
              <a:t>byl</a:t>
            </a:r>
            <a:r>
              <a:rPr lang="es-ES" sz="2200" b="1" dirty="0"/>
              <a:t> </a:t>
            </a:r>
            <a:r>
              <a:rPr lang="es-ES" sz="2200" b="1" dirty="0" err="1"/>
              <a:t>Mojžíš</a:t>
            </a:r>
            <a:r>
              <a:rPr lang="es-ES" sz="2200" b="1" dirty="0"/>
              <a:t> </a:t>
            </a:r>
            <a:r>
              <a:rPr lang="es-ES" sz="2200" b="1" dirty="0" err="1"/>
              <a:t>netolerantní</a:t>
            </a:r>
            <a:r>
              <a:rPr lang="cs-CZ" sz="2200" b="1" dirty="0"/>
              <a:t>m </a:t>
            </a:r>
            <a:r>
              <a:rPr lang="es-ES" sz="2200" b="1" dirty="0" err="1"/>
              <a:t>vládce</a:t>
            </a:r>
            <a:r>
              <a:rPr lang="cs-CZ" sz="2200" b="1" dirty="0"/>
              <a:t>m</a:t>
            </a:r>
            <a:r>
              <a:rPr lang="es-ES" sz="2200" b="1" dirty="0"/>
              <a:t>, </a:t>
            </a:r>
            <a:r>
              <a:rPr lang="es-ES" sz="2200" b="1" dirty="0" err="1"/>
              <a:t>který</a:t>
            </a:r>
            <a:r>
              <a:rPr lang="es-ES" sz="2200" b="1" dirty="0"/>
              <a:t> </a:t>
            </a:r>
            <a:r>
              <a:rPr lang="es-ES" sz="2200" b="1" dirty="0" err="1"/>
              <a:t>káral</a:t>
            </a:r>
            <a:r>
              <a:rPr lang="es-ES" sz="2200" b="1" dirty="0"/>
              <a:t> lid </a:t>
            </a:r>
            <a:r>
              <a:rPr lang="es-ES" sz="2200" b="1" dirty="0" err="1"/>
              <a:t>jako</a:t>
            </a:r>
            <a:r>
              <a:rPr lang="es-ES" sz="2200" b="1" dirty="0"/>
              <a:t> </a:t>
            </a:r>
            <a:r>
              <a:rPr lang="es-ES" sz="2200" b="1" dirty="0" err="1"/>
              <a:t>hříšníky</a:t>
            </a:r>
            <a:r>
              <a:rPr lang="es-ES" sz="2200" b="1" dirty="0"/>
              <a:t>, </a:t>
            </a:r>
            <a:r>
              <a:rPr lang="es-ES" sz="2200" b="1" dirty="0" err="1"/>
              <a:t>zatímco</a:t>
            </a:r>
            <a:r>
              <a:rPr lang="es-ES" sz="2200" b="1" dirty="0"/>
              <a:t> ve </a:t>
            </a:r>
            <a:r>
              <a:rPr lang="es-ES" sz="2200" b="1" dirty="0" err="1"/>
              <a:t>skutečnosti</a:t>
            </a:r>
            <a:r>
              <a:rPr lang="es-ES" sz="2200" b="1" dirty="0"/>
              <a:t> </a:t>
            </a:r>
            <a:r>
              <a:rPr lang="es-ES" sz="2200" b="1" dirty="0" err="1"/>
              <a:t>byl</a:t>
            </a:r>
            <a:r>
              <a:rPr lang="cs-CZ" sz="2200" b="1" dirty="0"/>
              <a:t>i</a:t>
            </a:r>
            <a:r>
              <a:rPr lang="es-ES" sz="2200" b="1" dirty="0"/>
              <a:t> </a:t>
            </a:r>
            <a:r>
              <a:rPr lang="es-ES" sz="2200" b="1" dirty="0" err="1"/>
              <a:t>svatý</a:t>
            </a:r>
            <a:r>
              <a:rPr lang="cs-CZ" sz="2200" b="1" dirty="0"/>
              <a:t>m</a:t>
            </a:r>
            <a:r>
              <a:rPr lang="es-ES" sz="2200" b="1" dirty="0"/>
              <a:t> lid</a:t>
            </a:r>
            <a:r>
              <a:rPr lang="cs-CZ" sz="2200" b="1" dirty="0" err="1"/>
              <a:t>em</a:t>
            </a:r>
            <a:r>
              <a:rPr lang="es-ES" sz="2200" b="1" dirty="0"/>
              <a:t>, </a:t>
            </a:r>
            <a:r>
              <a:rPr lang="cs-CZ" sz="2200" b="1" dirty="0"/>
              <a:t>protože </a:t>
            </a:r>
            <a:r>
              <a:rPr lang="es-ES" sz="2200" b="1" dirty="0" err="1"/>
              <a:t>mezi</a:t>
            </a:r>
            <a:r>
              <a:rPr lang="es-ES" sz="2200" b="1" dirty="0"/>
              <a:t> </a:t>
            </a:r>
            <a:r>
              <a:rPr lang="es-ES" sz="2200" b="1" dirty="0" err="1"/>
              <a:t>nimi</a:t>
            </a:r>
            <a:r>
              <a:rPr lang="es-ES" sz="2200" b="1" dirty="0"/>
              <a:t> </a:t>
            </a:r>
            <a:r>
              <a:rPr lang="es-ES" sz="2200" b="1" dirty="0" err="1"/>
              <a:t>byl</a:t>
            </a:r>
            <a:r>
              <a:rPr lang="es-ES" sz="2200" b="1" dirty="0"/>
              <a:t> </a:t>
            </a:r>
            <a:r>
              <a:rPr lang="es-ES" sz="2200" b="1" dirty="0" err="1"/>
              <a:t>sám</a:t>
            </a:r>
            <a:r>
              <a:rPr lang="es-ES" sz="2200" b="1" dirty="0"/>
              <a:t> </a:t>
            </a:r>
            <a:r>
              <a:rPr lang="es-ES" sz="2200" b="1" dirty="0" err="1"/>
              <a:t>Bůh</a:t>
            </a:r>
            <a:r>
              <a:rPr lang="es-ES" sz="2200" b="1" dirty="0"/>
              <a:t>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╠"/>
            </a:pPr>
            <a:r>
              <a:rPr lang="es-ES" sz="2200" b="1" dirty="0" err="1"/>
              <a:t>Rozhodli</a:t>
            </a:r>
            <a:r>
              <a:rPr lang="es-ES" sz="2200" b="1" dirty="0"/>
              <a:t> se, </a:t>
            </a:r>
            <a:r>
              <a:rPr lang="es-ES" sz="2200" b="1" dirty="0" err="1"/>
              <a:t>že</a:t>
            </a:r>
            <a:r>
              <a:rPr lang="cs-CZ" sz="2200" b="1" dirty="0"/>
              <a:t> za</a:t>
            </a:r>
            <a:r>
              <a:rPr lang="es-ES" sz="2200" b="1" dirty="0"/>
              <a:t> </a:t>
            </a:r>
            <a:r>
              <a:rPr lang="es-ES" sz="2200" b="1" dirty="0" err="1"/>
              <a:t>vše</a:t>
            </a:r>
            <a:r>
              <a:rPr lang="cs-CZ" sz="2200" b="1" dirty="0"/>
              <a:t>mi</a:t>
            </a:r>
            <a:r>
              <a:rPr lang="es-ES" sz="2200" b="1" dirty="0"/>
              <a:t> </a:t>
            </a:r>
            <a:r>
              <a:rPr lang="es-ES" sz="2200" b="1" dirty="0" err="1"/>
              <a:t>pohrom</a:t>
            </a:r>
            <a:r>
              <a:rPr lang="cs-CZ" sz="2200" b="1" dirty="0" err="1"/>
              <a:t>ami</a:t>
            </a:r>
            <a:r>
              <a:rPr lang="es-ES" sz="2200" b="1" dirty="0"/>
              <a:t> </a:t>
            </a:r>
            <a:r>
              <a:rPr lang="es-ES" sz="2200" b="1" dirty="0" err="1"/>
              <a:t>způsobil</a:t>
            </a:r>
            <a:r>
              <a:rPr lang="es-ES" sz="2200" b="1" dirty="0"/>
              <a:t> </a:t>
            </a:r>
            <a:r>
              <a:rPr lang="es-ES" sz="2200" b="1" dirty="0" err="1"/>
              <a:t>Mojžíš</a:t>
            </a:r>
            <a:r>
              <a:rPr lang="es-ES" sz="2200" b="1" dirty="0"/>
              <a:t> a </a:t>
            </a:r>
            <a:r>
              <a:rPr lang="es-ES" sz="2200" b="1" dirty="0" err="1"/>
              <a:t>že</a:t>
            </a:r>
            <a:r>
              <a:rPr lang="es-ES" sz="2200" b="1" dirty="0"/>
              <a:t> </a:t>
            </a:r>
            <a:r>
              <a:rPr lang="es-ES" sz="2200" b="1" dirty="0" err="1"/>
              <a:t>jejich</a:t>
            </a:r>
            <a:r>
              <a:rPr lang="es-ES" sz="2200" b="1" dirty="0"/>
              <a:t> </a:t>
            </a:r>
            <a:r>
              <a:rPr lang="es-ES" sz="2200" b="1" dirty="0" err="1"/>
              <a:t>vyloučení</a:t>
            </a:r>
            <a:r>
              <a:rPr lang="es-ES" sz="2200" b="1" dirty="0"/>
              <a:t> z </a:t>
            </a:r>
            <a:r>
              <a:rPr lang="es-ES" sz="2200" b="1" dirty="0" err="1"/>
              <a:t>Kanaánu</a:t>
            </a:r>
            <a:r>
              <a:rPr lang="es-ES" sz="2200" b="1" dirty="0"/>
              <a:t> </a:t>
            </a:r>
            <a:r>
              <a:rPr lang="es-ES" sz="2200" b="1" dirty="0" err="1"/>
              <a:t>bylo</a:t>
            </a:r>
            <a:r>
              <a:rPr lang="es-ES" sz="2200" b="1" dirty="0"/>
              <a:t> proto </a:t>
            </a:r>
            <a:r>
              <a:rPr lang="es-ES" sz="2200" b="1" dirty="0" err="1"/>
              <a:t>způsobeno</a:t>
            </a:r>
            <a:r>
              <a:rPr lang="es-ES" sz="2200" b="1" dirty="0"/>
              <a:t> </a:t>
            </a:r>
            <a:r>
              <a:rPr lang="es-ES" sz="2200" b="1" dirty="0" err="1"/>
              <a:t>špatným</a:t>
            </a:r>
            <a:r>
              <a:rPr lang="es-ES" sz="2200" b="1" dirty="0"/>
              <a:t> </a:t>
            </a:r>
            <a:r>
              <a:rPr lang="es-ES" sz="2200" b="1" dirty="0" err="1"/>
              <a:t>řízením</a:t>
            </a:r>
            <a:r>
              <a:rPr lang="es-ES" sz="2200" b="1" dirty="0"/>
              <a:t> a </a:t>
            </a:r>
            <a:r>
              <a:rPr lang="es-ES" sz="2200" b="1" dirty="0" err="1"/>
              <a:t>vedením</a:t>
            </a:r>
            <a:r>
              <a:rPr lang="es-ES" sz="2200" b="1" dirty="0"/>
              <a:t> </a:t>
            </a:r>
            <a:r>
              <a:rPr lang="es-ES" sz="2200" b="1" dirty="0" err="1"/>
              <a:t>Mojžíše</a:t>
            </a:r>
            <a:r>
              <a:rPr lang="es-ES" sz="2200" b="1" dirty="0"/>
              <a:t> a </a:t>
            </a:r>
            <a:r>
              <a:rPr lang="es-ES" sz="2200" b="1" dirty="0" err="1"/>
              <a:t>Árona</a:t>
            </a:r>
            <a:r>
              <a:rPr lang="es-ES" sz="2200" b="1" dirty="0"/>
              <a:t>.</a:t>
            </a:r>
          </a:p>
        </p:txBody>
      </p:sp>
      <p:pic>
        <p:nvPicPr>
          <p:cNvPr id="3075" name="Picture 3" descr="I:\Dibujos\Moises\Hecho\Moises\Moises (2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1200" y="3857628"/>
            <a:ext cx="3238518" cy="23375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4 CuadroTexto"/>
          <p:cNvSpPr txBox="1"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JAKÉ ARGUMENTY POUŽILI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K TOMU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ABY PŘESVĚDČILI LIDI?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4282" y="3628629"/>
            <a:ext cx="55007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╠"/>
            </a:pPr>
            <a:r>
              <a:rPr lang="es-ES" sz="2200" b="1" dirty="0" err="1">
                <a:solidFill>
                  <a:prstClr val="black"/>
                </a:solidFill>
              </a:rPr>
              <a:t>Kórach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jim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řekl</a:t>
            </a:r>
            <a:r>
              <a:rPr lang="es-ES" sz="2200" b="1" dirty="0">
                <a:solidFill>
                  <a:prstClr val="black"/>
                </a:solidFill>
              </a:rPr>
              <a:t>, </a:t>
            </a:r>
            <a:r>
              <a:rPr lang="es-ES" sz="2200" b="1" dirty="0" err="1">
                <a:solidFill>
                  <a:prstClr val="black"/>
                </a:solidFill>
              </a:rPr>
              <a:t>že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kdyby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byl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jejich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vůdcem</a:t>
            </a:r>
            <a:r>
              <a:rPr lang="es-ES" sz="2200" b="1" dirty="0">
                <a:solidFill>
                  <a:prstClr val="black"/>
                </a:solidFill>
              </a:rPr>
              <a:t> a </a:t>
            </a:r>
            <a:r>
              <a:rPr lang="es-ES" sz="2200" b="1" dirty="0" err="1">
                <a:solidFill>
                  <a:prstClr val="black"/>
                </a:solidFill>
              </a:rPr>
              <a:t>povzbuzoval</a:t>
            </a:r>
            <a:r>
              <a:rPr lang="es-ES" sz="2200" b="1" dirty="0">
                <a:solidFill>
                  <a:prstClr val="black"/>
                </a:solidFill>
              </a:rPr>
              <a:t> je, </a:t>
            </a:r>
            <a:r>
              <a:rPr lang="es-ES" sz="2200" b="1" dirty="0" err="1">
                <a:solidFill>
                  <a:prstClr val="black"/>
                </a:solidFill>
              </a:rPr>
              <a:t>lpěli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na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jejich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dobrých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skutcích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místo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aby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káral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jejich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hříchy</a:t>
            </a:r>
            <a:r>
              <a:rPr lang="es-ES" sz="2200" b="1" dirty="0">
                <a:solidFill>
                  <a:prstClr val="black"/>
                </a:solidFill>
              </a:rPr>
              <a:t>, </a:t>
            </a:r>
            <a:r>
              <a:rPr lang="es-ES" sz="2200" b="1" dirty="0" err="1">
                <a:solidFill>
                  <a:prstClr val="black"/>
                </a:solidFill>
              </a:rPr>
              <a:t>vydali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by</a:t>
            </a:r>
            <a:r>
              <a:rPr lang="es-ES" sz="2200" b="1" dirty="0">
                <a:solidFill>
                  <a:prstClr val="black"/>
                </a:solidFill>
              </a:rPr>
              <a:t> se </a:t>
            </a:r>
            <a:r>
              <a:rPr lang="es-ES" sz="2200" b="1" dirty="0" err="1">
                <a:solidFill>
                  <a:prstClr val="black"/>
                </a:solidFill>
              </a:rPr>
              <a:t>na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pokojnou</a:t>
            </a:r>
            <a:r>
              <a:rPr lang="es-ES" sz="2200" b="1" dirty="0">
                <a:solidFill>
                  <a:prstClr val="black"/>
                </a:solidFill>
              </a:rPr>
              <a:t> a </a:t>
            </a:r>
            <a:r>
              <a:rPr lang="es-ES" sz="2200" b="1" dirty="0" err="1">
                <a:solidFill>
                  <a:prstClr val="black"/>
                </a:solidFill>
              </a:rPr>
              <a:t>úspěšnou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cestu</a:t>
            </a:r>
            <a:r>
              <a:rPr lang="cs-CZ" sz="2200" b="1" dirty="0">
                <a:solidFill>
                  <a:prstClr val="black"/>
                </a:solidFill>
              </a:rPr>
              <a:t>.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Místo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aby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putovali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sem</a:t>
            </a:r>
            <a:r>
              <a:rPr lang="es-ES" sz="2200" b="1" dirty="0">
                <a:solidFill>
                  <a:prstClr val="black"/>
                </a:solidFill>
              </a:rPr>
              <a:t> a </a:t>
            </a:r>
            <a:r>
              <a:rPr lang="es-ES" sz="2200" b="1" dirty="0" err="1">
                <a:solidFill>
                  <a:prstClr val="black"/>
                </a:solidFill>
              </a:rPr>
              <a:t>tam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po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poušti</a:t>
            </a:r>
            <a:r>
              <a:rPr lang="es-ES" sz="2200" b="1" dirty="0">
                <a:solidFill>
                  <a:prstClr val="black"/>
                </a:solidFill>
              </a:rPr>
              <a:t>, </a:t>
            </a:r>
            <a:r>
              <a:rPr lang="es-ES" sz="2200" b="1" dirty="0" err="1">
                <a:solidFill>
                  <a:prstClr val="black"/>
                </a:solidFill>
              </a:rPr>
              <a:t>okamžitě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vstoupili</a:t>
            </a:r>
            <a:r>
              <a:rPr lang="es-ES" sz="2200" b="1" dirty="0">
                <a:solidFill>
                  <a:prstClr val="black"/>
                </a:solidFill>
              </a:rPr>
              <a:t> do </a:t>
            </a:r>
            <a:r>
              <a:rPr lang="es-ES" sz="2200" b="1" dirty="0" err="1">
                <a:solidFill>
                  <a:prstClr val="black"/>
                </a:solidFill>
              </a:rPr>
              <a:t>zaslíbené</a:t>
            </a:r>
            <a:r>
              <a:rPr lang="es-ES" sz="22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země</a:t>
            </a:r>
            <a:r>
              <a:rPr lang="es-ES" sz="2200" b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28178" y="1124744"/>
            <a:ext cx="64294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0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400" b="1" dirty="0" err="1">
                <a:solidFill>
                  <a:schemeClr val="bg1"/>
                </a:solidFill>
              </a:rPr>
              <a:t>Začali</a:t>
            </a:r>
            <a:r>
              <a:rPr lang="es-ES" sz="2400" b="1" dirty="0">
                <a:solidFill>
                  <a:schemeClr val="bg1"/>
                </a:solidFill>
              </a:rPr>
              <a:t> si </a:t>
            </a:r>
            <a:r>
              <a:rPr lang="es-ES" sz="2400" b="1" dirty="0" err="1">
                <a:solidFill>
                  <a:schemeClr val="bg1"/>
                </a:solidFill>
              </a:rPr>
              <a:t>šeptat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svou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nespokojenost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mezi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sebou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pak</a:t>
            </a:r>
            <a:r>
              <a:rPr lang="es-ES" sz="2400" b="1" dirty="0">
                <a:solidFill>
                  <a:schemeClr val="bg1"/>
                </a:solidFill>
              </a:rPr>
              <a:t> i s </a:t>
            </a:r>
            <a:r>
              <a:rPr lang="es-ES" sz="2400" b="1" dirty="0" err="1">
                <a:solidFill>
                  <a:schemeClr val="bg1"/>
                </a:solidFill>
              </a:rPr>
              <a:t>vůdci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Izraele</a:t>
            </a:r>
            <a:r>
              <a:rPr lang="es-ES" sz="2400" b="1" dirty="0">
                <a:solidFill>
                  <a:schemeClr val="bg1"/>
                </a:solidFill>
              </a:rPr>
              <a:t>.  </a:t>
            </a:r>
            <a:r>
              <a:rPr lang="es-ES" sz="2400" b="1" dirty="0" err="1">
                <a:solidFill>
                  <a:schemeClr val="bg1"/>
                </a:solidFill>
              </a:rPr>
              <a:t>Jejich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narážky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byly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tak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dobře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přijaty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400" b="1" dirty="0" err="1">
                <a:solidFill>
                  <a:schemeClr val="bg1"/>
                </a:solidFill>
              </a:rPr>
              <a:t>že</a:t>
            </a:r>
            <a:r>
              <a:rPr lang="es-ES" sz="2400" b="1" dirty="0">
                <a:solidFill>
                  <a:schemeClr val="bg1"/>
                </a:solidFill>
              </a:rPr>
              <a:t> se </a:t>
            </a:r>
            <a:r>
              <a:rPr lang="es-ES" sz="2400" b="1" dirty="0" err="1">
                <a:solidFill>
                  <a:schemeClr val="bg1"/>
                </a:solidFill>
              </a:rPr>
              <a:t>odvážili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dále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nakonec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opravdu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věřili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400" b="1" dirty="0" err="1">
                <a:solidFill>
                  <a:schemeClr val="bg1"/>
                </a:solidFill>
              </a:rPr>
              <a:t>že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byli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pohnuti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horlivostí</a:t>
            </a:r>
            <a:r>
              <a:rPr lang="es-ES" sz="2400" b="1" dirty="0">
                <a:solidFill>
                  <a:schemeClr val="bg1"/>
                </a:solidFill>
              </a:rPr>
              <a:t> pro </a:t>
            </a:r>
            <a:r>
              <a:rPr lang="es-ES" sz="2400" b="1" dirty="0" err="1">
                <a:solidFill>
                  <a:schemeClr val="bg1"/>
                </a:solidFill>
              </a:rPr>
              <a:t>Boha</a:t>
            </a:r>
            <a:r>
              <a:rPr lang="es-ES" sz="2400" b="1" dirty="0">
                <a:solidFill>
                  <a:schemeClr val="bg1"/>
                </a:solidFill>
              </a:rPr>
              <a:t>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400" b="1" dirty="0">
                <a:solidFill>
                  <a:schemeClr val="bg1"/>
                </a:solidFill>
              </a:rPr>
              <a:t>Ti, </a:t>
            </a:r>
            <a:r>
              <a:rPr lang="es-ES" sz="2400" b="1" dirty="0" err="1">
                <a:solidFill>
                  <a:schemeClr val="bg1"/>
                </a:solidFill>
              </a:rPr>
              <a:t>kteří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chybují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zaslouží</a:t>
            </a:r>
            <a:r>
              <a:rPr lang="es-ES" sz="2400" b="1" dirty="0">
                <a:solidFill>
                  <a:schemeClr val="bg1"/>
                </a:solidFill>
              </a:rPr>
              <a:t> si </a:t>
            </a:r>
            <a:r>
              <a:rPr lang="es-ES" sz="2400" b="1" dirty="0" err="1">
                <a:solidFill>
                  <a:schemeClr val="bg1"/>
                </a:solidFill>
              </a:rPr>
              <a:t>pokárání</a:t>
            </a:r>
            <a:r>
              <a:rPr lang="es-ES" sz="2400" b="1" dirty="0">
                <a:solidFill>
                  <a:schemeClr val="bg1"/>
                </a:solidFill>
              </a:rPr>
              <a:t>, se </a:t>
            </a:r>
            <a:r>
              <a:rPr lang="es-ES" sz="2400" b="1" dirty="0" err="1">
                <a:solidFill>
                  <a:schemeClr val="bg1"/>
                </a:solidFill>
              </a:rPr>
              <a:t>netěší</a:t>
            </a:r>
            <a:r>
              <a:rPr lang="es-ES" sz="2400" b="1" dirty="0">
                <a:solidFill>
                  <a:schemeClr val="bg1"/>
                </a:solidFill>
              </a:rPr>
              <a:t> z </a:t>
            </a:r>
            <a:r>
              <a:rPr lang="es-ES" sz="2400" b="1" dirty="0" err="1">
                <a:solidFill>
                  <a:schemeClr val="bg1"/>
                </a:solidFill>
              </a:rPr>
              <a:t>ničeho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jiného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400" b="1" dirty="0" err="1">
                <a:solidFill>
                  <a:schemeClr val="bg1"/>
                </a:solidFill>
              </a:rPr>
              <a:t>než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že</a:t>
            </a:r>
            <a:r>
              <a:rPr lang="es-ES" sz="2400" b="1" dirty="0">
                <a:solidFill>
                  <a:schemeClr val="bg1"/>
                </a:solidFill>
              </a:rPr>
              <a:t> se </a:t>
            </a:r>
            <a:r>
              <a:rPr lang="es-ES" sz="2400" b="1" dirty="0" err="1">
                <a:solidFill>
                  <a:schemeClr val="bg1"/>
                </a:solidFill>
              </a:rPr>
              <a:t>jim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dostane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soucitu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chvály</a:t>
            </a:r>
            <a:r>
              <a:rPr lang="es-ES" sz="2400" b="1" dirty="0">
                <a:solidFill>
                  <a:schemeClr val="bg1"/>
                </a:solidFill>
              </a:rPr>
              <a:t>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400" b="1" dirty="0" err="1">
                <a:solidFill>
                  <a:schemeClr val="bg1"/>
                </a:solidFill>
              </a:rPr>
              <a:t>Mezi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disharmonickými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elementy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sboru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vládla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větší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jednota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harmonie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než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kdykoli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předtím</a:t>
            </a:r>
            <a:r>
              <a:rPr lang="es-E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PRŮBĚH VZPOURY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6" name="5 Imagen" descr="murmurand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3116"/>
            <a:ext cx="2305708" cy="32946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571612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0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"/>
            </a:pPr>
            <a:r>
              <a:rPr lang="es-ES" sz="2400" b="1" dirty="0" err="1">
                <a:solidFill>
                  <a:schemeClr val="bg1"/>
                </a:solidFill>
              </a:rPr>
              <a:t>Mylně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přesvědčili</a:t>
            </a:r>
            <a:r>
              <a:rPr lang="es-ES" sz="2400" b="1" dirty="0">
                <a:solidFill>
                  <a:schemeClr val="bg1"/>
                </a:solidFill>
              </a:rPr>
              <a:t> sebe i sebe </a:t>
            </a:r>
            <a:r>
              <a:rPr lang="es-ES" sz="2400" b="1" dirty="0" err="1">
                <a:solidFill>
                  <a:schemeClr val="bg1"/>
                </a:solidFill>
              </a:rPr>
              <a:t>navzájem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400" b="1" dirty="0" err="1">
                <a:solidFill>
                  <a:schemeClr val="bg1"/>
                </a:solidFill>
              </a:rPr>
              <a:t>že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Mojžíš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Áron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zaujali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pozice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400" b="1" dirty="0" err="1">
                <a:solidFill>
                  <a:schemeClr val="bg1"/>
                </a:solidFill>
              </a:rPr>
              <a:t>které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zaujímali</a:t>
            </a:r>
            <a:r>
              <a:rPr lang="es-ES" sz="2400" b="1" dirty="0">
                <a:solidFill>
                  <a:schemeClr val="bg1"/>
                </a:solidFill>
              </a:rPr>
              <a:t> pro sebe.</a:t>
            </a:r>
          </a:p>
          <a:p>
            <a:pPr marL="720725" lvl="0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"/>
            </a:pPr>
            <a:r>
              <a:rPr lang="es-ES" sz="2400" b="1" dirty="0">
                <a:solidFill>
                  <a:schemeClr val="bg1"/>
                </a:solidFill>
              </a:rPr>
              <a:t>V tu </a:t>
            </a:r>
            <a:r>
              <a:rPr lang="es-ES" sz="2400" b="1" dirty="0" err="1">
                <a:solidFill>
                  <a:schemeClr val="bg1"/>
                </a:solidFill>
              </a:rPr>
              <a:t>chvíli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byl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Kórach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přesvědčen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400" b="1" dirty="0" err="1">
                <a:solidFill>
                  <a:schemeClr val="bg1"/>
                </a:solidFill>
              </a:rPr>
              <a:t>že</a:t>
            </a:r>
            <a:r>
              <a:rPr lang="es-ES" sz="2400" b="1" dirty="0">
                <a:solidFill>
                  <a:schemeClr val="bg1"/>
                </a:solidFill>
              </a:rPr>
              <a:t> mu </a:t>
            </a:r>
            <a:r>
              <a:rPr lang="es-ES" sz="2400" b="1" dirty="0" err="1">
                <a:solidFill>
                  <a:schemeClr val="bg1"/>
                </a:solidFill>
              </a:rPr>
              <a:t>Bůh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zjevil</a:t>
            </a:r>
            <a:r>
              <a:rPr lang="es-ES" sz="2400" b="1" dirty="0">
                <a:solidFill>
                  <a:schemeClr val="bg1"/>
                </a:solidFill>
              </a:rPr>
              <a:t> tuto </a:t>
            </a:r>
            <a:r>
              <a:rPr lang="es-ES" sz="2400" b="1" dirty="0" err="1">
                <a:solidFill>
                  <a:schemeClr val="bg1"/>
                </a:solidFill>
              </a:rPr>
              <a:t>záležitost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zmocnil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ho</a:t>
            </a:r>
            <a:r>
              <a:rPr lang="es-ES" sz="2400" b="1" dirty="0">
                <a:solidFill>
                  <a:schemeClr val="bg1"/>
                </a:solidFill>
              </a:rPr>
              <a:t> ke </a:t>
            </a:r>
            <a:r>
              <a:rPr lang="es-ES" sz="2400" b="1" dirty="0" err="1">
                <a:solidFill>
                  <a:schemeClr val="bg1"/>
                </a:solidFill>
              </a:rPr>
              <a:t>změně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vlády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dříve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400" b="1" dirty="0" err="1">
                <a:solidFill>
                  <a:schemeClr val="bg1"/>
                </a:solidFill>
              </a:rPr>
              <a:t>než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bude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příliš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pozdě</a:t>
            </a:r>
            <a:r>
              <a:rPr lang="es-E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PRŮBĚH VZPOURY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I:\Dibujos\core datan abiram\MoisesCoreAbiram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4230" y="4119594"/>
            <a:ext cx="3365488" cy="252411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85721" y="4500570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0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"/>
            </a:pPr>
            <a:r>
              <a:rPr lang="es-ES" sz="2400" b="1" dirty="0" err="1">
                <a:solidFill>
                  <a:schemeClr val="bg1"/>
                </a:solidFill>
              </a:rPr>
              <a:t>Když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získali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přízeň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lidu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400" b="1" dirty="0" err="1">
                <a:solidFill>
                  <a:schemeClr val="bg1"/>
                </a:solidFill>
              </a:rPr>
              <a:t>otevřeně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vyzvali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Mojžíše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      </a:t>
            </a:r>
            <a:r>
              <a:rPr lang="es-ES" sz="2400" b="1" dirty="0">
                <a:solidFill>
                  <a:schemeClr val="bg1"/>
                </a:solidFill>
              </a:rPr>
              <a:t>a </a:t>
            </a:r>
            <a:r>
              <a:rPr lang="es-ES" sz="2400" b="1" dirty="0" err="1">
                <a:solidFill>
                  <a:schemeClr val="bg1"/>
                </a:solidFill>
              </a:rPr>
              <a:t>Árona</a:t>
            </a:r>
            <a:r>
              <a:rPr lang="es-ES" sz="24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beli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71999" cy="682138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572000" y="2142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OTEVŘENÁ VZPOURA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14876" y="1571612"/>
            <a:ext cx="4286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cs-CZ" sz="2400" b="1" dirty="0">
                <a:solidFill>
                  <a:srgbClr val="FF0000"/>
                </a:solidFill>
                <a:latin typeface="Comic Sans MS" pitchFamily="66" charset="0"/>
              </a:rPr>
              <a:t>Shromáždili se proti Mojžíšovi a Áronovi  a vyčítali jim: ´Příliš mnoho si osobujete. Celá pospolitost, všichni v ní jsou svatí a Hospodin je uprostřed nich. Proč se povznášíte nad Hospodinovo shromáždění?´“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72330" y="628652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4. Mojžíšova</a:t>
            </a:r>
            <a:r>
              <a:rPr lang="es-ES" sz="1400" dirty="0">
                <a:solidFill>
                  <a:srgbClr val="FF0000"/>
                </a:solidFill>
              </a:rPr>
              <a:t> 16</a:t>
            </a:r>
            <a:r>
              <a:rPr lang="cs-CZ" sz="1400" dirty="0">
                <a:solidFill>
                  <a:srgbClr val="FF0000"/>
                </a:solidFill>
              </a:rPr>
              <a:t>,</a:t>
            </a:r>
            <a:r>
              <a:rPr lang="es-ES" sz="14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85984" y="1952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Mojžíš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se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modlil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a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Bůh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mu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zjevil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způsob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jak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jednat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1797</Words>
  <Application>Microsoft Office PowerPoint</Application>
  <PresentationFormat>Presentación en pantalla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Cooper Black</vt:lpstr>
      <vt:lpstr>Amasis MT Pro Black</vt:lpstr>
      <vt:lpstr>Wingdings</vt:lpstr>
      <vt:lpstr>Arial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 y Eunice Fustero</dc:creator>
  <cp:lastModifiedBy>Sergio Fustero Carreras</cp:lastModifiedBy>
  <cp:revision>177</cp:revision>
  <dcterms:created xsi:type="dcterms:W3CDTF">2009-11-08T08:56:26Z</dcterms:created>
  <dcterms:modified xsi:type="dcterms:W3CDTF">2023-07-06T15:28:05Z</dcterms:modified>
</cp:coreProperties>
</file>