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2"/>
  </p:notesMasterIdLst>
  <p:sldIdLst>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6" r:id="rId25"/>
    <p:sldId id="278" r:id="rId26"/>
    <p:sldId id="281" r:id="rId27"/>
    <p:sldId id="282" r:id="rId28"/>
    <p:sldId id="283" r:id="rId29"/>
    <p:sldId id="284" r:id="rId30"/>
    <p:sldId id="285" r:id="rId31"/>
  </p:sldIdLst>
  <p:sldSz cx="9144000" cy="6858000" type="screen4x3"/>
  <p:notesSz cx="6858000" cy="9144000"/>
  <p:embeddedFontLst>
    <p:embeddedFont>
      <p:font typeface="Adobe Garamond Pro Bold" panose="02020702060506020403" pitchFamily="18" charset="0"/>
      <p:bold r:id="rId33"/>
      <p:boldItalic r:id="rId34"/>
    </p:embeddedFont>
    <p:embeddedFont>
      <p:font typeface="Agency FB" panose="020B0503020202020204" pitchFamily="34" charset="0"/>
      <p:regular r:id="rId35"/>
      <p:bold r:id="rId36"/>
    </p:embeddedFont>
    <p:embeddedFont>
      <p:font typeface="Aharoni" panose="02010803020104030203" pitchFamily="2" charset="-79"/>
      <p:bold r:id="rId37"/>
    </p:embeddedFont>
    <p:embeddedFont>
      <p:font typeface="Andalus" panose="020B0604020202020204" charset="-78"/>
      <p:regular r:id="rId38"/>
    </p:embeddedFont>
    <p:embeddedFont>
      <p:font typeface="Arial Narrow" panose="020B0606020202030204" pitchFamily="34" charset="0"/>
      <p:regular r:id="rId39"/>
      <p:bold r:id="rId40"/>
      <p:italic r:id="rId41"/>
      <p:boldItalic r:id="rId42"/>
    </p:embeddedFont>
    <p:embeddedFont>
      <p:font typeface="Britannic Bold" panose="020B0903060703020204" pitchFamily="34" charset="0"/>
      <p:regular r:id="rId43"/>
    </p:embeddedFont>
    <p:embeddedFont>
      <p:font typeface="Calibri" panose="020F0502020204030204" pitchFamily="34" charset="0"/>
      <p:regular r:id="rId44"/>
      <p:bold r:id="rId45"/>
      <p:italic r:id="rId46"/>
      <p:boldItalic r:id="rId47"/>
    </p:embeddedFont>
    <p:embeddedFont>
      <p:font typeface="Comic Sans MS" panose="030F0702030302020204" pitchFamily="66" charset="0"/>
      <p:regular r:id="rId48"/>
      <p:bold r:id="rId49"/>
      <p:italic r:id="rId50"/>
      <p:boldItalic r:id="rId51"/>
    </p:embeddedFont>
    <p:embeddedFont>
      <p:font typeface="Cooper Black" panose="0208090404030B020404" pitchFamily="18" charset="0"/>
      <p:regular r:id="rId52"/>
    </p:embeddedFont>
    <p:embeddedFont>
      <p:font typeface="Doppio One" panose="020B0604020202020204" charset="0"/>
      <p:regular r:id="rId53"/>
    </p:embeddedFont>
    <p:embeddedFont>
      <p:font typeface="Eras Bold ITC" panose="020B0907030504020204" pitchFamily="34" charset="0"/>
      <p:regular r:id="rId54"/>
    </p:embeddedFont>
    <p:embeddedFont>
      <p:font typeface="Ethnocentric" panose="020B0604020202020204" charset="0"/>
      <p:regular r:id="rId55"/>
    </p:embeddedFont>
    <p:embeddedFont>
      <p:font typeface="Kozuka Gothic Pro H" panose="020B0800000000000000" pitchFamily="34" charset="-128"/>
      <p:bold r:id="rId5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FF7979"/>
    <a:srgbClr val="F6FD9B"/>
    <a:srgbClr val="FF99FF"/>
    <a:srgbClr val="99FF33"/>
    <a:srgbClr val="A9CAF3"/>
    <a:srgbClr val="FFF0BD"/>
    <a:srgbClr val="000000"/>
    <a:srgbClr val="F5C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22" autoAdjust="0"/>
  </p:normalViewPr>
  <p:slideViewPr>
    <p:cSldViewPr>
      <p:cViewPr varScale="1">
        <p:scale>
          <a:sx n="95" d="100"/>
          <a:sy n="95" d="100"/>
        </p:scale>
        <p:origin x="19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gif"/></Relationships>
</file>

<file path=ppt/diagrams/_rels/data3.xml.rels><?xml version="1.0" encoding="UTF-8" standalone="yes"?>
<Relationships xmlns="http://schemas.openxmlformats.org/package/2006/relationships"><Relationship Id="rId1" Type="http://schemas.openxmlformats.org/officeDocument/2006/relationships/image" Target="../media/image40.jpeg"/></Relationships>
</file>

<file path=ppt/diagrams/_rels/data4.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gif"/></Relationships>
</file>

<file path=ppt/diagrams/_rels/drawing3.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2BE9A-B98B-4235-BDFB-F0F2349CE8E2}"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ES"/>
        </a:p>
      </dgm:t>
    </dgm:pt>
    <dgm:pt modelId="{91A68348-18E9-4D39-A3B6-2DD122F8A8EE}">
      <dgm:prSet phldrT="[Texto]" custT="1"/>
      <dgm:spPr/>
      <dgm:t>
        <a:bodyPr/>
        <a:lstStyle/>
        <a:p>
          <a:r>
            <a:rPr lang="cs-CZ" sz="2000" b="1" dirty="0">
              <a:solidFill>
                <a:srgbClr val="DE8400"/>
              </a:solidFill>
              <a:effectLst>
                <a:outerShdw blurRad="50800" dist="50800" dir="5400000" algn="ctr" rotWithShape="0">
                  <a:schemeClr val="tx1"/>
                </a:outerShdw>
              </a:effectLst>
            </a:rPr>
            <a:t>Smlouva uzavřená</a:t>
          </a:r>
          <a:r>
            <a:rPr lang="es-ES" sz="2000" b="1" dirty="0">
              <a:solidFill>
                <a:srgbClr val="DE8400"/>
              </a:solidFill>
              <a:effectLst>
                <a:outerShdw blurRad="50800" dist="50800" dir="5400000" algn="ctr" rotWithShape="0">
                  <a:schemeClr val="tx1"/>
                </a:outerShdw>
              </a:effectLst>
            </a:rPr>
            <a:t> s Abrahamem
</a:t>
          </a:r>
          <a:r>
            <a:rPr lang="es-ES" sz="1600" dirty="0"/>
            <a:t>“</a:t>
          </a:r>
          <a:r>
            <a:rPr lang="cs-CZ" sz="1600" dirty="0"/>
            <a:t>Smlouvu mezi sebou a tebou i tvým potomstvem ve všech pokoleních činím totiž smlouvou věčnou, že budu Bohem tobě     i tvému potomstvu</a:t>
          </a:r>
          <a:r>
            <a:rPr lang="es-ES" sz="1600" dirty="0"/>
            <a:t>” </a:t>
          </a:r>
          <a:r>
            <a:rPr lang="es-ES" sz="1050" dirty="0"/>
            <a:t>(</a:t>
          </a:r>
          <a:r>
            <a:rPr lang="cs-CZ" sz="1050" dirty="0"/>
            <a:t>1. Mojžíšova</a:t>
          </a:r>
          <a:r>
            <a:rPr lang="es-ES" sz="1050" dirty="0"/>
            <a:t> 17</a:t>
          </a:r>
          <a:r>
            <a:rPr lang="cs-CZ" sz="1050" dirty="0"/>
            <a:t>,</a:t>
          </a:r>
          <a:r>
            <a:rPr lang="es-ES" sz="1050" dirty="0"/>
            <a:t>7)</a:t>
          </a:r>
          <a:endParaRPr lang="es-ES" sz="2000" b="1" dirty="0">
            <a:solidFill>
              <a:srgbClr val="DE8400"/>
            </a:solidFill>
            <a:effectLst>
              <a:outerShdw blurRad="50800" dist="50800" dir="5400000" algn="ctr" rotWithShape="0">
                <a:schemeClr val="tx1"/>
              </a:outerShdw>
            </a:effectLst>
          </a:endParaRPr>
        </a:p>
      </dgm:t>
    </dgm:pt>
    <dgm:pt modelId="{7704462A-EAA6-4F13-B421-33A4B3362B9A}" type="parTrans" cxnId="{A4BF4B32-4E76-473D-8EB3-03894326AD06}">
      <dgm:prSet/>
      <dgm:spPr/>
      <dgm:t>
        <a:bodyPr/>
        <a:lstStyle/>
        <a:p>
          <a:endParaRPr lang="es-ES" sz="1800"/>
        </a:p>
      </dgm:t>
    </dgm:pt>
    <dgm:pt modelId="{9A5ED58C-9E96-476B-963E-82C0243A7522}" type="sibTrans" cxnId="{A4BF4B32-4E76-473D-8EB3-03894326AD06}">
      <dgm:prSet/>
      <dgm:spPr/>
      <dgm:t>
        <a:bodyPr/>
        <a:lstStyle/>
        <a:p>
          <a:endParaRPr lang="es-ES" sz="1800"/>
        </a:p>
      </dgm:t>
    </dgm:pt>
    <dgm:pt modelId="{7E94D79E-FFC6-43A6-988E-D87AF9D64109}">
      <dgm:prSet phldrT="[Texto]" custT="1"/>
      <dgm:spPr/>
      <dgm:t>
        <a:bodyPr/>
        <a:lstStyle/>
        <a:p>
          <a:r>
            <a:rPr lang="cs-CZ" sz="2000" b="1" dirty="0">
              <a:solidFill>
                <a:srgbClr val="DE8400"/>
              </a:solidFill>
              <a:effectLst>
                <a:outerShdw blurRad="50800" dist="50800" dir="5400000" algn="ctr" rotWithShape="0">
                  <a:schemeClr val="tx1"/>
                </a:outerShdw>
              </a:effectLst>
            </a:rPr>
            <a:t>Smlouva s Izákem</a:t>
          </a:r>
          <a:endParaRPr lang="es-ES" sz="2000" b="1" dirty="0">
            <a:solidFill>
              <a:srgbClr val="DE8400"/>
            </a:solidFill>
            <a:effectLst>
              <a:outerShdw blurRad="50800" dist="50800" dir="5400000" algn="ctr" rotWithShape="0">
                <a:schemeClr val="tx1"/>
              </a:outerShdw>
            </a:effectLst>
          </a:endParaRPr>
        </a:p>
      </dgm:t>
    </dgm:pt>
    <dgm:pt modelId="{5FF5C9E8-8389-46F1-ACC8-6F3775EBD476}" type="parTrans" cxnId="{4BCD44AB-8C67-4407-89AC-8CC17018588E}">
      <dgm:prSet/>
      <dgm:spPr/>
      <dgm:t>
        <a:bodyPr/>
        <a:lstStyle/>
        <a:p>
          <a:endParaRPr lang="es-ES" sz="1800"/>
        </a:p>
      </dgm:t>
    </dgm:pt>
    <dgm:pt modelId="{72A41520-D0F9-41D1-AFAF-702E56294110}" type="sibTrans" cxnId="{4BCD44AB-8C67-4407-89AC-8CC17018588E}">
      <dgm:prSet/>
      <dgm:spPr/>
      <dgm:t>
        <a:bodyPr/>
        <a:lstStyle/>
        <a:p>
          <a:endParaRPr lang="es-ES" sz="1800"/>
        </a:p>
      </dgm:t>
    </dgm:pt>
    <dgm:pt modelId="{C70502EA-CC81-4E7F-90B3-B3C8F6EDD249}">
      <dgm:prSet phldrT="[Texto]" custT="1"/>
      <dgm:spPr/>
      <dgm:t>
        <a:bodyPr/>
        <a:lstStyle/>
        <a:p>
          <a:r>
            <a:rPr lang="cs-CZ" sz="2000" b="1" dirty="0">
              <a:solidFill>
                <a:srgbClr val="DE8400"/>
              </a:solidFill>
              <a:effectLst>
                <a:outerShdw blurRad="50800" dist="50800" dir="5400000" algn="ctr" rotWithShape="0">
                  <a:schemeClr val="tx1"/>
                </a:outerShdw>
              </a:effectLst>
            </a:rPr>
            <a:t>Smlouva s Jákobem</a:t>
          </a:r>
          <a:endParaRPr lang="es-ES" sz="2000" b="1" dirty="0">
            <a:solidFill>
              <a:srgbClr val="DE8400"/>
            </a:solidFill>
            <a:effectLst>
              <a:outerShdw blurRad="50800" dist="50800" dir="5400000" algn="ctr" rotWithShape="0">
                <a:schemeClr val="tx1"/>
              </a:outerShdw>
            </a:effectLst>
          </a:endParaRPr>
        </a:p>
      </dgm:t>
    </dgm:pt>
    <dgm:pt modelId="{1A10C4DF-1C9F-4AEF-9DB5-C3C4E0323DAD}" type="parTrans" cxnId="{9C3DF134-12DD-4141-87E6-1AD45566F2DC}">
      <dgm:prSet/>
      <dgm:spPr/>
      <dgm:t>
        <a:bodyPr/>
        <a:lstStyle/>
        <a:p>
          <a:endParaRPr lang="es-ES" sz="1800"/>
        </a:p>
      </dgm:t>
    </dgm:pt>
    <dgm:pt modelId="{BF4FD25D-A65E-413A-9BDB-345F2FFEEB19}" type="sibTrans" cxnId="{9C3DF134-12DD-4141-87E6-1AD45566F2DC}">
      <dgm:prSet/>
      <dgm:spPr/>
      <dgm:t>
        <a:bodyPr/>
        <a:lstStyle/>
        <a:p>
          <a:endParaRPr lang="es-ES" sz="1800"/>
        </a:p>
      </dgm:t>
    </dgm:pt>
    <dgm:pt modelId="{B7161D4B-8C4A-4E37-AF3A-31F486AA2657}">
      <dgm:prSet phldrT="[Texto]" custT="1"/>
      <dgm:spPr/>
      <dgm:t>
        <a:bodyPr/>
        <a:lstStyle/>
        <a:p>
          <a:r>
            <a:rPr lang="es-ES" sz="1600" dirty="0"/>
            <a:t>“</a:t>
          </a:r>
          <a:r>
            <a:rPr lang="cs-CZ" sz="1600" dirty="0"/>
            <a:t>Uzavřel ji s Abrahamem, přísahou ji stvrdil Izákovi, stanovil      ji Jákobovi jako nařízení, Izraeli jako smlouvu věčnou</a:t>
          </a:r>
          <a:r>
            <a:rPr lang="es-ES" sz="1600" dirty="0"/>
            <a:t>”</a:t>
          </a:r>
          <a:r>
            <a:rPr lang="cs-CZ" sz="1600" dirty="0"/>
            <a:t>						</a:t>
          </a:r>
          <a:r>
            <a:rPr lang="es-ES" sz="1600" dirty="0"/>
            <a:t> </a:t>
          </a:r>
          <a:r>
            <a:rPr lang="es-ES" sz="1050" dirty="0"/>
            <a:t>(1</a:t>
          </a:r>
          <a:r>
            <a:rPr lang="cs-CZ" sz="1050" dirty="0"/>
            <a:t>. </a:t>
          </a:r>
          <a:r>
            <a:rPr lang="cs-CZ" sz="1050" dirty="0" err="1"/>
            <a:t>Patalipomenon</a:t>
          </a:r>
          <a:r>
            <a:rPr lang="es-ES" sz="1050" dirty="0"/>
            <a:t> 16</a:t>
          </a:r>
          <a:r>
            <a:rPr lang="cs-CZ" sz="1050" dirty="0"/>
            <a:t>,</a:t>
          </a:r>
          <a:r>
            <a:rPr lang="es-ES" sz="1050" dirty="0"/>
            <a:t>16</a:t>
          </a:r>
          <a:r>
            <a:rPr lang="cs-CZ" sz="1050" dirty="0"/>
            <a:t>.</a:t>
          </a:r>
          <a:r>
            <a:rPr lang="es-ES" sz="1050" dirty="0"/>
            <a:t>17)</a:t>
          </a:r>
          <a:endParaRPr lang="es-ES" sz="1600" dirty="0"/>
        </a:p>
      </dgm:t>
    </dgm:pt>
    <dgm:pt modelId="{E1CAAB6B-D9F3-434C-96D0-0273EA68EA41}" type="parTrans" cxnId="{C898D9AA-8FE2-42D2-89E3-B4C6D5E2B525}">
      <dgm:prSet/>
      <dgm:spPr/>
      <dgm:t>
        <a:bodyPr/>
        <a:lstStyle/>
        <a:p>
          <a:endParaRPr lang="es-ES" sz="1800"/>
        </a:p>
      </dgm:t>
    </dgm:pt>
    <dgm:pt modelId="{FF40E94F-E098-4BDA-A567-2EF313B8795E}" type="sibTrans" cxnId="{C898D9AA-8FE2-42D2-89E3-B4C6D5E2B525}">
      <dgm:prSet/>
      <dgm:spPr/>
      <dgm:t>
        <a:bodyPr/>
        <a:lstStyle/>
        <a:p>
          <a:endParaRPr lang="es-ES" sz="1800"/>
        </a:p>
      </dgm:t>
    </dgm:pt>
    <dgm:pt modelId="{8D01F858-B851-4CE9-9519-E70606420F46}">
      <dgm:prSet phldrT="[Texto]" custT="1"/>
      <dgm:spPr/>
      <dgm:t>
        <a:bodyPr/>
        <a:lstStyle/>
        <a:p>
          <a:r>
            <a:rPr lang="es-ES" sz="1600" dirty="0"/>
            <a:t>“</a:t>
          </a:r>
          <a:r>
            <a:rPr lang="cs-CZ" sz="1600" dirty="0"/>
            <a:t>Bůh však pravil: "A přece ti tvá žena Sára porodí syna a nazveš ho Izák (to je Smíšek). Svou smlouvu s ním ustavím pro jeho potomstvo jako smlouvu věčnou</a:t>
          </a:r>
          <a:r>
            <a:rPr lang="es-ES" sz="1600" dirty="0"/>
            <a:t>” </a:t>
          </a:r>
          <a:r>
            <a:rPr lang="es-ES" sz="1050" dirty="0"/>
            <a:t>(</a:t>
          </a:r>
          <a:r>
            <a:rPr lang="cs-CZ" sz="1050" dirty="0"/>
            <a:t>1. Mojžíšova</a:t>
          </a:r>
          <a:r>
            <a:rPr lang="es-ES" sz="1050" dirty="0"/>
            <a:t> 17</a:t>
          </a:r>
          <a:r>
            <a:rPr lang="cs-CZ" sz="1050" dirty="0"/>
            <a:t>,1</a:t>
          </a:r>
          <a:r>
            <a:rPr lang="es-ES" sz="1050" dirty="0"/>
            <a:t>9)</a:t>
          </a:r>
        </a:p>
      </dgm:t>
    </dgm:pt>
    <dgm:pt modelId="{F671D2E2-BDDE-4E10-9460-4CC8F6EC832F}" type="sibTrans" cxnId="{AB1BAC6C-33E0-4D41-BB2C-6D050F83E17A}">
      <dgm:prSet/>
      <dgm:spPr/>
      <dgm:t>
        <a:bodyPr/>
        <a:lstStyle/>
        <a:p>
          <a:endParaRPr lang="es-ES" sz="1800"/>
        </a:p>
      </dgm:t>
    </dgm:pt>
    <dgm:pt modelId="{D5542ADB-15D0-498D-8F99-7D9C3589799D}" type="parTrans" cxnId="{AB1BAC6C-33E0-4D41-BB2C-6D050F83E17A}">
      <dgm:prSet/>
      <dgm:spPr/>
      <dgm:t>
        <a:bodyPr/>
        <a:lstStyle/>
        <a:p>
          <a:endParaRPr lang="es-ES" sz="1800"/>
        </a:p>
      </dgm:t>
    </dgm:pt>
    <dgm:pt modelId="{F1217EBC-7BBA-4156-9A15-E18C88BD9E5B}" type="pres">
      <dgm:prSet presAssocID="{CB72BE9A-B98B-4235-BDFB-F0F2349CE8E2}" presName="linear" presStyleCnt="0">
        <dgm:presLayoutVars>
          <dgm:dir/>
          <dgm:resizeHandles val="exact"/>
        </dgm:presLayoutVars>
      </dgm:prSet>
      <dgm:spPr/>
    </dgm:pt>
    <dgm:pt modelId="{940F707D-88B1-41B6-95BD-747EA6B967AA}" type="pres">
      <dgm:prSet presAssocID="{91A68348-18E9-4D39-A3B6-2DD122F8A8EE}" presName="comp" presStyleCnt="0"/>
      <dgm:spPr/>
    </dgm:pt>
    <dgm:pt modelId="{7E1FC90F-CEDD-46E3-8B9E-BE3FD25DBA0E}" type="pres">
      <dgm:prSet presAssocID="{91A68348-18E9-4D39-A3B6-2DD122F8A8EE}" presName="box" presStyleLbl="node1" presStyleIdx="0" presStyleCnt="3"/>
      <dgm:spPr/>
    </dgm:pt>
    <dgm:pt modelId="{9D6FB879-211B-4DB6-B8B0-B45B58AD4A19}" type="pres">
      <dgm:prSet presAssocID="{91A68348-18E9-4D39-A3B6-2DD122F8A8EE}" presName="img" presStyleLbl="fgImgPlace1" presStyleIdx="0" presStyleCnt="3"/>
      <dgm:spPr>
        <a:blipFill rotWithShape="0">
          <a:blip xmlns:r="http://schemas.openxmlformats.org/officeDocument/2006/relationships" r:embed="rId1"/>
          <a:stretch>
            <a:fillRect/>
          </a:stretch>
        </a:blipFill>
      </dgm:spPr>
    </dgm:pt>
    <dgm:pt modelId="{38A8D1F2-3E25-4B21-A35E-3130A5C329CB}" type="pres">
      <dgm:prSet presAssocID="{91A68348-18E9-4D39-A3B6-2DD122F8A8EE}" presName="text" presStyleLbl="node1" presStyleIdx="0" presStyleCnt="3">
        <dgm:presLayoutVars>
          <dgm:bulletEnabled val="1"/>
        </dgm:presLayoutVars>
      </dgm:prSet>
      <dgm:spPr/>
    </dgm:pt>
    <dgm:pt modelId="{66373CF6-0180-4E88-ACB3-BD579044C38B}" type="pres">
      <dgm:prSet presAssocID="{9A5ED58C-9E96-476B-963E-82C0243A7522}" presName="spacer" presStyleCnt="0"/>
      <dgm:spPr/>
    </dgm:pt>
    <dgm:pt modelId="{94A0D2B5-0D87-47C9-B6F7-606513E79318}" type="pres">
      <dgm:prSet presAssocID="{7E94D79E-FFC6-43A6-988E-D87AF9D64109}" presName="comp" presStyleCnt="0"/>
      <dgm:spPr/>
    </dgm:pt>
    <dgm:pt modelId="{DAFBF75D-8386-4537-BF36-6F6AD6D2D1DF}" type="pres">
      <dgm:prSet presAssocID="{7E94D79E-FFC6-43A6-988E-D87AF9D64109}" presName="box" presStyleLbl="node1" presStyleIdx="1" presStyleCnt="3"/>
      <dgm:spPr/>
    </dgm:pt>
    <dgm:pt modelId="{AA47DBF2-5B0A-4991-B827-9A7380D2B193}" type="pres">
      <dgm:prSet presAssocID="{7E94D79E-FFC6-43A6-988E-D87AF9D64109}" presName="img" presStyleLbl="fgImgPlace1" presStyleIdx="1" presStyleCnt="3"/>
      <dgm:spPr>
        <a:blipFill rotWithShape="0">
          <a:blip xmlns:r="http://schemas.openxmlformats.org/officeDocument/2006/relationships" r:embed="rId2"/>
          <a:stretch>
            <a:fillRect/>
          </a:stretch>
        </a:blipFill>
      </dgm:spPr>
    </dgm:pt>
    <dgm:pt modelId="{C42001D1-475B-4DDE-A250-727EF1C5FC2E}" type="pres">
      <dgm:prSet presAssocID="{7E94D79E-FFC6-43A6-988E-D87AF9D64109}" presName="text" presStyleLbl="node1" presStyleIdx="1" presStyleCnt="3">
        <dgm:presLayoutVars>
          <dgm:bulletEnabled val="1"/>
        </dgm:presLayoutVars>
      </dgm:prSet>
      <dgm:spPr/>
    </dgm:pt>
    <dgm:pt modelId="{7CB5342F-C61A-4BED-8D35-50197C3A0B21}" type="pres">
      <dgm:prSet presAssocID="{72A41520-D0F9-41D1-AFAF-702E56294110}" presName="spacer" presStyleCnt="0"/>
      <dgm:spPr/>
    </dgm:pt>
    <dgm:pt modelId="{7292473F-C41D-446B-A606-89BD23F59F80}" type="pres">
      <dgm:prSet presAssocID="{C70502EA-CC81-4E7F-90B3-B3C8F6EDD249}" presName="comp" presStyleCnt="0"/>
      <dgm:spPr/>
    </dgm:pt>
    <dgm:pt modelId="{74984292-30E8-4904-8C4D-294806A3579E}" type="pres">
      <dgm:prSet presAssocID="{C70502EA-CC81-4E7F-90B3-B3C8F6EDD249}" presName="box" presStyleLbl="node1" presStyleIdx="2" presStyleCnt="3"/>
      <dgm:spPr/>
    </dgm:pt>
    <dgm:pt modelId="{A0EC3085-33C1-4DFC-9B38-48910DF8033A}" type="pres">
      <dgm:prSet presAssocID="{C70502EA-CC81-4E7F-90B3-B3C8F6EDD249}" presName="img" presStyleLbl="fgImgPlace1" presStyleIdx="2" presStyleCnt="3"/>
      <dgm:spPr>
        <a:blipFill rotWithShape="0">
          <a:blip xmlns:r="http://schemas.openxmlformats.org/officeDocument/2006/relationships" r:embed="rId3"/>
          <a:stretch>
            <a:fillRect/>
          </a:stretch>
        </a:blipFill>
      </dgm:spPr>
    </dgm:pt>
    <dgm:pt modelId="{6C098690-D88E-4626-85DA-2C253E6EF8EE}" type="pres">
      <dgm:prSet presAssocID="{C70502EA-CC81-4E7F-90B3-B3C8F6EDD249}" presName="text" presStyleLbl="node1" presStyleIdx="2" presStyleCnt="3">
        <dgm:presLayoutVars>
          <dgm:bulletEnabled val="1"/>
        </dgm:presLayoutVars>
      </dgm:prSet>
      <dgm:spPr/>
    </dgm:pt>
  </dgm:ptLst>
  <dgm:cxnLst>
    <dgm:cxn modelId="{802DF81A-5AEA-48ED-81CD-12A36690B803}" type="presOf" srcId="{91A68348-18E9-4D39-A3B6-2DD122F8A8EE}" destId="{38A8D1F2-3E25-4B21-A35E-3130A5C329CB}" srcOrd="1" destOrd="0" presId="urn:microsoft.com/office/officeart/2005/8/layout/vList4"/>
    <dgm:cxn modelId="{DA54BA30-E47F-45CD-BBA0-4E7CB9CE1509}" type="presOf" srcId="{7E94D79E-FFC6-43A6-988E-D87AF9D64109}" destId="{C42001D1-475B-4DDE-A250-727EF1C5FC2E}" srcOrd="1" destOrd="0" presId="urn:microsoft.com/office/officeart/2005/8/layout/vList4"/>
    <dgm:cxn modelId="{A4BF4B32-4E76-473D-8EB3-03894326AD06}" srcId="{CB72BE9A-B98B-4235-BDFB-F0F2349CE8E2}" destId="{91A68348-18E9-4D39-A3B6-2DD122F8A8EE}" srcOrd="0" destOrd="0" parTransId="{7704462A-EAA6-4F13-B421-33A4B3362B9A}" sibTransId="{9A5ED58C-9E96-476B-963E-82C0243A7522}"/>
    <dgm:cxn modelId="{9C3DF134-12DD-4141-87E6-1AD45566F2DC}" srcId="{CB72BE9A-B98B-4235-BDFB-F0F2349CE8E2}" destId="{C70502EA-CC81-4E7F-90B3-B3C8F6EDD249}" srcOrd="2" destOrd="0" parTransId="{1A10C4DF-1C9F-4AEF-9DB5-C3C4E0323DAD}" sibTransId="{BF4FD25D-A65E-413A-9BDB-345F2FFEEB19}"/>
    <dgm:cxn modelId="{401F4A4C-4EF5-491A-9442-5C4158FDEDA6}" type="presOf" srcId="{91A68348-18E9-4D39-A3B6-2DD122F8A8EE}" destId="{7E1FC90F-CEDD-46E3-8B9E-BE3FD25DBA0E}" srcOrd="0" destOrd="0" presId="urn:microsoft.com/office/officeart/2005/8/layout/vList4"/>
    <dgm:cxn modelId="{AB1BAC6C-33E0-4D41-BB2C-6D050F83E17A}" srcId="{7E94D79E-FFC6-43A6-988E-D87AF9D64109}" destId="{8D01F858-B851-4CE9-9519-E70606420F46}" srcOrd="0" destOrd="0" parTransId="{D5542ADB-15D0-498D-8F99-7D9C3589799D}" sibTransId="{F671D2E2-BDDE-4E10-9460-4CC8F6EC832F}"/>
    <dgm:cxn modelId="{CCF9E053-F9F4-412D-BE32-B2E437246DE6}" type="presOf" srcId="{CB72BE9A-B98B-4235-BDFB-F0F2349CE8E2}" destId="{F1217EBC-7BBA-4156-9A15-E18C88BD9E5B}" srcOrd="0" destOrd="0" presId="urn:microsoft.com/office/officeart/2005/8/layout/vList4"/>
    <dgm:cxn modelId="{E0366278-6B5A-436D-9E82-7FA33CFE43A8}" type="presOf" srcId="{8D01F858-B851-4CE9-9519-E70606420F46}" destId="{C42001D1-475B-4DDE-A250-727EF1C5FC2E}" srcOrd="1" destOrd="1" presId="urn:microsoft.com/office/officeart/2005/8/layout/vList4"/>
    <dgm:cxn modelId="{CCBAFA87-9BE7-470D-AF56-C852E7B9926F}" type="presOf" srcId="{C70502EA-CC81-4E7F-90B3-B3C8F6EDD249}" destId="{74984292-30E8-4904-8C4D-294806A3579E}" srcOrd="0" destOrd="0" presId="urn:microsoft.com/office/officeart/2005/8/layout/vList4"/>
    <dgm:cxn modelId="{1CC1F995-B556-4CF7-AE50-10D8CFFE9F5B}" type="presOf" srcId="{8D01F858-B851-4CE9-9519-E70606420F46}" destId="{DAFBF75D-8386-4537-BF36-6F6AD6D2D1DF}" srcOrd="0" destOrd="1" presId="urn:microsoft.com/office/officeart/2005/8/layout/vList4"/>
    <dgm:cxn modelId="{DCEEEE9A-3C7A-4CEF-8188-DE8389847CE1}" type="presOf" srcId="{7E94D79E-FFC6-43A6-988E-D87AF9D64109}" destId="{DAFBF75D-8386-4537-BF36-6F6AD6D2D1DF}" srcOrd="0" destOrd="0" presId="urn:microsoft.com/office/officeart/2005/8/layout/vList4"/>
    <dgm:cxn modelId="{0CF7DE9E-0B0E-4F2D-BF20-6DC0175598D4}" type="presOf" srcId="{B7161D4B-8C4A-4E37-AF3A-31F486AA2657}" destId="{6C098690-D88E-4626-85DA-2C253E6EF8EE}" srcOrd="1" destOrd="1" presId="urn:microsoft.com/office/officeart/2005/8/layout/vList4"/>
    <dgm:cxn modelId="{C898D9AA-8FE2-42D2-89E3-B4C6D5E2B525}" srcId="{C70502EA-CC81-4E7F-90B3-B3C8F6EDD249}" destId="{B7161D4B-8C4A-4E37-AF3A-31F486AA2657}" srcOrd="0" destOrd="0" parTransId="{E1CAAB6B-D9F3-434C-96D0-0273EA68EA41}" sibTransId="{FF40E94F-E098-4BDA-A567-2EF313B8795E}"/>
    <dgm:cxn modelId="{4BCD44AB-8C67-4407-89AC-8CC17018588E}" srcId="{CB72BE9A-B98B-4235-BDFB-F0F2349CE8E2}" destId="{7E94D79E-FFC6-43A6-988E-D87AF9D64109}" srcOrd="1" destOrd="0" parTransId="{5FF5C9E8-8389-46F1-ACC8-6F3775EBD476}" sibTransId="{72A41520-D0F9-41D1-AFAF-702E56294110}"/>
    <dgm:cxn modelId="{F7E05ED2-0C42-40E6-91AC-49BE5E9CD1C6}" type="presOf" srcId="{B7161D4B-8C4A-4E37-AF3A-31F486AA2657}" destId="{74984292-30E8-4904-8C4D-294806A3579E}" srcOrd="0" destOrd="1" presId="urn:microsoft.com/office/officeart/2005/8/layout/vList4"/>
    <dgm:cxn modelId="{128115ED-70A8-405E-BD3F-1367D16EF7DB}" type="presOf" srcId="{C70502EA-CC81-4E7F-90B3-B3C8F6EDD249}" destId="{6C098690-D88E-4626-85DA-2C253E6EF8EE}" srcOrd="1" destOrd="0" presId="urn:microsoft.com/office/officeart/2005/8/layout/vList4"/>
    <dgm:cxn modelId="{038F8CA7-E70A-4727-9A58-AE1D04DBCAFD}" type="presParOf" srcId="{F1217EBC-7BBA-4156-9A15-E18C88BD9E5B}" destId="{940F707D-88B1-41B6-95BD-747EA6B967AA}" srcOrd="0" destOrd="0" presId="urn:microsoft.com/office/officeart/2005/8/layout/vList4"/>
    <dgm:cxn modelId="{87B28E20-02A1-46B4-94E5-94637F037AA8}" type="presParOf" srcId="{940F707D-88B1-41B6-95BD-747EA6B967AA}" destId="{7E1FC90F-CEDD-46E3-8B9E-BE3FD25DBA0E}" srcOrd="0" destOrd="0" presId="urn:microsoft.com/office/officeart/2005/8/layout/vList4"/>
    <dgm:cxn modelId="{044EA0F6-5D2F-41A9-915D-F9917B15892E}" type="presParOf" srcId="{940F707D-88B1-41B6-95BD-747EA6B967AA}" destId="{9D6FB879-211B-4DB6-B8B0-B45B58AD4A19}" srcOrd="1" destOrd="0" presId="urn:microsoft.com/office/officeart/2005/8/layout/vList4"/>
    <dgm:cxn modelId="{C709F659-26C1-437B-93C7-BEB30F7F49BA}" type="presParOf" srcId="{940F707D-88B1-41B6-95BD-747EA6B967AA}" destId="{38A8D1F2-3E25-4B21-A35E-3130A5C329CB}" srcOrd="2" destOrd="0" presId="urn:microsoft.com/office/officeart/2005/8/layout/vList4"/>
    <dgm:cxn modelId="{7EA1BDBB-5354-4259-A115-7167D9F09B41}" type="presParOf" srcId="{F1217EBC-7BBA-4156-9A15-E18C88BD9E5B}" destId="{66373CF6-0180-4E88-ACB3-BD579044C38B}" srcOrd="1" destOrd="0" presId="urn:microsoft.com/office/officeart/2005/8/layout/vList4"/>
    <dgm:cxn modelId="{B77ABC6C-E6C3-4CD1-A4AD-9CCAFEADACA1}" type="presParOf" srcId="{F1217EBC-7BBA-4156-9A15-E18C88BD9E5B}" destId="{94A0D2B5-0D87-47C9-B6F7-606513E79318}" srcOrd="2" destOrd="0" presId="urn:microsoft.com/office/officeart/2005/8/layout/vList4"/>
    <dgm:cxn modelId="{C7F262A6-4531-4CF2-A8F1-40920FC9E633}" type="presParOf" srcId="{94A0D2B5-0D87-47C9-B6F7-606513E79318}" destId="{DAFBF75D-8386-4537-BF36-6F6AD6D2D1DF}" srcOrd="0" destOrd="0" presId="urn:microsoft.com/office/officeart/2005/8/layout/vList4"/>
    <dgm:cxn modelId="{33B0B3D4-E951-420D-9C15-BA56FEE4DE5F}" type="presParOf" srcId="{94A0D2B5-0D87-47C9-B6F7-606513E79318}" destId="{AA47DBF2-5B0A-4991-B827-9A7380D2B193}" srcOrd="1" destOrd="0" presId="urn:microsoft.com/office/officeart/2005/8/layout/vList4"/>
    <dgm:cxn modelId="{698E5F95-3F01-447E-9362-52ED4D1680C6}" type="presParOf" srcId="{94A0D2B5-0D87-47C9-B6F7-606513E79318}" destId="{C42001D1-475B-4DDE-A250-727EF1C5FC2E}" srcOrd="2" destOrd="0" presId="urn:microsoft.com/office/officeart/2005/8/layout/vList4"/>
    <dgm:cxn modelId="{D6DDA9AD-3341-4C02-B090-A3C40EA7AACC}" type="presParOf" srcId="{F1217EBC-7BBA-4156-9A15-E18C88BD9E5B}" destId="{7CB5342F-C61A-4BED-8D35-50197C3A0B21}" srcOrd="3" destOrd="0" presId="urn:microsoft.com/office/officeart/2005/8/layout/vList4"/>
    <dgm:cxn modelId="{7DD8425B-5028-4BFC-B5D1-CD119612CF7C}" type="presParOf" srcId="{F1217EBC-7BBA-4156-9A15-E18C88BD9E5B}" destId="{7292473F-C41D-446B-A606-89BD23F59F80}" srcOrd="4" destOrd="0" presId="urn:microsoft.com/office/officeart/2005/8/layout/vList4"/>
    <dgm:cxn modelId="{CDABD402-0AAC-43C8-90BE-1A14FD998429}" type="presParOf" srcId="{7292473F-C41D-446B-A606-89BD23F59F80}" destId="{74984292-30E8-4904-8C4D-294806A3579E}" srcOrd="0" destOrd="0" presId="urn:microsoft.com/office/officeart/2005/8/layout/vList4"/>
    <dgm:cxn modelId="{555A5536-660E-4B48-9B84-642FE09E3FCA}" type="presParOf" srcId="{7292473F-C41D-446B-A606-89BD23F59F80}" destId="{A0EC3085-33C1-4DFC-9B38-48910DF8033A}" srcOrd="1" destOrd="0" presId="urn:microsoft.com/office/officeart/2005/8/layout/vList4"/>
    <dgm:cxn modelId="{302D8DA1-A8E1-432B-962E-32D4C9E0D0F8}" type="presParOf" srcId="{7292473F-C41D-446B-A606-89BD23F59F80}" destId="{6C098690-D88E-4626-85DA-2C253E6EF8E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DF8B6-6C7C-4FE1-9756-2B6AF356B482}"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ES"/>
        </a:p>
      </dgm:t>
    </dgm:pt>
    <dgm:pt modelId="{6A06B5C1-C9EC-40F8-85E8-61D89F91BA46}">
      <dgm:prSet phldrT="[Texto]" custT="1"/>
      <dgm:spPr/>
      <dgm:t>
        <a:bodyPr/>
        <a:lstStyle/>
        <a:p>
          <a:r>
            <a:rPr lang="es-ES" sz="2000" b="1" dirty="0">
              <a:solidFill>
                <a:srgbClr val="DE8400"/>
              </a:solidFill>
              <a:effectLst>
                <a:outerShdw blurRad="50800" dist="50800" dir="5400000" algn="ctr" rotWithShape="0">
                  <a:schemeClr val="tx1"/>
                </a:outerShdw>
              </a:effectLst>
            </a:rPr>
            <a:t>Získala "právní" podobu na Sinaji a zformovala se ve svatyni a jej</a:t>
          </a:r>
          <a:r>
            <a:rPr lang="cs-CZ" sz="2000" b="1" dirty="0" err="1">
              <a:solidFill>
                <a:srgbClr val="DE8400"/>
              </a:solidFill>
              <a:effectLst>
                <a:outerShdw blurRad="50800" dist="50800" dir="5400000" algn="ctr" rotWithShape="0">
                  <a:schemeClr val="tx1"/>
                </a:outerShdw>
              </a:effectLst>
            </a:rPr>
            <a:t>ich</a:t>
          </a:r>
          <a:r>
            <a:rPr lang="es-ES" sz="2000" b="1" dirty="0">
              <a:solidFill>
                <a:srgbClr val="DE8400"/>
              </a:solidFill>
              <a:effectLst>
                <a:outerShdw blurRad="50800" dist="50800" dir="5400000" algn="ctr" rotWithShape="0">
                  <a:schemeClr val="tx1"/>
                </a:outerShdw>
              </a:effectLst>
            </a:rPr>
            <a:t> </a:t>
          </a:r>
          <a:r>
            <a:rPr lang="cs-CZ" sz="2000" b="1" dirty="0">
              <a:solidFill>
                <a:srgbClr val="DE8400"/>
              </a:solidFill>
              <a:effectLst>
                <a:outerShdw blurRad="50800" dist="50800" dir="5400000" algn="ctr" rotWithShape="0">
                  <a:schemeClr val="tx1"/>
                </a:outerShdw>
              </a:effectLst>
            </a:rPr>
            <a:t>obřadech</a:t>
          </a:r>
          <a:r>
            <a:rPr lang="es-ES" sz="2000" b="1" dirty="0">
              <a:solidFill>
                <a:srgbClr val="DE8400"/>
              </a:solidFill>
              <a:effectLst>
                <a:outerShdw blurRad="50800" dist="50800" dir="5400000" algn="ctr" rotWithShape="0">
                  <a:schemeClr val="tx1"/>
                </a:outerShdw>
              </a:effectLst>
            </a:rPr>
            <a:t>.</a:t>
          </a:r>
        </a:p>
      </dgm:t>
    </dgm:pt>
    <dgm:pt modelId="{885D1F62-8FE9-47E4-9F60-35B8B0A8BC89}" type="parTrans" cxnId="{A4D04206-D664-4628-A918-25657D30F605}">
      <dgm:prSet/>
      <dgm:spPr/>
      <dgm:t>
        <a:bodyPr/>
        <a:lstStyle/>
        <a:p>
          <a:endParaRPr lang="es-ES"/>
        </a:p>
      </dgm:t>
    </dgm:pt>
    <dgm:pt modelId="{AF26F0D3-88D7-44F9-B1B6-CB63DA044E85}" type="sibTrans" cxnId="{A4D04206-D664-4628-A918-25657D30F605}">
      <dgm:prSet/>
      <dgm:spPr/>
      <dgm:t>
        <a:bodyPr/>
        <a:lstStyle/>
        <a:p>
          <a:endParaRPr lang="es-ES"/>
        </a:p>
      </dgm:t>
    </dgm:pt>
    <dgm:pt modelId="{A6044924-5AB4-4416-9008-3E07FA7F0D23}">
      <dgm:prSet phldrT="[Texto]" custT="1"/>
      <dgm:spPr/>
      <dgm:t>
        <a:bodyPr/>
        <a:lstStyle/>
        <a:p>
          <a:pPr>
            <a:spcAft>
              <a:spcPct val="35000"/>
            </a:spcAft>
          </a:pPr>
          <a:endParaRPr lang="cs-CZ" sz="1400" b="1" dirty="0">
            <a:solidFill>
              <a:srgbClr val="DE8400"/>
            </a:solidFill>
            <a:effectLst>
              <a:outerShdw blurRad="50800" dist="50800" dir="5400000" algn="ctr" rotWithShape="0">
                <a:schemeClr val="tx1"/>
              </a:outerShdw>
            </a:effectLst>
          </a:endParaRPr>
        </a:p>
        <a:p>
          <a:pPr>
            <a:spcAft>
              <a:spcPct val="35000"/>
            </a:spcAft>
          </a:pPr>
          <a:r>
            <a:rPr lang="es-ES" sz="2000" b="1" dirty="0">
              <a:solidFill>
                <a:srgbClr val="DE8400"/>
              </a:solidFill>
              <a:effectLst>
                <a:outerShdw blurRad="50800" dist="50800" dir="5400000" algn="ctr" rotWithShape="0">
                  <a:schemeClr val="tx1"/>
                </a:outerShdw>
              </a:effectLst>
            </a:rPr>
            <a:t>Potvrdilo se to v Davidově rodině
</a:t>
          </a:r>
          <a:r>
            <a:rPr lang="es-ES" sz="1600" dirty="0"/>
            <a:t>“</a:t>
          </a:r>
          <a:r>
            <a:rPr lang="cs-CZ" sz="1600" dirty="0"/>
            <a:t>Toto jsou Davidova poslední slova: "Výrok Davida, syna </a:t>
          </a:r>
          <a:r>
            <a:rPr lang="cs-CZ" sz="1600" dirty="0" err="1"/>
            <a:t>Jišajova</a:t>
          </a:r>
          <a:r>
            <a:rPr lang="cs-CZ" sz="1600" dirty="0"/>
            <a:t>, výrok muže Nejvyšším povýšeného, pomazaného Bohem Jákobovým, líbezného pěvce izraelských žalmů. Hospodinův duch skrze mne mluvil, na mém jazyku byla řeč jeho. Pravil mi Bůh Izraele, skála Izraele ke mně promluvila: Kdo člověku vládne spravedlivě, ten, kdo vládne v Boží bázni, je jak jitřní světlo při východu slunce, jak bez mráčku jitro, od jehož jasu a vláhy se zelená země. I když můj dům před Bohem takový není, ustanovil pro mne</a:t>
          </a:r>
          <a:r>
            <a:rPr lang="es-ES" sz="1600" dirty="0"/>
            <a:t> </a:t>
          </a:r>
          <a:r>
            <a:rPr lang="cs-CZ" sz="1600" b="1" dirty="0"/>
            <a:t>VĚČNOU SMLOUVU</a:t>
          </a:r>
          <a:r>
            <a:rPr lang="es-ES" sz="1600" dirty="0"/>
            <a:t>, </a:t>
          </a:r>
          <a:r>
            <a:rPr lang="cs-CZ" sz="1600" dirty="0"/>
            <a:t>ve všem uspořádanou a dodrženou. Je to veškerá má spása a veškeré blaho, odjinud nevzejde nic</a:t>
          </a:r>
          <a:r>
            <a:rPr lang="es-ES" sz="1600" dirty="0"/>
            <a:t>».” </a:t>
          </a:r>
          <a:r>
            <a:rPr lang="cs-CZ" sz="1600" dirty="0"/>
            <a:t> </a:t>
          </a:r>
          <a:r>
            <a:rPr lang="es-ES" sz="1600" dirty="0"/>
            <a:t>(2</a:t>
          </a:r>
          <a:r>
            <a:rPr lang="cs-CZ" sz="1600" dirty="0"/>
            <a:t>.</a:t>
          </a:r>
          <a:r>
            <a:rPr lang="es-ES" sz="1600" dirty="0"/>
            <a:t> Samuel</a:t>
          </a:r>
          <a:r>
            <a:rPr lang="cs-CZ" sz="1600" dirty="0"/>
            <a:t>ova</a:t>
          </a:r>
          <a:r>
            <a:rPr lang="es-ES" sz="1600" dirty="0"/>
            <a:t> 23</a:t>
          </a:r>
          <a:r>
            <a:rPr lang="cs-CZ" sz="1600" dirty="0"/>
            <a:t>,</a:t>
          </a:r>
          <a:r>
            <a:rPr lang="es-ES" sz="1600" dirty="0"/>
            <a:t>1-5)</a:t>
          </a:r>
          <a:endParaRPr lang="es-ES" sz="2000" b="1" dirty="0">
            <a:solidFill>
              <a:srgbClr val="DE8400"/>
            </a:solidFill>
            <a:effectLst>
              <a:outerShdw blurRad="50800" dist="50800" dir="5400000" algn="ctr" rotWithShape="0">
                <a:schemeClr val="tx1"/>
              </a:outerShdw>
            </a:effectLst>
          </a:endParaRPr>
        </a:p>
      </dgm:t>
    </dgm:pt>
    <dgm:pt modelId="{9B55008C-2BBB-43E2-B144-23123F80C08F}" type="sibTrans" cxnId="{5EEA4459-BAF3-40D1-B844-5DAAB6F99FB6}">
      <dgm:prSet/>
      <dgm:spPr/>
      <dgm:t>
        <a:bodyPr/>
        <a:lstStyle/>
        <a:p>
          <a:endParaRPr lang="es-ES"/>
        </a:p>
      </dgm:t>
    </dgm:pt>
    <dgm:pt modelId="{34584191-B296-4D33-A8C8-DE1958790EDE}" type="parTrans" cxnId="{5EEA4459-BAF3-40D1-B844-5DAAB6F99FB6}">
      <dgm:prSet/>
      <dgm:spPr/>
      <dgm:t>
        <a:bodyPr/>
        <a:lstStyle/>
        <a:p>
          <a:endParaRPr lang="es-ES"/>
        </a:p>
      </dgm:t>
    </dgm:pt>
    <dgm:pt modelId="{455CF635-62FB-4280-B94D-155E3297F447}">
      <dgm:prSet phldrT="[Texto]" custT="1"/>
      <dgm:spPr/>
      <dgm:t>
        <a:bodyPr/>
        <a:lstStyle/>
        <a:p>
          <a:pPr>
            <a:spcAft>
              <a:spcPct val="15000"/>
            </a:spcAft>
          </a:pPr>
          <a:r>
            <a:rPr lang="es-ES" sz="1600" dirty="0"/>
            <a:t>Jak sám David naznačuje, tato smlouva přesahovala jeho vlastní děti, ukazovala na Krále králů: Ježíše Krista..</a:t>
          </a:r>
        </a:p>
      </dgm:t>
    </dgm:pt>
    <dgm:pt modelId="{DE3105F3-7E9A-4962-9BE0-9FD5ED9B29CD}" type="sibTrans" cxnId="{4E42287C-5AD3-4522-8CA1-AF9FF69BBE21}">
      <dgm:prSet/>
      <dgm:spPr/>
      <dgm:t>
        <a:bodyPr/>
        <a:lstStyle/>
        <a:p>
          <a:endParaRPr lang="es-ES"/>
        </a:p>
      </dgm:t>
    </dgm:pt>
    <dgm:pt modelId="{FC225A88-7CCA-4D4A-AA0F-7D1C4B2BE5B0}" type="parTrans" cxnId="{4E42287C-5AD3-4522-8CA1-AF9FF69BBE21}">
      <dgm:prSet/>
      <dgm:spPr/>
      <dgm:t>
        <a:bodyPr/>
        <a:lstStyle/>
        <a:p>
          <a:endParaRPr lang="es-ES"/>
        </a:p>
      </dgm:t>
    </dgm:pt>
    <dgm:pt modelId="{E2121639-9AA9-4A09-B749-FA93424A43D1}" type="pres">
      <dgm:prSet presAssocID="{443DF8B6-6C7C-4FE1-9756-2B6AF356B482}" presName="linear" presStyleCnt="0">
        <dgm:presLayoutVars>
          <dgm:dir/>
          <dgm:resizeHandles val="exact"/>
        </dgm:presLayoutVars>
      </dgm:prSet>
      <dgm:spPr/>
    </dgm:pt>
    <dgm:pt modelId="{91CFA58F-C5E7-42EF-AACE-47EF92F08120}" type="pres">
      <dgm:prSet presAssocID="{6A06B5C1-C9EC-40F8-85E8-61D89F91BA46}" presName="comp" presStyleCnt="0"/>
      <dgm:spPr/>
    </dgm:pt>
    <dgm:pt modelId="{62D9B16D-A753-42A6-A2AD-40D08FF17EB3}" type="pres">
      <dgm:prSet presAssocID="{6A06B5C1-C9EC-40F8-85E8-61D89F91BA46}" presName="box" presStyleLbl="node1" presStyleIdx="0" presStyleCnt="2" custScaleY="40234"/>
      <dgm:spPr/>
    </dgm:pt>
    <dgm:pt modelId="{16806C15-C680-4A30-92E1-6D4D9AAAE3AD}" type="pres">
      <dgm:prSet presAssocID="{6A06B5C1-C9EC-40F8-85E8-61D89F91BA46}" presName="img" presStyleLbl="fgImgPlace1" presStyleIdx="0" presStyleCnt="2" custScaleX="101863" custScaleY="42454" custLinFactNeighborX="-6309" custLinFactNeighborY="-813"/>
      <dgm:spPr>
        <a:blipFill rotWithShape="0">
          <a:blip xmlns:r="http://schemas.openxmlformats.org/officeDocument/2006/relationships" r:embed="rId1">
            <a:lum bright="20000"/>
          </a:blip>
          <a:stretch>
            <a:fillRect/>
          </a:stretch>
        </a:blipFill>
      </dgm:spPr>
    </dgm:pt>
    <dgm:pt modelId="{95C0F1BE-7811-408E-BF72-7EE2309EFA39}" type="pres">
      <dgm:prSet presAssocID="{6A06B5C1-C9EC-40F8-85E8-61D89F91BA46}" presName="text" presStyleLbl="node1" presStyleIdx="0" presStyleCnt="2">
        <dgm:presLayoutVars>
          <dgm:bulletEnabled val="1"/>
        </dgm:presLayoutVars>
      </dgm:prSet>
      <dgm:spPr/>
    </dgm:pt>
    <dgm:pt modelId="{FED64F3E-FF17-4068-8673-0D6A441C923F}" type="pres">
      <dgm:prSet presAssocID="{AF26F0D3-88D7-44F9-B1B6-CB63DA044E85}" presName="spacer" presStyleCnt="0"/>
      <dgm:spPr/>
    </dgm:pt>
    <dgm:pt modelId="{A16A0DB2-E4EC-4583-84D4-37290B0EB1BC}" type="pres">
      <dgm:prSet presAssocID="{A6044924-5AB4-4416-9008-3E07FA7F0D23}" presName="comp" presStyleCnt="0"/>
      <dgm:spPr/>
    </dgm:pt>
    <dgm:pt modelId="{3B3F6B99-EAAF-42CB-8F66-112D2DA8B56D}" type="pres">
      <dgm:prSet presAssocID="{A6044924-5AB4-4416-9008-3E07FA7F0D23}" presName="box" presStyleLbl="node1" presStyleIdx="1" presStyleCnt="2" custScaleY="172297"/>
      <dgm:spPr/>
    </dgm:pt>
    <dgm:pt modelId="{9D81A22A-61CB-4AA5-8257-D5A1AC87DCDE}" type="pres">
      <dgm:prSet presAssocID="{A6044924-5AB4-4416-9008-3E07FA7F0D23}" presName="img" presStyleLbl="fgImgPlace1" presStyleIdx="1" presStyleCnt="2" custScaleX="110713" custScaleY="144998" custLinFactNeighborX="-6344" custLinFactNeighborY="-62"/>
      <dgm:spPr>
        <a:blipFill rotWithShape="0">
          <a:blip xmlns:r="http://schemas.openxmlformats.org/officeDocument/2006/relationships" r:embed="rId2">
            <a:lum bright="30000" contrast="30000"/>
          </a:blip>
          <a:stretch>
            <a:fillRect/>
          </a:stretch>
        </a:blipFill>
      </dgm:spPr>
    </dgm:pt>
    <dgm:pt modelId="{8735BE36-819A-4B35-9416-8366566AF9FA}" type="pres">
      <dgm:prSet presAssocID="{A6044924-5AB4-4416-9008-3E07FA7F0D23}" presName="text" presStyleLbl="node1" presStyleIdx="1" presStyleCnt="2">
        <dgm:presLayoutVars>
          <dgm:bulletEnabled val="1"/>
        </dgm:presLayoutVars>
      </dgm:prSet>
      <dgm:spPr/>
    </dgm:pt>
  </dgm:ptLst>
  <dgm:cxnLst>
    <dgm:cxn modelId="{A4D04206-D664-4628-A918-25657D30F605}" srcId="{443DF8B6-6C7C-4FE1-9756-2B6AF356B482}" destId="{6A06B5C1-C9EC-40F8-85E8-61D89F91BA46}" srcOrd="0" destOrd="0" parTransId="{885D1F62-8FE9-47E4-9F60-35B8B0A8BC89}" sibTransId="{AF26F0D3-88D7-44F9-B1B6-CB63DA044E85}"/>
    <dgm:cxn modelId="{D1F0EE06-9469-44BB-9555-C5B5D9DC3FD2}" type="presOf" srcId="{6A06B5C1-C9EC-40F8-85E8-61D89F91BA46}" destId="{95C0F1BE-7811-408E-BF72-7EE2309EFA39}" srcOrd="1" destOrd="0" presId="urn:microsoft.com/office/officeart/2005/8/layout/vList4"/>
    <dgm:cxn modelId="{18F12242-CC53-46F1-B438-835E58F9FFB7}" type="presOf" srcId="{443DF8B6-6C7C-4FE1-9756-2B6AF356B482}" destId="{E2121639-9AA9-4A09-B749-FA93424A43D1}" srcOrd="0" destOrd="0" presId="urn:microsoft.com/office/officeart/2005/8/layout/vList4"/>
    <dgm:cxn modelId="{40B40C6F-42A9-49E3-8966-94DA1B7F0023}" type="presOf" srcId="{6A06B5C1-C9EC-40F8-85E8-61D89F91BA46}" destId="{62D9B16D-A753-42A6-A2AD-40D08FF17EB3}" srcOrd="0" destOrd="0" presId="urn:microsoft.com/office/officeart/2005/8/layout/vList4"/>
    <dgm:cxn modelId="{30B3DA52-5D74-4B75-B44C-419C31896F1E}" type="presOf" srcId="{A6044924-5AB4-4416-9008-3E07FA7F0D23}" destId="{8735BE36-819A-4B35-9416-8366566AF9FA}" srcOrd="1" destOrd="0" presId="urn:microsoft.com/office/officeart/2005/8/layout/vList4"/>
    <dgm:cxn modelId="{5EEA4459-BAF3-40D1-B844-5DAAB6F99FB6}" srcId="{443DF8B6-6C7C-4FE1-9756-2B6AF356B482}" destId="{A6044924-5AB4-4416-9008-3E07FA7F0D23}" srcOrd="1" destOrd="0" parTransId="{34584191-B296-4D33-A8C8-DE1958790EDE}" sibTransId="{9B55008C-2BBB-43E2-B144-23123F80C08F}"/>
    <dgm:cxn modelId="{4E42287C-5AD3-4522-8CA1-AF9FF69BBE21}" srcId="{A6044924-5AB4-4416-9008-3E07FA7F0D23}" destId="{455CF635-62FB-4280-B94D-155E3297F447}" srcOrd="0" destOrd="0" parTransId="{FC225A88-7CCA-4D4A-AA0F-7D1C4B2BE5B0}" sibTransId="{DE3105F3-7E9A-4962-9BE0-9FD5ED9B29CD}"/>
    <dgm:cxn modelId="{27B0A68C-9CE1-4CA5-AC63-E123AFF67967}" type="presOf" srcId="{455CF635-62FB-4280-B94D-155E3297F447}" destId="{8735BE36-819A-4B35-9416-8366566AF9FA}" srcOrd="1" destOrd="1" presId="urn:microsoft.com/office/officeart/2005/8/layout/vList4"/>
    <dgm:cxn modelId="{D4CB46D5-1DEE-4AA2-9CAA-E1DA4B2888E5}" type="presOf" srcId="{A6044924-5AB4-4416-9008-3E07FA7F0D23}" destId="{3B3F6B99-EAAF-42CB-8F66-112D2DA8B56D}" srcOrd="0" destOrd="0" presId="urn:microsoft.com/office/officeart/2005/8/layout/vList4"/>
    <dgm:cxn modelId="{94CD9EFE-D3EB-47CB-B2C8-DB0B471EC3F0}" type="presOf" srcId="{455CF635-62FB-4280-B94D-155E3297F447}" destId="{3B3F6B99-EAAF-42CB-8F66-112D2DA8B56D}" srcOrd="0" destOrd="1" presId="urn:microsoft.com/office/officeart/2005/8/layout/vList4"/>
    <dgm:cxn modelId="{101CCD2A-E2C4-4520-92B6-E76FCD5F5DC3}" type="presParOf" srcId="{E2121639-9AA9-4A09-B749-FA93424A43D1}" destId="{91CFA58F-C5E7-42EF-AACE-47EF92F08120}" srcOrd="0" destOrd="0" presId="urn:microsoft.com/office/officeart/2005/8/layout/vList4"/>
    <dgm:cxn modelId="{0C12C4E2-0AED-49F9-8496-B859A345A31E}" type="presParOf" srcId="{91CFA58F-C5E7-42EF-AACE-47EF92F08120}" destId="{62D9B16D-A753-42A6-A2AD-40D08FF17EB3}" srcOrd="0" destOrd="0" presId="urn:microsoft.com/office/officeart/2005/8/layout/vList4"/>
    <dgm:cxn modelId="{5B3AE6D2-6A0C-4805-9B38-AED2CCA038AC}" type="presParOf" srcId="{91CFA58F-C5E7-42EF-AACE-47EF92F08120}" destId="{16806C15-C680-4A30-92E1-6D4D9AAAE3AD}" srcOrd="1" destOrd="0" presId="urn:microsoft.com/office/officeart/2005/8/layout/vList4"/>
    <dgm:cxn modelId="{C7AFB7A5-E8F1-439E-B9DC-1BB3E6FB902F}" type="presParOf" srcId="{91CFA58F-C5E7-42EF-AACE-47EF92F08120}" destId="{95C0F1BE-7811-408E-BF72-7EE2309EFA39}" srcOrd="2" destOrd="0" presId="urn:microsoft.com/office/officeart/2005/8/layout/vList4"/>
    <dgm:cxn modelId="{66AE5D6D-8758-4061-9873-4E907CE012E9}" type="presParOf" srcId="{E2121639-9AA9-4A09-B749-FA93424A43D1}" destId="{FED64F3E-FF17-4068-8673-0D6A441C923F}" srcOrd="1" destOrd="0" presId="urn:microsoft.com/office/officeart/2005/8/layout/vList4"/>
    <dgm:cxn modelId="{E8D1EBF3-08AE-4FC5-A64B-7E0B2FD4A768}" type="presParOf" srcId="{E2121639-9AA9-4A09-B749-FA93424A43D1}" destId="{A16A0DB2-E4EC-4583-84D4-37290B0EB1BC}" srcOrd="2" destOrd="0" presId="urn:microsoft.com/office/officeart/2005/8/layout/vList4"/>
    <dgm:cxn modelId="{733BD558-7F26-42B0-AAE8-DD2BFA2C301C}" type="presParOf" srcId="{A16A0DB2-E4EC-4583-84D4-37290B0EB1BC}" destId="{3B3F6B99-EAAF-42CB-8F66-112D2DA8B56D}" srcOrd="0" destOrd="0" presId="urn:microsoft.com/office/officeart/2005/8/layout/vList4"/>
    <dgm:cxn modelId="{D0CD7A39-65F9-45B6-A0F3-C7437C4E3621}" type="presParOf" srcId="{A16A0DB2-E4EC-4583-84D4-37290B0EB1BC}" destId="{9D81A22A-61CB-4AA5-8257-D5A1AC87DCDE}" srcOrd="1" destOrd="0" presId="urn:microsoft.com/office/officeart/2005/8/layout/vList4"/>
    <dgm:cxn modelId="{1D143EA4-984B-4AD6-B9EF-7308E9D72A9D}" type="presParOf" srcId="{A16A0DB2-E4EC-4583-84D4-37290B0EB1BC}" destId="{8735BE36-819A-4B35-9416-8366566AF9F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8232D-801A-41D4-8EB8-F6A398DA69D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ES"/>
        </a:p>
      </dgm:t>
    </dgm:pt>
    <dgm:pt modelId="{D27735BB-3637-4157-A1F1-E0175C09E561}">
      <dgm:prSet phldrT="[Texto]" custT="1">
        <dgm:style>
          <a:lnRef idx="1">
            <a:schemeClr val="accent1"/>
          </a:lnRef>
          <a:fillRef idx="2">
            <a:schemeClr val="accent1"/>
          </a:fillRef>
          <a:effectRef idx="1">
            <a:schemeClr val="accent1"/>
          </a:effectRef>
          <a:fontRef idx="minor">
            <a:schemeClr val="dk1"/>
          </a:fontRef>
        </dgm:style>
      </dgm:prSet>
      <dgm:spPr/>
      <dgm:t>
        <a:bodyPr/>
        <a:lstStyle/>
        <a:p>
          <a:endParaRPr lang="cs-CZ" sz="1600" b="1" dirty="0">
            <a:solidFill>
              <a:srgbClr val="DE8400"/>
            </a:solidFill>
            <a:effectLst>
              <a:outerShdw blurRad="50800" dist="50800" dir="5400000" algn="ctr" rotWithShape="0">
                <a:schemeClr val="tx1"/>
              </a:outerShdw>
            </a:effectLst>
          </a:endParaRPr>
        </a:p>
        <a:p>
          <a:r>
            <a:rPr lang="es-ES" sz="1600" b="1" dirty="0">
              <a:solidFill>
                <a:srgbClr val="DE8400"/>
              </a:solidFill>
              <a:effectLst>
                <a:outerShdw blurRad="50800" dist="50800" dir="5400000" algn="ctr" rotWithShape="0">
                  <a:schemeClr val="tx1"/>
                </a:outerShdw>
              </a:effectLst>
            </a:rPr>
            <a:t>Když Davidovi potomci porušili tuto smlouvu, Bůh ji rozšířil – </a:t>
          </a:r>
          <a:r>
            <a:rPr lang="cs-CZ" sz="1600" b="1" dirty="0">
              <a:solidFill>
                <a:srgbClr val="DE8400"/>
              </a:solidFill>
              <a:effectLst>
                <a:outerShdw blurRad="50800" dist="50800" dir="5400000" algn="ctr" rotWithShape="0">
                  <a:schemeClr val="tx1"/>
                </a:outerShdw>
              </a:effectLst>
            </a:rPr>
            <a:t>prostřednictvím</a:t>
          </a:r>
          <a:r>
            <a:rPr lang="es-ES" sz="1600" b="1" dirty="0">
              <a:solidFill>
                <a:srgbClr val="DE8400"/>
              </a:solidFill>
              <a:effectLst>
                <a:outerShdw blurRad="50800" dist="50800" dir="5400000" algn="ctr" rotWithShape="0">
                  <a:schemeClr val="tx1"/>
                </a:outerShdw>
              </a:effectLst>
            </a:rPr>
            <a:t> Ježíše – na celé lidstvo.
</a:t>
          </a:r>
        </a:p>
      </dgm:t>
    </dgm:pt>
    <dgm:pt modelId="{EA68C95C-930A-4243-BB47-A0BAFAEFB244}" type="parTrans" cxnId="{DEAEEAEC-8762-4E95-83BD-880FEE375634}">
      <dgm:prSet/>
      <dgm:spPr/>
      <dgm:t>
        <a:bodyPr/>
        <a:lstStyle/>
        <a:p>
          <a:endParaRPr lang="es-ES"/>
        </a:p>
      </dgm:t>
    </dgm:pt>
    <dgm:pt modelId="{E7BFA3B2-B328-46AF-8341-337FFC1F6A05}" type="sibTrans" cxnId="{DEAEEAEC-8762-4E95-83BD-880FEE375634}">
      <dgm:prSet/>
      <dgm:spPr/>
      <dgm:t>
        <a:bodyPr/>
        <a:lstStyle/>
        <a:p>
          <a:endParaRPr lang="es-ES"/>
        </a:p>
      </dgm:t>
    </dgm:pt>
    <dgm:pt modelId="{4DDF2523-A14D-48AC-9E6C-219C4FA45AC6}">
      <dgm:prSet phldrT="[Texto]" custT="1"/>
      <dgm:spPr/>
      <dgm:t>
        <a:bodyPr/>
        <a:lstStyle/>
        <a:p>
          <a:pPr algn="ctr"/>
          <a:r>
            <a:rPr lang="es-ES" sz="1600" dirty="0"/>
            <a:t>“</a:t>
          </a:r>
          <a:r>
            <a:rPr lang="cs-CZ" sz="1600" dirty="0"/>
            <a:t>Vzhůru! Všichni, kdo žízníte, pojďte k vodám, i ten, kdo peníze nemá. Pojďte, kupujte a jezte, pojďte a kupujte bez peněz a bez placení víno a mléko! Proč utrácíte peníze, ale ne za chléb? A svůj výdělek za to, co nenasytí? Poslechněte mě a jezte, co je dobré, ať se vaše duše kochá tukem! Nakloňte ucho a pojďte ke mně, slyšte a budete</a:t>
          </a:r>
          <a:r>
            <a:rPr lang="es-ES" sz="1600" dirty="0"/>
            <a:t> </a:t>
          </a:r>
          <a:r>
            <a:rPr lang="cs-CZ" sz="1600" dirty="0"/>
            <a:t>živi! Uzavřu s vámi</a:t>
          </a:r>
          <a:r>
            <a:rPr lang="es-ES" sz="1600" dirty="0"/>
            <a:t> </a:t>
          </a:r>
          <a:r>
            <a:rPr lang="cs-CZ" sz="1600" b="1" dirty="0"/>
            <a:t>SMLOUVU VĚČNOU</a:t>
          </a:r>
          <a:r>
            <a:rPr lang="es-ES" sz="1600" dirty="0"/>
            <a:t>, </a:t>
          </a:r>
          <a:r>
            <a:rPr lang="cs-CZ" sz="1600" dirty="0"/>
            <a:t>obnovím milosrdenství věrně Davidovi prokázaná</a:t>
          </a:r>
          <a:r>
            <a:rPr lang="es-ES" sz="1600" dirty="0"/>
            <a:t>” </a:t>
          </a:r>
          <a:r>
            <a:rPr lang="cs-CZ" sz="1600" dirty="0"/>
            <a:t>    </a:t>
          </a:r>
          <a:r>
            <a:rPr lang="es-ES" sz="1050" dirty="0"/>
            <a:t>(</a:t>
          </a:r>
          <a:r>
            <a:rPr lang="cs-CZ" sz="1050" dirty="0"/>
            <a:t>Izajáš</a:t>
          </a:r>
          <a:r>
            <a:rPr lang="es-ES" sz="1050" dirty="0"/>
            <a:t> 55</a:t>
          </a:r>
          <a:r>
            <a:rPr lang="cs-CZ" sz="1050" dirty="0"/>
            <a:t>,</a:t>
          </a:r>
          <a:r>
            <a:rPr lang="es-ES" sz="1050" dirty="0"/>
            <a:t>1-3)</a:t>
          </a:r>
          <a:endParaRPr lang="es-ES" sz="1600" dirty="0"/>
        </a:p>
      </dgm:t>
    </dgm:pt>
    <dgm:pt modelId="{45B293BA-8C31-4C59-9B20-7EA86B75AF40}" type="parTrans" cxnId="{2F9983A0-B8B1-4C2B-AE7E-AB4E9EFF8406}">
      <dgm:prSet/>
      <dgm:spPr/>
      <dgm:t>
        <a:bodyPr/>
        <a:lstStyle/>
        <a:p>
          <a:endParaRPr lang="es-ES"/>
        </a:p>
      </dgm:t>
    </dgm:pt>
    <dgm:pt modelId="{67CF3196-3726-460D-B1E5-21682990649E}" type="sibTrans" cxnId="{2F9983A0-B8B1-4C2B-AE7E-AB4E9EFF8406}">
      <dgm:prSet/>
      <dgm:spPr/>
      <dgm:t>
        <a:bodyPr/>
        <a:lstStyle/>
        <a:p>
          <a:endParaRPr lang="es-ES"/>
        </a:p>
      </dgm:t>
    </dgm:pt>
    <dgm:pt modelId="{E21DE9D1-09ED-4D2B-9274-D0B3E71C8695}">
      <dgm:prSet phldrT="[Texto]" custT="1"/>
      <dgm:spPr/>
      <dgm:t>
        <a:bodyPr/>
        <a:lstStyle/>
        <a:p>
          <a:pPr>
            <a:lnSpc>
              <a:spcPct val="90000"/>
            </a:lnSpc>
            <a:spcAft>
              <a:spcPts val="0"/>
            </a:spcAft>
          </a:pPr>
          <a:r>
            <a:rPr lang="es-ES" sz="1800" dirty="0"/>
            <a:t>“</a:t>
          </a:r>
          <a:r>
            <a:rPr lang="cs-CZ" sz="1800" dirty="0"/>
            <a:t>´Já, Ježíš, posílám svého posla, aby vám to dosvědčil po všech církvích. Já jsem potomek z rodu Davidova, jasná hvězda jitřní.´</a:t>
          </a:r>
        </a:p>
        <a:p>
          <a:r>
            <a:rPr lang="cs-CZ" sz="1800" dirty="0"/>
            <a:t> A Duch i nevěsta praví: ´Přijď!´ A kdokoli to slyší, ať řekne: ´Přijď!´ Kdo žízní, ať přistoupí; kdo touží, ať zadarmo nabere vody života</a:t>
          </a:r>
          <a:r>
            <a:rPr lang="es-ES" sz="1800" dirty="0"/>
            <a:t>”</a:t>
          </a:r>
        </a:p>
        <a:p>
          <a:pPr>
            <a:lnSpc>
              <a:spcPct val="100000"/>
            </a:lnSpc>
            <a:spcAft>
              <a:spcPts val="0"/>
            </a:spcAft>
          </a:pPr>
          <a:r>
            <a:rPr lang="es-ES" sz="1200" dirty="0"/>
            <a:t>(</a:t>
          </a:r>
          <a:r>
            <a:rPr lang="cs-CZ" sz="1200" dirty="0"/>
            <a:t>Zjevení</a:t>
          </a:r>
          <a:r>
            <a:rPr lang="es-ES" sz="1200" dirty="0"/>
            <a:t> 22</a:t>
          </a:r>
          <a:r>
            <a:rPr lang="cs-CZ" sz="1200" dirty="0"/>
            <a:t>,</a:t>
          </a:r>
          <a:r>
            <a:rPr lang="es-ES" sz="1200" dirty="0"/>
            <a:t>16</a:t>
          </a:r>
          <a:r>
            <a:rPr lang="cs-CZ" sz="1200" dirty="0"/>
            <a:t>.</a:t>
          </a:r>
          <a:r>
            <a:rPr lang="es-ES" sz="1200" dirty="0"/>
            <a:t>17)</a:t>
          </a:r>
          <a:endParaRPr lang="es-ES" sz="2300" dirty="0"/>
        </a:p>
      </dgm:t>
    </dgm:pt>
    <dgm:pt modelId="{FBF8A8AE-FFB8-4BDB-943D-93CFDA3CC378}" type="parTrans" cxnId="{9847C694-F1DA-4150-8B4D-B19F91E5DCF9}">
      <dgm:prSet/>
      <dgm:spPr/>
      <dgm:t>
        <a:bodyPr/>
        <a:lstStyle/>
        <a:p>
          <a:endParaRPr lang="es-ES"/>
        </a:p>
      </dgm:t>
    </dgm:pt>
    <dgm:pt modelId="{AEC8C29B-5046-4B3E-B6E2-3E7833C344B9}" type="sibTrans" cxnId="{9847C694-F1DA-4150-8B4D-B19F91E5DCF9}">
      <dgm:prSet/>
      <dgm:spPr/>
      <dgm:t>
        <a:bodyPr/>
        <a:lstStyle/>
        <a:p>
          <a:endParaRPr lang="es-ES"/>
        </a:p>
      </dgm:t>
    </dgm:pt>
    <dgm:pt modelId="{E2D43E36-C9D7-46BF-BB58-F03B83760432}">
      <dgm:prSet phldrT="[Texto]"/>
      <dgm:spPr/>
      <dgm:t>
        <a:bodyPr/>
        <a:lstStyle/>
        <a:p>
          <a:endParaRPr lang="es-ES" dirty="0"/>
        </a:p>
      </dgm:t>
    </dgm:pt>
    <dgm:pt modelId="{DEE0810D-FE5F-4C34-A9C2-D668A6DA9231}" type="parTrans" cxnId="{6CAA4F77-DDB5-4ADE-B854-1AA71D46CE5C}">
      <dgm:prSet/>
      <dgm:spPr/>
      <dgm:t>
        <a:bodyPr/>
        <a:lstStyle/>
        <a:p>
          <a:endParaRPr lang="es-ES"/>
        </a:p>
      </dgm:t>
    </dgm:pt>
    <dgm:pt modelId="{3F666B99-CE4B-4CC9-8500-F831C2F35D0B}" type="sibTrans" cxnId="{6CAA4F77-DDB5-4ADE-B854-1AA71D46CE5C}">
      <dgm:prSet/>
      <dgm:spPr/>
      <dgm:t>
        <a:bodyPr/>
        <a:lstStyle/>
        <a:p>
          <a:endParaRPr lang="es-ES"/>
        </a:p>
      </dgm:t>
    </dgm:pt>
    <dgm:pt modelId="{06C5C6EE-B83A-48D6-8DF6-5E016AE86F62}">
      <dgm:prSet phldrT="[Texto]" custT="1"/>
      <dgm:spPr>
        <a:blipFill rotWithShape="0">
          <a:blip xmlns:r="http://schemas.openxmlformats.org/officeDocument/2006/relationships" r:embed="rId1"/>
          <a:stretch>
            <a:fillRect/>
          </a:stretch>
        </a:blipFill>
      </dgm:spPr>
      <dgm:t>
        <a:bodyPr/>
        <a:lstStyle/>
        <a:p>
          <a:endParaRPr lang="es-ES" sz="2000" dirty="0"/>
        </a:p>
      </dgm:t>
    </dgm:pt>
    <dgm:pt modelId="{AB2F43E6-C889-4124-A38D-AA7E37795FB0}" type="parTrans" cxnId="{B9E42E2D-9715-4F2C-BB64-B4FD56AA4E64}">
      <dgm:prSet/>
      <dgm:spPr/>
      <dgm:t>
        <a:bodyPr/>
        <a:lstStyle/>
        <a:p>
          <a:endParaRPr lang="es-ES"/>
        </a:p>
      </dgm:t>
    </dgm:pt>
    <dgm:pt modelId="{B1FD193C-E8F2-48DD-823A-28E16035C9C4}" type="sibTrans" cxnId="{B9E42E2D-9715-4F2C-BB64-B4FD56AA4E64}">
      <dgm:prSet/>
      <dgm:spPr/>
      <dgm:t>
        <a:bodyPr/>
        <a:lstStyle/>
        <a:p>
          <a:endParaRPr lang="es-ES"/>
        </a:p>
      </dgm:t>
    </dgm:pt>
    <dgm:pt modelId="{28683397-7BAE-4C2C-A2A8-3EF6860863F8}" type="pres">
      <dgm:prSet presAssocID="{01A8232D-801A-41D4-8EB8-F6A398DA69DB}" presName="composite" presStyleCnt="0">
        <dgm:presLayoutVars>
          <dgm:chMax val="1"/>
          <dgm:dir/>
          <dgm:resizeHandles val="exact"/>
        </dgm:presLayoutVars>
      </dgm:prSet>
      <dgm:spPr/>
    </dgm:pt>
    <dgm:pt modelId="{D10D08F6-B981-4C50-9821-9291086307A5}" type="pres">
      <dgm:prSet presAssocID="{D27735BB-3637-4157-A1F1-E0175C09E561}" presName="roof" presStyleLbl="dkBgShp" presStyleIdx="0" presStyleCnt="2" custScaleY="43085"/>
      <dgm:spPr/>
    </dgm:pt>
    <dgm:pt modelId="{A161F204-2F26-4013-8869-EE4DA10C5D7D}" type="pres">
      <dgm:prSet presAssocID="{D27735BB-3637-4157-A1F1-E0175C09E561}" presName="pillars" presStyleCnt="0"/>
      <dgm:spPr/>
    </dgm:pt>
    <dgm:pt modelId="{81AD29E7-3954-4A9F-817D-7FFFD57BC2DE}" type="pres">
      <dgm:prSet presAssocID="{D27735BB-3637-4157-A1F1-E0175C09E561}" presName="pillar1" presStyleLbl="node1" presStyleIdx="0" presStyleCnt="3" custScaleY="127178">
        <dgm:presLayoutVars>
          <dgm:bulletEnabled val="1"/>
        </dgm:presLayoutVars>
      </dgm:prSet>
      <dgm:spPr/>
    </dgm:pt>
    <dgm:pt modelId="{97042095-EBDA-4D1C-9091-FB8DEF3513C6}" type="pres">
      <dgm:prSet presAssocID="{06C5C6EE-B83A-48D6-8DF6-5E016AE86F62}" presName="pillarX" presStyleLbl="node1" presStyleIdx="1" presStyleCnt="3">
        <dgm:presLayoutVars>
          <dgm:bulletEnabled val="1"/>
        </dgm:presLayoutVars>
      </dgm:prSet>
      <dgm:spPr/>
    </dgm:pt>
    <dgm:pt modelId="{6A0A7151-D980-4D7D-A011-6E9F83109BF1}" type="pres">
      <dgm:prSet presAssocID="{E21DE9D1-09ED-4D2B-9274-D0B3E71C8695}" presName="pillarX" presStyleLbl="node1" presStyleIdx="2" presStyleCnt="3" custScaleY="127178">
        <dgm:presLayoutVars>
          <dgm:bulletEnabled val="1"/>
        </dgm:presLayoutVars>
      </dgm:prSet>
      <dgm:spPr/>
    </dgm:pt>
    <dgm:pt modelId="{640831B3-07CA-423A-91A8-7E739C23D24F}" type="pres">
      <dgm:prSet presAssocID="{D27735BB-3637-4157-A1F1-E0175C09E561}" presName="base" presStyleLbl="dkBgShp" presStyleIdx="1" presStyleCnt="2" custFlipVert="1" custScaleY="52584" custLinFactNeighborY="74211">
        <dgm:style>
          <a:lnRef idx="0">
            <a:schemeClr val="accent1"/>
          </a:lnRef>
          <a:fillRef idx="3">
            <a:schemeClr val="accent1"/>
          </a:fillRef>
          <a:effectRef idx="3">
            <a:schemeClr val="accent1"/>
          </a:effectRef>
          <a:fontRef idx="minor">
            <a:schemeClr val="lt1"/>
          </a:fontRef>
        </dgm:style>
      </dgm:prSet>
      <dgm:spPr/>
    </dgm:pt>
  </dgm:ptLst>
  <dgm:cxnLst>
    <dgm:cxn modelId="{B9E42E2D-9715-4F2C-BB64-B4FD56AA4E64}" srcId="{D27735BB-3637-4157-A1F1-E0175C09E561}" destId="{06C5C6EE-B83A-48D6-8DF6-5E016AE86F62}" srcOrd="1" destOrd="0" parTransId="{AB2F43E6-C889-4124-A38D-AA7E37795FB0}" sibTransId="{B1FD193C-E8F2-48DD-823A-28E16035C9C4}"/>
    <dgm:cxn modelId="{9922053D-BE86-45F9-A262-FDDE95036A2D}" type="presOf" srcId="{06C5C6EE-B83A-48D6-8DF6-5E016AE86F62}" destId="{97042095-EBDA-4D1C-9091-FB8DEF3513C6}" srcOrd="0" destOrd="0" presId="urn:microsoft.com/office/officeart/2005/8/layout/hList3"/>
    <dgm:cxn modelId="{CC134D42-1BEE-45C1-89D0-8EA255A30B72}" type="presOf" srcId="{E21DE9D1-09ED-4D2B-9274-D0B3E71C8695}" destId="{6A0A7151-D980-4D7D-A011-6E9F83109BF1}" srcOrd="0" destOrd="0" presId="urn:microsoft.com/office/officeart/2005/8/layout/hList3"/>
    <dgm:cxn modelId="{56F8734F-FC4F-4270-9176-4E4772F31254}" type="presOf" srcId="{4DDF2523-A14D-48AC-9E6C-219C4FA45AC6}" destId="{81AD29E7-3954-4A9F-817D-7FFFD57BC2DE}" srcOrd="0" destOrd="0" presId="urn:microsoft.com/office/officeart/2005/8/layout/hList3"/>
    <dgm:cxn modelId="{6CAA4F77-DDB5-4ADE-B854-1AA71D46CE5C}" srcId="{01A8232D-801A-41D4-8EB8-F6A398DA69DB}" destId="{E2D43E36-C9D7-46BF-BB58-F03B83760432}" srcOrd="1" destOrd="0" parTransId="{DEE0810D-FE5F-4C34-A9C2-D668A6DA9231}" sibTransId="{3F666B99-CE4B-4CC9-8500-F831C2F35D0B}"/>
    <dgm:cxn modelId="{650BAA92-4897-40CC-853F-EC8B6AA10FF3}" type="presOf" srcId="{01A8232D-801A-41D4-8EB8-F6A398DA69DB}" destId="{28683397-7BAE-4C2C-A2A8-3EF6860863F8}" srcOrd="0" destOrd="0" presId="urn:microsoft.com/office/officeart/2005/8/layout/hList3"/>
    <dgm:cxn modelId="{9847C694-F1DA-4150-8B4D-B19F91E5DCF9}" srcId="{D27735BB-3637-4157-A1F1-E0175C09E561}" destId="{E21DE9D1-09ED-4D2B-9274-D0B3E71C8695}" srcOrd="2" destOrd="0" parTransId="{FBF8A8AE-FFB8-4BDB-943D-93CFDA3CC378}" sibTransId="{AEC8C29B-5046-4B3E-B6E2-3E7833C344B9}"/>
    <dgm:cxn modelId="{2F9983A0-B8B1-4C2B-AE7E-AB4E9EFF8406}" srcId="{D27735BB-3637-4157-A1F1-E0175C09E561}" destId="{4DDF2523-A14D-48AC-9E6C-219C4FA45AC6}" srcOrd="0" destOrd="0" parTransId="{45B293BA-8C31-4C59-9B20-7EA86B75AF40}" sibTransId="{67CF3196-3726-460D-B1E5-21682990649E}"/>
    <dgm:cxn modelId="{00DF8CB5-4C9E-43F6-8872-5BB4CE38EF20}" type="presOf" srcId="{D27735BB-3637-4157-A1F1-E0175C09E561}" destId="{D10D08F6-B981-4C50-9821-9291086307A5}" srcOrd="0" destOrd="0" presId="urn:microsoft.com/office/officeart/2005/8/layout/hList3"/>
    <dgm:cxn modelId="{DEAEEAEC-8762-4E95-83BD-880FEE375634}" srcId="{01A8232D-801A-41D4-8EB8-F6A398DA69DB}" destId="{D27735BB-3637-4157-A1F1-E0175C09E561}" srcOrd="0" destOrd="0" parTransId="{EA68C95C-930A-4243-BB47-A0BAFAEFB244}" sibTransId="{E7BFA3B2-B328-46AF-8341-337FFC1F6A05}"/>
    <dgm:cxn modelId="{371290AF-347F-4391-8D5B-A08A87E2ADAE}" type="presParOf" srcId="{28683397-7BAE-4C2C-A2A8-3EF6860863F8}" destId="{D10D08F6-B981-4C50-9821-9291086307A5}" srcOrd="0" destOrd="0" presId="urn:microsoft.com/office/officeart/2005/8/layout/hList3"/>
    <dgm:cxn modelId="{DE949BDD-7026-427E-A51F-BCDFDB5CB04A}" type="presParOf" srcId="{28683397-7BAE-4C2C-A2A8-3EF6860863F8}" destId="{A161F204-2F26-4013-8869-EE4DA10C5D7D}" srcOrd="1" destOrd="0" presId="urn:microsoft.com/office/officeart/2005/8/layout/hList3"/>
    <dgm:cxn modelId="{55241576-413D-4DEE-903A-F192F4EFEF71}" type="presParOf" srcId="{A161F204-2F26-4013-8869-EE4DA10C5D7D}" destId="{81AD29E7-3954-4A9F-817D-7FFFD57BC2DE}" srcOrd="0" destOrd="0" presId="urn:microsoft.com/office/officeart/2005/8/layout/hList3"/>
    <dgm:cxn modelId="{F0CA7CB6-D1CE-4A5A-9ACD-D9D5FFB78085}" type="presParOf" srcId="{A161F204-2F26-4013-8869-EE4DA10C5D7D}" destId="{97042095-EBDA-4D1C-9091-FB8DEF3513C6}" srcOrd="1" destOrd="0" presId="urn:microsoft.com/office/officeart/2005/8/layout/hList3"/>
    <dgm:cxn modelId="{43AD8F40-5FEB-4357-8D26-991FEDBD9330}" type="presParOf" srcId="{A161F204-2F26-4013-8869-EE4DA10C5D7D}" destId="{6A0A7151-D980-4D7D-A011-6E9F83109BF1}" srcOrd="2" destOrd="0" presId="urn:microsoft.com/office/officeart/2005/8/layout/hList3"/>
    <dgm:cxn modelId="{E4EA62F0-70A7-46EF-AD38-D19C02CD5F06}" type="presParOf" srcId="{28683397-7BAE-4C2C-A2A8-3EF6860863F8}" destId="{640831B3-07CA-423A-91A8-7E739C23D2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8232D-801A-41D4-8EB8-F6A398DA69D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ES"/>
        </a:p>
      </dgm:t>
    </dgm:pt>
    <dgm:pt modelId="{D27735BB-3637-4157-A1F1-E0175C09E561}">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a:solidFill>
                <a:srgbClr val="DE8400"/>
              </a:solidFill>
              <a:effectLst>
                <a:outerShdw blurRad="50800" dist="50800" dir="5400000" algn="ctr" rotWithShape="0">
                  <a:schemeClr val="tx1"/>
                </a:outerShdw>
              </a:effectLst>
            </a:rPr>
            <a:t>Nositelem smlouvy již není Abrahamův fyzický potomek, ale církev, kterou založil Kristus..</a:t>
          </a:r>
        </a:p>
      </dgm:t>
    </dgm:pt>
    <dgm:pt modelId="{EA68C95C-930A-4243-BB47-A0BAFAEFB244}" type="parTrans" cxnId="{DEAEEAEC-8762-4E95-83BD-880FEE375634}">
      <dgm:prSet/>
      <dgm:spPr/>
      <dgm:t>
        <a:bodyPr/>
        <a:lstStyle/>
        <a:p>
          <a:endParaRPr lang="es-ES"/>
        </a:p>
      </dgm:t>
    </dgm:pt>
    <dgm:pt modelId="{E7BFA3B2-B328-46AF-8341-337FFC1F6A05}" type="sibTrans" cxnId="{DEAEEAEC-8762-4E95-83BD-880FEE375634}">
      <dgm:prSet/>
      <dgm:spPr/>
      <dgm:t>
        <a:bodyPr/>
        <a:lstStyle/>
        <a:p>
          <a:endParaRPr lang="es-ES"/>
        </a:p>
      </dgm:t>
    </dgm:pt>
    <dgm:pt modelId="{4DDF2523-A14D-48AC-9E6C-219C4FA45AC6}">
      <dgm:prSet phldrT="[Texto]" custT="1"/>
      <dgm:spPr/>
      <dgm:t>
        <a:bodyPr/>
        <a:lstStyle/>
        <a:p>
          <a:pPr>
            <a:spcAft>
              <a:spcPts val="0"/>
            </a:spcAft>
          </a:pPr>
          <a:r>
            <a:rPr lang="es-ES" sz="1600" dirty="0"/>
            <a:t>“</a:t>
          </a:r>
          <a:r>
            <a:rPr lang="cs-CZ" sz="1600" dirty="0"/>
            <a:t>Vy pak budete nazýváni "Hospodinovi kněží", bude se vám říkat "Sluhové našeho Boha". Budete užívat bohatství pronárodů a honosit se jejich slávou</a:t>
          </a:r>
          <a:r>
            <a:rPr lang="es-ES" sz="1600" dirty="0"/>
            <a:t>… </a:t>
          </a:r>
          <a:r>
            <a:rPr lang="cs-CZ" sz="1600" dirty="0"/>
            <a:t>Neboť já Hospodin miluji právo, při zápalné oběti nenávidím vydírání. Jejich výdělek jim předám věrně a uzavřu s nimi</a:t>
          </a:r>
          <a:r>
            <a:rPr lang="es-ES" sz="1600" dirty="0"/>
            <a:t> </a:t>
          </a:r>
          <a:r>
            <a:rPr lang="cs-CZ" sz="1600" b="1" dirty="0"/>
            <a:t>SMLOUVU VĚČNOU</a:t>
          </a:r>
          <a:r>
            <a:rPr lang="es-ES" sz="1600" dirty="0"/>
            <a:t>. </a:t>
          </a:r>
          <a:r>
            <a:rPr lang="cs-CZ" sz="1600" dirty="0"/>
            <a:t>Jejich potomstvo bude známé mezi pronárody a jejich potomci uprostřed národů. Všichni, kdo je spatří, rozpoznají na nich, že oni jsou to potomstvo, jemuž Hospodin žehná</a:t>
          </a:r>
          <a:r>
            <a:rPr lang="es-ES" sz="1600" dirty="0"/>
            <a:t>”</a:t>
          </a:r>
        </a:p>
        <a:p>
          <a:pPr>
            <a:spcAft>
              <a:spcPct val="35000"/>
            </a:spcAft>
          </a:pPr>
          <a:r>
            <a:rPr lang="es-ES" sz="1050" dirty="0"/>
            <a:t>(I</a:t>
          </a:r>
          <a:r>
            <a:rPr lang="cs-CZ" sz="1050" dirty="0" err="1"/>
            <a:t>zajáš</a:t>
          </a:r>
          <a:r>
            <a:rPr lang="es-ES" sz="1050" dirty="0"/>
            <a:t> 61</a:t>
          </a:r>
          <a:r>
            <a:rPr lang="cs-CZ" sz="1050" dirty="0"/>
            <a:t>,</a:t>
          </a:r>
          <a:r>
            <a:rPr lang="es-ES" sz="1050" dirty="0"/>
            <a:t>6</a:t>
          </a:r>
          <a:r>
            <a:rPr lang="cs-CZ" sz="1050" dirty="0"/>
            <a:t>.</a:t>
          </a:r>
          <a:r>
            <a:rPr lang="es-ES" sz="1050" dirty="0"/>
            <a:t>8</a:t>
          </a:r>
          <a:r>
            <a:rPr lang="cs-CZ" sz="1050" dirty="0"/>
            <a:t>.</a:t>
          </a:r>
          <a:r>
            <a:rPr lang="es-ES" sz="1050" dirty="0"/>
            <a:t>9)</a:t>
          </a:r>
          <a:endParaRPr lang="es-ES" sz="1600" dirty="0"/>
        </a:p>
      </dgm:t>
    </dgm:pt>
    <dgm:pt modelId="{45B293BA-8C31-4C59-9B20-7EA86B75AF40}" type="parTrans" cxnId="{2F9983A0-B8B1-4C2B-AE7E-AB4E9EFF8406}">
      <dgm:prSet/>
      <dgm:spPr/>
      <dgm:t>
        <a:bodyPr/>
        <a:lstStyle/>
        <a:p>
          <a:endParaRPr lang="es-ES"/>
        </a:p>
      </dgm:t>
    </dgm:pt>
    <dgm:pt modelId="{67CF3196-3726-460D-B1E5-21682990649E}" type="sibTrans" cxnId="{2F9983A0-B8B1-4C2B-AE7E-AB4E9EFF8406}">
      <dgm:prSet/>
      <dgm:spPr/>
      <dgm:t>
        <a:bodyPr/>
        <a:lstStyle/>
        <a:p>
          <a:endParaRPr lang="es-ES"/>
        </a:p>
      </dgm:t>
    </dgm:pt>
    <dgm:pt modelId="{E21DE9D1-09ED-4D2B-9274-D0B3E71C8695}">
      <dgm:prSet phldrT="[Texto]" custT="1"/>
      <dgm:spPr/>
      <dgm:t>
        <a:bodyPr/>
        <a:lstStyle/>
        <a:p>
          <a:pPr>
            <a:lnSpc>
              <a:spcPct val="90000"/>
            </a:lnSpc>
            <a:spcAft>
              <a:spcPts val="0"/>
            </a:spcAft>
          </a:pPr>
          <a:r>
            <a:rPr lang="es-ES" sz="1800" dirty="0"/>
            <a:t>“</a:t>
          </a:r>
          <a:r>
            <a:rPr lang="cs-CZ" sz="1800" dirty="0"/>
            <a:t>Vy však jste 'rod vyvolený, královské kněžstvo, národ svatý, lid náležející Bohu', abyste hlásali mocné skutky toho, kdo vás povolal ze tmy  do svého podivuhodného světla</a:t>
          </a:r>
          <a:r>
            <a:rPr lang="es-ES" sz="1800" dirty="0"/>
            <a:t>”</a:t>
          </a:r>
        </a:p>
        <a:p>
          <a:pPr>
            <a:lnSpc>
              <a:spcPct val="90000"/>
            </a:lnSpc>
            <a:spcAft>
              <a:spcPts val="0"/>
            </a:spcAft>
          </a:pPr>
          <a:r>
            <a:rPr lang="es-ES" sz="1100" dirty="0"/>
            <a:t>(1</a:t>
          </a:r>
          <a:r>
            <a:rPr lang="cs-CZ" sz="1100" dirty="0"/>
            <a:t>. list</a:t>
          </a:r>
          <a:r>
            <a:rPr lang="es-ES" sz="1100" dirty="0"/>
            <a:t> Pe</a:t>
          </a:r>
          <a:r>
            <a:rPr lang="cs-CZ" sz="1100" dirty="0" err="1"/>
            <a:t>trův</a:t>
          </a:r>
          <a:r>
            <a:rPr lang="es-ES" sz="1100" dirty="0"/>
            <a:t> 2</a:t>
          </a:r>
          <a:r>
            <a:rPr lang="cs-CZ" sz="1100" dirty="0"/>
            <a:t>,</a:t>
          </a:r>
          <a:r>
            <a:rPr lang="es-ES" sz="1100" dirty="0"/>
            <a:t>9)</a:t>
          </a:r>
          <a:endParaRPr lang="es-ES" sz="2300" dirty="0"/>
        </a:p>
      </dgm:t>
    </dgm:pt>
    <dgm:pt modelId="{FBF8A8AE-FFB8-4BDB-943D-93CFDA3CC378}" type="parTrans" cxnId="{9847C694-F1DA-4150-8B4D-B19F91E5DCF9}">
      <dgm:prSet/>
      <dgm:spPr/>
      <dgm:t>
        <a:bodyPr/>
        <a:lstStyle/>
        <a:p>
          <a:endParaRPr lang="es-ES"/>
        </a:p>
      </dgm:t>
    </dgm:pt>
    <dgm:pt modelId="{AEC8C29B-5046-4B3E-B6E2-3E7833C344B9}" type="sibTrans" cxnId="{9847C694-F1DA-4150-8B4D-B19F91E5DCF9}">
      <dgm:prSet/>
      <dgm:spPr/>
      <dgm:t>
        <a:bodyPr/>
        <a:lstStyle/>
        <a:p>
          <a:endParaRPr lang="es-ES"/>
        </a:p>
      </dgm:t>
    </dgm:pt>
    <dgm:pt modelId="{06C5C6EE-B83A-48D6-8DF6-5E016AE86F62}">
      <dgm:prSet phldrT="[Texto]" custT="1"/>
      <dgm:spPr>
        <a:blipFill rotWithShape="0">
          <a:blip xmlns:r="http://schemas.openxmlformats.org/officeDocument/2006/relationships" r:embed="rId1"/>
          <a:stretch>
            <a:fillRect/>
          </a:stretch>
        </a:blipFill>
      </dgm:spPr>
      <dgm:t>
        <a:bodyPr/>
        <a:lstStyle/>
        <a:p>
          <a:endParaRPr lang="es-ES" sz="2000" dirty="0"/>
        </a:p>
      </dgm:t>
    </dgm:pt>
    <dgm:pt modelId="{AB2F43E6-C889-4124-A38D-AA7E37795FB0}" type="parTrans" cxnId="{B9E42E2D-9715-4F2C-BB64-B4FD56AA4E64}">
      <dgm:prSet/>
      <dgm:spPr/>
      <dgm:t>
        <a:bodyPr/>
        <a:lstStyle/>
        <a:p>
          <a:endParaRPr lang="es-ES"/>
        </a:p>
      </dgm:t>
    </dgm:pt>
    <dgm:pt modelId="{B1FD193C-E8F2-48DD-823A-28E16035C9C4}" type="sibTrans" cxnId="{B9E42E2D-9715-4F2C-BB64-B4FD56AA4E64}">
      <dgm:prSet/>
      <dgm:spPr/>
      <dgm:t>
        <a:bodyPr/>
        <a:lstStyle/>
        <a:p>
          <a:endParaRPr lang="es-ES"/>
        </a:p>
      </dgm:t>
    </dgm:pt>
    <dgm:pt modelId="{28683397-7BAE-4C2C-A2A8-3EF6860863F8}" type="pres">
      <dgm:prSet presAssocID="{01A8232D-801A-41D4-8EB8-F6A398DA69DB}" presName="composite" presStyleCnt="0">
        <dgm:presLayoutVars>
          <dgm:chMax val="1"/>
          <dgm:dir/>
          <dgm:resizeHandles val="exact"/>
        </dgm:presLayoutVars>
      </dgm:prSet>
      <dgm:spPr/>
    </dgm:pt>
    <dgm:pt modelId="{D10D08F6-B981-4C50-9821-9291086307A5}" type="pres">
      <dgm:prSet presAssocID="{D27735BB-3637-4157-A1F1-E0175C09E561}" presName="roof" presStyleLbl="dkBgShp" presStyleIdx="0" presStyleCnt="2" custScaleY="43085"/>
      <dgm:spPr/>
    </dgm:pt>
    <dgm:pt modelId="{A161F204-2F26-4013-8869-EE4DA10C5D7D}" type="pres">
      <dgm:prSet presAssocID="{D27735BB-3637-4157-A1F1-E0175C09E561}" presName="pillars" presStyleCnt="0"/>
      <dgm:spPr/>
    </dgm:pt>
    <dgm:pt modelId="{81AD29E7-3954-4A9F-817D-7FFFD57BC2DE}" type="pres">
      <dgm:prSet presAssocID="{D27735BB-3637-4157-A1F1-E0175C09E561}" presName="pillar1" presStyleLbl="node1" presStyleIdx="0" presStyleCnt="3" custScaleX="110108" custScaleY="127178">
        <dgm:presLayoutVars>
          <dgm:bulletEnabled val="1"/>
        </dgm:presLayoutVars>
      </dgm:prSet>
      <dgm:spPr/>
    </dgm:pt>
    <dgm:pt modelId="{97042095-EBDA-4D1C-9091-FB8DEF3513C6}" type="pres">
      <dgm:prSet presAssocID="{06C5C6EE-B83A-48D6-8DF6-5E016AE86F62}" presName="pillarX" presStyleLbl="node1" presStyleIdx="1" presStyleCnt="3" custScaleX="115737">
        <dgm:presLayoutVars>
          <dgm:bulletEnabled val="1"/>
        </dgm:presLayoutVars>
      </dgm:prSet>
      <dgm:spPr/>
    </dgm:pt>
    <dgm:pt modelId="{6A0A7151-D980-4D7D-A011-6E9F83109BF1}" type="pres">
      <dgm:prSet presAssocID="{E21DE9D1-09ED-4D2B-9274-D0B3E71C8695}" presName="pillarX" presStyleLbl="node1" presStyleIdx="2" presStyleCnt="3" custScaleX="75074" custScaleY="127178">
        <dgm:presLayoutVars>
          <dgm:bulletEnabled val="1"/>
        </dgm:presLayoutVars>
      </dgm:prSet>
      <dgm:spPr/>
    </dgm:pt>
    <dgm:pt modelId="{640831B3-07CA-423A-91A8-7E739C23D24F}" type="pres">
      <dgm:prSet presAssocID="{D27735BB-3637-4157-A1F1-E0175C09E561}" presName="base" presStyleLbl="dkBgShp" presStyleIdx="1" presStyleCnt="2" custFlipVert="1" custScaleY="52584" custLinFactNeighborY="74211">
        <dgm:style>
          <a:lnRef idx="0">
            <a:schemeClr val="accent1"/>
          </a:lnRef>
          <a:fillRef idx="3">
            <a:schemeClr val="accent1"/>
          </a:fillRef>
          <a:effectRef idx="3">
            <a:schemeClr val="accent1"/>
          </a:effectRef>
          <a:fontRef idx="minor">
            <a:schemeClr val="lt1"/>
          </a:fontRef>
        </dgm:style>
      </dgm:prSet>
      <dgm:spPr/>
    </dgm:pt>
  </dgm:ptLst>
  <dgm:cxnLst>
    <dgm:cxn modelId="{E5D4CE16-3ACD-4987-AC67-8FED9546E3BD}" type="presOf" srcId="{4DDF2523-A14D-48AC-9E6C-219C4FA45AC6}" destId="{81AD29E7-3954-4A9F-817D-7FFFD57BC2DE}" srcOrd="0" destOrd="0" presId="urn:microsoft.com/office/officeart/2005/8/layout/hList3"/>
    <dgm:cxn modelId="{B9E42E2D-9715-4F2C-BB64-B4FD56AA4E64}" srcId="{D27735BB-3637-4157-A1F1-E0175C09E561}" destId="{06C5C6EE-B83A-48D6-8DF6-5E016AE86F62}" srcOrd="1" destOrd="0" parTransId="{AB2F43E6-C889-4124-A38D-AA7E37795FB0}" sibTransId="{B1FD193C-E8F2-48DD-823A-28E16035C9C4}"/>
    <dgm:cxn modelId="{64FB995E-CAE2-4D2D-97DF-9AFA8CC29DA9}" type="presOf" srcId="{E21DE9D1-09ED-4D2B-9274-D0B3E71C8695}" destId="{6A0A7151-D980-4D7D-A011-6E9F83109BF1}" srcOrd="0" destOrd="0" presId="urn:microsoft.com/office/officeart/2005/8/layout/hList3"/>
    <dgm:cxn modelId="{9847C694-F1DA-4150-8B4D-B19F91E5DCF9}" srcId="{D27735BB-3637-4157-A1F1-E0175C09E561}" destId="{E21DE9D1-09ED-4D2B-9274-D0B3E71C8695}" srcOrd="2" destOrd="0" parTransId="{FBF8A8AE-FFB8-4BDB-943D-93CFDA3CC378}" sibTransId="{AEC8C29B-5046-4B3E-B6E2-3E7833C344B9}"/>
    <dgm:cxn modelId="{2F9983A0-B8B1-4C2B-AE7E-AB4E9EFF8406}" srcId="{D27735BB-3637-4157-A1F1-E0175C09E561}" destId="{4DDF2523-A14D-48AC-9E6C-219C4FA45AC6}" srcOrd="0" destOrd="0" parTransId="{45B293BA-8C31-4C59-9B20-7EA86B75AF40}" sibTransId="{67CF3196-3726-460D-B1E5-21682990649E}"/>
    <dgm:cxn modelId="{8D7875C9-92EE-4371-A5AB-4F9BE094457B}" type="presOf" srcId="{01A8232D-801A-41D4-8EB8-F6A398DA69DB}" destId="{28683397-7BAE-4C2C-A2A8-3EF6860863F8}" srcOrd="0" destOrd="0" presId="urn:microsoft.com/office/officeart/2005/8/layout/hList3"/>
    <dgm:cxn modelId="{4CFBB7CF-7B69-4D55-9864-729D2A9A12C5}" type="presOf" srcId="{D27735BB-3637-4157-A1F1-E0175C09E561}" destId="{D10D08F6-B981-4C50-9821-9291086307A5}" srcOrd="0" destOrd="0" presId="urn:microsoft.com/office/officeart/2005/8/layout/hList3"/>
    <dgm:cxn modelId="{F3020BE2-23B7-4F44-B57F-D7F471E7237A}" type="presOf" srcId="{06C5C6EE-B83A-48D6-8DF6-5E016AE86F62}" destId="{97042095-EBDA-4D1C-9091-FB8DEF3513C6}" srcOrd="0" destOrd="0" presId="urn:microsoft.com/office/officeart/2005/8/layout/hList3"/>
    <dgm:cxn modelId="{DEAEEAEC-8762-4E95-83BD-880FEE375634}" srcId="{01A8232D-801A-41D4-8EB8-F6A398DA69DB}" destId="{D27735BB-3637-4157-A1F1-E0175C09E561}" srcOrd="0" destOrd="0" parTransId="{EA68C95C-930A-4243-BB47-A0BAFAEFB244}" sibTransId="{E7BFA3B2-B328-46AF-8341-337FFC1F6A05}"/>
    <dgm:cxn modelId="{F2134162-BF52-45A7-BCCC-D59F636A160D}" type="presParOf" srcId="{28683397-7BAE-4C2C-A2A8-3EF6860863F8}" destId="{D10D08F6-B981-4C50-9821-9291086307A5}" srcOrd="0" destOrd="0" presId="urn:microsoft.com/office/officeart/2005/8/layout/hList3"/>
    <dgm:cxn modelId="{1FDB80C8-6367-412F-966A-FA5FD74DCE5C}" type="presParOf" srcId="{28683397-7BAE-4C2C-A2A8-3EF6860863F8}" destId="{A161F204-2F26-4013-8869-EE4DA10C5D7D}" srcOrd="1" destOrd="0" presId="urn:microsoft.com/office/officeart/2005/8/layout/hList3"/>
    <dgm:cxn modelId="{8ABB159F-2206-45AA-BDE7-A4F2567C01D9}" type="presParOf" srcId="{A161F204-2F26-4013-8869-EE4DA10C5D7D}" destId="{81AD29E7-3954-4A9F-817D-7FFFD57BC2DE}" srcOrd="0" destOrd="0" presId="urn:microsoft.com/office/officeart/2005/8/layout/hList3"/>
    <dgm:cxn modelId="{987E595D-36CA-49FF-B651-F7054673AC9E}" type="presParOf" srcId="{A161F204-2F26-4013-8869-EE4DA10C5D7D}" destId="{97042095-EBDA-4D1C-9091-FB8DEF3513C6}" srcOrd="1" destOrd="0" presId="urn:microsoft.com/office/officeart/2005/8/layout/hList3"/>
    <dgm:cxn modelId="{875EAE4E-FDA9-4129-9B4D-CFEC3B4B4971}" type="presParOf" srcId="{A161F204-2F26-4013-8869-EE4DA10C5D7D}" destId="{6A0A7151-D980-4D7D-A011-6E9F83109BF1}" srcOrd="2" destOrd="0" presId="urn:microsoft.com/office/officeart/2005/8/layout/hList3"/>
    <dgm:cxn modelId="{914FDB13-A37F-4DAF-90C3-FAFEB9D17F32}" type="presParOf" srcId="{28683397-7BAE-4C2C-A2A8-3EF6860863F8}" destId="{640831B3-07CA-423A-91A8-7E739C23D2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FC90F-CEDD-46E3-8B9E-BE3FD25DBA0E}">
      <dsp:nvSpPr>
        <dsp:cNvPr id="0" name=""/>
        <dsp:cNvSpPr/>
      </dsp:nvSpPr>
      <dsp:spPr>
        <a:xfrm>
          <a:off x="0" y="0"/>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solidFill>
                <a:srgbClr val="DE8400"/>
              </a:solidFill>
              <a:effectLst>
                <a:outerShdw blurRad="50800" dist="50800" dir="5400000" algn="ctr" rotWithShape="0">
                  <a:schemeClr val="tx1"/>
                </a:outerShdw>
              </a:effectLst>
            </a:rPr>
            <a:t>Smlouva uzavřená</a:t>
          </a:r>
          <a:r>
            <a:rPr lang="es-ES" sz="2000" b="1" kern="1200" dirty="0">
              <a:solidFill>
                <a:srgbClr val="DE8400"/>
              </a:solidFill>
              <a:effectLst>
                <a:outerShdw blurRad="50800" dist="50800" dir="5400000" algn="ctr" rotWithShape="0">
                  <a:schemeClr val="tx1"/>
                </a:outerShdw>
              </a:effectLst>
            </a:rPr>
            <a:t> s Abrahamem
</a:t>
          </a:r>
          <a:r>
            <a:rPr lang="es-ES" sz="1600" kern="1200" dirty="0"/>
            <a:t>“</a:t>
          </a:r>
          <a:r>
            <a:rPr lang="cs-CZ" sz="1600" kern="1200" dirty="0"/>
            <a:t>Smlouvu mezi sebou a tebou i tvým potomstvem ve všech pokoleních činím totiž smlouvou věčnou, že budu Bohem tobě     i tvému potomstvu</a:t>
          </a:r>
          <a:r>
            <a:rPr lang="es-ES" sz="1600" kern="1200" dirty="0"/>
            <a:t>” </a:t>
          </a:r>
          <a:r>
            <a:rPr lang="es-ES" sz="1050" kern="1200" dirty="0"/>
            <a:t>(</a:t>
          </a:r>
          <a:r>
            <a:rPr lang="cs-CZ" sz="1050" kern="1200" dirty="0"/>
            <a:t>1. Mojžíšova</a:t>
          </a:r>
          <a:r>
            <a:rPr lang="es-ES" sz="1050" kern="1200" dirty="0"/>
            <a:t> 17</a:t>
          </a:r>
          <a:r>
            <a:rPr lang="cs-CZ" sz="1050" kern="1200" dirty="0"/>
            <a:t>,</a:t>
          </a:r>
          <a:r>
            <a:rPr lang="es-ES" sz="1050" kern="1200" dirty="0"/>
            <a:t>7)</a:t>
          </a:r>
          <a:endParaRPr lang="es-ES" sz="2000" b="1" kern="1200" dirty="0">
            <a:solidFill>
              <a:srgbClr val="DE8400"/>
            </a:solidFill>
            <a:effectLst>
              <a:outerShdw blurRad="50800" dist="50800" dir="5400000" algn="ctr" rotWithShape="0">
                <a:schemeClr val="tx1"/>
              </a:outerShdw>
            </a:effectLst>
          </a:endParaRPr>
        </a:p>
      </dsp:txBody>
      <dsp:txXfrm>
        <a:off x="1685687" y="0"/>
        <a:ext cx="6029616" cy="1426270"/>
      </dsp:txXfrm>
    </dsp:sp>
    <dsp:sp modelId="{9D6FB879-211B-4DB6-B8B0-B45B58AD4A19}">
      <dsp:nvSpPr>
        <dsp:cNvPr id="0" name=""/>
        <dsp:cNvSpPr/>
      </dsp:nvSpPr>
      <dsp:spPr>
        <a:xfrm>
          <a:off x="142627" y="142627"/>
          <a:ext cx="1543060" cy="114101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AFBF75D-8386-4537-BF36-6F6AD6D2D1DF}">
      <dsp:nvSpPr>
        <dsp:cNvPr id="0" name=""/>
        <dsp:cNvSpPr/>
      </dsp:nvSpPr>
      <dsp:spPr>
        <a:xfrm>
          <a:off x="0" y="1568897"/>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1" kern="1200" dirty="0">
              <a:solidFill>
                <a:srgbClr val="DE8400"/>
              </a:solidFill>
              <a:effectLst>
                <a:outerShdw blurRad="50800" dist="50800" dir="5400000" algn="ctr" rotWithShape="0">
                  <a:schemeClr val="tx1"/>
                </a:outerShdw>
              </a:effectLst>
            </a:rPr>
            <a:t>Smlouva s Izákem</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a:t>“</a:t>
          </a:r>
          <a:r>
            <a:rPr lang="cs-CZ" sz="1600" kern="1200" dirty="0"/>
            <a:t>Bůh však pravil: "A přece ti tvá žena Sára porodí syna a nazveš ho Izák (to je Smíšek). Svou smlouvu s ním ustavím pro jeho potomstvo jako smlouvu věčnou</a:t>
          </a:r>
          <a:r>
            <a:rPr lang="es-ES" sz="1600" kern="1200" dirty="0"/>
            <a:t>” </a:t>
          </a:r>
          <a:r>
            <a:rPr lang="es-ES" sz="1050" kern="1200" dirty="0"/>
            <a:t>(</a:t>
          </a:r>
          <a:r>
            <a:rPr lang="cs-CZ" sz="1050" kern="1200" dirty="0"/>
            <a:t>1. Mojžíšova</a:t>
          </a:r>
          <a:r>
            <a:rPr lang="es-ES" sz="1050" kern="1200" dirty="0"/>
            <a:t> 17</a:t>
          </a:r>
          <a:r>
            <a:rPr lang="cs-CZ" sz="1050" kern="1200" dirty="0"/>
            <a:t>,1</a:t>
          </a:r>
          <a:r>
            <a:rPr lang="es-ES" sz="1050" kern="1200" dirty="0"/>
            <a:t>9)</a:t>
          </a:r>
        </a:p>
      </dsp:txBody>
      <dsp:txXfrm>
        <a:off x="1685687" y="1568897"/>
        <a:ext cx="6029616" cy="1426270"/>
      </dsp:txXfrm>
    </dsp:sp>
    <dsp:sp modelId="{AA47DBF2-5B0A-4991-B827-9A7380D2B193}">
      <dsp:nvSpPr>
        <dsp:cNvPr id="0" name=""/>
        <dsp:cNvSpPr/>
      </dsp:nvSpPr>
      <dsp:spPr>
        <a:xfrm>
          <a:off x="142627" y="1711524"/>
          <a:ext cx="1543060" cy="1141016"/>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984292-30E8-4904-8C4D-294806A3579E}">
      <dsp:nvSpPr>
        <dsp:cNvPr id="0" name=""/>
        <dsp:cNvSpPr/>
      </dsp:nvSpPr>
      <dsp:spPr>
        <a:xfrm>
          <a:off x="0" y="3137795"/>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1" kern="1200" dirty="0">
              <a:solidFill>
                <a:srgbClr val="DE8400"/>
              </a:solidFill>
              <a:effectLst>
                <a:outerShdw blurRad="50800" dist="50800" dir="5400000" algn="ctr" rotWithShape="0">
                  <a:schemeClr val="tx1"/>
                </a:outerShdw>
              </a:effectLst>
            </a:rPr>
            <a:t>Smlouva s Jákobem</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a:t>“</a:t>
          </a:r>
          <a:r>
            <a:rPr lang="cs-CZ" sz="1600" kern="1200" dirty="0"/>
            <a:t>Uzavřel ji s Abrahamem, přísahou ji stvrdil Izákovi, stanovil      ji Jákobovi jako nařízení, Izraeli jako smlouvu věčnou</a:t>
          </a:r>
          <a:r>
            <a:rPr lang="es-ES" sz="1600" kern="1200" dirty="0"/>
            <a:t>”</a:t>
          </a:r>
          <a:r>
            <a:rPr lang="cs-CZ" sz="1600" kern="1200" dirty="0"/>
            <a:t>						</a:t>
          </a:r>
          <a:r>
            <a:rPr lang="es-ES" sz="1600" kern="1200" dirty="0"/>
            <a:t> </a:t>
          </a:r>
          <a:r>
            <a:rPr lang="es-ES" sz="1050" kern="1200" dirty="0"/>
            <a:t>(1</a:t>
          </a:r>
          <a:r>
            <a:rPr lang="cs-CZ" sz="1050" kern="1200" dirty="0"/>
            <a:t>. </a:t>
          </a:r>
          <a:r>
            <a:rPr lang="cs-CZ" sz="1050" kern="1200" dirty="0" err="1"/>
            <a:t>Patalipomenon</a:t>
          </a:r>
          <a:r>
            <a:rPr lang="es-ES" sz="1050" kern="1200" dirty="0"/>
            <a:t> 16</a:t>
          </a:r>
          <a:r>
            <a:rPr lang="cs-CZ" sz="1050" kern="1200" dirty="0"/>
            <a:t>,</a:t>
          </a:r>
          <a:r>
            <a:rPr lang="es-ES" sz="1050" kern="1200" dirty="0"/>
            <a:t>16</a:t>
          </a:r>
          <a:r>
            <a:rPr lang="cs-CZ" sz="1050" kern="1200" dirty="0"/>
            <a:t>.</a:t>
          </a:r>
          <a:r>
            <a:rPr lang="es-ES" sz="1050" kern="1200" dirty="0"/>
            <a:t>17)</a:t>
          </a:r>
          <a:endParaRPr lang="es-ES" sz="1600" kern="1200" dirty="0"/>
        </a:p>
      </dsp:txBody>
      <dsp:txXfrm>
        <a:off x="1685687" y="3137795"/>
        <a:ext cx="6029616" cy="1426270"/>
      </dsp:txXfrm>
    </dsp:sp>
    <dsp:sp modelId="{A0EC3085-33C1-4DFC-9B38-48910DF8033A}">
      <dsp:nvSpPr>
        <dsp:cNvPr id="0" name=""/>
        <dsp:cNvSpPr/>
      </dsp:nvSpPr>
      <dsp:spPr>
        <a:xfrm>
          <a:off x="142627" y="3280422"/>
          <a:ext cx="1543060" cy="1141016"/>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9B16D-A753-42A6-A2AD-40D08FF17EB3}">
      <dsp:nvSpPr>
        <dsp:cNvPr id="0" name=""/>
        <dsp:cNvSpPr/>
      </dsp:nvSpPr>
      <dsp:spPr>
        <a:xfrm>
          <a:off x="0" y="0"/>
          <a:ext cx="8072494" cy="9167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rgbClr val="DE8400"/>
              </a:solidFill>
              <a:effectLst>
                <a:outerShdw blurRad="50800" dist="50800" dir="5400000" algn="ctr" rotWithShape="0">
                  <a:schemeClr val="tx1"/>
                </a:outerShdw>
              </a:effectLst>
            </a:rPr>
            <a:t>Získala "právní" podobu na Sinaji a zformovala se ve svatyni a jej</a:t>
          </a:r>
          <a:r>
            <a:rPr lang="cs-CZ" sz="2000" b="1" kern="1200" dirty="0" err="1">
              <a:solidFill>
                <a:srgbClr val="DE8400"/>
              </a:solidFill>
              <a:effectLst>
                <a:outerShdw blurRad="50800" dist="50800" dir="5400000" algn="ctr" rotWithShape="0">
                  <a:schemeClr val="tx1"/>
                </a:outerShdw>
              </a:effectLst>
            </a:rPr>
            <a:t>ich</a:t>
          </a:r>
          <a:r>
            <a:rPr lang="es-ES" sz="2000" b="1" kern="1200" dirty="0">
              <a:solidFill>
                <a:srgbClr val="DE8400"/>
              </a:solidFill>
              <a:effectLst>
                <a:outerShdw blurRad="50800" dist="50800" dir="5400000" algn="ctr" rotWithShape="0">
                  <a:schemeClr val="tx1"/>
                </a:outerShdw>
              </a:effectLst>
            </a:rPr>
            <a:t> </a:t>
          </a:r>
          <a:r>
            <a:rPr lang="cs-CZ" sz="2000" b="1" kern="1200" dirty="0">
              <a:solidFill>
                <a:srgbClr val="DE8400"/>
              </a:solidFill>
              <a:effectLst>
                <a:outerShdw blurRad="50800" dist="50800" dir="5400000" algn="ctr" rotWithShape="0">
                  <a:schemeClr val="tx1"/>
                </a:outerShdw>
              </a:effectLst>
            </a:rPr>
            <a:t>obřadech</a:t>
          </a:r>
          <a:r>
            <a:rPr lang="es-ES" sz="2000" b="1" kern="1200" dirty="0">
              <a:solidFill>
                <a:srgbClr val="DE8400"/>
              </a:solidFill>
              <a:effectLst>
                <a:outerShdw blurRad="50800" dist="50800" dir="5400000" algn="ctr" rotWithShape="0">
                  <a:schemeClr val="tx1"/>
                </a:outerShdw>
              </a:effectLst>
            </a:rPr>
            <a:t>.</a:t>
          </a:r>
        </a:p>
      </dsp:txBody>
      <dsp:txXfrm>
        <a:off x="1842346" y="0"/>
        <a:ext cx="6230147" cy="916724"/>
      </dsp:txXfrm>
    </dsp:sp>
    <dsp:sp modelId="{16806C15-C680-4A30-92E1-6D4D9AAAE3AD}">
      <dsp:nvSpPr>
        <dsp:cNvPr id="0" name=""/>
        <dsp:cNvSpPr/>
      </dsp:nvSpPr>
      <dsp:spPr>
        <a:xfrm>
          <a:off x="110950" y="56620"/>
          <a:ext cx="1644576" cy="773845"/>
        </a:xfrm>
        <a:prstGeom prst="roundRect">
          <a:avLst>
            <a:gd name="adj" fmla="val 10000"/>
          </a:avLst>
        </a:prstGeom>
        <a:blipFill rotWithShape="0">
          <a:blip xmlns:r="http://schemas.openxmlformats.org/officeDocument/2006/relationships" r:embed="rId1">
            <a:lum bright="20000"/>
          </a:blip>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B3F6B99-EAAF-42CB-8F66-112D2DA8B56D}">
      <dsp:nvSpPr>
        <dsp:cNvPr id="0" name=""/>
        <dsp:cNvSpPr/>
      </dsp:nvSpPr>
      <dsp:spPr>
        <a:xfrm>
          <a:off x="0" y="1144572"/>
          <a:ext cx="8072494" cy="39257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cs-CZ" sz="1400" b="1" kern="1200" dirty="0">
            <a:solidFill>
              <a:srgbClr val="DE8400"/>
            </a:solidFill>
            <a:effectLst>
              <a:outerShdw blurRad="50800" dist="50800" dir="5400000" algn="ctr" rotWithShape="0">
                <a:schemeClr val="tx1"/>
              </a:outerShdw>
            </a:effectLst>
          </a:endParaRPr>
        </a:p>
        <a:p>
          <a:pPr marL="0" lvl="0" indent="0" algn="l" defTabSz="622300">
            <a:lnSpc>
              <a:spcPct val="90000"/>
            </a:lnSpc>
            <a:spcBef>
              <a:spcPct val="0"/>
            </a:spcBef>
            <a:spcAft>
              <a:spcPct val="35000"/>
            </a:spcAft>
            <a:buNone/>
          </a:pPr>
          <a:r>
            <a:rPr lang="es-ES" sz="2000" b="1" kern="1200" dirty="0">
              <a:solidFill>
                <a:srgbClr val="DE8400"/>
              </a:solidFill>
              <a:effectLst>
                <a:outerShdw blurRad="50800" dist="50800" dir="5400000" algn="ctr" rotWithShape="0">
                  <a:schemeClr val="tx1"/>
                </a:outerShdw>
              </a:effectLst>
            </a:rPr>
            <a:t>Potvrdilo se to v Davidově rodině
</a:t>
          </a:r>
          <a:r>
            <a:rPr lang="es-ES" sz="1600" kern="1200" dirty="0"/>
            <a:t>“</a:t>
          </a:r>
          <a:r>
            <a:rPr lang="cs-CZ" sz="1600" kern="1200" dirty="0"/>
            <a:t>Toto jsou Davidova poslední slova: "Výrok Davida, syna </a:t>
          </a:r>
          <a:r>
            <a:rPr lang="cs-CZ" sz="1600" kern="1200" dirty="0" err="1"/>
            <a:t>Jišajova</a:t>
          </a:r>
          <a:r>
            <a:rPr lang="cs-CZ" sz="1600" kern="1200" dirty="0"/>
            <a:t>, výrok muže Nejvyšším povýšeného, pomazaného Bohem Jákobovým, líbezného pěvce izraelských žalmů. Hospodinův duch skrze mne mluvil, na mém jazyku byla řeč jeho. Pravil mi Bůh Izraele, skála Izraele ke mně promluvila: Kdo člověku vládne spravedlivě, ten, kdo vládne v Boží bázni, je jak jitřní světlo při východu slunce, jak bez mráčku jitro, od jehož jasu a vláhy se zelená země. I když můj dům před Bohem takový není, ustanovil pro mne</a:t>
          </a:r>
          <a:r>
            <a:rPr lang="es-ES" sz="1600" kern="1200" dirty="0"/>
            <a:t> </a:t>
          </a:r>
          <a:r>
            <a:rPr lang="cs-CZ" sz="1600" b="1" kern="1200" dirty="0"/>
            <a:t>VĚČNOU SMLOUVU</a:t>
          </a:r>
          <a:r>
            <a:rPr lang="es-ES" sz="1600" kern="1200" dirty="0"/>
            <a:t>, </a:t>
          </a:r>
          <a:r>
            <a:rPr lang="cs-CZ" sz="1600" kern="1200" dirty="0"/>
            <a:t>ve všem uspořádanou a dodrženou. Je to veškerá má spása a veškeré blaho, odjinud nevzejde nic</a:t>
          </a:r>
          <a:r>
            <a:rPr lang="es-ES" sz="1600" kern="1200" dirty="0"/>
            <a:t>».” </a:t>
          </a:r>
          <a:r>
            <a:rPr lang="cs-CZ" sz="1600" kern="1200" dirty="0"/>
            <a:t> </a:t>
          </a:r>
          <a:r>
            <a:rPr lang="es-ES" sz="1600" kern="1200" dirty="0"/>
            <a:t>(2</a:t>
          </a:r>
          <a:r>
            <a:rPr lang="cs-CZ" sz="1600" kern="1200" dirty="0"/>
            <a:t>.</a:t>
          </a:r>
          <a:r>
            <a:rPr lang="es-ES" sz="1600" kern="1200" dirty="0"/>
            <a:t> Samuel</a:t>
          </a:r>
          <a:r>
            <a:rPr lang="cs-CZ" sz="1600" kern="1200" dirty="0"/>
            <a:t>ova</a:t>
          </a:r>
          <a:r>
            <a:rPr lang="es-ES" sz="1600" kern="1200" dirty="0"/>
            <a:t> 23</a:t>
          </a:r>
          <a:r>
            <a:rPr lang="cs-CZ" sz="1600" kern="1200" dirty="0"/>
            <a:t>,</a:t>
          </a:r>
          <a:r>
            <a:rPr lang="es-ES" sz="1600" kern="1200" dirty="0"/>
            <a:t>1-5)</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a:t>Jak sám David naznačuje, tato smlouva přesahovala jeho vlastní děti, ukazovala na Krále králů: Ježíše Krista..</a:t>
          </a:r>
        </a:p>
      </dsp:txBody>
      <dsp:txXfrm>
        <a:off x="1842346" y="1144572"/>
        <a:ext cx="6230147" cy="3925755"/>
      </dsp:txXfrm>
    </dsp:sp>
    <dsp:sp modelId="{9D81A22A-61CB-4AA5-8257-D5A1AC87DCDE}">
      <dsp:nvSpPr>
        <dsp:cNvPr id="0" name=""/>
        <dsp:cNvSpPr/>
      </dsp:nvSpPr>
      <dsp:spPr>
        <a:xfrm>
          <a:off x="38943" y="1784818"/>
          <a:ext cx="1787460" cy="2643002"/>
        </a:xfrm>
        <a:prstGeom prst="roundRect">
          <a:avLst>
            <a:gd name="adj" fmla="val 10000"/>
          </a:avLst>
        </a:prstGeom>
        <a:blipFill rotWithShape="0">
          <a:blip xmlns:r="http://schemas.openxmlformats.org/officeDocument/2006/relationships" r:embed="rId2">
            <a:lum bright="30000" contrast="30000"/>
          </a:blip>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D08F6-B981-4C50-9821-9291086307A5}">
      <dsp:nvSpPr>
        <dsp:cNvPr id="0" name=""/>
        <dsp:cNvSpPr/>
      </dsp:nvSpPr>
      <dsp:spPr>
        <a:xfrm>
          <a:off x="0" y="191870"/>
          <a:ext cx="7881950" cy="71099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cs-CZ" sz="1600" b="1" kern="1200" dirty="0">
            <a:solidFill>
              <a:srgbClr val="DE8400"/>
            </a:solidFill>
            <a:effectLst>
              <a:outerShdw blurRad="50800" dist="50800" dir="5400000" algn="ctr" rotWithShape="0">
                <a:schemeClr val="tx1"/>
              </a:outerShdw>
            </a:effectLst>
          </a:endParaRPr>
        </a:p>
        <a:p>
          <a:pPr marL="0" lvl="0" indent="0" algn="ctr" defTabSz="711200">
            <a:lnSpc>
              <a:spcPct val="90000"/>
            </a:lnSpc>
            <a:spcBef>
              <a:spcPct val="0"/>
            </a:spcBef>
            <a:spcAft>
              <a:spcPct val="35000"/>
            </a:spcAft>
            <a:buNone/>
          </a:pPr>
          <a:r>
            <a:rPr lang="es-ES" sz="1600" b="1" kern="1200" dirty="0">
              <a:solidFill>
                <a:srgbClr val="DE8400"/>
              </a:solidFill>
              <a:effectLst>
                <a:outerShdw blurRad="50800" dist="50800" dir="5400000" algn="ctr" rotWithShape="0">
                  <a:schemeClr val="tx1"/>
                </a:outerShdw>
              </a:effectLst>
            </a:rPr>
            <a:t>Když Davidovi potomci porušili tuto smlouvu, Bůh ji rozšířil – </a:t>
          </a:r>
          <a:r>
            <a:rPr lang="cs-CZ" sz="1600" b="1" kern="1200" dirty="0">
              <a:solidFill>
                <a:srgbClr val="DE8400"/>
              </a:solidFill>
              <a:effectLst>
                <a:outerShdw blurRad="50800" dist="50800" dir="5400000" algn="ctr" rotWithShape="0">
                  <a:schemeClr val="tx1"/>
                </a:outerShdw>
              </a:effectLst>
            </a:rPr>
            <a:t>prostřednictvím</a:t>
          </a:r>
          <a:r>
            <a:rPr lang="es-ES" sz="1600" b="1" kern="1200" dirty="0">
              <a:solidFill>
                <a:srgbClr val="DE8400"/>
              </a:solidFill>
              <a:effectLst>
                <a:outerShdw blurRad="50800" dist="50800" dir="5400000" algn="ctr" rotWithShape="0">
                  <a:schemeClr val="tx1"/>
                </a:outerShdw>
              </a:effectLst>
            </a:rPr>
            <a:t> Ježíše – na celé lidstvo.
</a:t>
          </a:r>
        </a:p>
      </dsp:txBody>
      <dsp:txXfrm>
        <a:off x="0" y="191870"/>
        <a:ext cx="7881950" cy="710996"/>
      </dsp:txXfrm>
    </dsp:sp>
    <dsp:sp modelId="{81AD29E7-3954-4A9F-817D-7FFFD57BC2DE}">
      <dsp:nvSpPr>
        <dsp:cNvPr id="0" name=""/>
        <dsp:cNvSpPr/>
      </dsp:nvSpPr>
      <dsp:spPr>
        <a:xfrm>
          <a:off x="3848" y="901556"/>
          <a:ext cx="2624750"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t>
          </a:r>
          <a:r>
            <a:rPr lang="cs-CZ" sz="1600" kern="1200" dirty="0"/>
            <a:t>Vzhůru! Všichni, kdo žízníte, pojďte k vodám, i ten, kdo peníze nemá. Pojďte, kupujte a jezte, pojďte a kupujte bez peněz a bez placení víno a mléko! Proč utrácíte peníze, ale ne za chléb? A svůj výdělek za to, co nenasytí? Poslechněte mě a jezte, co je dobré, ať se vaše duše kochá tukem! Nakloňte ucho a pojďte ke mně, slyšte a budete</a:t>
          </a:r>
          <a:r>
            <a:rPr lang="es-ES" sz="1600" kern="1200" dirty="0"/>
            <a:t> </a:t>
          </a:r>
          <a:r>
            <a:rPr lang="cs-CZ" sz="1600" kern="1200" dirty="0"/>
            <a:t>živi! Uzavřu s vámi</a:t>
          </a:r>
          <a:r>
            <a:rPr lang="es-ES" sz="1600" kern="1200" dirty="0"/>
            <a:t> </a:t>
          </a:r>
          <a:r>
            <a:rPr lang="cs-CZ" sz="1600" b="1" kern="1200" dirty="0"/>
            <a:t>SMLOUVU VĚČNOU</a:t>
          </a:r>
          <a:r>
            <a:rPr lang="es-ES" sz="1600" kern="1200" dirty="0"/>
            <a:t>, </a:t>
          </a:r>
          <a:r>
            <a:rPr lang="cs-CZ" sz="1600" kern="1200" dirty="0"/>
            <a:t>obnovím milosrdenství věrně Davidovi prokázaná</a:t>
          </a:r>
          <a:r>
            <a:rPr lang="es-ES" sz="1600" kern="1200" dirty="0"/>
            <a:t>” </a:t>
          </a:r>
          <a:r>
            <a:rPr lang="cs-CZ" sz="1600" kern="1200" dirty="0"/>
            <a:t>    </a:t>
          </a:r>
          <a:r>
            <a:rPr lang="es-ES" sz="1050" kern="1200" dirty="0"/>
            <a:t>(</a:t>
          </a:r>
          <a:r>
            <a:rPr lang="cs-CZ" sz="1050" kern="1200" dirty="0"/>
            <a:t>Izajáš</a:t>
          </a:r>
          <a:r>
            <a:rPr lang="es-ES" sz="1050" kern="1200" dirty="0"/>
            <a:t> 55</a:t>
          </a:r>
          <a:r>
            <a:rPr lang="cs-CZ" sz="1050" kern="1200" dirty="0"/>
            <a:t>,</a:t>
          </a:r>
          <a:r>
            <a:rPr lang="es-ES" sz="1050" kern="1200" dirty="0"/>
            <a:t>1-3)</a:t>
          </a:r>
          <a:endParaRPr lang="es-ES" sz="1600" kern="1200" dirty="0"/>
        </a:p>
      </dsp:txBody>
      <dsp:txXfrm>
        <a:off x="3848" y="901556"/>
        <a:ext cx="2624750" cy="4407299"/>
      </dsp:txXfrm>
    </dsp:sp>
    <dsp:sp modelId="{97042095-EBDA-4D1C-9091-FB8DEF3513C6}">
      <dsp:nvSpPr>
        <dsp:cNvPr id="0" name=""/>
        <dsp:cNvSpPr/>
      </dsp:nvSpPr>
      <dsp:spPr>
        <a:xfrm>
          <a:off x="2628599" y="1372477"/>
          <a:ext cx="2624750" cy="3465457"/>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2628599" y="1372477"/>
        <a:ext cx="2624750" cy="3465457"/>
      </dsp:txXfrm>
    </dsp:sp>
    <dsp:sp modelId="{6A0A7151-D980-4D7D-A011-6E9F83109BF1}">
      <dsp:nvSpPr>
        <dsp:cNvPr id="0" name=""/>
        <dsp:cNvSpPr/>
      </dsp:nvSpPr>
      <dsp:spPr>
        <a:xfrm>
          <a:off x="5253350" y="901556"/>
          <a:ext cx="2624750"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ES" sz="1800" kern="1200" dirty="0"/>
            <a:t>“</a:t>
          </a:r>
          <a:r>
            <a:rPr lang="cs-CZ" sz="1800" kern="1200" dirty="0"/>
            <a:t>´Já, Ježíš, posílám svého posla, aby vám to dosvědčil po všech církvích. Já jsem potomek z rodu Davidova, jasná hvězda jitřní.´</a:t>
          </a:r>
        </a:p>
        <a:p>
          <a:pPr marL="0" lvl="0" indent="0" algn="ctr" defTabSz="800100">
            <a:spcBef>
              <a:spcPct val="0"/>
            </a:spcBef>
            <a:buNone/>
          </a:pPr>
          <a:r>
            <a:rPr lang="cs-CZ" sz="1800" kern="1200" dirty="0"/>
            <a:t> A Duch i nevěsta praví: ´Přijď!´ A kdokoli to slyší, ať řekne: ´Přijď!´ Kdo žízní, ať přistoupí; kdo touží, ať zadarmo nabere vody života</a:t>
          </a:r>
          <a:r>
            <a:rPr lang="es-ES" sz="1800" kern="1200" dirty="0"/>
            <a:t>”</a:t>
          </a:r>
        </a:p>
        <a:p>
          <a:pPr marL="0" lvl="0" indent="0" algn="ctr" defTabSz="800100">
            <a:lnSpc>
              <a:spcPct val="100000"/>
            </a:lnSpc>
            <a:spcBef>
              <a:spcPct val="0"/>
            </a:spcBef>
            <a:spcAft>
              <a:spcPts val="0"/>
            </a:spcAft>
            <a:buNone/>
          </a:pPr>
          <a:r>
            <a:rPr lang="es-ES" sz="1200" kern="1200" dirty="0"/>
            <a:t>(</a:t>
          </a:r>
          <a:r>
            <a:rPr lang="cs-CZ" sz="1200" kern="1200" dirty="0"/>
            <a:t>Zjevení</a:t>
          </a:r>
          <a:r>
            <a:rPr lang="es-ES" sz="1200" kern="1200" dirty="0"/>
            <a:t> 22</a:t>
          </a:r>
          <a:r>
            <a:rPr lang="cs-CZ" sz="1200" kern="1200" dirty="0"/>
            <a:t>,</a:t>
          </a:r>
          <a:r>
            <a:rPr lang="es-ES" sz="1200" kern="1200" dirty="0"/>
            <a:t>16</a:t>
          </a:r>
          <a:r>
            <a:rPr lang="cs-CZ" sz="1200" kern="1200" dirty="0"/>
            <a:t>.</a:t>
          </a:r>
          <a:r>
            <a:rPr lang="es-ES" sz="1200" kern="1200" dirty="0"/>
            <a:t>17)</a:t>
          </a:r>
          <a:endParaRPr lang="es-ES" sz="2300" kern="1200" dirty="0"/>
        </a:p>
      </dsp:txBody>
      <dsp:txXfrm>
        <a:off x="5253350" y="901556"/>
        <a:ext cx="2624750" cy="4407299"/>
      </dsp:txXfrm>
    </dsp:sp>
    <dsp:sp modelId="{640831B3-07CA-423A-91A8-7E739C23D24F}">
      <dsp:nvSpPr>
        <dsp:cNvPr id="0" name=""/>
        <dsp:cNvSpPr/>
      </dsp:nvSpPr>
      <dsp:spPr>
        <a:xfrm flipV="1">
          <a:off x="0" y="5214972"/>
          <a:ext cx="7881950" cy="20247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D08F6-B981-4C50-9821-9291086307A5}">
      <dsp:nvSpPr>
        <dsp:cNvPr id="0" name=""/>
        <dsp:cNvSpPr/>
      </dsp:nvSpPr>
      <dsp:spPr>
        <a:xfrm>
          <a:off x="0" y="191870"/>
          <a:ext cx="7881950" cy="71099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DE8400"/>
              </a:solidFill>
              <a:effectLst>
                <a:outerShdw blurRad="50800" dist="50800" dir="5400000" algn="ctr" rotWithShape="0">
                  <a:schemeClr val="tx1"/>
                </a:outerShdw>
              </a:effectLst>
            </a:rPr>
            <a:t>Nositelem smlouvy již není Abrahamův fyzický potomek, ale církev, kterou založil Kristus..</a:t>
          </a:r>
        </a:p>
      </dsp:txBody>
      <dsp:txXfrm>
        <a:off x="0" y="191870"/>
        <a:ext cx="7881950" cy="710996"/>
      </dsp:txXfrm>
    </dsp:sp>
    <dsp:sp modelId="{81AD29E7-3954-4A9F-817D-7FFFD57BC2DE}">
      <dsp:nvSpPr>
        <dsp:cNvPr id="0" name=""/>
        <dsp:cNvSpPr/>
      </dsp:nvSpPr>
      <dsp:spPr>
        <a:xfrm>
          <a:off x="3369" y="901556"/>
          <a:ext cx="2881585"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ES" sz="1600" kern="1200" dirty="0"/>
            <a:t>“</a:t>
          </a:r>
          <a:r>
            <a:rPr lang="cs-CZ" sz="1600" kern="1200" dirty="0"/>
            <a:t>Vy pak budete nazýváni "Hospodinovi kněží", bude se vám říkat "Sluhové našeho Boha". Budete užívat bohatství pronárodů a honosit se jejich slávou</a:t>
          </a:r>
          <a:r>
            <a:rPr lang="es-ES" sz="1600" kern="1200" dirty="0"/>
            <a:t>… </a:t>
          </a:r>
          <a:r>
            <a:rPr lang="cs-CZ" sz="1600" kern="1200" dirty="0"/>
            <a:t>Neboť já Hospodin miluji právo, při zápalné oběti nenávidím vydírání. Jejich výdělek jim předám věrně a uzavřu s nimi</a:t>
          </a:r>
          <a:r>
            <a:rPr lang="es-ES" sz="1600" kern="1200" dirty="0"/>
            <a:t> </a:t>
          </a:r>
          <a:r>
            <a:rPr lang="cs-CZ" sz="1600" b="1" kern="1200" dirty="0"/>
            <a:t>SMLOUVU VĚČNOU</a:t>
          </a:r>
          <a:r>
            <a:rPr lang="es-ES" sz="1600" kern="1200" dirty="0"/>
            <a:t>. </a:t>
          </a:r>
          <a:r>
            <a:rPr lang="cs-CZ" sz="1600" kern="1200" dirty="0"/>
            <a:t>Jejich potomstvo bude známé mezi pronárody a jejich potomci uprostřed národů. Všichni, kdo je spatří, rozpoznají na nich, že oni jsou to potomstvo, jemuž Hospodin žehná</a:t>
          </a:r>
          <a:r>
            <a:rPr lang="es-ES" sz="1600" kern="1200" dirty="0"/>
            <a:t>”</a:t>
          </a:r>
        </a:p>
        <a:p>
          <a:pPr marL="0" lvl="0" indent="0" algn="ctr" defTabSz="711200">
            <a:lnSpc>
              <a:spcPct val="90000"/>
            </a:lnSpc>
            <a:spcBef>
              <a:spcPct val="0"/>
            </a:spcBef>
            <a:spcAft>
              <a:spcPct val="35000"/>
            </a:spcAft>
            <a:buNone/>
          </a:pPr>
          <a:r>
            <a:rPr lang="es-ES" sz="1050" kern="1200" dirty="0"/>
            <a:t>(I</a:t>
          </a:r>
          <a:r>
            <a:rPr lang="cs-CZ" sz="1050" kern="1200" dirty="0" err="1"/>
            <a:t>zajáš</a:t>
          </a:r>
          <a:r>
            <a:rPr lang="es-ES" sz="1050" kern="1200" dirty="0"/>
            <a:t> 61</a:t>
          </a:r>
          <a:r>
            <a:rPr lang="cs-CZ" sz="1050" kern="1200" dirty="0"/>
            <a:t>,</a:t>
          </a:r>
          <a:r>
            <a:rPr lang="es-ES" sz="1050" kern="1200" dirty="0"/>
            <a:t>6</a:t>
          </a:r>
          <a:r>
            <a:rPr lang="cs-CZ" sz="1050" kern="1200" dirty="0"/>
            <a:t>.</a:t>
          </a:r>
          <a:r>
            <a:rPr lang="es-ES" sz="1050" kern="1200" dirty="0"/>
            <a:t>8</a:t>
          </a:r>
          <a:r>
            <a:rPr lang="cs-CZ" sz="1050" kern="1200" dirty="0"/>
            <a:t>.</a:t>
          </a:r>
          <a:r>
            <a:rPr lang="es-ES" sz="1050" kern="1200" dirty="0"/>
            <a:t>9)</a:t>
          </a:r>
          <a:endParaRPr lang="es-ES" sz="1600" kern="1200" dirty="0"/>
        </a:p>
      </dsp:txBody>
      <dsp:txXfrm>
        <a:off x="3369" y="901556"/>
        <a:ext cx="2881585" cy="4407299"/>
      </dsp:txXfrm>
    </dsp:sp>
    <dsp:sp modelId="{97042095-EBDA-4D1C-9091-FB8DEF3513C6}">
      <dsp:nvSpPr>
        <dsp:cNvPr id="0" name=""/>
        <dsp:cNvSpPr/>
      </dsp:nvSpPr>
      <dsp:spPr>
        <a:xfrm>
          <a:off x="2884954" y="1372477"/>
          <a:ext cx="3028899" cy="3465457"/>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2884954" y="1372477"/>
        <a:ext cx="3028899" cy="3465457"/>
      </dsp:txXfrm>
    </dsp:sp>
    <dsp:sp modelId="{6A0A7151-D980-4D7D-A011-6E9F83109BF1}">
      <dsp:nvSpPr>
        <dsp:cNvPr id="0" name=""/>
        <dsp:cNvSpPr/>
      </dsp:nvSpPr>
      <dsp:spPr>
        <a:xfrm>
          <a:off x="5913854" y="901556"/>
          <a:ext cx="1964726"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ES" sz="1800" kern="1200" dirty="0"/>
            <a:t>“</a:t>
          </a:r>
          <a:r>
            <a:rPr lang="cs-CZ" sz="1800" kern="1200" dirty="0"/>
            <a:t>Vy však jste 'rod vyvolený, královské kněžstvo, národ svatý, lid náležející Bohu', abyste hlásali mocné skutky toho, kdo vás povolal ze tmy  do svého podivuhodného světla</a:t>
          </a:r>
          <a:r>
            <a:rPr lang="es-ES" sz="1800" kern="1200" dirty="0"/>
            <a:t>”</a:t>
          </a:r>
        </a:p>
        <a:p>
          <a:pPr marL="0" lvl="0" indent="0" algn="ctr" defTabSz="800100">
            <a:lnSpc>
              <a:spcPct val="90000"/>
            </a:lnSpc>
            <a:spcBef>
              <a:spcPct val="0"/>
            </a:spcBef>
            <a:spcAft>
              <a:spcPts val="0"/>
            </a:spcAft>
            <a:buNone/>
          </a:pPr>
          <a:r>
            <a:rPr lang="es-ES" sz="1100" kern="1200" dirty="0"/>
            <a:t>(1</a:t>
          </a:r>
          <a:r>
            <a:rPr lang="cs-CZ" sz="1100" kern="1200" dirty="0"/>
            <a:t>. list</a:t>
          </a:r>
          <a:r>
            <a:rPr lang="es-ES" sz="1100" kern="1200" dirty="0"/>
            <a:t> Pe</a:t>
          </a:r>
          <a:r>
            <a:rPr lang="cs-CZ" sz="1100" kern="1200" dirty="0" err="1"/>
            <a:t>trův</a:t>
          </a:r>
          <a:r>
            <a:rPr lang="es-ES" sz="1100" kern="1200" dirty="0"/>
            <a:t> 2</a:t>
          </a:r>
          <a:r>
            <a:rPr lang="cs-CZ" sz="1100" kern="1200" dirty="0"/>
            <a:t>,</a:t>
          </a:r>
          <a:r>
            <a:rPr lang="es-ES" sz="1100" kern="1200" dirty="0"/>
            <a:t>9)</a:t>
          </a:r>
          <a:endParaRPr lang="es-ES" sz="2300" kern="1200" dirty="0"/>
        </a:p>
      </dsp:txBody>
      <dsp:txXfrm>
        <a:off x="5913854" y="901556"/>
        <a:ext cx="1964726" cy="4407299"/>
      </dsp:txXfrm>
    </dsp:sp>
    <dsp:sp modelId="{640831B3-07CA-423A-91A8-7E739C23D24F}">
      <dsp:nvSpPr>
        <dsp:cNvPr id="0" name=""/>
        <dsp:cNvSpPr/>
      </dsp:nvSpPr>
      <dsp:spPr>
        <a:xfrm flipV="1">
          <a:off x="0" y="5214972"/>
          <a:ext cx="7881950" cy="20247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B921C-22BC-42BA-AF7D-F41AA12E9461}" type="datetimeFigureOut">
              <a:rPr lang="es-ES" smtClean="0"/>
              <a:pPr/>
              <a:t>25/01/2023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7F585-4A9C-420C-9A40-C5127E89D9A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67F585-4A9C-420C-9A40-C5127E89D9AD}"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smtClean="0"/>
              <a:pPr/>
              <a:t>25/01/2023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6694-C33D-4F63-9B83-4C0FA3D7D911}" type="datetimeFigureOut">
              <a:rPr lang="es-ES" smtClean="0"/>
              <a:pPr/>
              <a:t>25/01/2023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83A1-BF3F-450A-9EF0-B1784ED8D0C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6694-C33D-4F63-9B83-4C0FA3D7D911}" type="datetimeFigureOut">
              <a:rPr lang="es-ES">
                <a:solidFill>
                  <a:prstClr val="black">
                    <a:tint val="75000"/>
                  </a:prstClr>
                </a:solidFill>
              </a:rPr>
              <a:pPr/>
              <a:t>25/01/2023</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143240" y="0"/>
            <a:ext cx="6000760" cy="1754326"/>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5400" b="1" dirty="0">
                <a:ln w="19050">
                  <a:solidFill>
                    <a:schemeClr val="bg2">
                      <a:lumMod val="10000"/>
                    </a:schemeClr>
                  </a:solidFill>
                </a:ln>
                <a:gradFill flip="none" rotWithShape="1">
                  <a:gsLst>
                    <a:gs pos="0">
                      <a:srgbClr val="FF0000"/>
                    </a:gs>
                    <a:gs pos="25000">
                      <a:srgbClr val="FF6633"/>
                    </a:gs>
                    <a:gs pos="50000">
                      <a:srgbClr val="FFFF00"/>
                    </a:gs>
                    <a:gs pos="75000">
                      <a:srgbClr val="01A78F"/>
                    </a:gs>
                    <a:gs pos="100000">
                      <a:srgbClr val="3366FF"/>
                    </a:gs>
                  </a:gsLst>
                  <a:path path="circle">
                    <a:fillToRect t="100000" r="100000"/>
                  </a:path>
                  <a:tileRect l="-100000" b="-100000"/>
                </a:gradFill>
                <a:effectLst>
                  <a:outerShdw dist="101600" dir="5760000" sx="101000" sy="101000" algn="ctr" rotWithShape="0">
                    <a:schemeClr val="tx1">
                      <a:alpha val="45000"/>
                    </a:schemeClr>
                  </a:outerShdw>
                </a:effectLst>
              </a:rPr>
              <a:t>SMLOUVY SE ZASLÍBENÍMI</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4282" y="214290"/>
            <a:ext cx="4786346" cy="1569660"/>
          </a:xfrm>
          <a:prstGeom prst="rect">
            <a:avLst/>
          </a:prstGeom>
          <a:noFill/>
        </p:spPr>
        <p:txBody>
          <a:bodyPr wrap="square" rtlCol="0">
            <a:spAutoFit/>
          </a:bodyPr>
          <a:lstStyle/>
          <a:p>
            <a:r>
              <a:rPr lang="es-ES" sz="2400" b="1" dirty="0">
                <a:solidFill>
                  <a:schemeClr val="bg1"/>
                </a:solidFill>
              </a:rPr>
              <a:t>Na základě toho, co jsme dosud </a:t>
            </a:r>
            <a:r>
              <a:rPr lang="cs-CZ" sz="2400" b="1" dirty="0">
                <a:solidFill>
                  <a:schemeClr val="bg1"/>
                </a:solidFill>
              </a:rPr>
              <a:t>zjisti</a:t>
            </a:r>
            <a:r>
              <a:rPr lang="es-ES" sz="2400" b="1" dirty="0">
                <a:solidFill>
                  <a:schemeClr val="bg1"/>
                </a:solidFill>
              </a:rPr>
              <a:t>li, můžeme </a:t>
            </a:r>
            <a:r>
              <a:rPr lang="cs-CZ" sz="2400" b="1" dirty="0">
                <a:solidFill>
                  <a:schemeClr val="bg1"/>
                </a:solidFill>
              </a:rPr>
              <a:t>   </a:t>
            </a:r>
            <a:r>
              <a:rPr lang="es-ES" sz="2400" b="1" dirty="0">
                <a:solidFill>
                  <a:schemeClr val="bg1"/>
                </a:solidFill>
              </a:rPr>
              <a:t>vyvodit následující závěry:
</a:t>
            </a:r>
          </a:p>
        </p:txBody>
      </p:sp>
      <p:sp>
        <p:nvSpPr>
          <p:cNvPr id="3" name="2 CuadroTexto"/>
          <p:cNvSpPr txBox="1"/>
          <p:nvPr/>
        </p:nvSpPr>
        <p:spPr>
          <a:xfrm>
            <a:off x="142844" y="1571612"/>
            <a:ext cx="6000792" cy="2092881"/>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s-ES" sz="2400" b="1" dirty="0">
                <a:solidFill>
                  <a:schemeClr val="bg1"/>
                </a:solidFill>
              </a:rPr>
              <a:t>Bůh vstoupil do Nové smlouvy </a:t>
            </a:r>
            <a:r>
              <a:rPr lang="cs-CZ" sz="2400" b="1" dirty="0">
                <a:solidFill>
                  <a:schemeClr val="bg1"/>
                </a:solidFill>
              </a:rPr>
              <a:t>          </a:t>
            </a:r>
            <a:r>
              <a:rPr lang="es-ES" sz="2400" b="1" dirty="0">
                <a:solidFill>
                  <a:schemeClr val="bg1"/>
                </a:solidFill>
              </a:rPr>
              <a:t>v krvi Ježíše Krista.
Tato smlouva nahrazuje Starou smlouvu slavenou na Sinaji, která </a:t>
            </a:r>
            <a:r>
              <a:rPr lang="cs-CZ" sz="2400" b="1" dirty="0">
                <a:solidFill>
                  <a:schemeClr val="bg1"/>
                </a:solidFill>
              </a:rPr>
              <a:t>  </a:t>
            </a:r>
            <a:r>
              <a:rPr lang="es-ES" sz="2400" b="1" dirty="0">
                <a:solidFill>
                  <a:schemeClr val="bg1"/>
                </a:solidFill>
              </a:rPr>
              <a:t>se skládá z obřadů a </a:t>
            </a:r>
            <a:r>
              <a:rPr lang="cs-CZ" sz="2400" b="1" dirty="0">
                <a:solidFill>
                  <a:schemeClr val="bg1"/>
                </a:solidFill>
              </a:rPr>
              <a:t>rituál</a:t>
            </a:r>
            <a:r>
              <a:rPr lang="es-ES" sz="2400" b="1" dirty="0">
                <a:solidFill>
                  <a:schemeClr val="bg1"/>
                </a:solidFill>
              </a:rPr>
              <a:t>ů. </a:t>
            </a:r>
          </a:p>
        </p:txBody>
      </p:sp>
      <p:sp>
        <p:nvSpPr>
          <p:cNvPr id="4" name="3 CuadroTexto"/>
          <p:cNvSpPr txBox="1"/>
          <p:nvPr/>
        </p:nvSpPr>
        <p:spPr>
          <a:xfrm>
            <a:off x="3857620" y="3616487"/>
            <a:ext cx="2714644" cy="2862322"/>
          </a:xfrm>
          <a:prstGeom prst="rect">
            <a:avLst/>
          </a:prstGeom>
          <a:noFill/>
        </p:spPr>
        <p:txBody>
          <a:bodyPr wrap="square" rtlCol="0">
            <a:spAutoFit/>
          </a:bodyPr>
          <a:lstStyle/>
          <a:p>
            <a:r>
              <a:rPr lang="es-ES" sz="2000" b="1" dirty="0">
                <a:solidFill>
                  <a:schemeClr val="bg1"/>
                </a:solidFill>
                <a:effectLst>
                  <a:outerShdw blurRad="50800" dist="50800" dir="5400000" algn="ctr" rotWithShape="0">
                    <a:schemeClr val="tx1"/>
                  </a:outerShdw>
                </a:effectLst>
              </a:rPr>
              <a:t>Věci však nejsou </a:t>
            </a:r>
            <a:r>
              <a:rPr lang="cs-CZ" sz="2000" b="1" dirty="0">
                <a:solidFill>
                  <a:schemeClr val="bg1"/>
                </a:solidFill>
                <a:effectLst>
                  <a:outerShdw blurRad="50800" dist="50800" dir="5400000" algn="ctr" rotWithShape="0">
                    <a:schemeClr val="tx1"/>
                  </a:outerShdw>
                </a:effectLst>
              </a:rPr>
              <a:t> </a:t>
            </a:r>
            <a:r>
              <a:rPr lang="es-ES" sz="2000" b="1" dirty="0">
                <a:solidFill>
                  <a:schemeClr val="bg1"/>
                </a:solidFill>
                <a:effectLst>
                  <a:outerShdw blurRad="50800" dist="50800" dir="5400000" algn="ctr" rotWithShape="0">
                    <a:schemeClr val="tx1"/>
                  </a:outerShdw>
                </a:effectLst>
              </a:rPr>
              <a:t>tak jednoduché.
Pokud půjdeme hlouběji do studia Bible, najdeme několik aspektů, které rozšiřují nebo modifikují tyto závěry.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00500" y="0"/>
            <a:ext cx="5143500" cy="6858000"/>
          </a:xfrm>
          <a:prstGeom prst="rect">
            <a:avLst/>
          </a:prstGeom>
          <a:noFill/>
          <a:ln w="9525">
            <a:noFill/>
            <a:miter lim="800000"/>
            <a:headEnd/>
            <a:tailEnd/>
          </a:ln>
          <a:effectLst/>
        </p:spPr>
      </p:pic>
      <p:sp>
        <p:nvSpPr>
          <p:cNvPr id="2" name="1 CuadroTexto"/>
          <p:cNvSpPr txBox="1"/>
          <p:nvPr/>
        </p:nvSpPr>
        <p:spPr>
          <a:xfrm>
            <a:off x="0" y="214290"/>
            <a:ext cx="4286248" cy="8925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STAR</a:t>
            </a:r>
            <a:r>
              <a:rPr lang="cs-CZ"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Á</a:t>
            </a:r>
            <a:r>
              <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cs-CZ"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SMLOUVA</a:t>
            </a:r>
            <a:r>
              <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ES" sz="2600" b="1" cap="all" dirty="0">
                <a:ln w="0"/>
                <a:gradFill flip="none">
                  <a:gsLst>
                    <a:gs pos="0">
                      <a:schemeClr val="accent1">
                        <a:tint val="75000"/>
                        <a:shade val="75000"/>
                        <a:satMod val="170000"/>
                      </a:schemeClr>
                    </a:gs>
                    <a:gs pos="49000">
                      <a:srgbClr val="FFFFCC"/>
                    </a:gs>
                    <a:gs pos="50000">
                      <a:srgbClr val="FFFF99"/>
                    </a:gs>
                    <a:gs pos="92000">
                      <a:schemeClr val="accent1">
                        <a:lumMod val="75000"/>
                      </a:schemeClr>
                    </a:gs>
                    <a:gs pos="100000">
                      <a:schemeClr val="accent1">
                        <a:lumMod val="75000"/>
                      </a:schemeClr>
                    </a:gs>
                  </a:gsLst>
                  <a:lin ang="5400000"/>
                </a:gradFill>
                <a:effectLst>
                  <a:reflection blurRad="12700" stA="50000" endPos="50000" dist="5000" dir="5400000" sy="-100000" rotWithShape="0"/>
                </a:effectLst>
              </a:rPr>
              <a:t>N</a:t>
            </a:r>
            <a:r>
              <a:rPr lang="cs-CZ" sz="2600" b="1" cap="all" dirty="0">
                <a:ln w="0"/>
                <a:gradFill flip="none">
                  <a:gsLst>
                    <a:gs pos="0">
                      <a:schemeClr val="accent1">
                        <a:tint val="75000"/>
                        <a:shade val="75000"/>
                        <a:satMod val="170000"/>
                      </a:schemeClr>
                    </a:gs>
                    <a:gs pos="49000">
                      <a:srgbClr val="FFFFCC"/>
                    </a:gs>
                    <a:gs pos="50000">
                      <a:srgbClr val="FFFF99"/>
                    </a:gs>
                    <a:gs pos="92000">
                      <a:schemeClr val="accent1">
                        <a:lumMod val="75000"/>
                      </a:schemeClr>
                    </a:gs>
                    <a:gs pos="100000">
                      <a:schemeClr val="accent1">
                        <a:lumMod val="75000"/>
                      </a:schemeClr>
                    </a:gs>
                  </a:gsLst>
                  <a:lin ang="5400000"/>
                </a:gradFill>
                <a:effectLst>
                  <a:reflection blurRad="12700" stA="50000" endPos="50000" dist="5000" dir="5400000" sy="-100000" rotWithShape="0"/>
                </a:effectLst>
              </a:rPr>
              <a:t>EZAČALA</a:t>
            </a:r>
            <a:r>
              <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cs-CZ"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a:t>
            </a:r>
            <a:r>
              <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SINA</a:t>
            </a:r>
            <a:r>
              <a:rPr lang="cs-CZ"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JI</a:t>
            </a:r>
            <a:endPar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0" y="1643050"/>
            <a:ext cx="4500562" cy="2677656"/>
          </a:xfrm>
          <a:prstGeom prst="rect">
            <a:avLst/>
          </a:prstGeom>
        </p:spPr>
        <p:txBody>
          <a:bodyPr wrap="square">
            <a:spAutoFit/>
          </a:bodyPr>
          <a:lstStyle/>
          <a:p>
            <a:r>
              <a:rPr lang="es-ES" sz="2400" b="1" dirty="0">
                <a:solidFill>
                  <a:schemeClr val="accent1">
                    <a:lumMod val="60000"/>
                    <a:lumOff val="40000"/>
                  </a:schemeClr>
                </a:solidFill>
                <a:latin typeface="Comic Sans MS" pitchFamily="66" charset="0"/>
              </a:rPr>
              <a:t>“</a:t>
            </a:r>
            <a:r>
              <a:rPr lang="cs-CZ" sz="2400" b="1" dirty="0">
                <a:solidFill>
                  <a:schemeClr val="accent1">
                    <a:lumMod val="60000"/>
                    <a:lumOff val="40000"/>
                  </a:schemeClr>
                </a:solidFill>
                <a:latin typeface="Comic Sans MS" pitchFamily="66" charset="0"/>
              </a:rPr>
              <a:t>Chci tím říct</a:t>
            </a:r>
            <a:r>
              <a:rPr lang="es-ES" sz="2400" b="1" dirty="0">
                <a:solidFill>
                  <a:schemeClr val="accent1">
                    <a:lumMod val="60000"/>
                    <a:lumOff val="40000"/>
                  </a:schemeClr>
                </a:solidFill>
                <a:latin typeface="Comic Sans MS" pitchFamily="66" charset="0"/>
              </a:rPr>
              <a:t>: </a:t>
            </a:r>
            <a:r>
              <a:rPr lang="cs-CZ" sz="2400" b="1" dirty="0">
                <a:solidFill>
                  <a:schemeClr val="accent1">
                    <a:lumMod val="60000"/>
                    <a:lumOff val="40000"/>
                  </a:schemeClr>
                </a:solidFill>
                <a:latin typeface="Comic Sans MS" pitchFamily="66" charset="0"/>
              </a:rPr>
              <a:t>Smlouvu,    od Boha dávno právoplatně potvrzenou, nemůže učinit</a:t>
            </a:r>
            <a:r>
              <a:rPr lang="es-ES" sz="2400" b="1" dirty="0">
                <a:solidFill>
                  <a:schemeClr val="accent1">
                    <a:lumMod val="60000"/>
                    <a:lumOff val="40000"/>
                  </a:schemeClr>
                </a:solidFill>
                <a:latin typeface="Comic Sans MS" pitchFamily="66" charset="0"/>
              </a:rPr>
              <a:t> n</a:t>
            </a:r>
            <a:r>
              <a:rPr lang="cs-CZ" sz="2400" b="1" dirty="0" err="1">
                <a:solidFill>
                  <a:schemeClr val="accent1">
                    <a:lumMod val="60000"/>
                    <a:lumOff val="40000"/>
                  </a:schemeClr>
                </a:solidFill>
                <a:latin typeface="Comic Sans MS" pitchFamily="66" charset="0"/>
              </a:rPr>
              <a:t>epla</a:t>
            </a:r>
            <a:r>
              <a:rPr lang="es-ES" sz="2400" b="1" dirty="0">
                <a:solidFill>
                  <a:schemeClr val="accent1">
                    <a:lumMod val="60000"/>
                    <a:lumOff val="40000"/>
                  </a:schemeClr>
                </a:solidFill>
                <a:latin typeface="Comic Sans MS" pitchFamily="66" charset="0"/>
              </a:rPr>
              <a:t>t</a:t>
            </a:r>
            <a:r>
              <a:rPr lang="cs-CZ" sz="2400" b="1" dirty="0">
                <a:solidFill>
                  <a:schemeClr val="accent1">
                    <a:lumMod val="60000"/>
                    <a:lumOff val="40000"/>
                  </a:schemeClr>
                </a:solidFill>
                <a:latin typeface="Comic Sans MS" pitchFamily="66" charset="0"/>
              </a:rPr>
              <a:t>n</a:t>
            </a:r>
            <a:r>
              <a:rPr lang="es-ES" sz="2400" b="1" dirty="0">
                <a:solidFill>
                  <a:schemeClr val="accent1">
                    <a:lumMod val="60000"/>
                    <a:lumOff val="40000"/>
                  </a:schemeClr>
                </a:solidFill>
                <a:latin typeface="Comic Sans MS" pitchFamily="66" charset="0"/>
              </a:rPr>
              <a:t>o</a:t>
            </a:r>
            <a:r>
              <a:rPr lang="cs-CZ" sz="2400" b="1" dirty="0">
                <a:solidFill>
                  <a:schemeClr val="accent1">
                    <a:lumMod val="60000"/>
                    <a:lumOff val="40000"/>
                  </a:schemeClr>
                </a:solidFill>
                <a:latin typeface="Comic Sans MS" pitchFamily="66" charset="0"/>
              </a:rPr>
              <a:t>u</a:t>
            </a:r>
            <a:r>
              <a:rPr lang="es-ES" sz="2400" b="1" dirty="0">
                <a:solidFill>
                  <a:srgbClr val="FFFFCC"/>
                </a:solidFill>
                <a:latin typeface="Comic Sans MS" pitchFamily="66" charset="0"/>
              </a:rPr>
              <a:t> </a:t>
            </a:r>
            <a:r>
              <a:rPr lang="cs-CZ" sz="2400" b="1" i="1" u="sng" dirty="0">
                <a:solidFill>
                  <a:srgbClr val="FFFFCC"/>
                </a:solidFill>
                <a:latin typeface="Comic Sans MS" pitchFamily="66" charset="0"/>
              </a:rPr>
              <a:t>zákon, vydaný teprve po čtyřech stech třiceti letech</a:t>
            </a:r>
            <a:r>
              <a:rPr lang="es-ES" sz="2400" b="1" dirty="0">
                <a:solidFill>
                  <a:schemeClr val="accent1">
                    <a:lumMod val="60000"/>
                    <a:lumOff val="40000"/>
                  </a:schemeClr>
                </a:solidFill>
                <a:latin typeface="Comic Sans MS" pitchFamily="66" charset="0"/>
              </a:rPr>
              <a:t>, </a:t>
            </a:r>
            <a:r>
              <a:rPr lang="cs-CZ" sz="2400" b="1" dirty="0">
                <a:solidFill>
                  <a:schemeClr val="accent1">
                    <a:lumMod val="60000"/>
                    <a:lumOff val="40000"/>
                  </a:schemeClr>
                </a:solidFill>
                <a:latin typeface="Comic Sans MS" pitchFamily="66" charset="0"/>
              </a:rPr>
              <a:t>a tak zrušit slib</a:t>
            </a:r>
            <a:r>
              <a:rPr lang="es-ES" sz="2400" b="1" dirty="0">
                <a:solidFill>
                  <a:schemeClr val="accent1">
                    <a:lumMod val="60000"/>
                    <a:lumOff val="40000"/>
                  </a:schemeClr>
                </a:solidFill>
                <a:latin typeface="Comic Sans MS" pitchFamily="66" charset="0"/>
              </a:rPr>
              <a:t>” </a:t>
            </a:r>
            <a:r>
              <a:rPr lang="cs-CZ" sz="2400" b="1" dirty="0">
                <a:solidFill>
                  <a:schemeClr val="accent1">
                    <a:lumMod val="60000"/>
                    <a:lumOff val="40000"/>
                  </a:schemeClr>
                </a:solidFill>
                <a:latin typeface="Comic Sans MS" pitchFamily="66" charset="0"/>
              </a:rPr>
              <a:t>       </a:t>
            </a:r>
            <a:r>
              <a:rPr lang="es-ES" sz="1400" dirty="0">
                <a:solidFill>
                  <a:schemeClr val="accent1">
                    <a:lumMod val="60000"/>
                    <a:lumOff val="40000"/>
                  </a:schemeClr>
                </a:solidFill>
                <a:latin typeface="Comic Sans MS" pitchFamily="66" charset="0"/>
              </a:rPr>
              <a:t>(</a:t>
            </a:r>
            <a:r>
              <a:rPr lang="cs-CZ" sz="1400" dirty="0">
                <a:solidFill>
                  <a:schemeClr val="accent1">
                    <a:lumMod val="60000"/>
                    <a:lumOff val="40000"/>
                  </a:schemeClr>
                </a:solidFill>
                <a:latin typeface="Comic Sans MS" pitchFamily="66" charset="0"/>
              </a:rPr>
              <a:t>list </a:t>
            </a:r>
            <a:r>
              <a:rPr lang="es-ES" sz="1400" dirty="0">
                <a:solidFill>
                  <a:schemeClr val="accent1">
                    <a:lumMod val="60000"/>
                    <a:lumOff val="40000"/>
                  </a:schemeClr>
                </a:solidFill>
                <a:latin typeface="Comic Sans MS" pitchFamily="66" charset="0"/>
              </a:rPr>
              <a:t>G</a:t>
            </a:r>
            <a:r>
              <a:rPr lang="cs-CZ" sz="1400" dirty="0">
                <a:solidFill>
                  <a:schemeClr val="accent1">
                    <a:lumMod val="60000"/>
                    <a:lumOff val="40000"/>
                  </a:schemeClr>
                </a:solidFill>
                <a:latin typeface="Comic Sans MS" pitchFamily="66" charset="0"/>
              </a:rPr>
              <a:t>a</a:t>
            </a:r>
            <a:r>
              <a:rPr lang="es-ES" sz="1400" dirty="0">
                <a:solidFill>
                  <a:schemeClr val="accent1">
                    <a:lumMod val="60000"/>
                    <a:lumOff val="40000"/>
                  </a:schemeClr>
                </a:solidFill>
                <a:latin typeface="Comic Sans MS" pitchFamily="66" charset="0"/>
              </a:rPr>
              <a:t>lats</a:t>
            </a:r>
            <a:r>
              <a:rPr lang="cs-CZ" sz="1400" dirty="0">
                <a:solidFill>
                  <a:schemeClr val="accent1">
                    <a:lumMod val="60000"/>
                    <a:lumOff val="40000"/>
                  </a:schemeClr>
                </a:solidFill>
                <a:latin typeface="Comic Sans MS" pitchFamily="66" charset="0"/>
              </a:rPr>
              <a:t>kým</a:t>
            </a:r>
            <a:r>
              <a:rPr lang="es-ES" sz="1400" dirty="0">
                <a:solidFill>
                  <a:schemeClr val="accent1">
                    <a:lumMod val="60000"/>
                    <a:lumOff val="40000"/>
                  </a:schemeClr>
                </a:solidFill>
                <a:latin typeface="Comic Sans MS" pitchFamily="66" charset="0"/>
              </a:rPr>
              <a:t> 3</a:t>
            </a:r>
            <a:r>
              <a:rPr lang="cs-CZ" sz="1400" dirty="0">
                <a:solidFill>
                  <a:schemeClr val="accent1">
                    <a:lumMod val="60000"/>
                    <a:lumOff val="40000"/>
                  </a:schemeClr>
                </a:solidFill>
                <a:latin typeface="Comic Sans MS" pitchFamily="66" charset="0"/>
              </a:rPr>
              <a:t>,</a:t>
            </a:r>
            <a:r>
              <a:rPr lang="es-ES" sz="1400" dirty="0">
                <a:solidFill>
                  <a:schemeClr val="accent1">
                    <a:lumMod val="60000"/>
                    <a:lumOff val="40000"/>
                  </a:schemeClr>
                </a:solidFill>
                <a:latin typeface="Comic Sans MS" pitchFamily="66" charset="0"/>
              </a:rPr>
              <a:t>17)</a:t>
            </a:r>
            <a:endParaRPr lang="es-ES" sz="2400" dirty="0">
              <a:solidFill>
                <a:schemeClr val="accent1">
                  <a:lumMod val="60000"/>
                  <a:lumOff val="40000"/>
                </a:schemeClr>
              </a:solidFill>
              <a:latin typeface="Comic Sans MS" pitchFamily="66" charset="0"/>
            </a:endParaRPr>
          </a:p>
        </p:txBody>
      </p:sp>
      <p:sp>
        <p:nvSpPr>
          <p:cNvPr id="4" name="3 CuadroTexto"/>
          <p:cNvSpPr txBox="1"/>
          <p:nvPr/>
        </p:nvSpPr>
        <p:spPr>
          <a:xfrm>
            <a:off x="0" y="4714884"/>
            <a:ext cx="5357850" cy="2092881"/>
          </a:xfrm>
          <a:prstGeom prst="rect">
            <a:avLst/>
          </a:prstGeom>
          <a:noFill/>
        </p:spPr>
        <p:txBody>
          <a:bodyPr wrap="square" rtlCol="0">
            <a:spAutoFit/>
          </a:bodyPr>
          <a:lstStyle/>
          <a:p>
            <a:pPr>
              <a:spcBef>
                <a:spcPts val="600"/>
              </a:spcBef>
              <a:spcAft>
                <a:spcPts val="600"/>
              </a:spcAft>
            </a:pPr>
            <a:r>
              <a:rPr lang="es-ES" sz="2200" b="1" dirty="0">
                <a:solidFill>
                  <a:schemeClr val="bg1"/>
                </a:solidFill>
              </a:rPr>
              <a:t>Zde nám Pavel </a:t>
            </a:r>
            <a:r>
              <a:rPr lang="cs-CZ" sz="2200" b="1" dirty="0" err="1">
                <a:solidFill>
                  <a:schemeClr val="bg1"/>
                </a:solidFill>
              </a:rPr>
              <a:t>předsta</a:t>
            </a:r>
            <a:r>
              <a:rPr lang="es-ES" sz="2200" b="1" dirty="0">
                <a:solidFill>
                  <a:schemeClr val="bg1"/>
                </a:solidFill>
              </a:rPr>
              <a:t>v</a:t>
            </a:r>
            <a:r>
              <a:rPr lang="cs-CZ" sz="2200" b="1" dirty="0" err="1">
                <a:solidFill>
                  <a:schemeClr val="bg1"/>
                </a:solidFill>
              </a:rPr>
              <a:t>uje</a:t>
            </a:r>
            <a:r>
              <a:rPr lang="es-ES" sz="2200" b="1" dirty="0">
                <a:solidFill>
                  <a:schemeClr val="bg1"/>
                </a:solidFill>
              </a:rPr>
              <a:t> smlouv</a:t>
            </a:r>
            <a:r>
              <a:rPr lang="cs-CZ" sz="2200" b="1" dirty="0">
                <a:solidFill>
                  <a:schemeClr val="bg1"/>
                </a:solidFill>
              </a:rPr>
              <a:t>u</a:t>
            </a:r>
            <a:r>
              <a:rPr lang="es-ES" sz="2200" b="1" dirty="0">
                <a:solidFill>
                  <a:schemeClr val="bg1"/>
                </a:solidFill>
              </a:rPr>
              <a:t> uzavřen</a:t>
            </a:r>
            <a:r>
              <a:rPr lang="cs-CZ" sz="2200" b="1" dirty="0">
                <a:solidFill>
                  <a:schemeClr val="bg1"/>
                </a:solidFill>
              </a:rPr>
              <a:t>ou</a:t>
            </a:r>
            <a:r>
              <a:rPr lang="es-ES" sz="2200" b="1" dirty="0">
                <a:solidFill>
                  <a:schemeClr val="bg1"/>
                </a:solidFill>
              </a:rPr>
              <a:t> 430 let před Sinaj</a:t>
            </a:r>
            <a:r>
              <a:rPr lang="cs-CZ" sz="2200" b="1" dirty="0">
                <a:solidFill>
                  <a:schemeClr val="bg1"/>
                </a:solidFill>
              </a:rPr>
              <a:t>í</a:t>
            </a:r>
            <a:r>
              <a:rPr lang="es-ES" sz="2200" b="1" dirty="0">
                <a:solidFill>
                  <a:schemeClr val="bg1"/>
                </a:solidFill>
              </a:rPr>
              <a:t> (vyhlášení</a:t>
            </a:r>
            <a:r>
              <a:rPr lang="cs-CZ" sz="2200" b="1" dirty="0">
                <a:solidFill>
                  <a:schemeClr val="bg1"/>
                </a:solidFill>
              </a:rPr>
              <a:t>m</a:t>
            </a:r>
            <a:r>
              <a:rPr lang="es-ES" sz="2200" b="1" dirty="0">
                <a:solidFill>
                  <a:schemeClr val="bg1"/>
                </a:solidFill>
              </a:rPr>
              <a:t> zákona).
Znovu </a:t>
            </a:r>
            <a:r>
              <a:rPr lang="cs-CZ" sz="2200" b="1" dirty="0">
                <a:solidFill>
                  <a:schemeClr val="bg1"/>
                </a:solidFill>
              </a:rPr>
              <a:t>je k ní připojené</a:t>
            </a:r>
            <a:r>
              <a:rPr lang="es-ES" sz="2200" b="1" dirty="0">
                <a:solidFill>
                  <a:schemeClr val="bg1"/>
                </a:solidFill>
              </a:rPr>
              <a:t> zaslíbení.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2844" y="142852"/>
            <a:ext cx="6215106"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3000" b="1" dirty="0">
                <a:ln>
                  <a:solidFill>
                    <a:schemeClr val="accent3">
                      <a:lumMod val="50000"/>
                    </a:schemeClr>
                  </a:solidFill>
                </a:ln>
                <a:solidFill>
                  <a:schemeClr val="bg2">
                    <a:lumMod val="90000"/>
                  </a:schemeClr>
                </a:solidFill>
              </a:rPr>
              <a:t>Jaká smlouva byla uzavřena 430 let předtím, než lid Izraele dorazil na horu </a:t>
            </a:r>
            <a:r>
              <a:rPr lang="es-ES" sz="3000" b="1" dirty="0" err="1">
                <a:ln>
                  <a:solidFill>
                    <a:schemeClr val="accent3">
                      <a:lumMod val="50000"/>
                    </a:schemeClr>
                  </a:solidFill>
                </a:ln>
                <a:solidFill>
                  <a:schemeClr val="bg2">
                    <a:lumMod val="90000"/>
                  </a:schemeClr>
                </a:solidFill>
              </a:rPr>
              <a:t>Sinaj</a:t>
            </a:r>
            <a:r>
              <a:rPr lang="es-ES" sz="3000" b="1" dirty="0">
                <a:ln>
                  <a:solidFill>
                    <a:schemeClr val="accent3">
                      <a:lumMod val="50000"/>
                    </a:schemeClr>
                  </a:solidFill>
                </a:ln>
                <a:solidFill>
                  <a:schemeClr val="bg2">
                    <a:lumMod val="90000"/>
                  </a:schemeClr>
                </a:solidFill>
              </a:rPr>
              <a:t>?</a:t>
            </a:r>
          </a:p>
        </p:txBody>
      </p:sp>
      <p:sp>
        <p:nvSpPr>
          <p:cNvPr id="4" name="3 CuadroTexto"/>
          <p:cNvSpPr txBox="1"/>
          <p:nvPr/>
        </p:nvSpPr>
        <p:spPr>
          <a:xfrm>
            <a:off x="6000760" y="1338799"/>
            <a:ext cx="3419526" cy="6447919"/>
          </a:xfrm>
          <a:prstGeom prst="rect">
            <a:avLst/>
          </a:prstGeom>
          <a:noFill/>
        </p:spPr>
        <p:txBody>
          <a:bodyPr wrap="none" rtlCol="0">
            <a:spAutoFit/>
            <a:scene3d>
              <a:camera prst="orthographicFront">
                <a:rot lat="20699998" lon="20099991" rev="0"/>
              </a:camera>
              <a:lightRig rig="sunrise" dir="t"/>
            </a:scene3d>
            <a:sp3d extrusionH="285750" contourW="50800">
              <a:bevelT w="57150" h="38100" prst="artDeco"/>
              <a:extrusionClr>
                <a:schemeClr val="accent1">
                  <a:lumMod val="75000"/>
                </a:schemeClr>
              </a:extrusionClr>
            </a:sp3d>
          </a:bodyPr>
          <a:lstStyle/>
          <a:p>
            <a:r>
              <a:rPr lang="es-ES" sz="41300" b="1" dirty="0">
                <a:ln w="57150">
                  <a:solidFill>
                    <a:schemeClr val="accent6">
                      <a:lumMod val="50000"/>
                    </a:schemeClr>
                  </a:solidFill>
                </a:ln>
                <a:solidFill>
                  <a:schemeClr val="accent1">
                    <a:lumMod val="60000"/>
                    <a:lumOff val="40000"/>
                  </a:schemeClr>
                </a:solidFill>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6*min(max(#ppt_w*#ppt_h,.3),1)-7.4)/-.7*#ppt_w"/>
                                          </p:val>
                                        </p:tav>
                                        <p:tav tm="100000">
                                          <p:val>
                                            <p:strVal val="#ppt_w"/>
                                          </p:val>
                                        </p:tav>
                                      </p:tavLst>
                                    </p:anim>
                                    <p:anim calcmode="lin" valueType="num">
                                      <p:cBhvr>
                                        <p:cTn id="21" dur="1000" fill="hold"/>
                                        <p:tgtEl>
                                          <p:spTgt spid="4"/>
                                        </p:tgtEl>
                                        <p:attrNameLst>
                                          <p:attrName>ppt_h</p:attrName>
                                        </p:attrNameLst>
                                      </p:cBhvr>
                                      <p:tavLst>
                                        <p:tav tm="0">
                                          <p:val>
                                            <p:strVal val="(6*min(max(#ppt_w*#ppt_h,.3),1)-7.4)/-.7*#ppt_h"/>
                                          </p:val>
                                        </p:tav>
                                        <p:tav tm="100000">
                                          <p:val>
                                            <p:strVal val="#ppt_h"/>
                                          </p:val>
                                        </p:tav>
                                      </p:tavLst>
                                    </p:anim>
                                    <p:anim calcmode="lin" valueType="num">
                                      <p:cBhvr>
                                        <p:cTn id="22" dur="1000" fill="hold"/>
                                        <p:tgtEl>
                                          <p:spTgt spid="4"/>
                                        </p:tgtEl>
                                        <p:attrNameLst>
                                          <p:attrName>ppt_x</p:attrName>
                                        </p:attrNameLst>
                                      </p:cBhvr>
                                      <p:tavLst>
                                        <p:tav tm="0">
                                          <p:val>
                                            <p:fltVal val="0.5"/>
                                          </p:val>
                                        </p:tav>
                                        <p:tav tm="100000">
                                          <p:val>
                                            <p:strVal val="#ppt_x"/>
                                          </p:val>
                                        </p:tav>
                                      </p:tavLst>
                                    </p:anim>
                                    <p:anim calcmode="lin" valueType="num">
                                      <p:cBhvr>
                                        <p:cTn id="23" dur="10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143240" y="142852"/>
            <a:ext cx="6000760" cy="5940088"/>
          </a:xfrm>
          <a:prstGeom prst="rect">
            <a:avLst/>
          </a:prstGeom>
        </p:spPr>
        <p:txBody>
          <a:bodyPr wrap="square">
            <a:spAutoFit/>
          </a:bodyPr>
          <a:lstStyle/>
          <a:p>
            <a:r>
              <a:rPr lang="es-ES"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a:t>
            </a:r>
            <a:r>
              <a:rPr lang="cs-CZ"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Když bylo </a:t>
            </a:r>
            <a:r>
              <a:rPr lang="cs-CZ" sz="2000" b="1" dirty="0" err="1">
                <a:ln>
                  <a:solidFill>
                    <a:schemeClr val="tx1"/>
                  </a:solidFill>
                </a:ln>
                <a:solidFill>
                  <a:schemeClr val="bg1"/>
                </a:solidFill>
                <a:effectLst>
                  <a:outerShdw blurRad="50800" dist="50800" dir="5400000" algn="ctr" rotWithShape="0">
                    <a:schemeClr val="tx1"/>
                  </a:outerShdw>
                </a:effectLst>
                <a:latin typeface="Comic Sans MS" pitchFamily="66" charset="0"/>
              </a:rPr>
              <a:t>Abramovi</a:t>
            </a:r>
            <a:r>
              <a:rPr lang="cs-CZ"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 devětadevadesát let, ukázal se mu Hospodin a řekl: "Já jsem Bůh všemohoucí, choď stále přede mnou, buď bezúhonný! Mezi sebe a tebe kladu svou smlouvu; převelice tě rozmnožím."</a:t>
            </a:r>
            <a:r>
              <a:rPr lang="pl-PL"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Tu padl Abram na tvář a Bůh k němu mluvil:</a:t>
            </a:r>
            <a:r>
              <a:rPr lang="cs-CZ"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         "Já jsem! A toto je má smlouva s tebou: Staneš se praotcem hlučícího davu pronárodů. Nebudeš se už nazývat </a:t>
            </a:r>
            <a:r>
              <a:rPr lang="cs-CZ" sz="2000" b="1" dirty="0" err="1">
                <a:ln>
                  <a:solidFill>
                    <a:schemeClr val="tx1"/>
                  </a:solidFill>
                </a:ln>
                <a:solidFill>
                  <a:schemeClr val="bg1"/>
                </a:solidFill>
                <a:effectLst>
                  <a:outerShdw blurRad="50800" dist="50800" dir="5400000" algn="ctr" rotWithShape="0">
                    <a:schemeClr val="tx1"/>
                  </a:outerShdw>
                </a:effectLst>
                <a:latin typeface="Comic Sans MS" pitchFamily="66" charset="0"/>
              </a:rPr>
              <a:t>Abram</a:t>
            </a:r>
            <a:r>
              <a:rPr lang="cs-CZ"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 tvé jméno bude Abraham. Určil jsem tě za otce hlučící-ho davu pronárodů. Převelice tě rozplodím     a učiním z tebe pronárody, i králové z tebe vzejdou. Smlouvu mezi sebou a tebou i tvým potomstvem ve všech pokoleních činím totiž smlouvou věčnou, že budu Bohem tobě i tvému potomstvu. A tobě i tvému potomstvu dávám do věčného vlastnictví zemi, v níž jsi hostem, tu celou zemi </a:t>
            </a:r>
            <a:r>
              <a:rPr lang="cs-CZ" sz="2000" b="1" dirty="0" err="1">
                <a:ln>
                  <a:solidFill>
                    <a:schemeClr val="tx1"/>
                  </a:solidFill>
                </a:ln>
                <a:solidFill>
                  <a:schemeClr val="bg1"/>
                </a:solidFill>
                <a:effectLst>
                  <a:outerShdw blurRad="50800" dist="50800" dir="5400000" algn="ctr" rotWithShape="0">
                    <a:schemeClr val="tx1"/>
                  </a:outerShdw>
                </a:effectLst>
                <a:latin typeface="Comic Sans MS" pitchFamily="66" charset="0"/>
              </a:rPr>
              <a:t>kenaanskou</a:t>
            </a:r>
            <a:r>
              <a:rPr lang="cs-CZ"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 A budu jim Bohem."</a:t>
            </a:r>
            <a:r>
              <a:rPr lang="es-ES" sz="2000" b="1" dirty="0">
                <a:ln>
                  <a:solidFill>
                    <a:schemeClr val="tx1"/>
                  </a:solidFill>
                </a:ln>
                <a:solidFill>
                  <a:schemeClr val="bg1"/>
                </a:solidFill>
                <a:effectLst>
                  <a:outerShdw blurRad="50800" dist="50800" dir="5400000" algn="ctr" rotWithShape="0">
                    <a:schemeClr val="tx1"/>
                  </a:outerShdw>
                </a:effectLst>
                <a:latin typeface="Comic Sans MS" pitchFamily="66" charset="0"/>
              </a:rPr>
              <a:t>”</a:t>
            </a:r>
          </a:p>
        </p:txBody>
      </p:sp>
      <p:sp>
        <p:nvSpPr>
          <p:cNvPr id="3" name="2 CuadroTexto"/>
          <p:cNvSpPr txBox="1"/>
          <p:nvPr/>
        </p:nvSpPr>
        <p:spPr>
          <a:xfrm>
            <a:off x="6444208" y="5929051"/>
            <a:ext cx="1890448" cy="307777"/>
          </a:xfrm>
          <a:prstGeom prst="rect">
            <a:avLst/>
          </a:prstGeom>
          <a:noFill/>
        </p:spPr>
        <p:txBody>
          <a:bodyPr wrap="square" rtlCol="0">
            <a:spAutoFit/>
          </a:bodyPr>
          <a:lstStyle/>
          <a:p>
            <a:pPr algn="r"/>
            <a:r>
              <a:rPr lang="cs-CZ" sz="1400" b="1" dirty="0">
                <a:solidFill>
                  <a:schemeClr val="bg1"/>
                </a:solidFill>
              </a:rPr>
              <a:t>1. Mojžíšova</a:t>
            </a:r>
            <a:r>
              <a:rPr lang="es-ES" sz="1400" b="1" dirty="0">
                <a:solidFill>
                  <a:schemeClr val="bg1"/>
                </a:solidFill>
              </a:rPr>
              <a:t> 17</a:t>
            </a:r>
            <a:r>
              <a:rPr lang="cs-CZ" sz="1400" b="1" dirty="0">
                <a:solidFill>
                  <a:schemeClr val="bg1"/>
                </a:solidFill>
              </a:rPr>
              <a:t>,</a:t>
            </a:r>
            <a:r>
              <a:rPr lang="es-ES" sz="1400" b="1" dirty="0">
                <a:solidFill>
                  <a:schemeClr val="bg1"/>
                </a:solidFill>
              </a:rPr>
              <a:t> 1-8</a:t>
            </a:r>
          </a:p>
        </p:txBody>
      </p:sp>
      <p:pic>
        <p:nvPicPr>
          <p:cNvPr id="2050" name="Picture 2"/>
          <p:cNvPicPr>
            <a:picLocks noChangeAspect="1" noChangeArrowheads="1"/>
          </p:cNvPicPr>
          <p:nvPr/>
        </p:nvPicPr>
        <p:blipFill>
          <a:blip r:embed="rId3" cstate="print"/>
          <a:srcRect/>
          <a:stretch>
            <a:fillRect/>
          </a:stretch>
        </p:blipFill>
        <p:spPr bwMode="auto">
          <a:xfrm>
            <a:off x="142844" y="357166"/>
            <a:ext cx="2928958" cy="60706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214290"/>
            <a:ext cx="9144000" cy="954107"/>
          </a:xfrm>
          <a:prstGeom prst="rect">
            <a:avLst/>
          </a:prstGeom>
          <a:noFill/>
        </p:spPr>
        <p:txBody>
          <a:bodyPr wrap="square" rtlCol="0">
            <a:spAutoFit/>
            <a:scene3d>
              <a:camera prst="orthographicFront"/>
              <a:lightRig rig="threePt" dir="t"/>
            </a:scene3d>
            <a:sp3d extrusionH="57150">
              <a:bevelT w="38100" h="38100"/>
            </a:sp3d>
          </a:bodyPr>
          <a:lstStyle/>
          <a:p>
            <a:pPr algn="ctr"/>
            <a:r>
              <a:rPr lang="pt-BR" sz="2800" b="1" dirty="0">
                <a:ln>
                  <a:solidFill>
                    <a:srgbClr val="5B934C"/>
                  </a:solidFill>
                </a:ln>
                <a:solidFill>
                  <a:srgbClr val="00B050"/>
                </a:solidFill>
                <a:effectLst>
                  <a:innerShdw blurRad="63500" dist="50800" dir="16200000">
                    <a:prstClr val="black">
                      <a:alpha val="50000"/>
                    </a:prstClr>
                  </a:innerShdw>
                </a:effectLst>
                <a:latin typeface="Cooper Black" pitchFamily="18" charset="0"/>
              </a:rPr>
              <a:t>STARÁ SMLOUVA: SMLOUVA S ABRAHAMEM
</a:t>
            </a:r>
            <a:endParaRPr lang="es-ES" sz="2800" b="1" dirty="0">
              <a:ln>
                <a:solidFill>
                  <a:srgbClr val="5B934C"/>
                </a:solidFill>
              </a:ln>
              <a:solidFill>
                <a:srgbClr val="00B050"/>
              </a:solidFill>
              <a:effectLst>
                <a:innerShdw blurRad="63500" dist="50800" dir="16200000">
                  <a:prstClr val="black">
                    <a:alpha val="50000"/>
                  </a:prstClr>
                </a:innerShdw>
              </a:effectLst>
              <a:latin typeface="Cooper Black" pitchFamily="18" charset="0"/>
            </a:endParaRPr>
          </a:p>
        </p:txBody>
      </p:sp>
      <p:sp>
        <p:nvSpPr>
          <p:cNvPr id="3" name="2 CuadroTexto"/>
          <p:cNvSpPr txBox="1"/>
          <p:nvPr/>
        </p:nvSpPr>
        <p:spPr>
          <a:xfrm>
            <a:off x="500034" y="714356"/>
            <a:ext cx="4786346" cy="523220"/>
          </a:xfrm>
          <a:prstGeom prst="rect">
            <a:avLst/>
          </a:prstGeom>
          <a:noFill/>
        </p:spPr>
        <p:txBody>
          <a:bodyPr wrap="square" rtlCol="0">
            <a:spAutoFit/>
          </a:bodyPr>
          <a:lstStyle/>
          <a:p>
            <a:r>
              <a:rPr lang="pl-PL" sz="2800" b="1" dirty="0">
                <a:ln>
                  <a:solidFill>
                    <a:schemeClr val="tx1">
                      <a:lumMod val="95000"/>
                      <a:lumOff val="5000"/>
                    </a:schemeClr>
                  </a:solidFill>
                </a:ln>
                <a:solidFill>
                  <a:srgbClr val="00B050"/>
                </a:solidFill>
              </a:rPr>
              <a:t>Co se chystal udělat Bůh</a:t>
            </a:r>
            <a:r>
              <a:rPr lang="es-ES" sz="2800" b="1" dirty="0">
                <a:ln>
                  <a:solidFill>
                    <a:schemeClr val="tx1">
                      <a:lumMod val="95000"/>
                      <a:lumOff val="5000"/>
                    </a:schemeClr>
                  </a:solidFill>
                </a:ln>
                <a:solidFill>
                  <a:srgbClr val="00B050"/>
                </a:solidFill>
              </a:rPr>
              <a:t>:</a:t>
            </a:r>
          </a:p>
        </p:txBody>
      </p:sp>
      <p:sp>
        <p:nvSpPr>
          <p:cNvPr id="4" name="3 CuadroTexto"/>
          <p:cNvSpPr txBox="1"/>
          <p:nvPr/>
        </p:nvSpPr>
        <p:spPr>
          <a:xfrm>
            <a:off x="2714612" y="1285860"/>
            <a:ext cx="5929354" cy="2462213"/>
          </a:xfrm>
          <a:prstGeom prst="rect">
            <a:avLst/>
          </a:prstGeom>
          <a:noFill/>
        </p:spPr>
        <p:txBody>
          <a:bodyPr wrap="square" rtlCol="0">
            <a:spAutoFit/>
          </a:bodyPr>
          <a:lstStyle/>
          <a:p>
            <a:pPr marL="452438" indent="-452438">
              <a:spcBef>
                <a:spcPts val="600"/>
              </a:spcBef>
              <a:spcAft>
                <a:spcPts val="600"/>
              </a:spcAft>
              <a:buClr>
                <a:srgbClr val="009900"/>
              </a:buClr>
              <a:buFont typeface="Wingdings" pitchFamily="2" charset="2"/>
              <a:buChar char="ü"/>
            </a:pPr>
            <a:r>
              <a:rPr lang="es-ES" sz="2400" b="1" dirty="0"/>
              <a:t>Rozmnožte Abrahamovo potomstvo a vychovávejte z něj krále. Zvláště </a:t>
            </a:r>
            <a:r>
              <a:rPr lang="cs-CZ" sz="2400" b="1" dirty="0"/>
              <a:t>  </a:t>
            </a:r>
            <a:r>
              <a:rPr lang="es-ES" sz="2400" b="1" dirty="0"/>
              <a:t>v jeho semeni (Ježíši, králi králů) budou požehnány všechny národy..</a:t>
            </a:r>
          </a:p>
          <a:p>
            <a:pPr marL="452438" indent="-452438">
              <a:spcBef>
                <a:spcPts val="600"/>
              </a:spcBef>
              <a:spcAft>
                <a:spcPts val="600"/>
              </a:spcAft>
              <a:buClr>
                <a:srgbClr val="009900"/>
              </a:buClr>
              <a:buFont typeface="Wingdings" pitchFamily="2" charset="2"/>
              <a:buChar char="ü"/>
            </a:pPr>
            <a:r>
              <a:rPr lang="es-ES" sz="2400" b="1" dirty="0"/>
              <a:t>Dej mu zemi Kanaán</a:t>
            </a:r>
            <a:br>
              <a:rPr lang="es-ES" sz="2400" b="1" dirty="0"/>
            </a:br>
            <a:r>
              <a:rPr lang="es-ES" sz="2400" b="1" dirty="0"/>
              <a:t>jako věčné </a:t>
            </a:r>
            <a:r>
              <a:rPr lang="es-ES" sz="2400" b="1" dirty="0" err="1"/>
              <a:t>dědictví</a:t>
            </a:r>
            <a:r>
              <a:rPr lang="es-ES" sz="2400" b="1" dirty="0"/>
              <a:t>.</a:t>
            </a:r>
          </a:p>
        </p:txBody>
      </p:sp>
      <p:sp>
        <p:nvSpPr>
          <p:cNvPr id="5" name="4 CuadroTexto"/>
          <p:cNvSpPr txBox="1"/>
          <p:nvPr/>
        </p:nvSpPr>
        <p:spPr>
          <a:xfrm>
            <a:off x="571472" y="4143380"/>
            <a:ext cx="6072198" cy="523220"/>
          </a:xfrm>
          <a:prstGeom prst="rect">
            <a:avLst/>
          </a:prstGeom>
          <a:noFill/>
        </p:spPr>
        <p:txBody>
          <a:bodyPr wrap="square" rtlCol="0">
            <a:spAutoFit/>
          </a:bodyPr>
          <a:lstStyle/>
          <a:p>
            <a:r>
              <a:rPr lang="pl-PL" sz="2800" b="1" dirty="0">
                <a:ln>
                  <a:solidFill>
                    <a:schemeClr val="tx1">
                      <a:lumMod val="95000"/>
                      <a:lumOff val="5000"/>
                    </a:schemeClr>
                  </a:solidFill>
                </a:ln>
                <a:solidFill>
                  <a:srgbClr val="00B050"/>
                </a:solidFill>
              </a:rPr>
              <a:t>Co by měl udělat člověk</a:t>
            </a:r>
            <a:r>
              <a:rPr lang="es-ES" sz="2800" b="1" dirty="0">
                <a:ln>
                  <a:solidFill>
                    <a:schemeClr val="tx1">
                      <a:lumMod val="95000"/>
                      <a:lumOff val="5000"/>
                    </a:schemeClr>
                  </a:solidFill>
                </a:ln>
                <a:solidFill>
                  <a:srgbClr val="00B050"/>
                </a:solidFill>
              </a:rPr>
              <a:t>:</a:t>
            </a:r>
          </a:p>
        </p:txBody>
      </p:sp>
      <p:sp>
        <p:nvSpPr>
          <p:cNvPr id="6" name="5 CuadroTexto"/>
          <p:cNvSpPr txBox="1"/>
          <p:nvPr/>
        </p:nvSpPr>
        <p:spPr>
          <a:xfrm>
            <a:off x="2786050" y="5643578"/>
            <a:ext cx="6215106" cy="461665"/>
          </a:xfrm>
          <a:prstGeom prst="rect">
            <a:avLst/>
          </a:prstGeom>
          <a:noFill/>
        </p:spPr>
        <p:txBody>
          <a:bodyPr wrap="square" rtlCol="0">
            <a:spAutoFit/>
          </a:bodyPr>
          <a:lstStyle/>
          <a:p>
            <a:pPr marL="452438" indent="-452438">
              <a:buClr>
                <a:srgbClr val="008000"/>
              </a:buClr>
              <a:buFont typeface="Wingdings" pitchFamily="2" charset="2"/>
              <a:buChar char="ü"/>
            </a:pPr>
            <a:r>
              <a:rPr lang="es-ES" sz="2400" b="1" dirty="0"/>
              <a:t>“Kráčej přede mnou a buď dokonalý”</a:t>
            </a:r>
          </a:p>
        </p:txBody>
      </p:sp>
      <p:pic>
        <p:nvPicPr>
          <p:cNvPr id="3074" name="Picture 2" descr="I:\Dibujos\Abraham\1_2_abraham_savior.jpg"/>
          <p:cNvPicPr>
            <a:picLocks noChangeAspect="1" noChangeArrowheads="1"/>
          </p:cNvPicPr>
          <p:nvPr/>
        </p:nvPicPr>
        <p:blipFill>
          <a:blip r:embed="rId3" cstate="print"/>
          <a:srcRect/>
          <a:stretch>
            <a:fillRect/>
          </a:stretch>
        </p:blipFill>
        <p:spPr bwMode="auto">
          <a:xfrm>
            <a:off x="142844" y="1428736"/>
            <a:ext cx="2857500"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6" name="Picture 4" descr="I:\Dibujos\Mapas\Hecho\MapaElReinoDeSalomon.jpg"/>
          <p:cNvPicPr>
            <a:picLocks noChangeAspect="1" noChangeArrowheads="1"/>
          </p:cNvPicPr>
          <p:nvPr/>
        </p:nvPicPr>
        <p:blipFill>
          <a:blip r:embed="rId4" cstate="print"/>
          <a:srcRect/>
          <a:stretch>
            <a:fillRect/>
          </a:stretch>
        </p:blipFill>
        <p:spPr bwMode="auto">
          <a:xfrm>
            <a:off x="7143768" y="3357562"/>
            <a:ext cx="1714544" cy="1960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sunset" dir="t"/>
          </a:scene3d>
          <a:sp3d extrusionH="6350">
            <a:bevelT w="146050" h="120650" prst="hardEdge"/>
            <a:bevelB w="31750"/>
            <a:extrusionClr>
              <a:srgbClr val="000000"/>
            </a:extrusionClr>
          </a:sp3d>
        </p:spPr>
      </p:pic>
      <p:pic>
        <p:nvPicPr>
          <p:cNvPr id="3077" name="Picture 5"/>
          <p:cNvPicPr>
            <a:picLocks noChangeAspect="1" noChangeArrowheads="1"/>
          </p:cNvPicPr>
          <p:nvPr/>
        </p:nvPicPr>
        <p:blipFill>
          <a:blip r:embed="rId5" cstate="print"/>
          <a:stretch>
            <a:fillRect/>
          </a:stretch>
        </p:blipFill>
        <p:spPr bwMode="auto">
          <a:xfrm>
            <a:off x="214282" y="4707933"/>
            <a:ext cx="2500330" cy="2008335"/>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0" end="0"/>
                                            </p:txEl>
                                          </p:spTgt>
                                        </p:tgtEl>
                                        <p:attrNameLst>
                                          <p:attrName>fill.type</p:attrName>
                                        </p:attrNameLst>
                                      </p:cBhvr>
                                      <p:to>
                                        <p:strVal val="solid"/>
                                      </p:to>
                                    </p:set>
                                  </p:childTnLst>
                                </p:cTn>
                              </p:par>
                            </p:childTnLst>
                          </p:cTn>
                        </p:par>
                        <p:par>
                          <p:cTn id="25" fill="hold">
                            <p:stCondLst>
                              <p:cond delay="4720"/>
                            </p:stCondLst>
                            <p:childTnLst>
                              <p:par>
                                <p:cTn id="26" presetID="10" presetClass="entr" presetSubtype="0" fill="hold" nodeType="after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2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3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4">
                                            <p:txEl>
                                              <p:pRg st="1" end="1"/>
                                            </p:txEl>
                                          </p:spTgt>
                                        </p:tgtEl>
                                        <p:attrNameLst>
                                          <p:attrName>fill.type</p:attrName>
                                        </p:attrNameLst>
                                      </p:cBhvr>
                                      <p:to>
                                        <p:strVal val="solid"/>
                                      </p:to>
                                    </p:set>
                                  </p:childTnLst>
                                </p:cTn>
                              </p:par>
                            </p:childTnLst>
                          </p:cTn>
                        </p:par>
                        <p:par>
                          <p:cTn id="36" fill="hold">
                            <p:stCondLst>
                              <p:cond delay="1360"/>
                            </p:stCondLst>
                            <p:childTnLst>
                              <p:par>
                                <p:cTn id="37" presetID="10" presetClass="entr" presetSubtype="0" fill="hold" nodeType="after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20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ppt_x</p:attrName>
                                        </p:attrNameLst>
                                      </p:cBhvr>
                                      <p:tavLst>
                                        <p:tav tm="0">
                                          <p:val>
                                            <p:strVal val="#ppt_x-#ppt_w/2"/>
                                          </p:val>
                                        </p:tav>
                                        <p:tav tm="100000">
                                          <p:val>
                                            <p:strVal val="#ppt_x"/>
                                          </p:val>
                                        </p:tav>
                                      </p:tavLst>
                                    </p:anim>
                                    <p:anim calcmode="lin" valueType="num">
                                      <p:cBhvr>
                                        <p:cTn id="45" dur="500" fill="hold"/>
                                        <p:tgtEl>
                                          <p:spTgt spid="5"/>
                                        </p:tgtEl>
                                        <p:attrNameLst>
                                          <p:attrName>ppt_y</p:attrName>
                                        </p:attrNameLst>
                                      </p:cBhvr>
                                      <p:tavLst>
                                        <p:tav tm="0">
                                          <p:val>
                                            <p:strVal val="#ppt_y"/>
                                          </p:val>
                                        </p:tav>
                                        <p:tav tm="100000">
                                          <p:val>
                                            <p:strVal val="#ppt_y"/>
                                          </p:val>
                                        </p:tav>
                                      </p:tavLst>
                                    </p:anim>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6"/>
                                        </p:tgtEl>
                                        <p:attrNameLst>
                                          <p:attrName>style.visibility</p:attrName>
                                        </p:attrNameLst>
                                      </p:cBhvr>
                                      <p:to>
                                        <p:strVal val="visible"/>
                                      </p:to>
                                    </p:set>
                                    <p:anim calcmode="discrete" valueType="clr">
                                      <p:cBhvr override="childStyle">
                                        <p:cTn id="5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6"/>
                                        </p:tgtEl>
                                        <p:attrNameLst>
                                          <p:attrName>fillcolor</p:attrName>
                                        </p:attrNameLst>
                                      </p:cBhvr>
                                      <p:tavLst>
                                        <p:tav tm="0">
                                          <p:val>
                                            <p:clrVal>
                                              <a:schemeClr val="accent2"/>
                                            </p:clrVal>
                                          </p:val>
                                        </p:tav>
                                        <p:tav tm="50000">
                                          <p:val>
                                            <p:clrVal>
                                              <a:schemeClr val="hlink"/>
                                            </p:clrVal>
                                          </p:val>
                                        </p:tav>
                                      </p:tavLst>
                                    </p:anim>
                                    <p:set>
                                      <p:cBhvr>
                                        <p:cTn id="54" dur="80"/>
                                        <p:tgtEl>
                                          <p:spTgt spid="6"/>
                                        </p:tgtEl>
                                        <p:attrNameLst>
                                          <p:attrName>fill.type</p:attrName>
                                        </p:attrNameLst>
                                      </p:cBhvr>
                                      <p:to>
                                        <p:strVal val="solid"/>
                                      </p:to>
                                    </p:set>
                                  </p:childTnLst>
                                </p:cTn>
                              </p:par>
                            </p:childTnLst>
                          </p:cTn>
                        </p:par>
                        <p:par>
                          <p:cTn id="55" fill="hold">
                            <p:stCondLst>
                              <p:cond delay="1200"/>
                            </p:stCondLst>
                            <p:childTnLst>
                              <p:par>
                                <p:cTn id="56" presetID="10" presetClass="entr" presetSubtype="0" fill="hold" nodeType="afterEffect">
                                  <p:stCondLst>
                                    <p:cond delay="0"/>
                                  </p:stCondLst>
                                  <p:childTnLst>
                                    <p:set>
                                      <p:cBhvr>
                                        <p:cTn id="57" dur="1" fill="hold">
                                          <p:stCondLst>
                                            <p:cond delay="0"/>
                                          </p:stCondLst>
                                        </p:cTn>
                                        <p:tgtEl>
                                          <p:spTgt spid="3077"/>
                                        </p:tgtEl>
                                        <p:attrNameLst>
                                          <p:attrName>style.visibility</p:attrName>
                                        </p:attrNameLst>
                                      </p:cBhvr>
                                      <p:to>
                                        <p:strVal val="visible"/>
                                      </p:to>
                                    </p:set>
                                    <p:animEffect transition="in" filter="fade">
                                      <p:cBhvr>
                                        <p:cTn id="58"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63888" y="0"/>
            <a:ext cx="5365830" cy="1384995"/>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pt-BR" sz="2800" b="1" dirty="0">
                <a:ln>
                  <a:solidFill>
                    <a:schemeClr val="accent1">
                      <a:lumMod val="40000"/>
                      <a:lumOff val="60000"/>
                    </a:schemeClr>
                  </a:solidFill>
                </a:ln>
                <a:solidFill>
                  <a:srgbClr val="C00000"/>
                </a:solidFill>
                <a:effectLst>
                  <a:glow rad="228600">
                    <a:schemeClr val="accent1">
                      <a:satMod val="175000"/>
                      <a:alpha val="40000"/>
                    </a:schemeClr>
                  </a:glow>
                </a:effectLst>
              </a:rPr>
              <a:t>STARÁ SMLOUVA:
</a:t>
            </a:r>
            <a:r>
              <a:rPr lang="cs-CZ" sz="2800" b="1" dirty="0">
                <a:ln>
                  <a:solidFill>
                    <a:schemeClr val="accent1">
                      <a:lumMod val="40000"/>
                      <a:lumOff val="60000"/>
                    </a:schemeClr>
                  </a:solidFill>
                </a:ln>
                <a:solidFill>
                  <a:srgbClr val="C00000"/>
                </a:solidFill>
                <a:effectLst>
                  <a:glow rad="228600">
                    <a:schemeClr val="accent1">
                      <a:satMod val="175000"/>
                      <a:alpha val="40000"/>
                    </a:schemeClr>
                  </a:glow>
                </a:effectLst>
              </a:rPr>
              <a:t>UZAVŘENÁ</a:t>
            </a:r>
            <a:r>
              <a:rPr lang="pt-BR" sz="2800" b="1" dirty="0">
                <a:ln>
                  <a:solidFill>
                    <a:schemeClr val="accent1">
                      <a:lumMod val="40000"/>
                      <a:lumOff val="60000"/>
                    </a:schemeClr>
                  </a:solidFill>
                </a:ln>
                <a:solidFill>
                  <a:srgbClr val="C00000"/>
                </a:solidFill>
                <a:effectLst>
                  <a:glow rad="228600">
                    <a:schemeClr val="accent1">
                      <a:satMod val="175000"/>
                      <a:alpha val="40000"/>
                    </a:schemeClr>
                  </a:glow>
                </a:effectLst>
              </a:rPr>
              <a:t> S ABRAHAMEM
</a:t>
            </a:r>
            <a:endParaRPr lang="es-ES" sz="2800" b="1" dirty="0">
              <a:ln>
                <a:solidFill>
                  <a:schemeClr val="accent1">
                    <a:lumMod val="40000"/>
                    <a:lumOff val="60000"/>
                  </a:schemeClr>
                </a:solidFill>
              </a:ln>
              <a:solidFill>
                <a:srgbClr val="C00000"/>
              </a:solidFill>
              <a:effectLst>
                <a:glow rad="228600">
                  <a:schemeClr val="accent1">
                    <a:satMod val="175000"/>
                    <a:alpha val="40000"/>
                  </a:schemeClr>
                </a:glow>
              </a:effectLst>
            </a:endParaRPr>
          </a:p>
        </p:txBody>
      </p:sp>
      <p:sp>
        <p:nvSpPr>
          <p:cNvPr id="3" name="2 CuadroTexto"/>
          <p:cNvSpPr txBox="1"/>
          <p:nvPr/>
        </p:nvSpPr>
        <p:spPr>
          <a:xfrm>
            <a:off x="4802574" y="908720"/>
            <a:ext cx="4143404" cy="2246769"/>
          </a:xfrm>
          <a:prstGeom prst="rect">
            <a:avLst/>
          </a:prstGeom>
          <a:noFill/>
        </p:spPr>
        <p:txBody>
          <a:bodyPr wrap="square" rtlCol="0">
            <a:spAutoFit/>
          </a:bodyPr>
          <a:lstStyle/>
          <a:p>
            <a:r>
              <a:rPr lang="es-ES" sz="2800" b="1" dirty="0">
                <a:ln>
                  <a:solidFill>
                    <a:schemeClr val="tx1">
                      <a:lumMod val="95000"/>
                      <a:lumOff val="5000"/>
                    </a:schemeClr>
                  </a:solidFill>
                </a:ln>
                <a:solidFill>
                  <a:srgbClr val="FFFF99"/>
                </a:solidFill>
                <a:effectLst>
                  <a:outerShdw dir="2820000" sx="102000" sy="102000" algn="ctr" rotWithShape="0">
                    <a:prstClr val="black">
                      <a:alpha val="98000"/>
                    </a:prstClr>
                  </a:outerShdw>
                </a:effectLst>
              </a:rPr>
              <a:t>Důležitým rysem této smlouvy je, že se nazývá věčná, </a:t>
            </a:r>
            <a:r>
              <a:rPr lang="cs-CZ" sz="2800" b="1" dirty="0">
                <a:ln>
                  <a:solidFill>
                    <a:schemeClr val="tx1">
                      <a:lumMod val="95000"/>
                      <a:lumOff val="5000"/>
                    </a:schemeClr>
                  </a:solidFill>
                </a:ln>
                <a:solidFill>
                  <a:srgbClr val="FFFF99"/>
                </a:solidFill>
                <a:effectLst>
                  <a:outerShdw dir="2820000" sx="102000" sy="102000" algn="ctr" rotWithShape="0">
                    <a:prstClr val="black">
                      <a:alpha val="98000"/>
                    </a:prstClr>
                  </a:outerShdw>
                </a:effectLst>
              </a:rPr>
              <a:t>trvající na</a:t>
            </a:r>
            <a:r>
              <a:rPr lang="es-ES" sz="2800" b="1" dirty="0">
                <a:ln>
                  <a:solidFill>
                    <a:schemeClr val="tx1">
                      <a:lumMod val="95000"/>
                      <a:lumOff val="5000"/>
                    </a:schemeClr>
                  </a:solidFill>
                </a:ln>
                <a:solidFill>
                  <a:srgbClr val="FFFF99"/>
                </a:solidFill>
                <a:effectLst>
                  <a:outerShdw dir="2820000" sx="102000" sy="102000" algn="ctr" rotWithShape="0">
                    <a:prstClr val="black">
                      <a:alpha val="98000"/>
                    </a:prstClr>
                  </a:outerShdw>
                </a:effectLst>
              </a:rPr>
              <a:t>vě</a:t>
            </a:r>
            <a:r>
              <a:rPr lang="cs-CZ" sz="2800" b="1" dirty="0" err="1">
                <a:ln>
                  <a:solidFill>
                    <a:schemeClr val="tx1">
                      <a:lumMod val="95000"/>
                      <a:lumOff val="5000"/>
                    </a:schemeClr>
                  </a:solidFill>
                </a:ln>
                <a:solidFill>
                  <a:srgbClr val="FFFF99"/>
                </a:solidFill>
                <a:effectLst>
                  <a:outerShdw dir="2820000" sx="102000" sy="102000" algn="ctr" rotWithShape="0">
                    <a:prstClr val="black">
                      <a:alpha val="98000"/>
                    </a:prstClr>
                  </a:outerShdw>
                </a:effectLst>
              </a:rPr>
              <a:t>ky</a:t>
            </a:r>
            <a:r>
              <a:rPr lang="es-ES" sz="2800" b="1" dirty="0">
                <a:ln>
                  <a:solidFill>
                    <a:schemeClr val="tx1">
                      <a:lumMod val="95000"/>
                      <a:lumOff val="5000"/>
                    </a:schemeClr>
                  </a:solidFill>
                </a:ln>
                <a:solidFill>
                  <a:srgbClr val="FFFF99"/>
                </a:solidFill>
                <a:effectLst>
                  <a:outerShdw dir="2820000" sx="102000" sy="102000" algn="ctr" rotWithShape="0">
                    <a:prstClr val="black">
                      <a:alpha val="98000"/>
                    </a:prstClr>
                  </a:outerShdw>
                </a:effectLst>
              </a:rPr>
              <a:t>
</a:t>
            </a:r>
          </a:p>
        </p:txBody>
      </p:sp>
      <p:sp>
        <p:nvSpPr>
          <p:cNvPr id="4" name="3 CuadroTexto"/>
          <p:cNvSpPr txBox="1"/>
          <p:nvPr/>
        </p:nvSpPr>
        <p:spPr>
          <a:xfrm>
            <a:off x="6429356" y="3286124"/>
            <a:ext cx="2714644" cy="3539430"/>
          </a:xfrm>
          <a:prstGeom prst="rect">
            <a:avLst/>
          </a:prstGeom>
          <a:noFill/>
        </p:spPr>
        <p:txBody>
          <a:bodyPr wrap="square" rtlCol="0">
            <a:spAutoFit/>
            <a:scene3d>
              <a:camera prst="isometricOffAxis2Left"/>
              <a:lightRig rig="balanced" dir="t"/>
            </a:scene3d>
            <a:sp3d extrusionH="95250" contourW="12700">
              <a:extrusionClr>
                <a:srgbClr val="00B050"/>
              </a:extrusionClr>
              <a:contourClr>
                <a:srgbClr val="00B050"/>
              </a:contourClr>
            </a:sp3d>
          </a:bodyPr>
          <a:lstStyle/>
          <a:p>
            <a:pPr algn="ctr"/>
            <a:r>
              <a:rPr lang="es-ES" sz="2800" b="1" dirty="0">
                <a:ln>
                  <a:solidFill>
                    <a:srgbClr val="00B050"/>
                  </a:solidFill>
                </a:ln>
                <a:solidFill>
                  <a:srgbClr val="FFFF66"/>
                </a:solidFill>
              </a:rPr>
              <a:t>¿Jak může být věčná smlouva prohlášena za neplatnou a nahrazena jinou?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6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style.rotation</p:attrName>
                                        </p:attrNameLst>
                                      </p:cBhvr>
                                      <p:tavLst>
                                        <p:tav tm="0">
                                          <p:val>
                                            <p:fltVal val="90"/>
                                          </p:val>
                                        </p:tav>
                                        <p:tav tm="100000">
                                          <p:val>
                                            <p:fltVal val="0"/>
                                          </p:val>
                                        </p:tav>
                                      </p:tavLst>
                                    </p:anim>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42852"/>
            <a:ext cx="5143504"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600" b="1" dirty="0">
                <a:ln/>
                <a:solidFill>
                  <a:srgbClr val="8B5782"/>
                </a:solidFill>
                <a:effectLst>
                  <a:reflection blurRad="6350" stA="50000" endA="300" endPos="50000" dist="29997" dir="5400000" sy="-100000" algn="bl" rotWithShape="0"/>
                </a:effectLst>
                <a:latin typeface="Adobe Garamond Pro Bold" pitchFamily="18" charset="0"/>
              </a:rPr>
              <a:t>VĚČNÉ SMLOUVY
</a:t>
            </a:r>
          </a:p>
        </p:txBody>
      </p:sp>
      <p:sp>
        <p:nvSpPr>
          <p:cNvPr id="3" name="2 CuadroTexto"/>
          <p:cNvSpPr txBox="1"/>
          <p:nvPr/>
        </p:nvSpPr>
        <p:spPr>
          <a:xfrm>
            <a:off x="730285" y="1402891"/>
            <a:ext cx="7746084" cy="1077218"/>
          </a:xfrm>
          <a:prstGeom prst="rect">
            <a:avLst/>
          </a:prstGeom>
          <a:noFill/>
        </p:spPr>
        <p:txBody>
          <a:bodyPr wrap="square" rtlCol="0">
            <a:spAutoFit/>
            <a:scene3d>
              <a:camera prst="orthographicFront">
                <a:rot lat="0" lon="20699996" rev="0"/>
              </a:camera>
              <a:lightRig rig="threePt" dir="t"/>
            </a:scene3d>
            <a:sp3d extrusionH="63500">
              <a:bevelT w="57150" h="38100" prst="artDeco"/>
              <a:extrusionClr>
                <a:srgbClr val="CCACC7"/>
              </a:extrusionClr>
              <a:contourClr>
                <a:srgbClr val="CCACC7"/>
              </a:contourClr>
            </a:sp3d>
          </a:bodyPr>
          <a:lstStyle/>
          <a:p>
            <a:r>
              <a:rPr lang="es-ES" sz="3200" b="1" dirty="0">
                <a:ln>
                  <a:solidFill>
                    <a:srgbClr val="CCACC7"/>
                  </a:solidFill>
                </a:ln>
                <a:solidFill>
                  <a:srgbClr val="8B5782"/>
                </a:solidFill>
              </a:rPr>
              <a:t>Věčné smlouvy uzavřené mezi Bohem a člověkem jsou dvojího druhu:</a:t>
            </a:r>
          </a:p>
        </p:txBody>
      </p:sp>
      <p:sp>
        <p:nvSpPr>
          <p:cNvPr id="4" name="3 CuadroTexto"/>
          <p:cNvSpPr txBox="1"/>
          <p:nvPr/>
        </p:nvSpPr>
        <p:spPr>
          <a:xfrm>
            <a:off x="714348" y="3286124"/>
            <a:ext cx="4071934" cy="2462213"/>
          </a:xfrm>
          <a:prstGeom prst="rect">
            <a:avLst/>
          </a:prstGeom>
          <a:noFill/>
        </p:spPr>
        <p:txBody>
          <a:bodyPr wrap="square" rtlCol="0">
            <a:spAutoFit/>
          </a:bodyPr>
          <a:lstStyle/>
          <a:p>
            <a:pPr>
              <a:spcBef>
                <a:spcPts val="600"/>
              </a:spcBef>
              <a:spcAft>
                <a:spcPts val="600"/>
              </a:spcAft>
            </a:pPr>
            <a:r>
              <a:rPr lang="es-ES" sz="2400" b="1" dirty="0">
                <a:solidFill>
                  <a:srgbClr val="8B5782"/>
                </a:solidFill>
              </a:rPr>
              <a:t>Jednostrann</a:t>
            </a:r>
            <a:r>
              <a:rPr lang="cs-CZ" sz="2400" b="1" dirty="0">
                <a:solidFill>
                  <a:srgbClr val="8B5782"/>
                </a:solidFill>
              </a:rPr>
              <a:t>é</a:t>
            </a:r>
            <a:r>
              <a:rPr lang="es-ES" sz="2400" dirty="0"/>
              <a:t>. </a:t>
            </a:r>
            <a:r>
              <a:rPr lang="cs-CZ" sz="2400" dirty="0"/>
              <a:t>Jejich autorem je </a:t>
            </a:r>
            <a:r>
              <a:rPr lang="en-US" sz="2400" dirty="0"/>
              <a:t>B</a:t>
            </a:r>
            <a:r>
              <a:rPr lang="cs-CZ" sz="2400" dirty="0"/>
              <a:t>ů</a:t>
            </a:r>
            <a:r>
              <a:rPr lang="en-US" sz="2400" dirty="0"/>
              <a:t>h</a:t>
            </a:r>
            <a:r>
              <a:rPr lang="cs-CZ" sz="2400" dirty="0"/>
              <a:t> bez účasti člověka</a:t>
            </a:r>
            <a:r>
              <a:rPr lang="es-ES" sz="2400" dirty="0"/>
              <a:t>.</a:t>
            </a:r>
          </a:p>
          <a:p>
            <a:pPr>
              <a:spcBef>
                <a:spcPts val="600"/>
              </a:spcBef>
              <a:spcAft>
                <a:spcPts val="600"/>
              </a:spcAft>
            </a:pPr>
            <a:r>
              <a:rPr lang="es-ES" sz="2400" b="1" dirty="0">
                <a:solidFill>
                  <a:srgbClr val="8B5782"/>
                </a:solidFill>
              </a:rPr>
              <a:t>Bilaterální</a:t>
            </a:r>
            <a:r>
              <a:rPr lang="es-ES" sz="2400" dirty="0"/>
              <a:t>. Bůh se k něče</a:t>
            </a:r>
            <a:r>
              <a:rPr lang="cs-CZ" sz="2400" dirty="0"/>
              <a:t>-</a:t>
            </a:r>
            <a:r>
              <a:rPr lang="es-ES" sz="2400" dirty="0"/>
              <a:t>mu zavazuje </a:t>
            </a:r>
            <a:r>
              <a:rPr lang="cs-CZ" sz="2400" dirty="0"/>
              <a:t>a přitom počítá se spoluprací člověka</a:t>
            </a:r>
            <a:r>
              <a:rPr lang="es-ES" sz="2400" dirty="0"/>
              <a:t>.</a:t>
            </a:r>
            <a:endParaRPr lang="es-ES" sz="2400" b="1" dirty="0"/>
          </a:p>
        </p:txBody>
      </p:sp>
      <p:sp>
        <p:nvSpPr>
          <p:cNvPr id="9" name="8 Flecha derecha"/>
          <p:cNvSpPr/>
          <p:nvPr/>
        </p:nvSpPr>
        <p:spPr>
          <a:xfrm>
            <a:off x="357158" y="3357562"/>
            <a:ext cx="357190" cy="357190"/>
          </a:xfrm>
          <a:prstGeom prst="rightArrow">
            <a:avLst/>
          </a:prstGeom>
          <a:solidFill>
            <a:srgbClr val="8B578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0" name="9 Flecha izquierda y derecha"/>
          <p:cNvSpPr/>
          <p:nvPr/>
        </p:nvSpPr>
        <p:spPr>
          <a:xfrm>
            <a:off x="71406" y="4572008"/>
            <a:ext cx="642910" cy="357190"/>
          </a:xfrm>
          <a:prstGeom prst="leftRightArrow">
            <a:avLst>
              <a:gd name="adj1" fmla="val 44246"/>
              <a:gd name="adj2" fmla="val 58629"/>
            </a:avLst>
          </a:prstGeom>
          <a:solidFill>
            <a:srgbClr val="8B578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4">
                                            <p:txEl>
                                              <p:pRg st="0" end="0"/>
                                            </p:txEl>
                                          </p:spTgt>
                                        </p:tgtEl>
                                      </p:cBhvr>
                                    </p:animEffect>
                                  </p:childTnLst>
                                </p:cTn>
                              </p:par>
                            </p:childTnLst>
                          </p:cTn>
                        </p:par>
                        <p:par>
                          <p:cTn id="21" fill="hold">
                            <p:stCondLst>
                              <p:cond delay="2000"/>
                            </p:stCondLst>
                            <p:childTnLst>
                              <p:par>
                                <p:cTn id="22" presetID="17"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3" dur="2000"/>
                                        <p:tgtEl>
                                          <p:spTgt spid="4">
                                            <p:txEl>
                                              <p:pRg st="1" end="1"/>
                                            </p:txEl>
                                          </p:spTgt>
                                        </p:tgtEl>
                                      </p:cBhvr>
                                    </p:animEffect>
                                  </p:childTnLst>
                                </p:cTn>
                              </p:par>
                            </p:childTnLst>
                          </p:cTn>
                        </p:par>
                        <p:par>
                          <p:cTn id="34" fill="hold">
                            <p:stCondLst>
                              <p:cond delay="2000"/>
                            </p:stCondLst>
                            <p:childTnLst>
                              <p:par>
                                <p:cTn id="35" presetID="17"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142852"/>
            <a:ext cx="9144000" cy="1077218"/>
          </a:xfrm>
          <a:prstGeom prst="rect">
            <a:avLst/>
          </a:prstGeom>
          <a:noFill/>
        </p:spPr>
        <p:txBody>
          <a:bodyPr wrap="square" rtlCol="0">
            <a:spAutoFit/>
          </a:bodyPr>
          <a:lstStyle/>
          <a:p>
            <a:pPr algn="ctr"/>
            <a:r>
              <a:rPr lang="es-ES" sz="3200" b="1" dirty="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rPr>
              <a:t>JEDNOSTRANNÉ VĚČNÉ SMLOUVY
</a:t>
            </a:r>
          </a:p>
        </p:txBody>
      </p:sp>
      <p:sp>
        <p:nvSpPr>
          <p:cNvPr id="3" name="2 CuadroTexto"/>
          <p:cNvSpPr txBox="1"/>
          <p:nvPr/>
        </p:nvSpPr>
        <p:spPr>
          <a:xfrm>
            <a:off x="4429124" y="928670"/>
            <a:ext cx="2714644" cy="954107"/>
          </a:xfrm>
          <a:prstGeom prst="rect">
            <a:avLst/>
          </a:prstGeom>
          <a:noFill/>
        </p:spPr>
        <p:txBody>
          <a:bodyPr wrap="square" rtlCol="0">
            <a:spAutoFit/>
          </a:bodyPr>
          <a:lstStyle/>
          <a:p>
            <a:r>
              <a:rPr lang="es-ES" sz="2800" b="1" dirty="0">
                <a:ln w="12700">
                  <a:solidFill>
                    <a:schemeClr val="tx1">
                      <a:lumMod val="95000"/>
                      <a:lumOff val="5000"/>
                    </a:schemeClr>
                  </a:solidFill>
                  <a:prstDash val="solid"/>
                </a:ln>
                <a:solidFill>
                  <a:schemeClr val="bg2">
                    <a:tint val="85000"/>
                    <a:satMod val="155000"/>
                  </a:schemeClr>
                </a:solidFill>
                <a:effectLst>
                  <a:outerShdw dist="38100" dir="18900000" sx="101000" sy="101000" algn="bl" rotWithShape="0">
                    <a:schemeClr val="accent4">
                      <a:lumMod val="75000"/>
                    </a:schemeClr>
                  </a:outerShdw>
                </a:effectLst>
              </a:rPr>
              <a:t>Sobota
</a:t>
            </a:r>
          </a:p>
        </p:txBody>
      </p:sp>
      <p:sp>
        <p:nvSpPr>
          <p:cNvPr id="4" name="3 Rectángulo"/>
          <p:cNvSpPr/>
          <p:nvPr/>
        </p:nvSpPr>
        <p:spPr>
          <a:xfrm>
            <a:off x="3000364" y="1571612"/>
            <a:ext cx="5857916" cy="1938992"/>
          </a:xfrm>
          <a:prstGeom prst="rect">
            <a:avLst/>
          </a:prstGeom>
        </p:spPr>
        <p:txBody>
          <a:bodyPr wrap="square">
            <a:spAutoFit/>
          </a:bodyPr>
          <a:lstStyle/>
          <a:p>
            <a:r>
              <a:rPr lang="es-ES" sz="2000" dirty="0"/>
              <a:t>“</a:t>
            </a:r>
            <a:r>
              <a:rPr lang="cs-CZ" sz="2000" dirty="0"/>
              <a:t>Ať tedy Izraelci dbají na sobotní den a dodržují jej po všechna svá pokolení jako</a:t>
            </a:r>
            <a:r>
              <a:rPr lang="es-ES" sz="2000" dirty="0"/>
              <a:t> </a:t>
            </a:r>
            <a:r>
              <a:rPr lang="cs-CZ" sz="2000" b="1" dirty="0">
                <a:solidFill>
                  <a:schemeClr val="accent6">
                    <a:lumMod val="50000"/>
                  </a:schemeClr>
                </a:solidFill>
              </a:rPr>
              <a:t>VĚČNOU SMLOUVU</a:t>
            </a:r>
            <a:r>
              <a:rPr lang="es-ES" sz="2000" dirty="0"/>
              <a:t>. </a:t>
            </a:r>
            <a:r>
              <a:rPr lang="cs-CZ" sz="2000" dirty="0"/>
              <a:t>To je provždy platné znamení mezi mnou a syny Izraele V šesti dnech totiž učinil Hospodin nebe a zemi, ale sedmého dne odpočinul a oddechl si</a:t>
            </a:r>
            <a:r>
              <a:rPr lang="es-ES" sz="2000" dirty="0"/>
              <a:t>” </a:t>
            </a:r>
            <a:r>
              <a:rPr lang="es-ES" sz="1200" dirty="0"/>
              <a:t>(</a:t>
            </a:r>
            <a:r>
              <a:rPr lang="cs-CZ" sz="1200" dirty="0"/>
              <a:t>2. Mojžíšova</a:t>
            </a:r>
            <a:r>
              <a:rPr lang="es-ES" sz="1200" dirty="0"/>
              <a:t> 31</a:t>
            </a:r>
            <a:r>
              <a:rPr lang="cs-CZ" sz="1200" dirty="0"/>
              <a:t>,</a:t>
            </a:r>
            <a:r>
              <a:rPr lang="es-ES" sz="1200" dirty="0"/>
              <a:t>16</a:t>
            </a:r>
            <a:r>
              <a:rPr lang="cs-CZ" sz="1200" dirty="0"/>
              <a:t>.</a:t>
            </a:r>
            <a:r>
              <a:rPr lang="es-ES" sz="1200" dirty="0"/>
              <a:t>17)</a:t>
            </a:r>
            <a:endParaRPr lang="es-ES" sz="2000" dirty="0"/>
          </a:p>
        </p:txBody>
      </p:sp>
      <p:sp>
        <p:nvSpPr>
          <p:cNvPr id="5" name="4 CuadroTexto"/>
          <p:cNvSpPr txBox="1"/>
          <p:nvPr/>
        </p:nvSpPr>
        <p:spPr>
          <a:xfrm>
            <a:off x="857224" y="4000504"/>
            <a:ext cx="4429156" cy="1384995"/>
          </a:xfrm>
          <a:prstGeom prst="rect">
            <a:avLst/>
          </a:prstGeom>
          <a:noFill/>
        </p:spPr>
        <p:txBody>
          <a:bodyPr wrap="square" rtlCol="0">
            <a:spAutoFit/>
          </a:bodyPr>
          <a:lstStyle/>
          <a:p>
            <a:pPr algn="ctr"/>
            <a:r>
              <a:rPr lang="es-ES" sz="2800" b="1" dirty="0">
                <a:ln w="12700">
                  <a:solidFill>
                    <a:schemeClr val="tx1">
                      <a:lumMod val="95000"/>
                      <a:lumOff val="5000"/>
                    </a:schemeClr>
                  </a:solidFill>
                  <a:prstDash val="solid"/>
                </a:ln>
                <a:solidFill>
                  <a:schemeClr val="bg2">
                    <a:tint val="85000"/>
                    <a:satMod val="155000"/>
                  </a:schemeClr>
                </a:solidFill>
                <a:effectLst>
                  <a:outerShdw blurRad="50800" dist="38100" dir="18900000" algn="bl" rotWithShape="0">
                    <a:schemeClr val="accent2">
                      <a:lumMod val="75000"/>
                    </a:schemeClr>
                  </a:outerShdw>
                </a:effectLst>
              </a:rPr>
              <a:t>Chléb p</a:t>
            </a:r>
            <a:r>
              <a:rPr lang="cs-CZ" sz="2800" b="1" dirty="0" err="1">
                <a:ln w="12700">
                  <a:solidFill>
                    <a:schemeClr val="tx1">
                      <a:lumMod val="95000"/>
                      <a:lumOff val="5000"/>
                    </a:schemeClr>
                  </a:solidFill>
                  <a:prstDash val="solid"/>
                </a:ln>
                <a:solidFill>
                  <a:schemeClr val="bg2">
                    <a:tint val="85000"/>
                    <a:satMod val="155000"/>
                  </a:schemeClr>
                </a:solidFill>
                <a:effectLst>
                  <a:outerShdw blurRad="50800" dist="38100" dir="18900000" algn="bl" rotWithShape="0">
                    <a:schemeClr val="accent2">
                      <a:lumMod val="75000"/>
                    </a:schemeClr>
                  </a:outerShdw>
                </a:effectLst>
              </a:rPr>
              <a:t>ředložení</a:t>
            </a:r>
            <a:r>
              <a:rPr lang="es-ES" sz="2800" b="1" dirty="0">
                <a:ln w="12700">
                  <a:solidFill>
                    <a:schemeClr val="tx1">
                      <a:lumMod val="95000"/>
                      <a:lumOff val="5000"/>
                    </a:schemeClr>
                  </a:solidFill>
                  <a:prstDash val="solid"/>
                </a:ln>
                <a:solidFill>
                  <a:schemeClr val="bg2">
                    <a:tint val="85000"/>
                    <a:satMod val="155000"/>
                  </a:schemeClr>
                </a:solidFill>
                <a:effectLst>
                  <a:outerShdw blurRad="50800" dist="38100" dir="18900000" algn="bl" rotWithShape="0">
                    <a:schemeClr val="accent2">
                      <a:lumMod val="75000"/>
                    </a:schemeClr>
                  </a:outerShdw>
                </a:effectLst>
              </a:rPr>
              <a:t>
</a:t>
            </a:r>
            <a:r>
              <a:rPr lang="es-ES" sz="2800" dirty="0"/>
              <a:t>(Boží přítomnost mezi jeho lidem)</a:t>
            </a:r>
          </a:p>
        </p:txBody>
      </p:sp>
      <p:sp>
        <p:nvSpPr>
          <p:cNvPr id="6" name="5 Rectángulo"/>
          <p:cNvSpPr/>
          <p:nvPr/>
        </p:nvSpPr>
        <p:spPr>
          <a:xfrm>
            <a:off x="214282" y="5429264"/>
            <a:ext cx="5143536" cy="1323439"/>
          </a:xfrm>
          <a:prstGeom prst="rect">
            <a:avLst/>
          </a:prstGeom>
        </p:spPr>
        <p:txBody>
          <a:bodyPr wrap="square">
            <a:spAutoFit/>
          </a:bodyPr>
          <a:lstStyle/>
          <a:p>
            <a:r>
              <a:rPr lang="es-ES" sz="2000" dirty="0"/>
              <a:t>“</a:t>
            </a:r>
            <a:r>
              <a:rPr lang="cs-CZ" sz="2000" dirty="0"/>
              <a:t>Ať je Áron před Hospodinem uspořádá vždycky v sobotní den, a to ustavičně. To bude</a:t>
            </a:r>
            <a:r>
              <a:rPr lang="es-ES" sz="2000" dirty="0"/>
              <a:t> </a:t>
            </a:r>
            <a:r>
              <a:rPr lang="cs-CZ" sz="2000" dirty="0"/>
              <a:t>m</a:t>
            </a:r>
            <a:r>
              <a:rPr lang="es-ES" sz="2000" dirty="0"/>
              <a:t>e</a:t>
            </a:r>
            <a:r>
              <a:rPr lang="cs-CZ" sz="2000" dirty="0" err="1"/>
              <a:t>zi</a:t>
            </a:r>
            <a:r>
              <a:rPr lang="es-ES" sz="2000" dirty="0"/>
              <a:t> I</a:t>
            </a:r>
            <a:r>
              <a:rPr lang="cs-CZ" sz="2000" dirty="0"/>
              <a:t>z</a:t>
            </a:r>
            <a:r>
              <a:rPr lang="es-ES" sz="2000" dirty="0"/>
              <a:t>rael</a:t>
            </a:r>
            <a:r>
              <a:rPr lang="cs-CZ" sz="2000" dirty="0" err="1"/>
              <a:t>ci</a:t>
            </a:r>
            <a:r>
              <a:rPr lang="cs-CZ" sz="2000" dirty="0"/>
              <a:t> platit</a:t>
            </a:r>
            <a:r>
              <a:rPr lang="es-ES" sz="2000" dirty="0"/>
              <a:t> </a:t>
            </a:r>
            <a:r>
              <a:rPr lang="cs-CZ" sz="2000" dirty="0"/>
              <a:t>jak</a:t>
            </a:r>
            <a:r>
              <a:rPr lang="es-ES" sz="2000" dirty="0"/>
              <a:t>o </a:t>
            </a:r>
            <a:r>
              <a:rPr lang="cs-CZ" sz="2000" b="1" dirty="0">
                <a:solidFill>
                  <a:schemeClr val="accent6">
                    <a:lumMod val="50000"/>
                  </a:schemeClr>
                </a:solidFill>
              </a:rPr>
              <a:t>SMLOUVA VĚČNÁ</a:t>
            </a:r>
            <a:r>
              <a:rPr lang="es-ES" sz="2000" dirty="0"/>
              <a:t>” </a:t>
            </a:r>
            <a:r>
              <a:rPr lang="es-ES" sz="1200" dirty="0"/>
              <a:t>(</a:t>
            </a:r>
            <a:r>
              <a:rPr lang="cs-CZ" sz="1200" dirty="0"/>
              <a:t>3. Mojžíšova</a:t>
            </a:r>
            <a:r>
              <a:rPr lang="es-ES" sz="1200" dirty="0"/>
              <a:t> 24</a:t>
            </a:r>
            <a:r>
              <a:rPr lang="cs-CZ" sz="1200" dirty="0"/>
              <a:t>,</a:t>
            </a:r>
            <a:r>
              <a:rPr lang="es-ES" sz="1200" dirty="0"/>
              <a:t>8)</a:t>
            </a:r>
            <a:endParaRPr lang="es-ES" sz="2000" dirty="0"/>
          </a:p>
        </p:txBody>
      </p:sp>
      <p:pic>
        <p:nvPicPr>
          <p:cNvPr id="1026" name="Picture 2"/>
          <p:cNvPicPr>
            <a:picLocks noChangeAspect="1" noChangeArrowheads="1"/>
          </p:cNvPicPr>
          <p:nvPr/>
        </p:nvPicPr>
        <p:blipFill>
          <a:blip r:embed="rId3" cstate="print"/>
          <a:srcRect/>
          <a:stretch>
            <a:fillRect/>
          </a:stretch>
        </p:blipFill>
        <p:spPr bwMode="auto">
          <a:xfrm>
            <a:off x="5429256" y="4071942"/>
            <a:ext cx="3429024" cy="257323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7 Imagen" descr="ley.jpg"/>
          <p:cNvPicPr>
            <a:picLocks noChangeAspect="1"/>
          </p:cNvPicPr>
          <p:nvPr/>
        </p:nvPicPr>
        <p:blipFill>
          <a:blip r:embed="rId4" cstate="print"/>
          <a:stretch>
            <a:fillRect/>
          </a:stretch>
        </p:blipFill>
        <p:spPr>
          <a:xfrm>
            <a:off x="214282" y="714356"/>
            <a:ext cx="2571768" cy="327743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75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2 CuadroTexto"/>
          <p:cNvSpPr txBox="1"/>
          <p:nvPr/>
        </p:nvSpPr>
        <p:spPr>
          <a:xfrm>
            <a:off x="500034" y="3000372"/>
            <a:ext cx="3429024" cy="1477328"/>
          </a:xfrm>
          <a:prstGeom prst="rect">
            <a:avLst/>
          </a:prstGeom>
          <a:noFill/>
        </p:spPr>
        <p:txBody>
          <a:bodyPr wrap="square" rtlCol="0">
            <a:spAutoFit/>
          </a:bodyPr>
          <a:lstStyle/>
          <a:p>
            <a:r>
              <a:rPr lang="cs-CZ" dirty="0"/>
              <a:t>Oběti</a:t>
            </a:r>
            <a:r>
              <a:rPr lang="es-ES" dirty="0"/>
              <a:t> </a:t>
            </a:r>
            <a:r>
              <a:rPr lang="cs-CZ" dirty="0"/>
              <a:t>pozdvihování</a:t>
            </a:r>
            <a:r>
              <a:rPr lang="es-ES" dirty="0"/>
              <a:t> nebo "smlouva</a:t>
            </a:r>
            <a:r>
              <a:rPr lang="cs-CZ" dirty="0"/>
              <a:t> potvrzená solí</a:t>
            </a:r>
            <a:r>
              <a:rPr lang="es-ES" dirty="0"/>
              <a:t>" </a:t>
            </a:r>
            <a:r>
              <a:rPr lang="cs-CZ" dirty="0"/>
              <a:t>   </a:t>
            </a:r>
            <a:r>
              <a:rPr lang="es-ES" dirty="0"/>
              <a:t>(platí tak dlouho, dokud </a:t>
            </a:r>
            <a:r>
              <a:rPr lang="cs-CZ" dirty="0"/>
              <a:t>  </a:t>
            </a:r>
            <a:r>
              <a:rPr lang="es-ES" dirty="0"/>
              <a:t>existují kněží)
</a:t>
            </a:r>
          </a:p>
        </p:txBody>
      </p:sp>
      <p:sp>
        <p:nvSpPr>
          <p:cNvPr id="4" name="3 Rectángulo"/>
          <p:cNvSpPr/>
          <p:nvPr/>
        </p:nvSpPr>
        <p:spPr>
          <a:xfrm>
            <a:off x="142844" y="4071942"/>
            <a:ext cx="4143404" cy="2308324"/>
          </a:xfrm>
          <a:prstGeom prst="rect">
            <a:avLst/>
          </a:prstGeom>
        </p:spPr>
        <p:txBody>
          <a:bodyPr wrap="square">
            <a:spAutoFit/>
          </a:bodyPr>
          <a:lstStyle/>
          <a:p>
            <a:r>
              <a:rPr lang="es-ES" dirty="0"/>
              <a:t>“</a:t>
            </a:r>
            <a:r>
              <a:rPr lang="cs-CZ" dirty="0"/>
              <a:t>Všechny oběti</a:t>
            </a:r>
            <a:r>
              <a:rPr lang="es-ES" dirty="0"/>
              <a:t> </a:t>
            </a:r>
            <a:r>
              <a:rPr lang="cs-CZ" dirty="0"/>
              <a:t>pozdvihování svatých darů</a:t>
            </a:r>
            <a:r>
              <a:rPr lang="es-ES" dirty="0"/>
              <a:t>,</a:t>
            </a:r>
            <a:r>
              <a:rPr lang="cs-CZ" dirty="0"/>
              <a:t> které</a:t>
            </a:r>
            <a:r>
              <a:rPr lang="es-ES" dirty="0"/>
              <a:t> </a:t>
            </a:r>
            <a:r>
              <a:rPr lang="cs-CZ" dirty="0"/>
              <a:t>pozdvihují Izraelci k </a:t>
            </a:r>
            <a:r>
              <a:rPr lang="cs-CZ" dirty="0" err="1"/>
              <a:t>Hos-podinu</a:t>
            </a:r>
            <a:r>
              <a:rPr lang="es-ES" dirty="0"/>
              <a:t>, </a:t>
            </a:r>
            <a:r>
              <a:rPr lang="cs-CZ" dirty="0"/>
              <a:t>dávám tobě a s tebou i tvým</a:t>
            </a:r>
            <a:r>
              <a:rPr lang="es-ES" dirty="0"/>
              <a:t> </a:t>
            </a:r>
            <a:r>
              <a:rPr lang="cs-CZ" dirty="0"/>
              <a:t>synům a dcerám provždy platným na-řízením. J</a:t>
            </a:r>
            <a:r>
              <a:rPr lang="es-ES" dirty="0"/>
              <a:t>e</a:t>
            </a:r>
            <a:r>
              <a:rPr lang="cs-CZ" dirty="0"/>
              <a:t> </a:t>
            </a:r>
            <a:r>
              <a:rPr lang="es-ES" dirty="0"/>
              <a:t>t</a:t>
            </a:r>
            <a:r>
              <a:rPr lang="cs-CZ" dirty="0"/>
              <a:t>o</a:t>
            </a:r>
            <a:r>
              <a:rPr lang="es-ES" dirty="0"/>
              <a:t> </a:t>
            </a:r>
            <a:r>
              <a:rPr lang="cs-CZ" b="1" dirty="0"/>
              <a:t>SMLOUVA POTVRZE-NÁ SOLÍ</a:t>
            </a:r>
            <a:r>
              <a:rPr lang="cs-CZ" dirty="0"/>
              <a:t>, provždy platná před </a:t>
            </a:r>
            <a:r>
              <a:rPr lang="cs-CZ" dirty="0" err="1"/>
              <a:t>Hospo</a:t>
            </a:r>
            <a:r>
              <a:rPr lang="cs-CZ" dirty="0"/>
              <a:t>-dinem pro tebe i pro tvé potomstvo</a:t>
            </a:r>
            <a:r>
              <a:rPr lang="es-ES" dirty="0"/>
              <a:t>” </a:t>
            </a:r>
            <a:r>
              <a:rPr lang="cs-CZ" dirty="0"/>
              <a:t> 	        </a:t>
            </a:r>
            <a:r>
              <a:rPr lang="es-ES" dirty="0"/>
              <a:t>(</a:t>
            </a:r>
            <a:r>
              <a:rPr lang="cs-CZ" dirty="0"/>
              <a:t>4. Mojžíšova</a:t>
            </a:r>
            <a:r>
              <a:rPr lang="es-ES" dirty="0"/>
              <a:t> 18</a:t>
            </a:r>
            <a:r>
              <a:rPr lang="cs-CZ" dirty="0"/>
              <a:t>,</a:t>
            </a:r>
            <a:r>
              <a:rPr lang="es-ES" dirty="0"/>
              <a:t>19)</a:t>
            </a:r>
          </a:p>
        </p:txBody>
      </p:sp>
      <p:sp>
        <p:nvSpPr>
          <p:cNvPr id="5" name="4 CuadroTexto"/>
          <p:cNvSpPr txBox="1"/>
          <p:nvPr/>
        </p:nvSpPr>
        <p:spPr>
          <a:xfrm>
            <a:off x="4929190" y="3000372"/>
            <a:ext cx="3929090" cy="1200329"/>
          </a:xfrm>
          <a:prstGeom prst="rect">
            <a:avLst/>
          </a:prstGeom>
          <a:noFill/>
        </p:spPr>
        <p:txBody>
          <a:bodyPr wrap="square" rtlCol="0">
            <a:spAutoFit/>
          </a:bodyPr>
          <a:lstStyle/>
          <a:p>
            <a:r>
              <a:rPr lang="es-ES" dirty="0"/>
              <a:t>První smlouva, uzavřená mezi Bohem a </a:t>
            </a:r>
            <a:r>
              <a:rPr lang="cs-CZ" dirty="0"/>
              <a:t>všemi lidmi světa</a:t>
            </a:r>
            <a:r>
              <a:rPr lang="es-ES" dirty="0"/>
              <a:t> </a:t>
            </a:r>
            <a:r>
              <a:rPr lang="cs-CZ" dirty="0"/>
              <a:t>byla</a:t>
            </a:r>
            <a:r>
              <a:rPr lang="es-ES" dirty="0"/>
              <a:t> </a:t>
            </a:r>
            <a:r>
              <a:rPr lang="cs-CZ" dirty="0"/>
              <a:t>„</a:t>
            </a:r>
            <a:r>
              <a:rPr lang="es-ES" dirty="0"/>
              <a:t>duh</a:t>
            </a:r>
            <a:r>
              <a:rPr lang="cs-CZ" dirty="0"/>
              <a:t>a</a:t>
            </a:r>
            <a:r>
              <a:rPr lang="es-ES" dirty="0"/>
              <a:t> zaslíbení</a:t>
            </a:r>
            <a:r>
              <a:rPr lang="cs-CZ" dirty="0"/>
              <a:t>“</a:t>
            </a:r>
            <a:r>
              <a:rPr lang="es-ES" dirty="0"/>
              <a:t>
</a:t>
            </a:r>
          </a:p>
        </p:txBody>
      </p:sp>
      <p:sp>
        <p:nvSpPr>
          <p:cNvPr id="6" name="5 Rectángulo"/>
          <p:cNvSpPr/>
          <p:nvPr/>
        </p:nvSpPr>
        <p:spPr>
          <a:xfrm>
            <a:off x="4500562" y="4071942"/>
            <a:ext cx="4500594" cy="2585323"/>
          </a:xfrm>
          <a:prstGeom prst="rect">
            <a:avLst/>
          </a:prstGeom>
        </p:spPr>
        <p:txBody>
          <a:bodyPr wrap="square">
            <a:spAutoFit/>
          </a:bodyPr>
          <a:lstStyle/>
          <a:p>
            <a:r>
              <a:rPr lang="es-ES" dirty="0"/>
              <a:t>“</a:t>
            </a:r>
            <a:r>
              <a:rPr lang="cs-CZ" dirty="0"/>
              <a:t>rozpomenu se na svou smlouvu mezi mnou a vámi i veškerým živým tvorstvem, a vody již nikdy nezpůsobí potopu ke </a:t>
            </a:r>
            <a:r>
              <a:rPr lang="cs-CZ" dirty="0" err="1"/>
              <a:t>zká</a:t>
            </a:r>
            <a:r>
              <a:rPr lang="cs-CZ" dirty="0"/>
              <a:t>-ze všeho tvorstva. Ukáže-li se na oblaku duha,</a:t>
            </a:r>
            <a:r>
              <a:rPr lang="es-ES" dirty="0"/>
              <a:t> </a:t>
            </a:r>
            <a:r>
              <a:rPr lang="cs-CZ" dirty="0"/>
              <a:t>pohlédnu na ni a rozpomenu se    na</a:t>
            </a:r>
            <a:r>
              <a:rPr lang="es-ES" dirty="0"/>
              <a:t> </a:t>
            </a:r>
            <a:r>
              <a:rPr lang="cs-CZ" b="1" dirty="0"/>
              <a:t>VĚČNOU SMLOUVU</a:t>
            </a:r>
            <a:r>
              <a:rPr lang="es-ES" b="1" dirty="0"/>
              <a:t> </a:t>
            </a:r>
            <a:r>
              <a:rPr lang="cs-CZ" dirty="0"/>
              <a:t>mezi Bohem      a veškerým živým tvorstvem, a vody již nikdy nezpůsobí potopu ke zkáze všeho tvorstva</a:t>
            </a:r>
            <a:r>
              <a:rPr lang="es-ES" dirty="0"/>
              <a:t>”</a:t>
            </a:r>
            <a:r>
              <a:rPr lang="cs-CZ" dirty="0"/>
              <a:t>         </a:t>
            </a:r>
            <a:r>
              <a:rPr lang="es-ES" dirty="0"/>
              <a:t>(</a:t>
            </a:r>
            <a:r>
              <a:rPr lang="cs-CZ" dirty="0"/>
              <a:t>1. Mojžíšova</a:t>
            </a:r>
            <a:r>
              <a:rPr lang="es-ES" dirty="0"/>
              <a:t> 9</a:t>
            </a:r>
            <a:r>
              <a:rPr lang="cs-CZ" dirty="0"/>
              <a:t>,</a:t>
            </a:r>
            <a:r>
              <a:rPr lang="es-ES" dirty="0"/>
              <a:t>15</a:t>
            </a:r>
            <a:r>
              <a:rPr lang="cs-CZ" dirty="0"/>
              <a:t>.</a:t>
            </a:r>
            <a:r>
              <a:rPr lang="es-ES" dirty="0"/>
              <a:t>16)</a:t>
            </a:r>
          </a:p>
        </p:txBody>
      </p:sp>
      <p:sp>
        <p:nvSpPr>
          <p:cNvPr id="7" name="6 CuadroTexto"/>
          <p:cNvSpPr txBox="1"/>
          <p:nvPr/>
        </p:nvSpPr>
        <p:spPr>
          <a:xfrm>
            <a:off x="0" y="142852"/>
            <a:ext cx="9144000" cy="1077218"/>
          </a:xfrm>
          <a:prstGeom prst="rect">
            <a:avLst/>
          </a:prstGeom>
          <a:noFill/>
        </p:spPr>
        <p:txBody>
          <a:bodyPr wrap="square" rtlCol="0">
            <a:spAutoFit/>
          </a:bodyPr>
          <a:lstStyle/>
          <a:p>
            <a:pPr algn="ctr"/>
            <a:r>
              <a:rPr lang="es-ES" sz="3200" b="1" dirty="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rPr>
              <a:t>JEDNOSTRANNÉ VĚČNÉ SMLOUVY
</a:t>
            </a:r>
          </a:p>
        </p:txBody>
      </p:sp>
      <p:pic>
        <p:nvPicPr>
          <p:cNvPr id="2050" name="Picture 2"/>
          <p:cNvPicPr>
            <a:picLocks noChangeAspect="1" noChangeArrowheads="1"/>
          </p:cNvPicPr>
          <p:nvPr/>
        </p:nvPicPr>
        <p:blipFill>
          <a:blip r:embed="rId3" cstate="print"/>
          <a:srcRect/>
          <a:stretch>
            <a:fillRect/>
          </a:stretch>
        </p:blipFill>
        <p:spPr bwMode="auto">
          <a:xfrm>
            <a:off x="571472" y="714356"/>
            <a:ext cx="3071834" cy="2051369"/>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5429256" y="714356"/>
            <a:ext cx="3071834"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1000"/>
                                        <p:tgtEl>
                                          <p:spTgt spid="2051"/>
                                        </p:tgtEl>
                                      </p:cBhvr>
                                    </p:animEffect>
                                    <p:anim calcmode="lin" valueType="num">
                                      <p:cBhvr>
                                        <p:cTn id="28" dur="1000" fill="hold"/>
                                        <p:tgtEl>
                                          <p:spTgt spid="2051"/>
                                        </p:tgtEl>
                                        <p:attrNameLst>
                                          <p:attrName>ppt_x</p:attrName>
                                        </p:attrNameLst>
                                      </p:cBhvr>
                                      <p:tavLst>
                                        <p:tav tm="0">
                                          <p:val>
                                            <p:strVal val="#ppt_x"/>
                                          </p:val>
                                        </p:tav>
                                        <p:tav tm="100000">
                                          <p:val>
                                            <p:strVal val="#ppt_x"/>
                                          </p:val>
                                        </p:tav>
                                      </p:tavLst>
                                    </p:anim>
                                    <p:anim calcmode="lin" valueType="num">
                                      <p:cBhvr>
                                        <p:cTn id="29" dur="1000" fill="hold"/>
                                        <p:tgtEl>
                                          <p:spTgt spid="205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85720" y="0"/>
            <a:ext cx="8858280" cy="1200329"/>
          </a:xfrm>
          <a:prstGeom prst="rect">
            <a:avLst/>
          </a:prstGeom>
          <a:noFill/>
        </p:spPr>
        <p:txBody>
          <a:bodyPr wrap="square" rtlCol="0">
            <a:spAutoFit/>
            <a:scene3d>
              <a:camera prst="perspectiveBelow"/>
              <a:lightRig rig="twoPt" dir="t"/>
            </a:scene3d>
            <a:sp3d extrusionH="196850">
              <a:bevelT w="38100" h="38100" prst="convex"/>
              <a:bevelB w="0" h="0"/>
            </a:sp3d>
          </a:bodyPr>
          <a:lstStyle/>
          <a:p>
            <a:r>
              <a:rPr lang="es-ES" sz="3600" b="1" dirty="0">
                <a:solidFill>
                  <a:srgbClr val="FF0000"/>
                </a:solidFill>
              </a:rPr>
              <a:t>DVOUSTRANNÉ VĚČN</a:t>
            </a:r>
            <a:r>
              <a:rPr lang="cs-CZ" sz="3600" b="1" dirty="0">
                <a:solidFill>
                  <a:srgbClr val="FF0000"/>
                </a:solidFill>
              </a:rPr>
              <a:t>É </a:t>
            </a:r>
            <a:r>
              <a:rPr lang="es-ES" sz="3600" b="1" dirty="0">
                <a:solidFill>
                  <a:srgbClr val="FF0000"/>
                </a:solidFill>
              </a:rPr>
              <a:t>SMLOUVY
</a:t>
            </a:r>
          </a:p>
        </p:txBody>
      </p:sp>
      <p:sp>
        <p:nvSpPr>
          <p:cNvPr id="3" name="2 CuadroTexto"/>
          <p:cNvSpPr txBox="1"/>
          <p:nvPr/>
        </p:nvSpPr>
        <p:spPr>
          <a:xfrm>
            <a:off x="0" y="642918"/>
            <a:ext cx="9144000" cy="954107"/>
          </a:xfrm>
          <a:prstGeom prst="rect">
            <a:avLst/>
          </a:prstGeom>
          <a:noFill/>
        </p:spPr>
        <p:txBody>
          <a:bodyPr wrap="square" rtlCol="0">
            <a:spAutoFit/>
          </a:bodyPr>
          <a:lstStyle/>
          <a:p>
            <a:pPr algn="ctr"/>
            <a:r>
              <a:rPr lang="es-ES" sz="2800" b="1" dirty="0">
                <a:solidFill>
                  <a:schemeClr val="bg1">
                    <a:lumMod val="95000"/>
                  </a:schemeClr>
                </a:solidFill>
              </a:rPr>
              <a:t>Může být věčná smlouva prohlášena za neplatnou?
</a:t>
            </a:r>
          </a:p>
        </p:txBody>
      </p:sp>
      <p:sp>
        <p:nvSpPr>
          <p:cNvPr id="4" name="3 Rectángulo"/>
          <p:cNvSpPr/>
          <p:nvPr/>
        </p:nvSpPr>
        <p:spPr>
          <a:xfrm>
            <a:off x="0" y="1186749"/>
            <a:ext cx="9001124" cy="1384995"/>
          </a:xfrm>
          <a:prstGeom prst="rect">
            <a:avLst/>
          </a:prstGeom>
        </p:spPr>
        <p:txBody>
          <a:bodyPr wrap="square">
            <a:spAutoFit/>
          </a:bodyPr>
          <a:lstStyle/>
          <a:p>
            <a:pPr algn="ct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t>
            </a:r>
            <a:r>
              <a:rPr lang="cs-CZ" sz="28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Zhano</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b</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en</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j</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e země</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s</a:t>
            </a:r>
            <a:r>
              <a:rPr lang="cs-CZ" sz="28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vými</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o</a:t>
            </a:r>
            <a:r>
              <a:rPr lang="cs-CZ" sz="28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byvateli</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neboť</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přestoupili zákony</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změnili nařízení</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t>
            </a:r>
            <a:r>
              <a:rPr lang="cs-CZ"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 </a:t>
            </a:r>
            <a:r>
              <a:rPr lang="cs-CZ" sz="2800" b="1" dirty="0">
                <a:ln w="12700">
                  <a:solidFill>
                    <a:schemeClr val="tx2">
                      <a:satMod val="155000"/>
                    </a:schemeClr>
                  </a:solidFill>
                  <a:prstDash val="solid"/>
                </a:ln>
                <a:solidFill>
                  <a:srgbClr val="FFFF00"/>
                </a:solidFill>
                <a:effectLst>
                  <a:glow rad="139700">
                    <a:srgbClr val="FF0000">
                      <a:alpha val="40000"/>
                    </a:srgbClr>
                  </a:glow>
                  <a:outerShdw blurRad="41275" dist="20320" dir="1800000" algn="tl" rotWithShape="0">
                    <a:srgbClr val="000000">
                      <a:alpha val="40000"/>
                    </a:srgbClr>
                  </a:outerShdw>
                </a:effectLst>
                <a:latin typeface="Adobe Garamond Pro Bold" pitchFamily="18" charset="0"/>
              </a:rPr>
              <a:t>PORUŠILI VĚČNOU    SMLOUVU</a:t>
            </a:r>
            <a:r>
              <a:rPr lang="es-E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t>
            </a:r>
            <a:r>
              <a:rPr lang="cs-CZ"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 	</a:t>
            </a: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 </a:t>
            </a:r>
            <a:r>
              <a:rPr lang="cs-CZ"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	              </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(I</a:t>
            </a:r>
            <a:r>
              <a:rPr lang="cs-CZ"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zajáš</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 24</a:t>
            </a:r>
            <a:r>
              <a:rPr lang="cs-CZ"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 5)</a:t>
            </a:r>
          </a:p>
        </p:txBody>
      </p:sp>
      <p:sp>
        <p:nvSpPr>
          <p:cNvPr id="5" name="4 CuadroTexto"/>
          <p:cNvSpPr txBox="1"/>
          <p:nvPr/>
        </p:nvSpPr>
        <p:spPr>
          <a:xfrm>
            <a:off x="642910" y="4847594"/>
            <a:ext cx="7929586" cy="1938992"/>
          </a:xfrm>
          <a:prstGeom prst="rect">
            <a:avLst/>
          </a:prstGeom>
          <a:solidFill>
            <a:srgbClr val="A2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spcBef>
                <a:spcPts val="600"/>
              </a:spcBef>
              <a:spcAft>
                <a:spcPts val="600"/>
              </a:spcAft>
            </a:pPr>
            <a:r>
              <a:rPr lang="es-ES" sz="2000" dirty="0"/>
              <a:t>Pokud smlouva závisí na dvou stranách, nedodržení podmínek smlouvy kteroukoli ze stran ji zneplatní.
Bůh, který se nemění, neporušuje smlouvu.</a:t>
            </a:r>
          </a:p>
          <a:p>
            <a:pPr>
              <a:spcBef>
                <a:spcPts val="600"/>
              </a:spcBef>
              <a:spcAft>
                <a:spcPts val="600"/>
              </a:spcAft>
            </a:pPr>
            <a:r>
              <a:rPr lang="es-ES" sz="2000" dirty="0"/>
              <a:t>Ale člověk může porušit věčnou smlouvu svou tvrdošíjnou ne</a:t>
            </a:r>
            <a:r>
              <a:rPr lang="cs-CZ" sz="2000" dirty="0"/>
              <a:t>-</a:t>
            </a:r>
            <a:r>
              <a:rPr lang="es-ES" sz="2000" dirty="0"/>
              <a:t>poslušností.</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edge">
                                      <p:cBhvr>
                                        <p:cTn id="28" dur="2000"/>
                                        <p:tgtEl>
                                          <p:spTgt spid="5">
                                            <p:bg/>
                                          </p:spTgt>
                                        </p:tgtEl>
                                      </p:cBhvr>
                                    </p:animEffect>
                                  </p:childTnLst>
                                </p:cTn>
                              </p:par>
                            </p:childTnLst>
                          </p:cTn>
                        </p:par>
                        <p:par>
                          <p:cTn id="29" fill="hold">
                            <p:stCondLst>
                              <p:cond delay="2000"/>
                            </p:stCondLst>
                            <p:childTnLst>
                              <p:par>
                                <p:cTn id="30" presetID="27" presetClass="entr" presetSubtype="0" fill="hold" grpId="0" nodeType="afterEffect">
                                  <p:stCondLst>
                                    <p:cond delay="0"/>
                                  </p:stCondLst>
                                  <p:iterate type="lt">
                                    <p:tmPct val="25000"/>
                                  </p:iterate>
                                  <p:childTnLst>
                                    <p:set>
                                      <p:cBhvr>
                                        <p:cTn id="3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3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5">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25000"/>
                                  </p:iterate>
                                  <p:childTnLst>
                                    <p:set>
                                      <p:cBhvr>
                                        <p:cTn id="3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39"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b="-20000"/>
          </a:stretch>
        </a:blipFill>
        <a:effectLst/>
      </p:bgPr>
    </p:bg>
    <p:spTree>
      <p:nvGrpSpPr>
        <p:cNvPr id="1" name=""/>
        <p:cNvGrpSpPr/>
        <p:nvPr/>
      </p:nvGrpSpPr>
      <p:grpSpPr>
        <a:xfrm>
          <a:off x="0" y="0"/>
          <a:ext cx="0" cy="0"/>
          <a:chOff x="0" y="0"/>
          <a:chExt cx="0" cy="0"/>
        </a:xfrm>
      </p:grpSpPr>
      <p:sp>
        <p:nvSpPr>
          <p:cNvPr id="2" name="1 Rectángulo"/>
          <p:cNvSpPr/>
          <p:nvPr/>
        </p:nvSpPr>
        <p:spPr>
          <a:xfrm>
            <a:off x="3131840" y="220500"/>
            <a:ext cx="5857916" cy="224676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že jste v té době opravdu byli</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bez</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K</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rist</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a</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odloučeni od </a:t>
            </a:r>
            <a:r>
              <a:rPr lang="cs-CZ" sz="2800" b="1" dirty="0" err="1">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spole-čenství</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I</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z</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rael</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e,</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bez úč</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as</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ti</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n</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a </a:t>
            </a:r>
            <a:r>
              <a:rPr lang="cs-CZ" sz="2800" b="1" i="1" u="sng"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smlouvách Božího zaslíbení</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a:t>
            </a:r>
            <a:r>
              <a:rPr lang="cs-CZ"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bez naděje a bez Boha na světě</a:t>
            </a:r>
            <a:r>
              <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a:t>
            </a:r>
          </a:p>
        </p:txBody>
      </p:sp>
      <p:sp>
        <p:nvSpPr>
          <p:cNvPr id="3" name="2 CuadroTexto"/>
          <p:cNvSpPr txBox="1"/>
          <p:nvPr/>
        </p:nvSpPr>
        <p:spPr>
          <a:xfrm>
            <a:off x="2843808" y="2467269"/>
            <a:ext cx="2144877" cy="338554"/>
          </a:xfrm>
          <a:prstGeom prst="rect">
            <a:avLst/>
          </a:prstGeom>
          <a:noFill/>
        </p:spPr>
        <p:txBody>
          <a:bodyPr wrap="square" rtlCol="0">
            <a:spAutoFit/>
          </a:bodyPr>
          <a:lstStyle/>
          <a:p>
            <a:pPr algn="r"/>
            <a:r>
              <a:rPr lang="cs-CZ" sz="1600" dirty="0">
                <a:solidFill>
                  <a:srgbClr val="FFFF00"/>
                </a:solidFill>
              </a:rPr>
              <a:t>list </a:t>
            </a:r>
            <a:r>
              <a:rPr lang="es-ES" sz="1600" dirty="0">
                <a:solidFill>
                  <a:srgbClr val="FFFF00"/>
                </a:solidFill>
              </a:rPr>
              <a:t>Efe</a:t>
            </a:r>
            <a:r>
              <a:rPr lang="cs-CZ" sz="1600" dirty="0">
                <a:solidFill>
                  <a:srgbClr val="FFFF00"/>
                </a:solidFill>
              </a:rPr>
              <a:t>z</a:t>
            </a:r>
            <a:r>
              <a:rPr lang="es-ES" sz="1600" dirty="0">
                <a:solidFill>
                  <a:srgbClr val="FFFF00"/>
                </a:solidFill>
              </a:rPr>
              <a:t>s</a:t>
            </a:r>
            <a:r>
              <a:rPr lang="cs-CZ" sz="1600" dirty="0">
                <a:solidFill>
                  <a:srgbClr val="FFFF00"/>
                </a:solidFill>
              </a:rPr>
              <a:t>kým</a:t>
            </a:r>
            <a:r>
              <a:rPr lang="es-ES" sz="1600" dirty="0">
                <a:solidFill>
                  <a:srgbClr val="FFFF00"/>
                </a:solidFill>
              </a:rPr>
              <a:t>, 2</a:t>
            </a:r>
            <a:r>
              <a:rPr lang="cs-CZ" sz="1600" dirty="0">
                <a:solidFill>
                  <a:srgbClr val="FFFF00"/>
                </a:solidFill>
              </a:rPr>
              <a:t>,</a:t>
            </a:r>
            <a:r>
              <a:rPr lang="es-ES" sz="1600" dirty="0">
                <a:solidFill>
                  <a:srgbClr val="FFFF00"/>
                </a:solidFill>
              </a:rPr>
              <a:t>12</a:t>
            </a:r>
          </a:p>
        </p:txBody>
      </p:sp>
      <p:sp>
        <p:nvSpPr>
          <p:cNvPr id="4" name="3 CuadroTexto"/>
          <p:cNvSpPr txBox="1"/>
          <p:nvPr/>
        </p:nvSpPr>
        <p:spPr>
          <a:xfrm>
            <a:off x="3428992" y="3929066"/>
            <a:ext cx="5429288" cy="2708434"/>
          </a:xfrm>
          <a:prstGeom prst="rect">
            <a:avLst/>
          </a:prstGeom>
          <a:gradFill>
            <a:gsLst>
              <a:gs pos="0">
                <a:schemeClr val="accent2">
                  <a:shade val="51000"/>
                  <a:satMod val="130000"/>
                  <a:alpha val="80000"/>
                </a:schemeClr>
              </a:gs>
              <a:gs pos="80000">
                <a:schemeClr val="accent2">
                  <a:shade val="93000"/>
                  <a:satMod val="130000"/>
                  <a:alpha val="90000"/>
                </a:schemeClr>
              </a:gs>
              <a:gs pos="100000">
                <a:schemeClr val="accent2">
                  <a:shade val="94000"/>
                  <a:satMod val="135000"/>
                </a:schemeClr>
              </a:gs>
            </a:gsLs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spcBef>
                <a:spcPts val="600"/>
              </a:spcBef>
              <a:spcAft>
                <a:spcPts val="600"/>
              </a:spcAft>
            </a:pPr>
            <a:r>
              <a:rPr lang="es-ES" sz="2000" b="1" dirty="0"/>
              <a:t>Před naším obrácením jsme žili bez naděje a bez Boha. Nyní máme naději, jsme sou</a:t>
            </a:r>
            <a:r>
              <a:rPr lang="cs-CZ" sz="2000" b="1" dirty="0"/>
              <a:t>-</a:t>
            </a:r>
            <a:r>
              <a:rPr lang="es-ES" sz="2000" b="1" dirty="0"/>
              <a:t>částí duchovního Izraele a máme podíl na duchovním Izraeli. “</a:t>
            </a:r>
            <a:r>
              <a:rPr lang="cs-CZ" sz="2000" b="1" dirty="0"/>
              <a:t>s</a:t>
            </a:r>
            <a:r>
              <a:rPr lang="es-ES" sz="2000" b="1" dirty="0"/>
              <a:t>mlouv</a:t>
            </a:r>
            <a:r>
              <a:rPr lang="cs-CZ" sz="2000" b="1" dirty="0" err="1"/>
              <a:t>ách</a:t>
            </a:r>
            <a:r>
              <a:rPr lang="es-ES" sz="2000" b="1" dirty="0"/>
              <a:t> </a:t>
            </a:r>
            <a:r>
              <a:rPr lang="cs-CZ" sz="2000" b="1" dirty="0" err="1"/>
              <a:t>Božíh</a:t>
            </a:r>
            <a:r>
              <a:rPr lang="es-ES" sz="2000" b="1" dirty="0"/>
              <a:t>o zaslíbení”.</a:t>
            </a:r>
          </a:p>
          <a:p>
            <a:pPr>
              <a:spcBef>
                <a:spcPts val="600"/>
              </a:spcBef>
              <a:spcAft>
                <a:spcPts val="600"/>
              </a:spcAft>
            </a:pPr>
            <a:r>
              <a:rPr lang="es-ES" sz="2000" b="1" dirty="0"/>
              <a:t>Co pro nás znamen</a:t>
            </a:r>
            <a:r>
              <a:rPr lang="cs-CZ" sz="2000" b="1" dirty="0" err="1"/>
              <a:t>ají</a:t>
            </a:r>
            <a:r>
              <a:rPr lang="cs-CZ" sz="2000" b="1" dirty="0"/>
              <a:t> Pavlovy výrazy</a:t>
            </a:r>
            <a:r>
              <a:rPr lang="es-ES" sz="2000" b="1" dirty="0"/>
              <a:t> “</a:t>
            </a:r>
            <a:r>
              <a:rPr lang="cs-CZ" sz="2000" b="1" dirty="0"/>
              <a:t>SMLOUVY</a:t>
            </a:r>
            <a:r>
              <a:rPr lang="es-ES" sz="2000" b="1" dirty="0"/>
              <a:t>” (</a:t>
            </a:r>
            <a:r>
              <a:rPr lang="cs-CZ" sz="2000" b="1" dirty="0"/>
              <a:t>m</a:t>
            </a:r>
            <a:r>
              <a:rPr lang="es-ES" sz="2000" b="1" dirty="0"/>
              <a:t>n</a:t>
            </a:r>
            <a:r>
              <a:rPr lang="cs-CZ" sz="2000" b="1" dirty="0" err="1"/>
              <a:t>ožné</a:t>
            </a:r>
            <a:r>
              <a:rPr lang="cs-CZ" sz="2000" b="1" dirty="0"/>
              <a:t> číslo</a:t>
            </a:r>
            <a:r>
              <a:rPr lang="es-ES" sz="2000" b="1" dirty="0"/>
              <a:t>) </a:t>
            </a:r>
            <a:r>
              <a:rPr lang="cs-CZ" sz="2000" b="1" dirty="0"/>
              <a:t>a</a:t>
            </a:r>
            <a:r>
              <a:rPr lang="es-ES" sz="2000" b="1" dirty="0"/>
              <a:t> “</a:t>
            </a:r>
            <a:r>
              <a:rPr lang="cs-CZ" sz="2000" b="1" dirty="0"/>
              <a:t>ZASLÍBENÍ</a:t>
            </a:r>
            <a:r>
              <a:rPr lang="es-ES" sz="2000" b="1" dirty="0"/>
              <a:t>” (</a:t>
            </a:r>
            <a:r>
              <a:rPr lang="cs-CZ" sz="2000" b="1" dirty="0"/>
              <a:t>j</a:t>
            </a:r>
            <a:r>
              <a:rPr lang="es-ES" sz="2000" b="1" dirty="0"/>
              <a:t>e</a:t>
            </a:r>
            <a:r>
              <a:rPr lang="cs-CZ" sz="2000" b="1" dirty="0"/>
              <a:t>d</a:t>
            </a:r>
            <a:r>
              <a:rPr lang="es-ES" sz="2000" b="1" dirty="0"/>
              <a:t>n</a:t>
            </a:r>
            <a:r>
              <a:rPr lang="cs-CZ" sz="2000" b="1" dirty="0" err="1"/>
              <a:t>otné</a:t>
            </a:r>
            <a:r>
              <a:rPr lang="cs-CZ" sz="2000" b="1" dirty="0"/>
              <a:t> číslo</a:t>
            </a:r>
            <a:r>
              <a:rPr lang="es-ES" sz="2000" b="1" dirty="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800" decel="100000"/>
                                        <p:tgtEl>
                                          <p:spTgt spid="4">
                                            <p:bg/>
                                          </p:spTgt>
                                        </p:tgtEl>
                                      </p:cBhvr>
                                    </p:animEffect>
                                    <p:anim calcmode="lin" valueType="num">
                                      <p:cBhvr>
                                        <p:cTn id="18" dur="800" decel="100000" fill="hold"/>
                                        <p:tgtEl>
                                          <p:spTgt spid="4">
                                            <p:bg/>
                                          </p:spTgt>
                                        </p:tgtEl>
                                        <p:attrNameLst>
                                          <p:attrName>style.rotation</p:attrName>
                                        </p:attrNameLst>
                                      </p:cBhvr>
                                      <p:tavLst>
                                        <p:tav tm="0">
                                          <p:val>
                                            <p:fltVal val="-90"/>
                                          </p:val>
                                        </p:tav>
                                        <p:tav tm="100000">
                                          <p:val>
                                            <p:fltVal val="0"/>
                                          </p:val>
                                        </p:tav>
                                      </p:tavLst>
                                    </p:anim>
                                    <p:anim calcmode="lin" valueType="num">
                                      <p:cBhvr>
                                        <p:cTn id="19" dur="800" decel="100000" fill="hold"/>
                                        <p:tgtEl>
                                          <p:spTgt spid="4">
                                            <p:bg/>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bg/>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bg/>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bg/>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9" presetClass="entr" presetSubtype="0" accel="10000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p:cTn id="34"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357166"/>
            <a:ext cx="9144000"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VÝVOJ VĚČNÉ SMLOUVY</a:t>
            </a:r>
          </a:p>
        </p:txBody>
      </p:sp>
      <p:graphicFrame>
        <p:nvGraphicFramePr>
          <p:cNvPr id="10" name="9 Diagrama"/>
          <p:cNvGraphicFramePr/>
          <p:nvPr>
            <p:extLst>
              <p:ext uri="{D42A27DB-BD31-4B8C-83A1-F6EECF244321}">
                <p14:modId xmlns:p14="http://schemas.microsoft.com/office/powerpoint/2010/main" val="2423554452"/>
              </p:ext>
            </p:extLst>
          </p:nvPr>
        </p:nvGraphicFramePr>
        <p:xfrm>
          <a:off x="714348" y="1357298"/>
          <a:ext cx="7715304" cy="456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graphicEl>
                                              <a:dgm id="{9D6FB879-211B-4DB6-B8B0-B45B58AD4A19}"/>
                                            </p:graphicEl>
                                          </p:spTgt>
                                        </p:tgtEl>
                                        <p:attrNameLst>
                                          <p:attrName>style.visibility</p:attrName>
                                        </p:attrNameLst>
                                      </p:cBhvr>
                                      <p:to>
                                        <p:strVal val="visible"/>
                                      </p:to>
                                    </p:set>
                                    <p:animEffect transition="in" filter="fade">
                                      <p:cBhvr>
                                        <p:cTn id="14" dur="1000"/>
                                        <p:tgtEl>
                                          <p:spTgt spid="10">
                                            <p:graphicEl>
                                              <a:dgm id="{9D6FB879-211B-4DB6-B8B0-B45B58AD4A19}"/>
                                            </p:graphicEl>
                                          </p:spTgt>
                                        </p:tgtEl>
                                      </p:cBhvr>
                                    </p:animEffect>
                                    <p:anim calcmode="lin" valueType="num">
                                      <p:cBhvr>
                                        <p:cTn id="15" dur="1000" fill="hold"/>
                                        <p:tgtEl>
                                          <p:spTgt spid="10">
                                            <p:graphicEl>
                                              <a:dgm id="{9D6FB879-211B-4DB6-B8B0-B45B58AD4A19}"/>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9D6FB879-211B-4DB6-B8B0-B45B58AD4A19}"/>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graphicEl>
                                              <a:dgm id="{7E1FC90F-CEDD-46E3-8B9E-BE3FD25DBA0E}"/>
                                            </p:graphicEl>
                                          </p:spTgt>
                                        </p:tgtEl>
                                        <p:attrNameLst>
                                          <p:attrName>style.visibility</p:attrName>
                                        </p:attrNameLst>
                                      </p:cBhvr>
                                      <p:to>
                                        <p:strVal val="visible"/>
                                      </p:to>
                                    </p:set>
                                    <p:animEffect transition="in" filter="fade">
                                      <p:cBhvr>
                                        <p:cTn id="19" dur="1000"/>
                                        <p:tgtEl>
                                          <p:spTgt spid="10">
                                            <p:graphicEl>
                                              <a:dgm id="{7E1FC90F-CEDD-46E3-8B9E-BE3FD25DBA0E}"/>
                                            </p:graphicEl>
                                          </p:spTgt>
                                        </p:tgtEl>
                                      </p:cBhvr>
                                    </p:animEffect>
                                    <p:anim calcmode="lin" valueType="num">
                                      <p:cBhvr>
                                        <p:cTn id="20" dur="1000" fill="hold"/>
                                        <p:tgtEl>
                                          <p:spTgt spid="10">
                                            <p:graphicEl>
                                              <a:dgm id="{7E1FC90F-CEDD-46E3-8B9E-BE3FD25DBA0E}"/>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7E1FC90F-CEDD-46E3-8B9E-BE3FD25DBA0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graphicEl>
                                              <a:dgm id="{AA47DBF2-5B0A-4991-B827-9A7380D2B193}"/>
                                            </p:graphicEl>
                                          </p:spTgt>
                                        </p:tgtEl>
                                        <p:attrNameLst>
                                          <p:attrName>style.visibility</p:attrName>
                                        </p:attrNameLst>
                                      </p:cBhvr>
                                      <p:to>
                                        <p:strVal val="visible"/>
                                      </p:to>
                                    </p:set>
                                    <p:animEffect transition="in" filter="fade">
                                      <p:cBhvr>
                                        <p:cTn id="26" dur="1000"/>
                                        <p:tgtEl>
                                          <p:spTgt spid="10">
                                            <p:graphicEl>
                                              <a:dgm id="{AA47DBF2-5B0A-4991-B827-9A7380D2B193}"/>
                                            </p:graphicEl>
                                          </p:spTgt>
                                        </p:tgtEl>
                                      </p:cBhvr>
                                    </p:animEffect>
                                    <p:anim calcmode="lin" valueType="num">
                                      <p:cBhvr>
                                        <p:cTn id="27" dur="1000" fill="hold"/>
                                        <p:tgtEl>
                                          <p:spTgt spid="10">
                                            <p:graphicEl>
                                              <a:dgm id="{AA47DBF2-5B0A-4991-B827-9A7380D2B193}"/>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AA47DBF2-5B0A-4991-B827-9A7380D2B193}"/>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0">
                                            <p:graphicEl>
                                              <a:dgm id="{DAFBF75D-8386-4537-BF36-6F6AD6D2D1DF}"/>
                                            </p:graphicEl>
                                          </p:spTgt>
                                        </p:tgtEl>
                                        <p:attrNameLst>
                                          <p:attrName>style.visibility</p:attrName>
                                        </p:attrNameLst>
                                      </p:cBhvr>
                                      <p:to>
                                        <p:strVal val="visible"/>
                                      </p:to>
                                    </p:set>
                                    <p:animEffect transition="in" filter="fade">
                                      <p:cBhvr>
                                        <p:cTn id="31" dur="1000"/>
                                        <p:tgtEl>
                                          <p:spTgt spid="10">
                                            <p:graphicEl>
                                              <a:dgm id="{DAFBF75D-8386-4537-BF36-6F6AD6D2D1DF}"/>
                                            </p:graphicEl>
                                          </p:spTgt>
                                        </p:tgtEl>
                                      </p:cBhvr>
                                    </p:animEffect>
                                    <p:anim calcmode="lin" valueType="num">
                                      <p:cBhvr>
                                        <p:cTn id="32" dur="1000" fill="hold"/>
                                        <p:tgtEl>
                                          <p:spTgt spid="10">
                                            <p:graphicEl>
                                              <a:dgm id="{DAFBF75D-8386-4537-BF36-6F6AD6D2D1DF}"/>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dgm id="{DAFBF75D-8386-4537-BF36-6F6AD6D2D1DF}"/>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graphicEl>
                                              <a:dgm id="{A0EC3085-33C1-4DFC-9B38-48910DF8033A}"/>
                                            </p:graphicEl>
                                          </p:spTgt>
                                        </p:tgtEl>
                                        <p:attrNameLst>
                                          <p:attrName>style.visibility</p:attrName>
                                        </p:attrNameLst>
                                      </p:cBhvr>
                                      <p:to>
                                        <p:strVal val="visible"/>
                                      </p:to>
                                    </p:set>
                                    <p:animEffect transition="in" filter="fade">
                                      <p:cBhvr>
                                        <p:cTn id="38" dur="1000"/>
                                        <p:tgtEl>
                                          <p:spTgt spid="10">
                                            <p:graphicEl>
                                              <a:dgm id="{A0EC3085-33C1-4DFC-9B38-48910DF8033A}"/>
                                            </p:graphicEl>
                                          </p:spTgt>
                                        </p:tgtEl>
                                      </p:cBhvr>
                                    </p:animEffect>
                                    <p:anim calcmode="lin" valueType="num">
                                      <p:cBhvr>
                                        <p:cTn id="39" dur="1000" fill="hold"/>
                                        <p:tgtEl>
                                          <p:spTgt spid="10">
                                            <p:graphicEl>
                                              <a:dgm id="{A0EC3085-33C1-4DFC-9B38-48910DF8033A}"/>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A0EC3085-33C1-4DFC-9B38-48910DF8033A}"/>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graphicEl>
                                              <a:dgm id="{74984292-30E8-4904-8C4D-294806A3579E}"/>
                                            </p:graphicEl>
                                          </p:spTgt>
                                        </p:tgtEl>
                                        <p:attrNameLst>
                                          <p:attrName>style.visibility</p:attrName>
                                        </p:attrNameLst>
                                      </p:cBhvr>
                                      <p:to>
                                        <p:strVal val="visible"/>
                                      </p:to>
                                    </p:set>
                                    <p:animEffect transition="in" filter="fade">
                                      <p:cBhvr>
                                        <p:cTn id="43" dur="1000"/>
                                        <p:tgtEl>
                                          <p:spTgt spid="10">
                                            <p:graphicEl>
                                              <a:dgm id="{74984292-30E8-4904-8C4D-294806A3579E}"/>
                                            </p:graphicEl>
                                          </p:spTgt>
                                        </p:tgtEl>
                                      </p:cBhvr>
                                    </p:animEffect>
                                    <p:anim calcmode="lin" valueType="num">
                                      <p:cBhvr>
                                        <p:cTn id="44" dur="1000" fill="hold"/>
                                        <p:tgtEl>
                                          <p:spTgt spid="10">
                                            <p:graphicEl>
                                              <a:dgm id="{74984292-30E8-4904-8C4D-294806A3579E}"/>
                                            </p:graphicEl>
                                          </p:spTgt>
                                        </p:tgtEl>
                                        <p:attrNameLst>
                                          <p:attrName>ppt_x</p:attrName>
                                        </p:attrNameLst>
                                      </p:cBhvr>
                                      <p:tavLst>
                                        <p:tav tm="0">
                                          <p:val>
                                            <p:strVal val="#ppt_x"/>
                                          </p:val>
                                        </p:tav>
                                        <p:tav tm="100000">
                                          <p:val>
                                            <p:strVal val="#ppt_x"/>
                                          </p:val>
                                        </p:tav>
                                      </p:tavLst>
                                    </p:anim>
                                    <p:anim calcmode="lin" valueType="num">
                                      <p:cBhvr>
                                        <p:cTn id="45" dur="1000" fill="hold"/>
                                        <p:tgtEl>
                                          <p:spTgt spid="10">
                                            <p:graphicEl>
                                              <a:dgm id="{74984292-30E8-4904-8C4D-294806A3579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133855417"/>
              </p:ext>
            </p:extLst>
          </p:nvPr>
        </p:nvGraphicFramePr>
        <p:xfrm>
          <a:off x="428596" y="1500174"/>
          <a:ext cx="807249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0" y="357166"/>
            <a:ext cx="9144000" cy="1446550"/>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VÝVOJ VĚČNÉ SMLOUVY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graphicEl>
                                              <a:dgm id="{16806C15-C680-4A30-92E1-6D4D9AAAE3AD}"/>
                                            </p:graphicEl>
                                          </p:spTgt>
                                        </p:tgtEl>
                                        <p:attrNameLst>
                                          <p:attrName>style.visibility</p:attrName>
                                        </p:attrNameLst>
                                      </p:cBhvr>
                                      <p:to>
                                        <p:strVal val="visible"/>
                                      </p:to>
                                    </p:set>
                                    <p:animEffect transition="in" filter="fade">
                                      <p:cBhvr>
                                        <p:cTn id="7" dur="1000"/>
                                        <p:tgtEl>
                                          <p:spTgt spid="7">
                                            <p:graphicEl>
                                              <a:dgm id="{16806C15-C680-4A30-92E1-6D4D9AAAE3AD}"/>
                                            </p:graphicEl>
                                          </p:spTgt>
                                        </p:tgtEl>
                                      </p:cBhvr>
                                    </p:animEffect>
                                    <p:anim calcmode="lin" valueType="num">
                                      <p:cBhvr>
                                        <p:cTn id="8" dur="1000" fill="hold"/>
                                        <p:tgtEl>
                                          <p:spTgt spid="7">
                                            <p:graphicEl>
                                              <a:dgm id="{16806C15-C680-4A30-92E1-6D4D9AAAE3A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16806C15-C680-4A30-92E1-6D4D9AAAE3AD}"/>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graphicEl>
                                              <a:dgm id="{62D9B16D-A753-42A6-A2AD-40D08FF17EB3}"/>
                                            </p:graphicEl>
                                          </p:spTgt>
                                        </p:tgtEl>
                                        <p:attrNameLst>
                                          <p:attrName>style.visibility</p:attrName>
                                        </p:attrNameLst>
                                      </p:cBhvr>
                                      <p:to>
                                        <p:strVal val="visible"/>
                                      </p:to>
                                    </p:set>
                                    <p:animEffect transition="in" filter="fade">
                                      <p:cBhvr>
                                        <p:cTn id="12" dur="1000"/>
                                        <p:tgtEl>
                                          <p:spTgt spid="7">
                                            <p:graphicEl>
                                              <a:dgm id="{62D9B16D-A753-42A6-A2AD-40D08FF17EB3}"/>
                                            </p:graphicEl>
                                          </p:spTgt>
                                        </p:tgtEl>
                                      </p:cBhvr>
                                    </p:animEffect>
                                    <p:anim calcmode="lin" valueType="num">
                                      <p:cBhvr>
                                        <p:cTn id="13" dur="1000" fill="hold"/>
                                        <p:tgtEl>
                                          <p:spTgt spid="7">
                                            <p:graphicEl>
                                              <a:dgm id="{62D9B16D-A753-42A6-A2AD-40D08FF17EB3}"/>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62D9B16D-A753-42A6-A2AD-40D08FF17EB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graphicEl>
                                              <a:dgm id="{9D81A22A-61CB-4AA5-8257-D5A1AC87DCDE}"/>
                                            </p:graphicEl>
                                          </p:spTgt>
                                        </p:tgtEl>
                                        <p:attrNameLst>
                                          <p:attrName>style.visibility</p:attrName>
                                        </p:attrNameLst>
                                      </p:cBhvr>
                                      <p:to>
                                        <p:strVal val="visible"/>
                                      </p:to>
                                    </p:set>
                                    <p:animEffect transition="in" filter="fade">
                                      <p:cBhvr>
                                        <p:cTn id="19" dur="1000"/>
                                        <p:tgtEl>
                                          <p:spTgt spid="7">
                                            <p:graphicEl>
                                              <a:dgm id="{9D81A22A-61CB-4AA5-8257-D5A1AC87DCDE}"/>
                                            </p:graphicEl>
                                          </p:spTgt>
                                        </p:tgtEl>
                                      </p:cBhvr>
                                    </p:animEffect>
                                    <p:anim calcmode="lin" valueType="num">
                                      <p:cBhvr>
                                        <p:cTn id="20" dur="1000" fill="hold"/>
                                        <p:tgtEl>
                                          <p:spTgt spid="7">
                                            <p:graphicEl>
                                              <a:dgm id="{9D81A22A-61CB-4AA5-8257-D5A1AC87DCD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D81A22A-61CB-4AA5-8257-D5A1AC87DCDE}"/>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graphicEl>
                                              <a:dgm id="{3B3F6B99-EAAF-42CB-8F66-112D2DA8B56D}"/>
                                            </p:graphicEl>
                                          </p:spTgt>
                                        </p:tgtEl>
                                        <p:attrNameLst>
                                          <p:attrName>style.visibility</p:attrName>
                                        </p:attrNameLst>
                                      </p:cBhvr>
                                      <p:to>
                                        <p:strVal val="visible"/>
                                      </p:to>
                                    </p:set>
                                    <p:animEffect transition="in" filter="fade">
                                      <p:cBhvr>
                                        <p:cTn id="24" dur="1000"/>
                                        <p:tgtEl>
                                          <p:spTgt spid="7">
                                            <p:graphicEl>
                                              <a:dgm id="{3B3F6B99-EAAF-42CB-8F66-112D2DA8B56D}"/>
                                            </p:graphicEl>
                                          </p:spTgt>
                                        </p:tgtEl>
                                      </p:cBhvr>
                                    </p:animEffect>
                                    <p:anim calcmode="lin" valueType="num">
                                      <p:cBhvr>
                                        <p:cTn id="25" dur="1000" fill="hold"/>
                                        <p:tgtEl>
                                          <p:spTgt spid="7">
                                            <p:graphicEl>
                                              <a:dgm id="{3B3F6B99-EAAF-42CB-8F66-112D2DA8B56D}"/>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3B3F6B99-EAAF-42CB-8F66-112D2DA8B56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8" name="7 CuadroTexto"/>
          <p:cNvSpPr txBox="1"/>
          <p:nvPr/>
        </p:nvSpPr>
        <p:spPr>
          <a:xfrm>
            <a:off x="0" y="357166"/>
            <a:ext cx="9144000" cy="1446550"/>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VÝVOJ VĚČNÉ SMLOUVY
</a:t>
            </a:r>
          </a:p>
        </p:txBody>
      </p:sp>
      <p:graphicFrame>
        <p:nvGraphicFramePr>
          <p:cNvPr id="9" name="8 Diagrama"/>
          <p:cNvGraphicFramePr/>
          <p:nvPr>
            <p:extLst>
              <p:ext uri="{D42A27DB-BD31-4B8C-83A1-F6EECF244321}">
                <p14:modId xmlns:p14="http://schemas.microsoft.com/office/powerpoint/2010/main" val="3718516165"/>
              </p:ext>
            </p:extLst>
          </p:nvPr>
        </p:nvGraphicFramePr>
        <p:xfrm>
          <a:off x="500034" y="1214422"/>
          <a:ext cx="788195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graphicEl>
                                              <a:dgm id="{640831B3-07CA-423A-91A8-7E739C23D24F}"/>
                                            </p:graphicEl>
                                          </p:spTgt>
                                        </p:tgtEl>
                                        <p:attrNameLst>
                                          <p:attrName>style.visibility</p:attrName>
                                        </p:attrNameLst>
                                      </p:cBhvr>
                                      <p:to>
                                        <p:strVal val="visible"/>
                                      </p:to>
                                    </p:set>
                                    <p:animEffect transition="in" filter="fade">
                                      <p:cBhvr>
                                        <p:cTn id="7" dur="1000"/>
                                        <p:tgtEl>
                                          <p:spTgt spid="9">
                                            <p:graphicEl>
                                              <a:dgm id="{640831B3-07CA-423A-91A8-7E739C23D24F}"/>
                                            </p:graphicEl>
                                          </p:spTgt>
                                        </p:tgtEl>
                                      </p:cBhvr>
                                    </p:animEffect>
                                    <p:anim calcmode="lin" valueType="num">
                                      <p:cBhvr>
                                        <p:cTn id="8" dur="1000" fill="hold"/>
                                        <p:tgtEl>
                                          <p:spTgt spid="9">
                                            <p:graphicEl>
                                              <a:dgm id="{640831B3-07CA-423A-91A8-7E739C23D24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640831B3-07CA-423A-91A8-7E739C23D24F}"/>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graphicEl>
                                              <a:dgm id="{D10D08F6-B981-4C50-9821-9291086307A5}"/>
                                            </p:graphicEl>
                                          </p:spTgt>
                                        </p:tgtEl>
                                        <p:attrNameLst>
                                          <p:attrName>style.visibility</p:attrName>
                                        </p:attrNameLst>
                                      </p:cBhvr>
                                      <p:to>
                                        <p:strVal val="visible"/>
                                      </p:to>
                                    </p:set>
                                    <p:animEffect transition="in" filter="fade">
                                      <p:cBhvr>
                                        <p:cTn id="12" dur="1000"/>
                                        <p:tgtEl>
                                          <p:spTgt spid="9">
                                            <p:graphicEl>
                                              <a:dgm id="{D10D08F6-B981-4C50-9821-9291086307A5}"/>
                                            </p:graphicEl>
                                          </p:spTgt>
                                        </p:tgtEl>
                                      </p:cBhvr>
                                    </p:animEffect>
                                    <p:anim calcmode="lin" valueType="num">
                                      <p:cBhvr>
                                        <p:cTn id="13" dur="1000" fill="hold"/>
                                        <p:tgtEl>
                                          <p:spTgt spid="9">
                                            <p:graphicEl>
                                              <a:dgm id="{D10D08F6-B981-4C50-9821-9291086307A5}"/>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D10D08F6-B981-4C50-9821-9291086307A5}"/>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9">
                                            <p:graphicEl>
                                              <a:dgm id="{81AD29E7-3954-4A9F-817D-7FFFD57BC2DE}"/>
                                            </p:graphicEl>
                                          </p:spTgt>
                                        </p:tgtEl>
                                        <p:attrNameLst>
                                          <p:attrName>style.visibility</p:attrName>
                                        </p:attrNameLst>
                                      </p:cBhvr>
                                      <p:to>
                                        <p:strVal val="visible"/>
                                      </p:to>
                                    </p:set>
                                    <p:anim calcmode="lin" valueType="num">
                                      <p:cBhvr>
                                        <p:cTn id="18" dur="500" fill="hold"/>
                                        <p:tgtEl>
                                          <p:spTgt spid="9">
                                            <p:graphicEl>
                                              <a:dgm id="{81AD29E7-3954-4A9F-817D-7FFFD57BC2DE}"/>
                                            </p:graphicEl>
                                          </p:spTgt>
                                        </p:tgtEl>
                                        <p:attrNameLst>
                                          <p:attrName>ppt_x</p:attrName>
                                        </p:attrNameLst>
                                      </p:cBhvr>
                                      <p:tavLst>
                                        <p:tav tm="0">
                                          <p:val>
                                            <p:strVal val="#ppt_x"/>
                                          </p:val>
                                        </p:tav>
                                        <p:tav tm="100000">
                                          <p:val>
                                            <p:strVal val="#ppt_x"/>
                                          </p:val>
                                        </p:tav>
                                      </p:tavLst>
                                    </p:anim>
                                    <p:anim calcmode="lin" valueType="num">
                                      <p:cBhvr>
                                        <p:cTn id="19" dur="500" fill="hold"/>
                                        <p:tgtEl>
                                          <p:spTgt spid="9">
                                            <p:graphicEl>
                                              <a:dgm id="{81AD29E7-3954-4A9F-817D-7FFFD57BC2DE}"/>
                                            </p:graphicEl>
                                          </p:spTgt>
                                        </p:tgtEl>
                                        <p:attrNameLst>
                                          <p:attrName>ppt_y</p:attrName>
                                        </p:attrNameLst>
                                      </p:cBhvr>
                                      <p:tavLst>
                                        <p:tav tm="0">
                                          <p:val>
                                            <p:strVal val="#ppt_y-#ppt_h/2"/>
                                          </p:val>
                                        </p:tav>
                                        <p:tav tm="100000">
                                          <p:val>
                                            <p:strVal val="#ppt_y"/>
                                          </p:val>
                                        </p:tav>
                                      </p:tavLst>
                                    </p:anim>
                                    <p:anim calcmode="lin" valueType="num">
                                      <p:cBhvr>
                                        <p:cTn id="20" dur="500" fill="hold"/>
                                        <p:tgtEl>
                                          <p:spTgt spid="9">
                                            <p:graphicEl>
                                              <a:dgm id="{81AD29E7-3954-4A9F-817D-7FFFD57BC2DE}"/>
                                            </p:graphicEl>
                                          </p:spTgt>
                                        </p:tgtEl>
                                        <p:attrNameLst>
                                          <p:attrName>ppt_w</p:attrName>
                                        </p:attrNameLst>
                                      </p:cBhvr>
                                      <p:tavLst>
                                        <p:tav tm="0">
                                          <p:val>
                                            <p:strVal val="#ppt_w"/>
                                          </p:val>
                                        </p:tav>
                                        <p:tav tm="100000">
                                          <p:val>
                                            <p:strVal val="#ppt_w"/>
                                          </p:val>
                                        </p:tav>
                                      </p:tavLst>
                                    </p:anim>
                                    <p:anim calcmode="lin" valueType="num">
                                      <p:cBhvr>
                                        <p:cTn id="21" dur="500" fill="hold"/>
                                        <p:tgtEl>
                                          <p:spTgt spid="9">
                                            <p:graphicEl>
                                              <a:dgm id="{81AD29E7-3954-4A9F-817D-7FFFD57BC2DE}"/>
                                            </p:graphicEl>
                                          </p:spTgt>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9">
                                            <p:graphicEl>
                                              <a:dgm id="{6A0A7151-D980-4D7D-A011-6E9F83109BF1}"/>
                                            </p:graphicEl>
                                          </p:spTgt>
                                        </p:tgtEl>
                                        <p:attrNameLst>
                                          <p:attrName>style.visibility</p:attrName>
                                        </p:attrNameLst>
                                      </p:cBhvr>
                                      <p:to>
                                        <p:strVal val="visible"/>
                                      </p:to>
                                    </p:set>
                                    <p:anim calcmode="lin" valueType="num">
                                      <p:cBhvr>
                                        <p:cTn id="24" dur="500" fill="hold"/>
                                        <p:tgtEl>
                                          <p:spTgt spid="9">
                                            <p:graphicEl>
                                              <a:dgm id="{6A0A7151-D980-4D7D-A011-6E9F83109BF1}"/>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dgm id="{6A0A7151-D980-4D7D-A011-6E9F83109BF1}"/>
                                            </p:graphicEl>
                                          </p:spTgt>
                                        </p:tgtEl>
                                        <p:attrNameLst>
                                          <p:attrName>ppt_y</p:attrName>
                                        </p:attrNameLst>
                                      </p:cBhvr>
                                      <p:tavLst>
                                        <p:tav tm="0">
                                          <p:val>
                                            <p:strVal val="#ppt_y-#ppt_h/2"/>
                                          </p:val>
                                        </p:tav>
                                        <p:tav tm="100000">
                                          <p:val>
                                            <p:strVal val="#ppt_y"/>
                                          </p:val>
                                        </p:tav>
                                      </p:tavLst>
                                    </p:anim>
                                    <p:anim calcmode="lin" valueType="num">
                                      <p:cBhvr>
                                        <p:cTn id="26" dur="500" fill="hold"/>
                                        <p:tgtEl>
                                          <p:spTgt spid="9">
                                            <p:graphicEl>
                                              <a:dgm id="{6A0A7151-D980-4D7D-A011-6E9F83109BF1}"/>
                                            </p:graphicEl>
                                          </p:spTgt>
                                        </p:tgtEl>
                                        <p:attrNameLst>
                                          <p:attrName>ppt_w</p:attrName>
                                        </p:attrNameLst>
                                      </p:cBhvr>
                                      <p:tavLst>
                                        <p:tav tm="0">
                                          <p:val>
                                            <p:strVal val="#ppt_w"/>
                                          </p:val>
                                        </p:tav>
                                        <p:tav tm="100000">
                                          <p:val>
                                            <p:strVal val="#ppt_w"/>
                                          </p:val>
                                        </p:tav>
                                      </p:tavLst>
                                    </p:anim>
                                    <p:anim calcmode="lin" valueType="num">
                                      <p:cBhvr>
                                        <p:cTn id="27" dur="500" fill="hold"/>
                                        <p:tgtEl>
                                          <p:spTgt spid="9">
                                            <p:graphicEl>
                                              <a:dgm id="{6A0A7151-D980-4D7D-A011-6E9F83109BF1}"/>
                                            </p:graphicEl>
                                          </p:spTgt>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53" presetClass="entr" presetSubtype="0" fill="hold" grpId="1" nodeType="afterEffect">
                                  <p:stCondLst>
                                    <p:cond delay="0"/>
                                  </p:stCondLst>
                                  <p:childTnLst>
                                    <p:set>
                                      <p:cBhvr>
                                        <p:cTn id="30" dur="1" fill="hold">
                                          <p:stCondLst>
                                            <p:cond delay="0"/>
                                          </p:stCondLst>
                                        </p:cTn>
                                        <p:tgtEl>
                                          <p:spTgt spid="9">
                                            <p:graphicEl>
                                              <a:dgm id="{97042095-EBDA-4D1C-9091-FB8DEF3513C6}"/>
                                            </p:graphicEl>
                                          </p:spTgt>
                                        </p:tgtEl>
                                        <p:attrNameLst>
                                          <p:attrName>style.visibility</p:attrName>
                                        </p:attrNameLst>
                                      </p:cBhvr>
                                      <p:to>
                                        <p:strVal val="visible"/>
                                      </p:to>
                                    </p:set>
                                    <p:anim calcmode="lin" valueType="num">
                                      <p:cBhvr>
                                        <p:cTn id="31" dur="500" fill="hold"/>
                                        <p:tgtEl>
                                          <p:spTgt spid="9">
                                            <p:graphicEl>
                                              <a:dgm id="{97042095-EBDA-4D1C-9091-FB8DEF3513C6}"/>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97042095-EBDA-4D1C-9091-FB8DEF3513C6}"/>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97042095-EBDA-4D1C-9091-FB8DEF351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8" name="7 CuadroTexto"/>
          <p:cNvSpPr txBox="1"/>
          <p:nvPr/>
        </p:nvSpPr>
        <p:spPr>
          <a:xfrm>
            <a:off x="0" y="357166"/>
            <a:ext cx="9144000" cy="1446550"/>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a:ln w="28575">
                  <a:solidFill>
                    <a:prstClr val="black">
                      <a:lumMod val="95000"/>
                      <a:lumOff val="5000"/>
                    </a:prstClr>
                  </a:solidFill>
                </a:ln>
                <a:solidFill>
                  <a:srgbClr val="F0A22E">
                    <a:lumMod val="20000"/>
                    <a:lumOff val="80000"/>
                  </a:srgbClr>
                </a:solidFill>
                <a:effectLst>
                  <a:glow rad="228600">
                    <a:srgbClr val="FFFF00">
                      <a:alpha val="40000"/>
                    </a:srgbClr>
                  </a:glow>
                </a:effectLst>
                <a:latin typeface="Agency FB" pitchFamily="34" charset="0"/>
                <a:cs typeface="Aharoni" pitchFamily="2" charset="-79"/>
              </a:rPr>
              <a:t>VÝVOJ VĚČNÉ SMLOUVY
</a:t>
            </a:r>
          </a:p>
        </p:txBody>
      </p:sp>
      <p:graphicFrame>
        <p:nvGraphicFramePr>
          <p:cNvPr id="9" name="8 Diagrama"/>
          <p:cNvGraphicFramePr/>
          <p:nvPr>
            <p:extLst>
              <p:ext uri="{D42A27DB-BD31-4B8C-83A1-F6EECF244321}">
                <p14:modId xmlns:p14="http://schemas.microsoft.com/office/powerpoint/2010/main" val="2682939873"/>
              </p:ext>
            </p:extLst>
          </p:nvPr>
        </p:nvGraphicFramePr>
        <p:xfrm>
          <a:off x="500034" y="1214422"/>
          <a:ext cx="788195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graphicEl>
                                              <a:dgm id="{640831B3-07CA-423A-91A8-7E739C23D24F}"/>
                                            </p:graphicEl>
                                          </p:spTgt>
                                        </p:tgtEl>
                                        <p:attrNameLst>
                                          <p:attrName>style.visibility</p:attrName>
                                        </p:attrNameLst>
                                      </p:cBhvr>
                                      <p:to>
                                        <p:strVal val="visible"/>
                                      </p:to>
                                    </p:set>
                                    <p:animEffect transition="in" filter="fade">
                                      <p:cBhvr>
                                        <p:cTn id="7" dur="1000"/>
                                        <p:tgtEl>
                                          <p:spTgt spid="9">
                                            <p:graphicEl>
                                              <a:dgm id="{640831B3-07CA-423A-91A8-7E739C23D24F}"/>
                                            </p:graphicEl>
                                          </p:spTgt>
                                        </p:tgtEl>
                                      </p:cBhvr>
                                    </p:animEffect>
                                    <p:anim calcmode="lin" valueType="num">
                                      <p:cBhvr>
                                        <p:cTn id="8" dur="1000" fill="hold"/>
                                        <p:tgtEl>
                                          <p:spTgt spid="9">
                                            <p:graphicEl>
                                              <a:dgm id="{640831B3-07CA-423A-91A8-7E739C23D24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640831B3-07CA-423A-91A8-7E739C23D24F}"/>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graphicEl>
                                              <a:dgm id="{D10D08F6-B981-4C50-9821-9291086307A5}"/>
                                            </p:graphicEl>
                                          </p:spTgt>
                                        </p:tgtEl>
                                        <p:attrNameLst>
                                          <p:attrName>style.visibility</p:attrName>
                                        </p:attrNameLst>
                                      </p:cBhvr>
                                      <p:to>
                                        <p:strVal val="visible"/>
                                      </p:to>
                                    </p:set>
                                    <p:animEffect transition="in" filter="fade">
                                      <p:cBhvr>
                                        <p:cTn id="12" dur="1000"/>
                                        <p:tgtEl>
                                          <p:spTgt spid="9">
                                            <p:graphicEl>
                                              <a:dgm id="{D10D08F6-B981-4C50-9821-9291086307A5}"/>
                                            </p:graphicEl>
                                          </p:spTgt>
                                        </p:tgtEl>
                                      </p:cBhvr>
                                    </p:animEffect>
                                    <p:anim calcmode="lin" valueType="num">
                                      <p:cBhvr>
                                        <p:cTn id="13" dur="1000" fill="hold"/>
                                        <p:tgtEl>
                                          <p:spTgt spid="9">
                                            <p:graphicEl>
                                              <a:dgm id="{D10D08F6-B981-4C50-9821-9291086307A5}"/>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D10D08F6-B981-4C50-9821-9291086307A5}"/>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9">
                                            <p:graphicEl>
                                              <a:dgm id="{81AD29E7-3954-4A9F-817D-7FFFD57BC2DE}"/>
                                            </p:graphicEl>
                                          </p:spTgt>
                                        </p:tgtEl>
                                        <p:attrNameLst>
                                          <p:attrName>style.visibility</p:attrName>
                                        </p:attrNameLst>
                                      </p:cBhvr>
                                      <p:to>
                                        <p:strVal val="visible"/>
                                      </p:to>
                                    </p:set>
                                    <p:anim calcmode="lin" valueType="num">
                                      <p:cBhvr>
                                        <p:cTn id="18" dur="500" fill="hold"/>
                                        <p:tgtEl>
                                          <p:spTgt spid="9">
                                            <p:graphicEl>
                                              <a:dgm id="{81AD29E7-3954-4A9F-817D-7FFFD57BC2DE}"/>
                                            </p:graphicEl>
                                          </p:spTgt>
                                        </p:tgtEl>
                                        <p:attrNameLst>
                                          <p:attrName>ppt_x</p:attrName>
                                        </p:attrNameLst>
                                      </p:cBhvr>
                                      <p:tavLst>
                                        <p:tav tm="0">
                                          <p:val>
                                            <p:strVal val="#ppt_x"/>
                                          </p:val>
                                        </p:tav>
                                        <p:tav tm="100000">
                                          <p:val>
                                            <p:strVal val="#ppt_x"/>
                                          </p:val>
                                        </p:tav>
                                      </p:tavLst>
                                    </p:anim>
                                    <p:anim calcmode="lin" valueType="num">
                                      <p:cBhvr>
                                        <p:cTn id="19" dur="500" fill="hold"/>
                                        <p:tgtEl>
                                          <p:spTgt spid="9">
                                            <p:graphicEl>
                                              <a:dgm id="{81AD29E7-3954-4A9F-817D-7FFFD57BC2DE}"/>
                                            </p:graphicEl>
                                          </p:spTgt>
                                        </p:tgtEl>
                                        <p:attrNameLst>
                                          <p:attrName>ppt_y</p:attrName>
                                        </p:attrNameLst>
                                      </p:cBhvr>
                                      <p:tavLst>
                                        <p:tav tm="0">
                                          <p:val>
                                            <p:strVal val="#ppt_y-#ppt_h/2"/>
                                          </p:val>
                                        </p:tav>
                                        <p:tav tm="100000">
                                          <p:val>
                                            <p:strVal val="#ppt_y"/>
                                          </p:val>
                                        </p:tav>
                                      </p:tavLst>
                                    </p:anim>
                                    <p:anim calcmode="lin" valueType="num">
                                      <p:cBhvr>
                                        <p:cTn id="20" dur="500" fill="hold"/>
                                        <p:tgtEl>
                                          <p:spTgt spid="9">
                                            <p:graphicEl>
                                              <a:dgm id="{81AD29E7-3954-4A9F-817D-7FFFD57BC2DE}"/>
                                            </p:graphicEl>
                                          </p:spTgt>
                                        </p:tgtEl>
                                        <p:attrNameLst>
                                          <p:attrName>ppt_w</p:attrName>
                                        </p:attrNameLst>
                                      </p:cBhvr>
                                      <p:tavLst>
                                        <p:tav tm="0">
                                          <p:val>
                                            <p:strVal val="#ppt_w"/>
                                          </p:val>
                                        </p:tav>
                                        <p:tav tm="100000">
                                          <p:val>
                                            <p:strVal val="#ppt_w"/>
                                          </p:val>
                                        </p:tav>
                                      </p:tavLst>
                                    </p:anim>
                                    <p:anim calcmode="lin" valueType="num">
                                      <p:cBhvr>
                                        <p:cTn id="21" dur="500" fill="hold"/>
                                        <p:tgtEl>
                                          <p:spTgt spid="9">
                                            <p:graphicEl>
                                              <a:dgm id="{81AD29E7-3954-4A9F-817D-7FFFD57BC2DE}"/>
                                            </p:graphicEl>
                                          </p:spTgt>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9">
                                            <p:graphicEl>
                                              <a:dgm id="{6A0A7151-D980-4D7D-A011-6E9F83109BF1}"/>
                                            </p:graphicEl>
                                          </p:spTgt>
                                        </p:tgtEl>
                                        <p:attrNameLst>
                                          <p:attrName>style.visibility</p:attrName>
                                        </p:attrNameLst>
                                      </p:cBhvr>
                                      <p:to>
                                        <p:strVal val="visible"/>
                                      </p:to>
                                    </p:set>
                                    <p:anim calcmode="lin" valueType="num">
                                      <p:cBhvr>
                                        <p:cTn id="24" dur="500" fill="hold"/>
                                        <p:tgtEl>
                                          <p:spTgt spid="9">
                                            <p:graphicEl>
                                              <a:dgm id="{6A0A7151-D980-4D7D-A011-6E9F83109BF1}"/>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dgm id="{6A0A7151-D980-4D7D-A011-6E9F83109BF1}"/>
                                            </p:graphicEl>
                                          </p:spTgt>
                                        </p:tgtEl>
                                        <p:attrNameLst>
                                          <p:attrName>ppt_y</p:attrName>
                                        </p:attrNameLst>
                                      </p:cBhvr>
                                      <p:tavLst>
                                        <p:tav tm="0">
                                          <p:val>
                                            <p:strVal val="#ppt_y-#ppt_h/2"/>
                                          </p:val>
                                        </p:tav>
                                        <p:tav tm="100000">
                                          <p:val>
                                            <p:strVal val="#ppt_y"/>
                                          </p:val>
                                        </p:tav>
                                      </p:tavLst>
                                    </p:anim>
                                    <p:anim calcmode="lin" valueType="num">
                                      <p:cBhvr>
                                        <p:cTn id="26" dur="500" fill="hold"/>
                                        <p:tgtEl>
                                          <p:spTgt spid="9">
                                            <p:graphicEl>
                                              <a:dgm id="{6A0A7151-D980-4D7D-A011-6E9F83109BF1}"/>
                                            </p:graphicEl>
                                          </p:spTgt>
                                        </p:tgtEl>
                                        <p:attrNameLst>
                                          <p:attrName>ppt_w</p:attrName>
                                        </p:attrNameLst>
                                      </p:cBhvr>
                                      <p:tavLst>
                                        <p:tav tm="0">
                                          <p:val>
                                            <p:strVal val="#ppt_w"/>
                                          </p:val>
                                        </p:tav>
                                        <p:tav tm="100000">
                                          <p:val>
                                            <p:strVal val="#ppt_w"/>
                                          </p:val>
                                        </p:tav>
                                      </p:tavLst>
                                    </p:anim>
                                    <p:anim calcmode="lin" valueType="num">
                                      <p:cBhvr>
                                        <p:cTn id="27" dur="500" fill="hold"/>
                                        <p:tgtEl>
                                          <p:spTgt spid="9">
                                            <p:graphicEl>
                                              <a:dgm id="{6A0A7151-D980-4D7D-A011-6E9F83109BF1}"/>
                                            </p:graphicEl>
                                          </p:spTgt>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53" presetClass="entr" presetSubtype="0" fill="hold" grpId="1" nodeType="afterEffect">
                                  <p:stCondLst>
                                    <p:cond delay="0"/>
                                  </p:stCondLst>
                                  <p:childTnLst>
                                    <p:set>
                                      <p:cBhvr>
                                        <p:cTn id="30" dur="1" fill="hold">
                                          <p:stCondLst>
                                            <p:cond delay="0"/>
                                          </p:stCondLst>
                                        </p:cTn>
                                        <p:tgtEl>
                                          <p:spTgt spid="9">
                                            <p:graphicEl>
                                              <a:dgm id="{97042095-EBDA-4D1C-9091-FB8DEF3513C6}"/>
                                            </p:graphicEl>
                                          </p:spTgt>
                                        </p:tgtEl>
                                        <p:attrNameLst>
                                          <p:attrName>style.visibility</p:attrName>
                                        </p:attrNameLst>
                                      </p:cBhvr>
                                      <p:to>
                                        <p:strVal val="visible"/>
                                      </p:to>
                                    </p:set>
                                    <p:anim calcmode="lin" valueType="num">
                                      <p:cBhvr>
                                        <p:cTn id="31" dur="500" fill="hold"/>
                                        <p:tgtEl>
                                          <p:spTgt spid="9">
                                            <p:graphicEl>
                                              <a:dgm id="{97042095-EBDA-4D1C-9091-FB8DEF3513C6}"/>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97042095-EBDA-4D1C-9091-FB8DEF3513C6}"/>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97042095-EBDA-4D1C-9091-FB8DEF351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91"/>
            <a:ext cx="3132844" cy="1323439"/>
          </a:xfrm>
          <a:prstGeom prst="rect">
            <a:avLst/>
          </a:prstGeom>
          <a:noFill/>
        </p:spPr>
        <p:txBody>
          <a:bodyPr wrap="square" rtlCol="0">
            <a:sp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algn="ctr"/>
            <a:r>
              <a:rPr lang="cs-CZ"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rPr>
              <a:t>VYŠŠÍ SMLOUVA</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endParaRPr>
          </a:p>
        </p:txBody>
      </p:sp>
      <p:sp>
        <p:nvSpPr>
          <p:cNvPr id="3" name="2 CuadroTexto"/>
          <p:cNvSpPr txBox="1"/>
          <p:nvPr/>
        </p:nvSpPr>
        <p:spPr>
          <a:xfrm>
            <a:off x="71470" y="5657695"/>
            <a:ext cx="9144000" cy="1477328"/>
          </a:xfrm>
          <a:prstGeom prst="rect">
            <a:avLst/>
          </a:prstGeom>
          <a:gradFill>
            <a:gsLst>
              <a:gs pos="0">
                <a:srgbClr val="EEBC95"/>
              </a:gs>
              <a:gs pos="40000">
                <a:srgbClr val="D4A67C"/>
              </a:gs>
              <a:gs pos="50000">
                <a:srgbClr val="D4A67C"/>
              </a:gs>
              <a:gs pos="68000">
                <a:srgbClr val="D4A67C"/>
              </a:gs>
              <a:gs pos="100000">
                <a:srgbClr val="EEBC95"/>
              </a:gs>
            </a:gsLs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b="1" dirty="0">
                <a:solidFill>
                  <a:schemeClr val="tx2">
                    <a:lumMod val="75000"/>
                  </a:schemeClr>
                </a:solidFill>
              </a:rPr>
              <a:t>Smlouva, kterou Bůh uzavřel s Abrahamem, Izákem a Jákobem a později ratifikoval s Davidem, je tatáž, kterou Ježíš uzavřel se svou krví a oznámil během Poslední večeře. Jedna se však nazývá "stará smlouva" a druhá se nazývá "nová smlouva".</a:t>
            </a:r>
            <a:r>
              <a:rPr lang="cs-CZ" b="1" dirty="0">
                <a:solidFill>
                  <a:schemeClr val="tx2">
                    <a:lumMod val="75000"/>
                  </a:schemeClr>
                </a:solidFill>
              </a:rPr>
              <a:t> </a:t>
            </a:r>
            <a:r>
              <a:rPr lang="es-ES" b="1" dirty="0">
                <a:solidFill>
                  <a:schemeClr val="tx2">
                    <a:lumMod val="75000"/>
                  </a:schemeClr>
                </a:solidFill>
              </a:rPr>
              <a:t>Jaký je</a:t>
            </a:r>
            <a:r>
              <a:rPr lang="cs-CZ" b="1" dirty="0">
                <a:solidFill>
                  <a:schemeClr val="tx2">
                    <a:lumMod val="75000"/>
                  </a:schemeClr>
                </a:solidFill>
              </a:rPr>
              <a:t> mezi nimi</a:t>
            </a:r>
            <a:r>
              <a:rPr lang="es-ES" b="1" dirty="0">
                <a:solidFill>
                  <a:schemeClr val="tx2">
                    <a:lumMod val="75000"/>
                  </a:schemeClr>
                </a:solidFill>
              </a:rPr>
              <a:t> ve skutečnosti rozdíl?
</a:t>
            </a:r>
          </a:p>
        </p:txBody>
      </p:sp>
      <p:sp>
        <p:nvSpPr>
          <p:cNvPr id="4" name="3 Rectángulo"/>
          <p:cNvSpPr/>
          <p:nvPr/>
        </p:nvSpPr>
        <p:spPr>
          <a:xfrm>
            <a:off x="5715008" y="-24"/>
            <a:ext cx="3428992" cy="1638910"/>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s-E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cs-CZ"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Avšak Ježíš dosáhl </a:t>
            </a:r>
            <a:r>
              <a:rPr lang="cs-CZ"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vzněšenější</a:t>
            </a:r>
            <a:r>
              <a:rPr lang="cs-CZ"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služby, právě tak jako je prostředníkem vyšší smlouvy, </a:t>
            </a:r>
            <a:r>
              <a:rPr lang="cs-CZ" b="1" dirty="0">
                <a:ln>
                  <a:prstDash val="solid"/>
                </a:ln>
                <a:solidFill>
                  <a:srgbClr val="FFFF66"/>
                </a:solidFill>
                <a:effectLst>
                  <a:outerShdw blurRad="88000" dist="50800" dir="5040000" algn="tl">
                    <a:schemeClr val="accent4">
                      <a:tint val="80000"/>
                      <a:satMod val="250000"/>
                      <a:alpha val="45000"/>
                    </a:schemeClr>
                  </a:outerShdw>
                </a:effectLst>
              </a:rPr>
              <a:t>založené na lepších zaslíbeních</a:t>
            </a:r>
            <a:r>
              <a:rPr lang="es-E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p>
          <a:p>
            <a:pPr algn="r"/>
            <a:r>
              <a:rPr lang="es-ES"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cs-CZ"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list Židům</a:t>
            </a:r>
            <a:r>
              <a:rPr lang="es-ES"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8</a:t>
            </a:r>
            <a:r>
              <a:rPr lang="cs-CZ"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es-ES"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6)</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32" y="3995702"/>
            <a:ext cx="2428860" cy="2862322"/>
          </a:xfrm>
          <a:prstGeom prst="rect">
            <a:avLst/>
          </a:prstGeom>
          <a:noFill/>
        </p:spPr>
        <p:txBody>
          <a:bodyPr wrap="square" rtlCol="0">
            <a:spAutoFit/>
          </a:bodyPr>
          <a:lstStyle/>
          <a:p>
            <a:r>
              <a:rPr lang="es-ES" b="1" dirty="0">
                <a:solidFill>
                  <a:schemeClr val="bg1"/>
                </a:solidFill>
                <a:effectLst>
                  <a:outerShdw blurRad="50800" dist="50800" dir="2220000" algn="ctr" rotWithShape="0">
                    <a:schemeClr val="tx1"/>
                  </a:outerShdw>
                </a:effectLst>
              </a:rPr>
              <a:t>Nová smlouva již nepotřebuje obřady ani obřady, protože má samotné skutečnosti a větší příslib: přímluvu Ježíše Krista, velekněze, </a:t>
            </a:r>
            <a:r>
              <a:rPr lang="cs-CZ" b="1" dirty="0">
                <a:solidFill>
                  <a:schemeClr val="bg1"/>
                </a:solidFill>
                <a:effectLst>
                  <a:outerShdw blurRad="50800" dist="50800" dir="2220000" algn="ctr" rotWithShape="0">
                    <a:schemeClr val="tx1"/>
                  </a:outerShdw>
                </a:effectLst>
              </a:rPr>
              <a:t>               </a:t>
            </a:r>
            <a:r>
              <a:rPr lang="es-ES" b="1" dirty="0">
                <a:solidFill>
                  <a:schemeClr val="bg1"/>
                </a:solidFill>
                <a:effectLst>
                  <a:outerShdw blurRad="50800" dist="50800" dir="2220000" algn="ctr" rotWithShape="0">
                    <a:schemeClr val="tx1"/>
                  </a:outerShdw>
                </a:effectLst>
              </a:rPr>
              <a:t>v nebeské svatyni.
</a:t>
            </a:r>
          </a:p>
        </p:txBody>
      </p:sp>
      <p:sp>
        <p:nvSpPr>
          <p:cNvPr id="4" name="3 Rectángulo"/>
          <p:cNvSpPr/>
          <p:nvPr/>
        </p:nvSpPr>
        <p:spPr>
          <a:xfrm>
            <a:off x="5786446" y="0"/>
            <a:ext cx="3357554" cy="2031325"/>
          </a:xfrm>
          <a:prstGeom prst="rect">
            <a:avLst/>
          </a:prstGeom>
          <a:gradFill>
            <a:gsLst>
              <a:gs pos="0">
                <a:schemeClr val="accent1">
                  <a:shade val="51000"/>
                  <a:satMod val="130000"/>
                  <a:alpha val="30000"/>
                </a:schemeClr>
              </a:gs>
              <a:gs pos="80000">
                <a:schemeClr val="accent1">
                  <a:shade val="93000"/>
                  <a:satMod val="130000"/>
                  <a:alpha val="63000"/>
                </a:schemeClr>
              </a:gs>
              <a:gs pos="100000">
                <a:schemeClr val="accent1">
                  <a:shade val="94000"/>
                  <a:satMod val="135000"/>
                </a:schemeClr>
              </a:gs>
            </a:gsLst>
          </a:gra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b="1" dirty="0"/>
              <a:t>Stará smlouva vyžadovala poslušnost a vykonávání určitých obřadů a </a:t>
            </a:r>
            <a:r>
              <a:rPr lang="cs-CZ" b="1" dirty="0"/>
              <a:t>rituál</a:t>
            </a:r>
            <a:r>
              <a:rPr lang="es-ES" b="1" dirty="0"/>
              <a:t>ů.
</a:t>
            </a:r>
            <a:r>
              <a:rPr lang="cs-CZ" b="1" dirty="0"/>
              <a:t>Tato z</a:t>
            </a:r>
            <a:r>
              <a:rPr lang="es-ES" b="1" dirty="0"/>
              <a:t>aslíbení ukazovala </a:t>
            </a:r>
            <a:r>
              <a:rPr lang="cs-CZ" b="1" dirty="0"/>
              <a:t>    </a:t>
            </a:r>
            <a:r>
              <a:rPr lang="es-ES" b="1" dirty="0"/>
              <a:t>na budoucnost, na naplnění v očekávaném Mesiáši.
</a:t>
            </a:r>
          </a:p>
        </p:txBody>
      </p:sp>
      <p:sp>
        <p:nvSpPr>
          <p:cNvPr id="5" name="4 CuadroTexto"/>
          <p:cNvSpPr txBox="1"/>
          <p:nvPr/>
        </p:nvSpPr>
        <p:spPr>
          <a:xfrm>
            <a:off x="142844" y="0"/>
            <a:ext cx="250033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rPr>
              <a:t>VYŠŠÍ SMLOUVA</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71414"/>
            <a:ext cx="3429024" cy="3170099"/>
          </a:xfrm>
          <a:prstGeom prst="rect">
            <a:avLst/>
          </a:prstGeom>
          <a:noFill/>
        </p:spPr>
        <p:txBody>
          <a:bodyPr wrap="square" rtlCol="0">
            <a:spAutoFit/>
          </a:bodyPr>
          <a:lstStyle/>
          <a:p>
            <a:r>
              <a:rPr lang="es-ES" sz="2000" b="1" dirty="0">
                <a:solidFill>
                  <a:schemeClr val="bg1"/>
                </a:solidFill>
              </a:rPr>
              <a:t>Ve staré smlouvě bylo Abrahamovi slíbeno vlastnictví země Kanaán jako věčné dědictví.
V novém případě příslib dalece přesahuje vlastnictví 
malé dědictví v zemích Palestiny.
</a:t>
            </a:r>
          </a:p>
        </p:txBody>
      </p:sp>
      <p:sp>
        <p:nvSpPr>
          <p:cNvPr id="4" name="3 Rectángulo"/>
          <p:cNvSpPr/>
          <p:nvPr/>
        </p:nvSpPr>
        <p:spPr>
          <a:xfrm>
            <a:off x="1835696" y="3789040"/>
            <a:ext cx="3428992" cy="3139321"/>
          </a:xfrm>
          <a:prstGeom prst="rect">
            <a:avLst/>
          </a:prstGeom>
          <a:solidFill>
            <a:srgbClr val="A9CAF3"/>
          </a:solidFill>
          <a:ln>
            <a:solidFill>
              <a:srgbClr val="FFF0BD"/>
            </a:solidFill>
          </a:ln>
          <a:scene3d>
            <a:camera prst="orthographicFront"/>
            <a:lightRig rig="threePt" dir="t"/>
          </a:scene3d>
          <a:sp3d>
            <a:bevelT w="152400" h="50800" prst="softRound"/>
          </a:sp3d>
        </p:spPr>
        <p:style>
          <a:lnRef idx="3">
            <a:schemeClr val="lt1"/>
          </a:lnRef>
          <a:fillRef idx="1">
            <a:schemeClr val="accent3"/>
          </a:fillRef>
          <a:effectRef idx="1">
            <a:schemeClr val="accent3"/>
          </a:effectRef>
          <a:fontRef idx="minor">
            <a:schemeClr val="lt1"/>
          </a:fontRef>
        </p:style>
        <p:txBody>
          <a:bodyPr wrap="square">
            <a:spAutoFit/>
          </a:bodyPr>
          <a:lstStyle/>
          <a:p>
            <a:r>
              <a:rPr lang="es-ES" b="1" dirty="0">
                <a:solidFill>
                  <a:srgbClr val="008000"/>
                </a:solidFill>
                <a:latin typeface="Kozuka Gothic Pro H" pitchFamily="34" charset="-128"/>
                <a:ea typeface="Kozuka Gothic Pro H" pitchFamily="34" charset="-128"/>
              </a:rPr>
              <a:t>“</a:t>
            </a:r>
            <a:r>
              <a:rPr lang="cs-CZ" dirty="0">
                <a:solidFill>
                  <a:srgbClr val="008000"/>
                </a:solidFill>
                <a:latin typeface="Kozuka Gothic Pro H" panose="020B0800000000000000" pitchFamily="34" charset="-128"/>
                <a:ea typeface="Kozuka Gothic Pro H" panose="020B0800000000000000" pitchFamily="34" charset="-128"/>
              </a:rPr>
              <a:t>Pak vzal i kalich, vzdal díky a podal jim ho se slovy: "Pijte z něho všichni. Neboť toto jest má krev, která zpečeťuje smlouvu a prolévá se za mnohé na odpuštění hříchů.</a:t>
            </a:r>
          </a:p>
          <a:p>
            <a:r>
              <a:rPr lang="cs-CZ" dirty="0">
                <a:solidFill>
                  <a:srgbClr val="008000"/>
                </a:solidFill>
                <a:latin typeface="Kozuka Gothic Pro H" panose="020B0800000000000000" pitchFamily="34" charset="-128"/>
                <a:ea typeface="Kozuka Gothic Pro H" panose="020B0800000000000000" pitchFamily="34" charset="-128"/>
              </a:rPr>
              <a:t> Pravím vám, že již nebudu pít z tohoto plodu vinné révy až do toho dne, kdy budu s vámi pít kalich nový v</a:t>
            </a:r>
            <a:r>
              <a:rPr lang="es-ES" b="1" dirty="0">
                <a:solidFill>
                  <a:srgbClr val="008000"/>
                </a:solidFill>
                <a:latin typeface="Kozuka Gothic Pro H" pitchFamily="34" charset="-128"/>
                <a:ea typeface="Kozuka Gothic Pro H" pitchFamily="34" charset="-128"/>
              </a:rPr>
              <a:t> </a:t>
            </a:r>
            <a:r>
              <a:rPr lang="cs-CZ" b="1" dirty="0">
                <a:solidFill>
                  <a:srgbClr val="008000"/>
                </a:solidFill>
                <a:latin typeface="Kozuka Gothic Pro H" pitchFamily="34" charset="-128"/>
                <a:ea typeface="Kozuka Gothic Pro H" pitchFamily="34" charset="-128"/>
              </a:rPr>
              <a:t>KRÁ</a:t>
            </a:r>
            <a:r>
              <a:rPr lang="es-ES" b="1" dirty="0">
                <a:solidFill>
                  <a:srgbClr val="008000"/>
                </a:solidFill>
                <a:latin typeface="Kozuka Gothic Pro H" pitchFamily="34" charset="-128"/>
                <a:ea typeface="Kozuka Gothic Pro H" pitchFamily="34" charset="-128"/>
              </a:rPr>
              <a:t>L</a:t>
            </a:r>
            <a:r>
              <a:rPr lang="cs-CZ" b="1" dirty="0">
                <a:solidFill>
                  <a:srgbClr val="008000"/>
                </a:solidFill>
                <a:latin typeface="Kozuka Gothic Pro H" pitchFamily="34" charset="-128"/>
                <a:ea typeface="Kozuka Gothic Pro H" pitchFamily="34" charset="-128"/>
              </a:rPr>
              <a:t>OVSTVÍ SVÉHO OTCE</a:t>
            </a:r>
            <a:r>
              <a:rPr lang="es-ES" b="1" dirty="0">
                <a:solidFill>
                  <a:srgbClr val="008000"/>
                </a:solidFill>
                <a:latin typeface="Kozuka Gothic Pro H" pitchFamily="34" charset="-128"/>
                <a:ea typeface="Kozuka Gothic Pro H" pitchFamily="34" charset="-128"/>
              </a:rPr>
              <a:t>” </a:t>
            </a:r>
            <a:r>
              <a:rPr lang="cs-CZ" b="1" dirty="0">
                <a:solidFill>
                  <a:srgbClr val="008000"/>
                </a:solidFill>
                <a:latin typeface="Kozuka Gothic Pro H" pitchFamily="34" charset="-128"/>
                <a:ea typeface="Kozuka Gothic Pro H" pitchFamily="34" charset="-128"/>
              </a:rPr>
              <a:t>   </a:t>
            </a:r>
            <a:r>
              <a:rPr lang="es-ES" sz="1100" dirty="0">
                <a:solidFill>
                  <a:srgbClr val="008000"/>
                </a:solidFill>
                <a:latin typeface="Kozuka Gothic Pro H" pitchFamily="34" charset="-128"/>
                <a:ea typeface="Kozuka Gothic Pro H" pitchFamily="34" charset="-128"/>
              </a:rPr>
              <a:t>(Mato</a:t>
            </a:r>
            <a:r>
              <a:rPr lang="cs-CZ" sz="1100" dirty="0" err="1">
                <a:solidFill>
                  <a:srgbClr val="008000"/>
                </a:solidFill>
                <a:latin typeface="Kozuka Gothic Pro H" pitchFamily="34" charset="-128"/>
                <a:ea typeface="Kozuka Gothic Pro H" pitchFamily="34" charset="-128"/>
              </a:rPr>
              <a:t>uš</a:t>
            </a:r>
            <a:r>
              <a:rPr lang="es-ES" sz="1100" dirty="0">
                <a:solidFill>
                  <a:srgbClr val="008000"/>
                </a:solidFill>
                <a:latin typeface="Kozuka Gothic Pro H" pitchFamily="34" charset="-128"/>
                <a:ea typeface="Kozuka Gothic Pro H" pitchFamily="34" charset="-128"/>
              </a:rPr>
              <a:t>, 26</a:t>
            </a:r>
            <a:r>
              <a:rPr lang="cs-CZ" sz="1100" dirty="0">
                <a:solidFill>
                  <a:srgbClr val="008000"/>
                </a:solidFill>
                <a:latin typeface="Kozuka Gothic Pro H" pitchFamily="34" charset="-128"/>
                <a:ea typeface="Kozuka Gothic Pro H" pitchFamily="34" charset="-128"/>
              </a:rPr>
              <a:t>,</a:t>
            </a:r>
            <a:r>
              <a:rPr lang="es-ES" sz="1100" dirty="0">
                <a:solidFill>
                  <a:srgbClr val="008000"/>
                </a:solidFill>
                <a:latin typeface="Kozuka Gothic Pro H" pitchFamily="34" charset="-128"/>
                <a:ea typeface="Kozuka Gothic Pro H" pitchFamily="34" charset="-128"/>
              </a:rPr>
              <a:t>28</a:t>
            </a:r>
            <a:r>
              <a:rPr lang="cs-CZ" sz="1100" dirty="0">
                <a:solidFill>
                  <a:srgbClr val="008000"/>
                </a:solidFill>
                <a:latin typeface="Kozuka Gothic Pro H" pitchFamily="34" charset="-128"/>
                <a:ea typeface="Kozuka Gothic Pro H" pitchFamily="34" charset="-128"/>
              </a:rPr>
              <a:t>.</a:t>
            </a:r>
            <a:r>
              <a:rPr lang="es-ES" sz="1100" dirty="0">
                <a:solidFill>
                  <a:srgbClr val="008000"/>
                </a:solidFill>
                <a:latin typeface="Kozuka Gothic Pro H" pitchFamily="34" charset="-128"/>
                <a:ea typeface="Kozuka Gothic Pro H" pitchFamily="34" charset="-128"/>
              </a:rPr>
              <a:t>29)</a:t>
            </a:r>
            <a:endParaRPr lang="es-ES" dirty="0">
              <a:solidFill>
                <a:srgbClr val="008000"/>
              </a:solidFill>
              <a:latin typeface="Kozuka Gothic Pro H" pitchFamily="34" charset="-128"/>
              <a:ea typeface="Kozuka Gothic Pro H" pitchFamily="34" charset="-128"/>
            </a:endParaRPr>
          </a:p>
        </p:txBody>
      </p:sp>
      <p:sp>
        <p:nvSpPr>
          <p:cNvPr id="5" name="4 CuadroTexto"/>
          <p:cNvSpPr txBox="1"/>
          <p:nvPr/>
        </p:nvSpPr>
        <p:spPr>
          <a:xfrm>
            <a:off x="7143768" y="1297718"/>
            <a:ext cx="2000264" cy="1631216"/>
          </a:xfrm>
          <a:prstGeom prst="rect">
            <a:avLst/>
          </a:prstGeom>
          <a:noFill/>
        </p:spPr>
        <p:txBody>
          <a:bodyPr wrap="square" rtlCol="0">
            <a:spAutoFit/>
          </a:bodyPr>
          <a:lstStyle/>
          <a:p>
            <a:pPr algn="ctr"/>
            <a:r>
              <a:rPr lang="es-ES" sz="2000" b="1" dirty="0">
                <a:solidFill>
                  <a:srgbClr val="F6FD9B"/>
                </a:solidFill>
              </a:rPr>
              <a:t>Naš</a:t>
            </a:r>
            <a:r>
              <a:rPr lang="cs-CZ" sz="2000" b="1" dirty="0" err="1">
                <a:solidFill>
                  <a:srgbClr val="F6FD9B"/>
                </a:solidFill>
              </a:rPr>
              <a:t>ím</a:t>
            </a:r>
            <a:r>
              <a:rPr lang="es-ES" sz="2000" b="1" dirty="0">
                <a:solidFill>
                  <a:srgbClr val="F6FD9B"/>
                </a:solidFill>
              </a:rPr>
              <a:t> zaslíben</a:t>
            </a:r>
            <a:r>
              <a:rPr lang="cs-CZ" sz="2000" b="1" dirty="0" err="1">
                <a:solidFill>
                  <a:srgbClr val="F6FD9B"/>
                </a:solidFill>
              </a:rPr>
              <a:t>ým</a:t>
            </a:r>
            <a:r>
              <a:rPr lang="es-ES" sz="2000" b="1" dirty="0">
                <a:solidFill>
                  <a:srgbClr val="F6FD9B"/>
                </a:solidFill>
              </a:rPr>
              <a:t> vlastnictví</a:t>
            </a:r>
            <a:r>
              <a:rPr lang="cs-CZ" sz="2000" b="1" dirty="0">
                <a:solidFill>
                  <a:srgbClr val="F6FD9B"/>
                </a:solidFill>
              </a:rPr>
              <a:t>m</a:t>
            </a:r>
            <a:r>
              <a:rPr lang="es-ES" sz="2000" b="1" dirty="0">
                <a:solidFill>
                  <a:srgbClr val="F6FD9B"/>
                </a:solidFill>
              </a:rPr>
              <a:t> je nyní
Nová </a:t>
            </a:r>
            <a:r>
              <a:rPr lang="cs-CZ" sz="2000" b="1" dirty="0">
                <a:solidFill>
                  <a:srgbClr val="F6FD9B"/>
                </a:solidFill>
              </a:rPr>
              <a:t>z</a:t>
            </a:r>
            <a:r>
              <a:rPr lang="es-ES" sz="2000" b="1" dirty="0">
                <a:solidFill>
                  <a:srgbClr val="F6FD9B"/>
                </a:solidFill>
              </a:rPr>
              <a:t>emě.</a:t>
            </a:r>
          </a:p>
        </p:txBody>
      </p:sp>
      <p:sp>
        <p:nvSpPr>
          <p:cNvPr id="6" name="5 CuadroTexto"/>
          <p:cNvSpPr txBox="1"/>
          <p:nvPr/>
        </p:nvSpPr>
        <p:spPr>
          <a:xfrm>
            <a:off x="6429388" y="0"/>
            <a:ext cx="2500330" cy="1323439"/>
          </a:xfrm>
          <a:prstGeom prst="rect">
            <a:avLst/>
          </a:prstGeom>
          <a:noFill/>
        </p:spPr>
        <p:txBody>
          <a:bodyPr wrap="square" rtlCol="0">
            <a:sp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algn="ctr"/>
            <a:r>
              <a:rPr lang="cs-CZ"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rPr>
              <a:t>VYŠŠÍ SMLOUVA</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800" decel="100000"/>
                                        <p:tgtEl>
                                          <p:spTgt spid="4"/>
                                        </p:tgtEl>
                                      </p:cBhvr>
                                    </p:animEffect>
                                    <p:anim calcmode="lin" valueType="num">
                                      <p:cBhvr>
                                        <p:cTn id="20" dur="800" decel="100000" fill="hold"/>
                                        <p:tgtEl>
                                          <p:spTgt spid="4"/>
                                        </p:tgtEl>
                                        <p:attrNameLst>
                                          <p:attrName>style.rotation</p:attrName>
                                        </p:attrNameLst>
                                      </p:cBhvr>
                                      <p:tavLst>
                                        <p:tav tm="0">
                                          <p:val>
                                            <p:fltVal val="-90"/>
                                          </p:val>
                                        </p:tav>
                                        <p:tav tm="100000">
                                          <p:val>
                                            <p:fltVal val="0"/>
                                          </p:val>
                                        </p:tav>
                                      </p:tavLst>
                                    </p:anim>
                                    <p:anim calcmode="lin" valueType="num">
                                      <p:cBhvr>
                                        <p:cTn id="21" dur="800" decel="100000" fill="hold"/>
                                        <p:tgtEl>
                                          <p:spTgt spid="4"/>
                                        </p:tgtEl>
                                        <p:attrNameLst>
                                          <p:attrName>ppt_x</p:attrName>
                                        </p:attrNameLst>
                                      </p:cBhvr>
                                      <p:tavLst>
                                        <p:tav tm="0">
                                          <p:val>
                                            <p:strVal val="#ppt_x+0.4"/>
                                          </p:val>
                                        </p:tav>
                                        <p:tav tm="100000">
                                          <p:val>
                                            <p:strVal val="#ppt_x-0.05"/>
                                          </p:val>
                                        </p:tav>
                                      </p:tavLst>
                                    </p:anim>
                                    <p:anim calcmode="lin" valueType="num">
                                      <p:cBhvr>
                                        <p:cTn id="22" dur="800" decel="100000" fill="hold"/>
                                        <p:tgtEl>
                                          <p:spTgt spid="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2000" b="-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3100"/>
            <a:ext cx="9144000" cy="1077218"/>
          </a:xfrm>
          <a:prstGeom prst="rect">
            <a:avLst/>
          </a:prstGeom>
          <a:noFill/>
        </p:spPr>
        <p:txBody>
          <a:bodyPr wrap="square" rtlCol="0">
            <a:spAutoFit/>
          </a:bodyPr>
          <a:lstStyle/>
          <a:p>
            <a:pPr algn="ctr"/>
            <a:r>
              <a:rPr lang="es-ES" sz="3200" b="1" dirty="0">
                <a:ln w="31550" cmpd="sng">
                  <a:solidFill>
                    <a:srgbClr val="7030A0"/>
                  </a:solidFill>
                  <a:prstDash val="solid"/>
                </a:ln>
                <a:solidFill>
                  <a:schemeClr val="accent6">
                    <a:tint val="15000"/>
                    <a:satMod val="200000"/>
                  </a:schemeClr>
                </a:solidFill>
                <a:effectLst>
                  <a:glow rad="63500">
                    <a:srgbClr val="A9CAF3">
                      <a:alpha val="40000"/>
                    </a:srgbClr>
                  </a:glow>
                  <a:outerShdw blurRad="50800" dist="40000" dir="5400000" algn="tl" rotWithShape="0">
                    <a:srgbClr val="000000">
                      <a:shade val="5000"/>
                      <a:satMod val="120000"/>
                      <a:alpha val="33000"/>
                    </a:srgbClr>
                  </a:outerShdw>
                </a:effectLst>
                <a:latin typeface="Doppio One" panose="02010603030000020804" pitchFamily="2" charset="-18"/>
              </a:rPr>
              <a:t>NAŠE ÚLOHA VE SMLOUVĚ</a:t>
            </a:r>
            <a:r>
              <a:rPr lang="es-ES" sz="3200" b="1" dirty="0">
                <a:ln w="31550" cmpd="sng">
                  <a:solidFill>
                    <a:srgbClr val="7030A0"/>
                  </a:solidFill>
                  <a:prstDash val="solid"/>
                </a:ln>
                <a:solidFill>
                  <a:schemeClr val="accent6">
                    <a:tint val="15000"/>
                    <a:satMod val="200000"/>
                  </a:schemeClr>
                </a:solidFill>
                <a:effectLst>
                  <a:glow rad="63500">
                    <a:srgbClr val="A9CAF3">
                      <a:alpha val="40000"/>
                    </a:srgbClr>
                  </a:glow>
                  <a:outerShdw blurRad="50800" dist="40000" dir="5400000" algn="tl" rotWithShape="0">
                    <a:srgbClr val="000000">
                      <a:shade val="5000"/>
                      <a:satMod val="120000"/>
                      <a:alpha val="33000"/>
                    </a:srgbClr>
                  </a:outerShdw>
                </a:effectLst>
                <a:latin typeface="Ethnocentric" pitchFamily="2" charset="0"/>
              </a:rPr>
              <a:t>
</a:t>
            </a:r>
          </a:p>
        </p:txBody>
      </p:sp>
      <p:sp>
        <p:nvSpPr>
          <p:cNvPr id="3" name="2 Rectángulo"/>
          <p:cNvSpPr/>
          <p:nvPr/>
        </p:nvSpPr>
        <p:spPr>
          <a:xfrm>
            <a:off x="179512" y="535509"/>
            <a:ext cx="4789196" cy="2118529"/>
          </a:xfrm>
          <a:prstGeom prst="rect">
            <a:avLst/>
          </a:prstGeom>
        </p:spPr>
        <p:txBody>
          <a:bodyPr wrap="square">
            <a:spAutoFit/>
          </a:bodyPr>
          <a:lstStyle/>
          <a:p>
            <a:pPr>
              <a:lnSpc>
                <a:spcPct val="150000"/>
              </a:lnSpc>
            </a:pPr>
            <a:r>
              <a:rPr lang="es-ES" b="1" i="1" dirty="0">
                <a:effectLst>
                  <a:glow rad="228600">
                    <a:srgbClr val="FFFF00">
                      <a:alpha val="40000"/>
                    </a:srgbClr>
                  </a:glow>
                </a:effectLst>
              </a:rPr>
              <a:t>“</a:t>
            </a:r>
            <a:r>
              <a:rPr lang="cs-CZ" b="1" i="1" dirty="0">
                <a:effectLst>
                  <a:glow rad="228600">
                    <a:srgbClr val="FFFF00">
                      <a:alpha val="40000"/>
                    </a:srgbClr>
                  </a:glow>
                </a:effectLst>
              </a:rPr>
              <a:t>Přines Bohu oběť díků</a:t>
            </a:r>
            <a:br>
              <a:rPr lang="es-ES" b="1" dirty="0">
                <a:effectLst>
                  <a:glow rad="228600">
                    <a:srgbClr val="FFFF00">
                      <a:alpha val="40000"/>
                    </a:srgbClr>
                  </a:glow>
                </a:effectLst>
              </a:rPr>
            </a:br>
            <a:r>
              <a:rPr lang="cs-CZ" b="1" dirty="0">
                <a:effectLst>
                  <a:glow rad="228600">
                    <a:srgbClr val="FFFF00">
                      <a:alpha val="40000"/>
                    </a:srgbClr>
                  </a:glow>
                </a:effectLst>
              </a:rPr>
              <a:t>a</a:t>
            </a:r>
            <a:r>
              <a:rPr lang="es-ES" b="1" i="1" dirty="0">
                <a:effectLst>
                  <a:glow rad="228600">
                    <a:srgbClr val="FFFF00">
                      <a:alpha val="40000"/>
                    </a:srgbClr>
                  </a:glow>
                </a:effectLst>
              </a:rPr>
              <a:t> p</a:t>
            </a:r>
            <a:r>
              <a:rPr lang="cs-CZ" b="1" i="1" dirty="0" err="1">
                <a:effectLst>
                  <a:glow rad="228600">
                    <a:srgbClr val="FFFF00">
                      <a:alpha val="40000"/>
                    </a:srgbClr>
                  </a:glow>
                </a:effectLst>
              </a:rPr>
              <a:t>lň</a:t>
            </a:r>
            <a:r>
              <a:rPr lang="cs-CZ" b="1" i="1" dirty="0">
                <a:effectLst>
                  <a:glow rad="228600">
                    <a:srgbClr val="FFFF00">
                      <a:alpha val="40000"/>
                    </a:srgbClr>
                  </a:glow>
                </a:effectLst>
              </a:rPr>
              <a:t> své sliby Nejvyššímu!</a:t>
            </a:r>
            <a:br>
              <a:rPr lang="es-ES" b="1" dirty="0">
                <a:effectLst>
                  <a:glow rad="228600">
                    <a:srgbClr val="FFFF00">
                      <a:alpha val="40000"/>
                    </a:srgbClr>
                  </a:glow>
                </a:effectLst>
              </a:rPr>
            </a:br>
            <a:r>
              <a:rPr lang="cs-CZ" b="1" dirty="0">
                <a:effectLst>
                  <a:glow rad="228600">
                    <a:srgbClr val="FFFF00">
                      <a:alpha val="40000"/>
                    </a:srgbClr>
                  </a:glow>
                </a:effectLst>
              </a:rPr>
              <a:t>Až mě potom budeš v sen soužení volat,</a:t>
            </a:r>
            <a:br>
              <a:rPr lang="es-ES" b="1" dirty="0">
                <a:effectLst>
                  <a:glow rad="228600">
                    <a:srgbClr val="FFFF00">
                      <a:alpha val="40000"/>
                    </a:srgbClr>
                  </a:glow>
                </a:effectLst>
              </a:rPr>
            </a:br>
            <a:r>
              <a:rPr lang="cs-CZ" b="1" i="1" dirty="0">
                <a:effectLst>
                  <a:glow rad="228600">
                    <a:srgbClr val="FFFF00">
                      <a:alpha val="40000"/>
                    </a:srgbClr>
                  </a:glow>
                </a:effectLst>
              </a:rPr>
              <a:t>Já tě ubráním </a:t>
            </a:r>
          </a:p>
          <a:p>
            <a:pPr>
              <a:lnSpc>
                <a:spcPct val="150000"/>
              </a:lnSpc>
            </a:pPr>
            <a:r>
              <a:rPr lang="cs-CZ" b="1" i="1" dirty="0">
                <a:effectLst>
                  <a:glow rad="228600">
                    <a:srgbClr val="FFFF00">
                      <a:alpha val="40000"/>
                    </a:srgbClr>
                  </a:glow>
                </a:effectLst>
              </a:rPr>
              <a:t>a ty mě budeš oslavovat</a:t>
            </a:r>
            <a:endParaRPr lang="es-ES" b="1" dirty="0">
              <a:effectLst>
                <a:glow rad="228600">
                  <a:srgbClr val="FFFF00">
                    <a:alpha val="40000"/>
                  </a:srgbClr>
                </a:glow>
              </a:effectLst>
            </a:endParaRPr>
          </a:p>
        </p:txBody>
      </p:sp>
      <p:sp>
        <p:nvSpPr>
          <p:cNvPr id="4" name="3 CuadroTexto"/>
          <p:cNvSpPr txBox="1"/>
          <p:nvPr/>
        </p:nvSpPr>
        <p:spPr>
          <a:xfrm>
            <a:off x="3071802" y="2832885"/>
            <a:ext cx="1500198" cy="307777"/>
          </a:xfrm>
          <a:prstGeom prst="rect">
            <a:avLst/>
          </a:prstGeom>
          <a:noFill/>
        </p:spPr>
        <p:txBody>
          <a:bodyPr wrap="square" rtlCol="0">
            <a:spAutoFit/>
          </a:bodyPr>
          <a:lstStyle/>
          <a:p>
            <a:r>
              <a:rPr lang="cs-CZ" sz="1400" dirty="0"/>
              <a:t>Ž</a:t>
            </a:r>
            <a:r>
              <a:rPr lang="es-ES" sz="1400" dirty="0"/>
              <a:t>alm 50</a:t>
            </a:r>
            <a:r>
              <a:rPr lang="cs-CZ" sz="1400" dirty="0"/>
              <a:t>,</a:t>
            </a:r>
            <a:r>
              <a:rPr lang="es-ES" sz="1400" dirty="0"/>
              <a:t>14</a:t>
            </a:r>
            <a:r>
              <a:rPr lang="cs-CZ" sz="1400" dirty="0"/>
              <a:t>.</a:t>
            </a:r>
            <a:r>
              <a:rPr lang="es-ES" sz="1400" dirty="0"/>
              <a:t>15</a:t>
            </a:r>
          </a:p>
        </p:txBody>
      </p:sp>
      <p:sp>
        <p:nvSpPr>
          <p:cNvPr id="5" name="4 CuadroTexto"/>
          <p:cNvSpPr txBox="1"/>
          <p:nvPr/>
        </p:nvSpPr>
        <p:spPr>
          <a:xfrm>
            <a:off x="6490736" y="583696"/>
            <a:ext cx="2643174" cy="2677656"/>
          </a:xfrm>
          <a:prstGeom prst="rect">
            <a:avLst/>
          </a:prstGeom>
          <a:noFill/>
        </p:spPr>
        <p:txBody>
          <a:bodyPr wrap="square" rtlCol="0">
            <a:spAutoFit/>
          </a:bodyPr>
          <a:lstStyle/>
          <a:p>
            <a:pPr algn="ctr"/>
            <a:r>
              <a:rPr lang="es-ES" sz="2400" dirty="0">
                <a:solidFill>
                  <a:srgbClr val="FFFF00"/>
                </a:solidFill>
                <a:effectLst>
                  <a:glow rad="228600">
                    <a:schemeClr val="tx1">
                      <a:alpha val="40000"/>
                    </a:schemeClr>
                  </a:glow>
                </a:effectLst>
              </a:rPr>
              <a:t>Bůh žádá naši chválu.
Nyní nepožaduje nic menšího, než požadoval od Abrahama:
</a:t>
            </a:r>
          </a:p>
        </p:txBody>
      </p:sp>
      <p:sp>
        <p:nvSpPr>
          <p:cNvPr id="6" name="5 Rectángulo"/>
          <p:cNvSpPr/>
          <p:nvPr/>
        </p:nvSpPr>
        <p:spPr>
          <a:xfrm>
            <a:off x="0" y="6035780"/>
            <a:ext cx="9144000" cy="2123658"/>
          </a:xfrm>
          <a:prstGeom prst="rect">
            <a:avLst/>
          </a:prstGeom>
        </p:spPr>
        <p:txBody>
          <a:bodyPr wrap="square">
            <a:spAutoFit/>
          </a:bodyPr>
          <a:lstStyle/>
          <a:p>
            <a:pPr algn="ctr"/>
            <a:r>
              <a:rPr lang="es-ES" sz="6600" dirty="0">
                <a:ln>
                  <a:solidFill>
                    <a:srgbClr val="FFFF00"/>
                  </a:solidFill>
                </a:ln>
                <a:solidFill>
                  <a:schemeClr val="bg1"/>
                </a:solidFill>
                <a:latin typeface="Andalus" pitchFamily="2" charset="-78"/>
                <a:cs typeface="Andalus" pitchFamily="2" charset="-78"/>
              </a:rPr>
              <a:t>Celé naše srdce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Effect transition="in" filter="wipe(down)">
                                      <p:cBhvr>
                                        <p:cTn id="35" dur="290">
                                          <p:stCondLst>
                                            <p:cond delay="0"/>
                                          </p:stCondLst>
                                        </p:cTn>
                                        <p:tgtEl>
                                          <p:spTgt spid="6"/>
                                        </p:tgtEl>
                                      </p:cBhvr>
                                    </p:animEffect>
                                    <p:anim calcmode="lin" valueType="num">
                                      <p:cBhvr>
                                        <p:cTn id="3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41" dur="13">
                                          <p:stCondLst>
                                            <p:cond delay="325"/>
                                          </p:stCondLst>
                                        </p:cTn>
                                        <p:tgtEl>
                                          <p:spTgt spid="6"/>
                                        </p:tgtEl>
                                      </p:cBhvr>
                                      <p:to x="100000" y="60000"/>
                                    </p:animScale>
                                    <p:animScale>
                                      <p:cBhvr>
                                        <p:cTn id="42" dur="83" decel="50000">
                                          <p:stCondLst>
                                            <p:cond delay="338"/>
                                          </p:stCondLst>
                                        </p:cTn>
                                        <p:tgtEl>
                                          <p:spTgt spid="6"/>
                                        </p:tgtEl>
                                      </p:cBhvr>
                                      <p:to x="100000" y="100000"/>
                                    </p:animScale>
                                    <p:animScale>
                                      <p:cBhvr>
                                        <p:cTn id="43" dur="13">
                                          <p:stCondLst>
                                            <p:cond delay="656"/>
                                          </p:stCondLst>
                                        </p:cTn>
                                        <p:tgtEl>
                                          <p:spTgt spid="6"/>
                                        </p:tgtEl>
                                      </p:cBhvr>
                                      <p:to x="100000" y="80000"/>
                                    </p:animScale>
                                    <p:animScale>
                                      <p:cBhvr>
                                        <p:cTn id="44" dur="83" decel="50000">
                                          <p:stCondLst>
                                            <p:cond delay="669"/>
                                          </p:stCondLst>
                                        </p:cTn>
                                        <p:tgtEl>
                                          <p:spTgt spid="6"/>
                                        </p:tgtEl>
                                      </p:cBhvr>
                                      <p:to x="100000" y="100000"/>
                                    </p:animScale>
                                    <p:animScale>
                                      <p:cBhvr>
                                        <p:cTn id="45" dur="13">
                                          <p:stCondLst>
                                            <p:cond delay="821"/>
                                          </p:stCondLst>
                                        </p:cTn>
                                        <p:tgtEl>
                                          <p:spTgt spid="6"/>
                                        </p:tgtEl>
                                      </p:cBhvr>
                                      <p:to x="100000" y="90000"/>
                                    </p:animScale>
                                    <p:animScale>
                                      <p:cBhvr>
                                        <p:cTn id="46" dur="83" decel="50000">
                                          <p:stCondLst>
                                            <p:cond delay="834"/>
                                          </p:stCondLst>
                                        </p:cTn>
                                        <p:tgtEl>
                                          <p:spTgt spid="6"/>
                                        </p:tgtEl>
                                      </p:cBhvr>
                                      <p:to x="100000" y="100000"/>
                                    </p:animScale>
                                    <p:animScale>
                                      <p:cBhvr>
                                        <p:cTn id="47" dur="13">
                                          <p:stCondLst>
                                            <p:cond delay="904"/>
                                          </p:stCondLst>
                                        </p:cTn>
                                        <p:tgtEl>
                                          <p:spTgt spid="6"/>
                                        </p:tgtEl>
                                      </p:cBhvr>
                                      <p:to x="100000" y="95000"/>
                                    </p:animScale>
                                    <p:animScale>
                                      <p:cBhvr>
                                        <p:cTn id="48"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3643306" cy="1754326"/>
          </a:xfrm>
          <a:prstGeom prst="rect">
            <a:avLst/>
          </a:prstGeom>
          <a:noFill/>
        </p:spPr>
        <p:txBody>
          <a:bodyPr wrap="square" rtlCol="0">
            <a:spAutoFit/>
          </a:bodyPr>
          <a:lstStyle/>
          <a:p>
            <a:pPr algn="ctr"/>
            <a:r>
              <a:rPr lang="es-ES" sz="3600" b="1" dirty="0">
                <a:solidFill>
                  <a:srgbClr val="FFFF00"/>
                </a:solidFill>
                <a:effectLst>
                  <a:reflection blurRad="6350" stA="50000" endA="300" endPos="50000" dist="29997" dir="5400000" sy="-100000" algn="bl" rotWithShape="0"/>
                </a:effectLst>
                <a:latin typeface="Britannic Bold" pitchFamily="34" charset="0"/>
              </a:rPr>
              <a:t>SMLOUVY ZASLÍBENÍ
</a:t>
            </a:r>
          </a:p>
        </p:txBody>
      </p:sp>
      <p:sp>
        <p:nvSpPr>
          <p:cNvPr id="3" name="2 Rectángulo"/>
          <p:cNvSpPr/>
          <p:nvPr/>
        </p:nvSpPr>
        <p:spPr>
          <a:xfrm>
            <a:off x="3851920" y="1052736"/>
            <a:ext cx="5017301" cy="2839003"/>
          </a:xfrm>
          <a:prstGeom prst="rect">
            <a:avLst/>
          </a:prstGeom>
        </p:spPr>
        <p:txBody>
          <a:bodyPr wrap="square">
            <a:spAutoFit/>
          </a:bodyPr>
          <a:lstStyle/>
          <a:p>
            <a:pPr marL="719138" indent="-719138"/>
            <a:r>
              <a:rPr lang="cs-CZ" sz="2000" b="1" i="1" dirty="0">
                <a:solidFill>
                  <a:srgbClr val="FFFF00"/>
                </a:solidFill>
                <a:latin typeface="Arial Narrow" pitchFamily="34" charset="0"/>
              </a:rPr>
              <a:t>Bůh sám, Bůh Hospodin promluvil a volá zemi od slunce východu až po západ.</a:t>
            </a:r>
            <a:endParaRPr lang="es-ES" sz="2000" b="1" i="1" dirty="0">
              <a:solidFill>
                <a:srgbClr val="FFFF00"/>
              </a:solidFill>
              <a:latin typeface="Arial Narrow" pitchFamily="34" charset="0"/>
            </a:endParaRPr>
          </a:p>
          <a:p>
            <a:pPr marL="719138" indent="-719138"/>
            <a:r>
              <a:rPr lang="cs-CZ" sz="2000" b="1" i="1" dirty="0">
                <a:solidFill>
                  <a:srgbClr val="FFFF00"/>
                </a:solidFill>
                <a:latin typeface="Arial Narrow" pitchFamily="34" charset="0"/>
              </a:rPr>
              <a:t>Z</a:t>
            </a:r>
            <a:r>
              <a:rPr lang="es-ES" sz="2000" b="1" i="1" dirty="0">
                <a:solidFill>
                  <a:srgbClr val="FFFF00"/>
                </a:solidFill>
                <a:latin typeface="Arial Narrow" pitchFamily="34" charset="0"/>
              </a:rPr>
              <a:t>e Si</a:t>
            </a:r>
            <a:r>
              <a:rPr lang="cs-CZ" sz="2000" b="1" i="1" dirty="0">
                <a:solidFill>
                  <a:srgbClr val="FFFF00"/>
                </a:solidFill>
                <a:latin typeface="Arial Narrow" pitchFamily="34" charset="0"/>
              </a:rPr>
              <a:t>jó</a:t>
            </a:r>
            <a:r>
              <a:rPr lang="es-ES" sz="2000" b="1" i="1" dirty="0">
                <a:solidFill>
                  <a:srgbClr val="FFFF00"/>
                </a:solidFill>
                <a:latin typeface="Arial Narrow" pitchFamily="34" charset="0"/>
              </a:rPr>
              <a:t>n</a:t>
            </a:r>
            <a:r>
              <a:rPr lang="cs-CZ" sz="2000" b="1" i="1" dirty="0">
                <a:solidFill>
                  <a:srgbClr val="FFFF00"/>
                </a:solidFill>
                <a:latin typeface="Arial Narrow" pitchFamily="34" charset="0"/>
              </a:rPr>
              <a:t>u</a:t>
            </a:r>
            <a:r>
              <a:rPr lang="es-ES" sz="2000" b="1" i="1" dirty="0">
                <a:solidFill>
                  <a:srgbClr val="FFFF00"/>
                </a:solidFill>
                <a:latin typeface="Arial Narrow" pitchFamily="34" charset="0"/>
              </a:rPr>
              <a:t>, </a:t>
            </a:r>
            <a:r>
              <a:rPr lang="cs-CZ" sz="2000" b="1" i="1" dirty="0">
                <a:solidFill>
                  <a:srgbClr val="FFFF00"/>
                </a:solidFill>
                <a:latin typeface="Arial Narrow" pitchFamily="34" charset="0"/>
              </a:rPr>
              <a:t>místa dokonalé krásy, zaskvěl se Bůh,</a:t>
            </a:r>
            <a:endParaRPr lang="es-ES" sz="2000" b="1" i="1" dirty="0">
              <a:solidFill>
                <a:srgbClr val="FFFF00"/>
              </a:solidFill>
              <a:latin typeface="Arial Narrow" pitchFamily="34" charset="0"/>
            </a:endParaRPr>
          </a:p>
          <a:p>
            <a:pPr marL="719138" indent="-719138"/>
            <a:r>
              <a:rPr lang="cs-CZ" sz="2000" b="1" i="1" dirty="0">
                <a:solidFill>
                  <a:srgbClr val="FFFF00"/>
                </a:solidFill>
                <a:latin typeface="Arial Narrow" pitchFamily="34" charset="0"/>
              </a:rPr>
              <a:t>přichází Bůh náš a nehodlá mlčet. Před ním jde oheň sžírající, vichřice běsní kolem něho.</a:t>
            </a:r>
            <a:endParaRPr lang="es-ES" sz="2000" b="1" i="1" dirty="0">
              <a:solidFill>
                <a:srgbClr val="FFFF00"/>
              </a:solidFill>
              <a:latin typeface="Arial Narrow" pitchFamily="34" charset="0"/>
            </a:endParaRPr>
          </a:p>
          <a:p>
            <a:pPr marL="719138" indent="-719138"/>
            <a:r>
              <a:rPr lang="cs-CZ" sz="2000" b="1" i="1" dirty="0">
                <a:solidFill>
                  <a:srgbClr val="FFFF00"/>
                </a:solidFill>
                <a:latin typeface="Arial Narrow" pitchFamily="34" charset="0"/>
              </a:rPr>
              <a:t>Nebesa shůry i zemi volá, provede při se svým lidem.</a:t>
            </a:r>
            <a:endParaRPr lang="es-ES" sz="2000" b="1" i="1" dirty="0">
              <a:solidFill>
                <a:srgbClr val="FFFF00"/>
              </a:solidFill>
              <a:latin typeface="Arial Narrow" pitchFamily="34" charset="0"/>
            </a:endParaRPr>
          </a:p>
          <a:p>
            <a:pPr marL="719138" indent="-719138"/>
            <a:r>
              <a:rPr lang="cs-CZ" sz="2000" b="1" i="1" u="sng" dirty="0" err="1">
                <a:solidFill>
                  <a:srgbClr val="FF99FF"/>
                </a:solidFill>
                <a:latin typeface="Arial Narrow" pitchFamily="34" charset="0"/>
              </a:rPr>
              <a:t>Shromáždět</a:t>
            </a:r>
            <a:r>
              <a:rPr lang="es-ES" sz="2000" b="1" i="1" u="sng" dirty="0">
                <a:solidFill>
                  <a:srgbClr val="FF99FF"/>
                </a:solidFill>
                <a:latin typeface="Arial Narrow" pitchFamily="34" charset="0"/>
              </a:rPr>
              <a:t>e mi</a:t>
            </a:r>
            <a:r>
              <a:rPr lang="cs-CZ" sz="2000" b="1" i="1" u="sng" dirty="0">
                <a:solidFill>
                  <a:srgbClr val="FF99FF"/>
                </a:solidFill>
                <a:latin typeface="Arial Narrow" pitchFamily="34" charset="0"/>
              </a:rPr>
              <a:t> mé věrné, ty, kdo při</a:t>
            </a:r>
            <a:r>
              <a:rPr lang="es-ES" sz="2000" b="1" i="1" u="sng" dirty="0">
                <a:solidFill>
                  <a:srgbClr val="FF99FF"/>
                </a:solidFill>
                <a:latin typeface="Arial Narrow" pitchFamily="34" charset="0"/>
              </a:rPr>
              <a:t> </a:t>
            </a:r>
            <a:r>
              <a:rPr lang="cs-CZ" sz="2000" b="1" i="1" u="sng" dirty="0">
                <a:solidFill>
                  <a:srgbClr val="FF99FF"/>
                </a:solidFill>
                <a:latin typeface="Arial Narrow" pitchFamily="34" charset="0"/>
              </a:rPr>
              <a:t>oběti přijali mou smlouvu!</a:t>
            </a:r>
            <a:endParaRPr lang="es-ES" sz="2000" b="1" u="sng" dirty="0">
              <a:solidFill>
                <a:srgbClr val="FF99FF"/>
              </a:solidFill>
              <a:latin typeface="Arial Narrow" pitchFamily="34" charset="0"/>
            </a:endParaRPr>
          </a:p>
        </p:txBody>
      </p:sp>
      <p:sp>
        <p:nvSpPr>
          <p:cNvPr id="4" name="3 CuadroTexto"/>
          <p:cNvSpPr txBox="1"/>
          <p:nvPr/>
        </p:nvSpPr>
        <p:spPr>
          <a:xfrm>
            <a:off x="5220072" y="4005064"/>
            <a:ext cx="3131840" cy="307777"/>
          </a:xfrm>
          <a:prstGeom prst="rect">
            <a:avLst/>
          </a:prstGeom>
          <a:noFill/>
        </p:spPr>
        <p:txBody>
          <a:bodyPr wrap="square" rtlCol="0">
            <a:spAutoFit/>
          </a:bodyPr>
          <a:lstStyle/>
          <a:p>
            <a:pPr algn="r"/>
            <a:r>
              <a:rPr lang="cs-CZ" sz="1400" dirty="0">
                <a:solidFill>
                  <a:srgbClr val="FFFF00"/>
                </a:solidFill>
              </a:rPr>
              <a:t>Ž</a:t>
            </a:r>
            <a:r>
              <a:rPr lang="es-ES" sz="1400" dirty="0">
                <a:solidFill>
                  <a:srgbClr val="FFFF00"/>
                </a:solidFill>
              </a:rPr>
              <a:t>alm 50</a:t>
            </a:r>
            <a:r>
              <a:rPr lang="cs-CZ" sz="1400" dirty="0">
                <a:solidFill>
                  <a:srgbClr val="FFFF00"/>
                </a:solidFill>
              </a:rPr>
              <a:t>,</a:t>
            </a:r>
            <a:r>
              <a:rPr lang="es-ES" sz="1400" dirty="0">
                <a:solidFill>
                  <a:srgbClr val="FFFF00"/>
                </a:solidFill>
              </a:rPr>
              <a:t>1-5</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ppt_x</p:attrName>
                                        </p:attrNameLst>
                                      </p:cBhvr>
                                      <p:tavLst>
                                        <p:tav tm="0">
                                          <p:val>
                                            <p:fltVal val="0.5"/>
                                          </p:val>
                                        </p:tav>
                                        <p:tav tm="100000">
                                          <p:val>
                                            <p:strVal val="#ppt_x"/>
                                          </p:val>
                                        </p:tav>
                                      </p:tavLst>
                                    </p:anim>
                                    <p:anim calcmode="lin" valueType="num">
                                      <p:cBhvr>
                                        <p:cTn id="16"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12866"/>
            <a:ext cx="5572164" cy="3785652"/>
          </a:xfrm>
          <a:prstGeom prst="rect">
            <a:avLst/>
          </a:prstGeom>
          <a:noFill/>
        </p:spPr>
        <p:txBody>
          <a:bodyPr wrap="square" rtlCol="0">
            <a:spAutoFit/>
            <a:scene3d>
              <a:camera prst="orthographicFront">
                <a:rot lat="600000" lon="19499985" rev="0"/>
              </a:camera>
              <a:lightRig rig="soft" dir="t">
                <a:rot lat="0" lon="0" rev="0"/>
              </a:lightRig>
            </a:scene3d>
            <a:sp3d extrusionH="57150" prstMaterial="plastic">
              <a:bevelT w="57150" h="38100" prst="artDeco"/>
            </a:sp3d>
          </a:bodyPr>
          <a:lstStyle/>
          <a:p>
            <a:pPr algn="ctr"/>
            <a:r>
              <a:rPr lang="es-ES" sz="4800" b="1" dirty="0">
                <a:ln w="12700">
                  <a:solidFill>
                    <a:srgbClr val="00B0F0"/>
                  </a:solidFill>
                </a:ln>
                <a:solidFill>
                  <a:srgbClr val="0070C0"/>
                </a:solidFill>
              </a:rPr>
              <a:t>Milý bratře,
</a:t>
            </a:r>
            <a:r>
              <a:rPr lang="cs-CZ" sz="4800" b="1" dirty="0">
                <a:ln w="12700">
                  <a:solidFill>
                    <a:srgbClr val="00B0F0"/>
                  </a:solidFill>
                </a:ln>
                <a:solidFill>
                  <a:srgbClr val="0070C0"/>
                </a:solidFill>
              </a:rPr>
              <a:t>d</a:t>
            </a:r>
            <a:r>
              <a:rPr lang="es-ES" sz="4800" b="1" dirty="0">
                <a:ln w="12700">
                  <a:solidFill>
                    <a:srgbClr val="00B0F0"/>
                  </a:solidFill>
                </a:ln>
                <a:solidFill>
                  <a:srgbClr val="0070C0"/>
                </a:solidFill>
              </a:rPr>
              <a:t>održuje</a:t>
            </a:r>
            <a:r>
              <a:rPr lang="cs-CZ" sz="4800" b="1" dirty="0">
                <a:ln w="12700">
                  <a:solidFill>
                    <a:srgbClr val="00B0F0"/>
                  </a:solidFill>
                </a:ln>
                <a:solidFill>
                  <a:srgbClr val="0070C0"/>
                </a:solidFill>
              </a:rPr>
              <a:t>š</a:t>
            </a:r>
            <a:r>
              <a:rPr lang="es-ES" sz="4800" b="1" dirty="0">
                <a:ln w="12700">
                  <a:solidFill>
                    <a:srgbClr val="00B0F0"/>
                  </a:solidFill>
                </a:ln>
                <a:solidFill>
                  <a:srgbClr val="0070C0"/>
                </a:solidFill>
              </a:rPr>
              <a:t> již smlouvy tohoto zaslíbení?
</a:t>
            </a:r>
          </a:p>
        </p:txBody>
      </p:sp>
      <p:sp>
        <p:nvSpPr>
          <p:cNvPr id="4" name="3 Rectángulo"/>
          <p:cNvSpPr/>
          <p:nvPr/>
        </p:nvSpPr>
        <p:spPr>
          <a:xfrm>
            <a:off x="323528" y="4293096"/>
            <a:ext cx="4643438" cy="3046988"/>
          </a:xfrm>
          <a:prstGeom prst="rect">
            <a:avLst/>
          </a:prstGeom>
        </p:spPr>
        <p:txBody>
          <a:bodyPr wrap="square">
            <a:spAutoFit/>
            <a:scene3d>
              <a:camera prst="orthographicFront">
                <a:rot lat="20399999" lon="0" rev="0"/>
              </a:camera>
              <a:lightRig rig="threePt" dir="t"/>
            </a:scene3d>
            <a:sp3d extrusionH="57150" contourW="12700" prstMaterial="powder">
              <a:bevelT h="25400" prst="softRound"/>
              <a:contourClr>
                <a:srgbClr val="FF0000"/>
              </a:contourClr>
            </a:sp3d>
          </a:bodyPr>
          <a:lstStyle/>
          <a:p>
            <a:r>
              <a:rPr lang="es-ES" sz="3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Uzavř</a:t>
            </a:r>
            <a:r>
              <a:rPr lang="cs-CZ" sz="3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i</a:t>
            </a:r>
            <a:r>
              <a:rPr lang="es-ES" sz="3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 osobní smlouvu se svým</a:t>
            </a:r>
            <a:r>
              <a:rPr lang="cs-CZ" sz="3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 </a:t>
            </a:r>
            <a:r>
              <a:rPr lang="es-ES" sz="3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Bohem ještě dnes.</a:t>
            </a:r>
            <a:r>
              <a:rPr lang="es-ES" sz="60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l="-55000" r="-1000"/>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20" y="142852"/>
            <a:ext cx="3429024" cy="707886"/>
          </a:xfrm>
          <a:prstGeom prst="rect">
            <a:avLst/>
          </a:prstGeom>
          <a:noFill/>
        </p:spPr>
        <p:txBody>
          <a:bodyPr wrap="square" rtlCol="0">
            <a:spAutoFit/>
          </a:bodyPr>
          <a:lstStyle/>
          <a:p>
            <a:r>
              <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S</a:t>
            </a:r>
            <a:r>
              <a:rPr lang="cs-CZ"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ML</a:t>
            </a:r>
            <a:r>
              <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O</a:t>
            </a:r>
            <a:r>
              <a:rPr lang="cs-CZ"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UVY</a:t>
            </a:r>
            <a:endPar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6" name="5 CuadroTexto"/>
          <p:cNvSpPr txBox="1"/>
          <p:nvPr/>
        </p:nvSpPr>
        <p:spPr>
          <a:xfrm>
            <a:off x="357158" y="1142984"/>
            <a:ext cx="4786346" cy="1015663"/>
          </a:xfrm>
          <a:prstGeom prst="rect">
            <a:avLst/>
          </a:prstGeom>
          <a:noFill/>
        </p:spPr>
        <p:txBody>
          <a:bodyPr wrap="square" rtlCol="0">
            <a:spAutoFit/>
          </a:bodyPr>
          <a:lstStyle/>
          <a:p>
            <a:r>
              <a:rPr lang="es-ES" sz="2000" dirty="0">
                <a:ln>
                  <a:solidFill>
                    <a:schemeClr val="tx1"/>
                  </a:solidFill>
                </a:ln>
                <a:solidFill>
                  <a:schemeClr val="bg1"/>
                </a:solidFill>
                <a:latin typeface="Cooper Black" pitchFamily="18" charset="0"/>
              </a:rPr>
              <a:t>Nejprve </a:t>
            </a:r>
            <a:r>
              <a:rPr lang="cs-CZ" sz="2000" dirty="0">
                <a:ln>
                  <a:solidFill>
                    <a:schemeClr val="tx1"/>
                  </a:solidFill>
                </a:ln>
                <a:solidFill>
                  <a:schemeClr val="bg1"/>
                </a:solidFill>
                <a:latin typeface="Cooper Black" pitchFamily="18" charset="0"/>
              </a:rPr>
              <a:t>se podíváme                          na</a:t>
            </a:r>
            <a:r>
              <a:rPr lang="es-ES" sz="2000" dirty="0">
                <a:ln>
                  <a:solidFill>
                    <a:schemeClr val="tx1"/>
                  </a:solidFill>
                </a:ln>
                <a:solidFill>
                  <a:schemeClr val="bg1"/>
                </a:solidFill>
                <a:latin typeface="Cooper Black" pitchFamily="18" charset="0"/>
              </a:rPr>
              <a:t> NOVOU SMLOUVU:
</a:t>
            </a:r>
          </a:p>
        </p:txBody>
      </p:sp>
      <p:pic>
        <p:nvPicPr>
          <p:cNvPr id="1026" name="Picture 2"/>
          <p:cNvPicPr>
            <a:picLocks noChangeAspect="1" noChangeArrowheads="1"/>
          </p:cNvPicPr>
          <p:nvPr/>
        </p:nvPicPr>
        <p:blipFill>
          <a:blip r:embed="rId4" cstate="print"/>
          <a:srcRect/>
          <a:stretch>
            <a:fillRect/>
          </a:stretch>
        </p:blipFill>
        <p:spPr bwMode="auto">
          <a:xfrm>
            <a:off x="5643571" y="2857496"/>
            <a:ext cx="3500462" cy="3651564"/>
          </a:xfrm>
          <a:prstGeom prst="roundRect">
            <a:avLst>
              <a:gd name="adj" fmla="val 17232"/>
            </a:avLst>
          </a:prstGeom>
          <a:ln>
            <a:noFill/>
          </a:ln>
          <a:effectLst>
            <a:outerShdw blurRad="152400" dist="12000" dir="900000" sy="98000" kx="110000" ky="200000" algn="tl" rotWithShape="0">
              <a:srgbClr val="000000">
                <a:alpha val="30000"/>
              </a:srgbClr>
            </a:outerShdw>
          </a:effectLst>
          <a:scene3d>
            <a:camera prst="perspectiveContrastingLeftFacing"/>
            <a:lightRig rig="threePt" dir="t"/>
          </a:scene3d>
          <a:sp3d contourW="6350" prstMaterial="matte">
            <a:bevelT w="101600" h="101600" prst="relaxedInset"/>
            <a:contourClr>
              <a:srgbClr val="969696"/>
            </a:contourClr>
          </a:sp3d>
        </p:spPr>
      </p:pic>
      <p:sp>
        <p:nvSpPr>
          <p:cNvPr id="11" name="10 Datos"/>
          <p:cNvSpPr/>
          <p:nvPr/>
        </p:nvSpPr>
        <p:spPr>
          <a:xfrm>
            <a:off x="0" y="4643446"/>
            <a:ext cx="3571868" cy="2214554"/>
          </a:xfrm>
          <a:prstGeom prst="flowChartInputOutput">
            <a:avLst/>
          </a:prstGeom>
          <a:solidFill>
            <a:srgbClr val="9A0721"/>
          </a:solidFill>
          <a:ln>
            <a:solidFill>
              <a:srgbClr val="D7032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1"/>
          <a:lstStyle/>
          <a:p>
            <a:pPr algn="ctr"/>
            <a:endParaRPr lang="es-ES" sz="1600" dirty="0"/>
          </a:p>
        </p:txBody>
      </p:sp>
      <p:sp>
        <p:nvSpPr>
          <p:cNvPr id="5" name="4 Rectángulo"/>
          <p:cNvSpPr/>
          <p:nvPr/>
        </p:nvSpPr>
        <p:spPr>
          <a:xfrm rot="228392">
            <a:off x="213318" y="4811759"/>
            <a:ext cx="3142735" cy="1846659"/>
          </a:xfrm>
          <a:prstGeom prst="rect">
            <a:avLst/>
          </a:prstGeom>
          <a:noFill/>
          <a:ln>
            <a:noFill/>
          </a:ln>
          <a:scene3d>
            <a:camera prst="orthographicFront">
              <a:rot lat="961980" lon="19695322" rev="21020793"/>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perspectiveHeroicExtremeLeftFacing"/>
              <a:lightRig rig="threePt" dir="t"/>
            </a:scene3d>
          </a:bodyPr>
          <a:lstStyle/>
          <a:p>
            <a:r>
              <a:rPr lang="es-ES" sz="1900" b="1" dirty="0"/>
              <a:t>“</a:t>
            </a:r>
            <a:r>
              <a:rPr lang="cs-CZ" sz="1900" b="1" dirty="0"/>
              <a:t>A právě tak, když bylo po večeři, vzal kalich a řekl</a:t>
            </a:r>
            <a:r>
              <a:rPr lang="es-ES" sz="1900" b="1" dirty="0"/>
              <a:t>: </a:t>
            </a:r>
            <a:r>
              <a:rPr lang="cs-CZ" sz="1900" b="1" dirty="0"/>
              <a:t>Tento kalich je</a:t>
            </a:r>
            <a:r>
              <a:rPr lang="es-ES" sz="1900" b="1" dirty="0"/>
              <a:t> </a:t>
            </a:r>
            <a:r>
              <a:rPr lang="es-ES" sz="1900" b="1" dirty="0">
                <a:solidFill>
                  <a:srgbClr val="FFFF00"/>
                </a:solidFill>
              </a:rPr>
              <a:t>n</a:t>
            </a:r>
            <a:r>
              <a:rPr lang="cs-CZ" sz="1900" b="1" dirty="0" err="1">
                <a:solidFill>
                  <a:srgbClr val="FFFF00"/>
                </a:solidFill>
              </a:rPr>
              <a:t>ová</a:t>
            </a:r>
            <a:r>
              <a:rPr lang="cs-CZ" sz="1900" b="1" dirty="0">
                <a:solidFill>
                  <a:srgbClr val="FFFF00"/>
                </a:solidFill>
              </a:rPr>
              <a:t> smlouva</a:t>
            </a:r>
            <a:r>
              <a:rPr lang="es-ES" sz="1900" b="1" dirty="0">
                <a:solidFill>
                  <a:srgbClr val="FFFF00"/>
                </a:solidFill>
              </a:rPr>
              <a:t> </a:t>
            </a:r>
            <a:r>
              <a:rPr lang="cs-CZ" sz="1900" b="1" dirty="0"/>
              <a:t>zpečetěná mou krví, která se za vás prolévá</a:t>
            </a:r>
            <a:r>
              <a:rPr lang="es-ES" sz="1900" b="1" dirty="0"/>
              <a:t>” </a:t>
            </a:r>
            <a:r>
              <a:rPr lang="es-ES" sz="1200" dirty="0"/>
              <a:t>(Lu</a:t>
            </a:r>
            <a:r>
              <a:rPr lang="cs-CZ" sz="1200" dirty="0" err="1"/>
              <a:t>káš</a:t>
            </a:r>
            <a:r>
              <a:rPr lang="es-ES" sz="1200" dirty="0"/>
              <a:t> 22</a:t>
            </a:r>
            <a:r>
              <a:rPr lang="cs-CZ" sz="1200" dirty="0"/>
              <a:t>,</a:t>
            </a:r>
            <a:r>
              <a:rPr lang="es-ES" sz="1200" dirty="0"/>
              <a:t>20)</a:t>
            </a:r>
            <a:endParaRPr lang="es-E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6*min(max(#ppt_w*#ppt_h,.3),1)-7.4)/-.7*#ppt_w"/>
                                          </p:val>
                                        </p:tav>
                                        <p:tav tm="100000">
                                          <p:val>
                                            <p:strVal val="#ppt_w"/>
                                          </p:val>
                                        </p:tav>
                                      </p:tavLst>
                                    </p:anim>
                                    <p:anim calcmode="lin" valueType="num">
                                      <p:cBhvr>
                                        <p:cTn id="8" dur="1000" fill="hold"/>
                                        <p:tgtEl>
                                          <p:spTgt spid="4"/>
                                        </p:tgtEl>
                                        <p:attrNameLst>
                                          <p:attrName>ppt_h</p:attrName>
                                        </p:attrNameLst>
                                      </p:cBhvr>
                                      <p:tavLst>
                                        <p:tav tm="0">
                                          <p:val>
                                            <p:strVal val="(6*min(max(#ppt_w*#ppt_h,.3),1)-7.4)/-.7*#ppt_h"/>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anim calcmode="discrete" valueType="clr">
                                      <p:cBhvr override="childStyle">
                                        <p:cTn id="1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
                                        </p:tgtEl>
                                        <p:attrNameLst>
                                          <p:attrName>fillcolor</p:attrName>
                                        </p:attrNameLst>
                                      </p:cBhvr>
                                      <p:tavLst>
                                        <p:tav tm="0">
                                          <p:val>
                                            <p:clrVal>
                                              <a:schemeClr val="accent2"/>
                                            </p:clrVal>
                                          </p:val>
                                        </p:tav>
                                        <p:tav tm="50000">
                                          <p:val>
                                            <p:clrVal>
                                              <a:schemeClr val="hlink"/>
                                            </p:clrVal>
                                          </p:val>
                                        </p:tav>
                                      </p:tavLst>
                                    </p:anim>
                                    <p:set>
                                      <p:cBhvr>
                                        <p:cTn id="17" dur="80"/>
                                        <p:tgtEl>
                                          <p:spTgt spid="6"/>
                                        </p:tgtEl>
                                        <p:attrNameLst>
                                          <p:attrName>fill.type</p:attrName>
                                        </p:attrNameLst>
                                      </p:cBhvr>
                                      <p:to>
                                        <p:strVal val="solid"/>
                                      </p:to>
                                    </p:set>
                                  </p:childTnLst>
                                </p:cTn>
                              </p:par>
                            </p:childTnLst>
                          </p:cTn>
                        </p:par>
                        <p:par>
                          <p:cTn id="18" fill="hold">
                            <p:stCondLst>
                              <p:cond delay="132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par>
                          <p:cTn id="25" fill="hold">
                            <p:stCondLst>
                              <p:cond delay="232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332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1406" y="2786058"/>
            <a:ext cx="2286016" cy="3354765"/>
          </a:xfrm>
          <a:prstGeom prst="rect">
            <a:avLst/>
          </a:prstGeom>
          <a:gradFill>
            <a:gsLst>
              <a:gs pos="0">
                <a:srgbClr val="C6AD51"/>
              </a:gs>
              <a:gs pos="80000">
                <a:srgbClr val="C48037"/>
              </a:gs>
              <a:gs pos="100000">
                <a:srgbClr val="AC8345"/>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000" b="1" dirty="0"/>
              <a:t>“</a:t>
            </a:r>
            <a:r>
              <a:rPr lang="cs-CZ" sz="2000" b="1" dirty="0"/>
              <a:t>Avšak jejich myšlení na tom ustrnula. Až do dnešního dne zůstává</a:t>
            </a:r>
            <a:r>
              <a:rPr lang="es-ES" sz="2000" b="1" dirty="0"/>
              <a:t> </a:t>
            </a:r>
            <a:r>
              <a:rPr lang="cs-CZ" sz="2000" b="1" dirty="0"/>
              <a:t>on</a:t>
            </a:r>
            <a:r>
              <a:rPr lang="es-ES" sz="2000" b="1" dirty="0"/>
              <a:t>e</a:t>
            </a:r>
            <a:r>
              <a:rPr lang="cs-CZ" sz="2000" b="1" dirty="0"/>
              <a:t>n závoj</a:t>
            </a:r>
            <a:r>
              <a:rPr lang="es-ES" sz="2000" b="1" dirty="0"/>
              <a:t> </a:t>
            </a:r>
            <a:r>
              <a:rPr lang="cs-CZ" sz="2000" b="1" dirty="0">
                <a:solidFill>
                  <a:srgbClr val="FFFF00"/>
                </a:solidFill>
              </a:rPr>
              <a:t>staré smlouvy</a:t>
            </a:r>
            <a:r>
              <a:rPr lang="es-ES" sz="2000" b="1" dirty="0"/>
              <a:t> </a:t>
            </a:r>
            <a:r>
              <a:rPr lang="cs-CZ" sz="2000" b="1" dirty="0"/>
              <a:t>a </a:t>
            </a:r>
            <a:r>
              <a:rPr lang="cs-CZ" sz="2000" b="1" dirty="0" err="1"/>
              <a:t>zů</a:t>
            </a:r>
            <a:r>
              <a:rPr lang="es-ES" sz="2000" b="1" dirty="0"/>
              <a:t>s</a:t>
            </a:r>
            <a:r>
              <a:rPr lang="cs-CZ" sz="2000" b="1" dirty="0"/>
              <a:t>tává skryto, že je zrušen        v K</a:t>
            </a:r>
            <a:r>
              <a:rPr lang="es-ES" sz="2000" b="1" dirty="0"/>
              <a:t>rist</a:t>
            </a:r>
            <a:r>
              <a:rPr lang="cs-CZ" sz="2000" b="1" dirty="0"/>
              <a:t>u</a:t>
            </a:r>
            <a:r>
              <a:rPr lang="es-ES" sz="2000" b="1" dirty="0"/>
              <a:t>”</a:t>
            </a:r>
            <a:br>
              <a:rPr lang="es-ES" sz="2000" b="1" dirty="0"/>
            </a:br>
            <a:r>
              <a:rPr lang="es-ES" sz="1200" dirty="0"/>
              <a:t>(2</a:t>
            </a:r>
            <a:r>
              <a:rPr lang="cs-CZ" sz="1200" dirty="0"/>
              <a:t>.</a:t>
            </a:r>
            <a:r>
              <a:rPr lang="es-ES" sz="1200" dirty="0"/>
              <a:t> </a:t>
            </a:r>
            <a:r>
              <a:rPr lang="cs-CZ" sz="1200" dirty="0"/>
              <a:t>list</a:t>
            </a:r>
            <a:r>
              <a:rPr lang="es-ES" sz="1200" dirty="0"/>
              <a:t> </a:t>
            </a:r>
            <a:r>
              <a:rPr lang="cs-CZ" sz="1200" dirty="0"/>
              <a:t>K</a:t>
            </a:r>
            <a:r>
              <a:rPr lang="es-ES" sz="1200" dirty="0"/>
              <a:t>orints</a:t>
            </a:r>
            <a:r>
              <a:rPr lang="cs-CZ" sz="1200" dirty="0"/>
              <a:t>kým</a:t>
            </a:r>
            <a:r>
              <a:rPr lang="es-ES" sz="1200" dirty="0"/>
              <a:t> 3</a:t>
            </a:r>
            <a:r>
              <a:rPr lang="cs-CZ" sz="1200" dirty="0"/>
              <a:t>,</a:t>
            </a:r>
            <a:r>
              <a:rPr lang="es-ES" sz="1200" dirty="0"/>
              <a:t>14)</a:t>
            </a:r>
            <a:endParaRPr lang="es-ES" sz="2000" dirty="0"/>
          </a:p>
        </p:txBody>
      </p:sp>
      <p:sp>
        <p:nvSpPr>
          <p:cNvPr id="3" name="2 CuadroTexto"/>
          <p:cNvSpPr txBox="1"/>
          <p:nvPr/>
        </p:nvSpPr>
        <p:spPr>
          <a:xfrm>
            <a:off x="285720" y="-24"/>
            <a:ext cx="3429024" cy="707886"/>
          </a:xfrm>
          <a:prstGeom prst="rect">
            <a:avLst/>
          </a:prstGeom>
          <a:noFill/>
        </p:spPr>
        <p:txBody>
          <a:bodyPr wrap="square" rtlCol="0">
            <a:spAutoFit/>
          </a:bodyPr>
          <a:lstStyle/>
          <a:p>
            <a:r>
              <a:rPr lang="cs-CZ"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SM</a:t>
            </a:r>
            <a:r>
              <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LO</a:t>
            </a:r>
            <a:r>
              <a:rPr lang="cs-CZ"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UVY</a:t>
            </a:r>
            <a:endPar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4" name="3 CuadroTexto"/>
          <p:cNvSpPr txBox="1"/>
          <p:nvPr/>
        </p:nvSpPr>
        <p:spPr>
          <a:xfrm>
            <a:off x="71406" y="1198891"/>
            <a:ext cx="3643338" cy="1323439"/>
          </a:xfrm>
          <a:prstGeom prst="rect">
            <a:avLst/>
          </a:prstGeom>
          <a:noFill/>
        </p:spPr>
        <p:txBody>
          <a:bodyPr wrap="square" rtlCol="0">
            <a:spAutoFit/>
          </a:bodyPr>
          <a:lstStyle/>
          <a:p>
            <a:r>
              <a:rPr lang="es-ES" sz="2000" b="1" spc="300" dirty="0">
                <a:ln>
                  <a:solidFill>
                    <a:srgbClr val="AC8345"/>
                  </a:solidFill>
                </a:ln>
                <a:solidFill>
                  <a:srgbClr val="FFFF00"/>
                </a:solidFill>
                <a:effectLst>
                  <a:glow rad="228600">
                    <a:schemeClr val="tx1">
                      <a:alpha val="40000"/>
                    </a:schemeClr>
                  </a:glow>
                </a:effectLst>
                <a:latin typeface="Cooper Black" pitchFamily="18" charset="0"/>
              </a:rPr>
              <a:t>Existence nové smlouvy </a:t>
            </a:r>
            <a:r>
              <a:rPr lang="cs-CZ" sz="2000" b="1" spc="300" dirty="0">
                <a:ln>
                  <a:solidFill>
                    <a:srgbClr val="AC8345"/>
                  </a:solidFill>
                </a:ln>
                <a:solidFill>
                  <a:srgbClr val="FFFF00"/>
                </a:solidFill>
                <a:effectLst>
                  <a:glow rad="228600">
                    <a:schemeClr val="tx1">
                      <a:alpha val="40000"/>
                    </a:schemeClr>
                  </a:glow>
                </a:effectLst>
                <a:latin typeface="Cooper Black" pitchFamily="18" charset="0"/>
              </a:rPr>
              <a:t>dokládá</a:t>
            </a:r>
            <a:r>
              <a:rPr lang="es-ES" sz="2000" b="1" spc="300" dirty="0">
                <a:ln>
                  <a:solidFill>
                    <a:srgbClr val="AC8345"/>
                  </a:solidFill>
                </a:ln>
                <a:solidFill>
                  <a:srgbClr val="FFFF00"/>
                </a:solidFill>
                <a:effectLst>
                  <a:glow rad="228600">
                    <a:schemeClr val="tx1">
                      <a:alpha val="40000"/>
                    </a:schemeClr>
                  </a:glow>
                </a:effectLst>
                <a:latin typeface="Cooper Black" pitchFamily="18" charset="0"/>
              </a:rPr>
              <a:t> existenci STARÉ </a:t>
            </a:r>
            <a:r>
              <a:rPr lang="cs-CZ" sz="2000" b="1" spc="300" dirty="0">
                <a:ln>
                  <a:solidFill>
                    <a:srgbClr val="AC8345"/>
                  </a:solidFill>
                </a:ln>
                <a:solidFill>
                  <a:srgbClr val="FFFF00"/>
                </a:solidFill>
                <a:effectLst>
                  <a:glow rad="228600">
                    <a:schemeClr val="tx1">
                      <a:alpha val="40000"/>
                    </a:schemeClr>
                  </a:glow>
                </a:effectLst>
                <a:latin typeface="Cooper Black" pitchFamily="18" charset="0"/>
              </a:rPr>
              <a:t>SMLOUVY</a:t>
            </a:r>
            <a:r>
              <a:rPr lang="es-ES" sz="2000" b="1" spc="300" dirty="0">
                <a:ln>
                  <a:solidFill>
                    <a:srgbClr val="AC8345"/>
                  </a:solidFill>
                </a:ln>
                <a:solidFill>
                  <a:srgbClr val="FFFF00"/>
                </a:solidFill>
                <a:effectLst>
                  <a:glow rad="228600">
                    <a:schemeClr val="tx1">
                      <a:alpha val="40000"/>
                    </a:schemeClr>
                  </a:glow>
                </a:effectLst>
                <a:latin typeface="Cooper Black" pitchFamily="18"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1406" y="2786058"/>
            <a:ext cx="2286016" cy="3354765"/>
          </a:xfrm>
          <a:prstGeom prst="rect">
            <a:avLst/>
          </a:prstGeom>
          <a:gradFill>
            <a:gsLst>
              <a:gs pos="0">
                <a:srgbClr val="C6AD51"/>
              </a:gs>
              <a:gs pos="80000">
                <a:srgbClr val="C48037"/>
              </a:gs>
              <a:gs pos="100000">
                <a:srgbClr val="AC8345"/>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000" b="1" dirty="0">
                <a:solidFill>
                  <a:prstClr val="white"/>
                </a:solidFill>
              </a:rPr>
              <a:t>“</a:t>
            </a:r>
            <a:r>
              <a:rPr lang="cs-CZ" sz="2000" b="1" dirty="0"/>
              <a:t>Avšak jejich myšlení na tom ustrnula. Až do dnešního dne zůstává</a:t>
            </a:r>
            <a:r>
              <a:rPr lang="es-ES" sz="2000" b="1" dirty="0"/>
              <a:t> </a:t>
            </a:r>
            <a:r>
              <a:rPr lang="cs-CZ" sz="2000" b="1" dirty="0"/>
              <a:t>on</a:t>
            </a:r>
            <a:r>
              <a:rPr lang="es-ES" sz="2000" b="1" dirty="0"/>
              <a:t>e</a:t>
            </a:r>
            <a:r>
              <a:rPr lang="cs-CZ" sz="2000" b="1" dirty="0"/>
              <a:t>n          závoj</a:t>
            </a:r>
            <a:r>
              <a:rPr lang="es-ES" sz="2000" b="1" dirty="0">
                <a:solidFill>
                  <a:prstClr val="white"/>
                </a:solidFill>
              </a:rPr>
              <a:t> </a:t>
            </a:r>
            <a:r>
              <a:rPr lang="es-ES" sz="2000" b="1" dirty="0">
                <a:solidFill>
                  <a:srgbClr val="D39E63"/>
                </a:solidFill>
              </a:rPr>
              <a:t>antiguo pacto,</a:t>
            </a:r>
            <a:r>
              <a:rPr lang="es-ES" sz="2000" b="1" dirty="0">
                <a:solidFill>
                  <a:prstClr val="white"/>
                </a:solidFill>
              </a:rPr>
              <a:t> </a:t>
            </a:r>
            <a:r>
              <a:rPr lang="cs-CZ" sz="2000" b="1" dirty="0"/>
              <a:t>a     </a:t>
            </a:r>
            <a:r>
              <a:rPr lang="cs-CZ" sz="2000" b="1" dirty="0" err="1"/>
              <a:t>zů</a:t>
            </a:r>
            <a:r>
              <a:rPr lang="es-ES" sz="2000" b="1" dirty="0"/>
              <a:t>s</a:t>
            </a:r>
            <a:r>
              <a:rPr lang="cs-CZ" sz="2000" b="1" dirty="0"/>
              <a:t>tává skryto, že je zrušen        v K</a:t>
            </a:r>
            <a:r>
              <a:rPr lang="es-ES" sz="2000" b="1" dirty="0"/>
              <a:t>rist</a:t>
            </a:r>
            <a:r>
              <a:rPr lang="cs-CZ" sz="2000" b="1" dirty="0"/>
              <a:t>u</a:t>
            </a:r>
            <a:r>
              <a:rPr lang="es-ES" sz="2000" b="1" dirty="0">
                <a:solidFill>
                  <a:prstClr val="white"/>
                </a:solidFill>
              </a:rPr>
              <a:t>”</a:t>
            </a:r>
            <a:br>
              <a:rPr lang="es-ES" sz="2000" b="1" dirty="0">
                <a:solidFill>
                  <a:prstClr val="white"/>
                </a:solidFill>
              </a:rPr>
            </a:br>
            <a:r>
              <a:rPr lang="es-ES" sz="1200" dirty="0">
                <a:solidFill>
                  <a:prstClr val="white"/>
                </a:solidFill>
              </a:rPr>
              <a:t>(2</a:t>
            </a:r>
            <a:r>
              <a:rPr lang="cs-CZ" sz="1200" dirty="0">
                <a:solidFill>
                  <a:prstClr val="white"/>
                </a:solidFill>
              </a:rPr>
              <a:t>.</a:t>
            </a:r>
            <a:r>
              <a:rPr lang="es-ES" sz="1200" dirty="0">
                <a:solidFill>
                  <a:prstClr val="white"/>
                </a:solidFill>
              </a:rPr>
              <a:t> </a:t>
            </a:r>
            <a:r>
              <a:rPr lang="cs-CZ" sz="1200" dirty="0">
                <a:solidFill>
                  <a:prstClr val="white"/>
                </a:solidFill>
              </a:rPr>
              <a:t>list</a:t>
            </a:r>
            <a:r>
              <a:rPr lang="es-ES" sz="1200" dirty="0">
                <a:solidFill>
                  <a:prstClr val="white"/>
                </a:solidFill>
              </a:rPr>
              <a:t> </a:t>
            </a:r>
            <a:r>
              <a:rPr lang="cs-CZ" sz="1200" dirty="0">
                <a:solidFill>
                  <a:prstClr val="white"/>
                </a:solidFill>
              </a:rPr>
              <a:t>K</a:t>
            </a:r>
            <a:r>
              <a:rPr lang="es-ES" sz="1200" dirty="0">
                <a:solidFill>
                  <a:prstClr val="white"/>
                </a:solidFill>
              </a:rPr>
              <a:t>orints</a:t>
            </a:r>
            <a:r>
              <a:rPr lang="cs-CZ" sz="1200" dirty="0">
                <a:solidFill>
                  <a:prstClr val="white"/>
                </a:solidFill>
              </a:rPr>
              <a:t>kým</a:t>
            </a:r>
            <a:r>
              <a:rPr lang="es-ES" sz="1200" dirty="0">
                <a:solidFill>
                  <a:prstClr val="white"/>
                </a:solidFill>
              </a:rPr>
              <a:t> 3</a:t>
            </a:r>
            <a:r>
              <a:rPr lang="cs-CZ" sz="1200" dirty="0">
                <a:solidFill>
                  <a:prstClr val="white"/>
                </a:solidFill>
              </a:rPr>
              <a:t>,</a:t>
            </a:r>
            <a:r>
              <a:rPr lang="es-ES" sz="1200" dirty="0">
                <a:solidFill>
                  <a:prstClr val="white"/>
                </a:solidFill>
              </a:rPr>
              <a:t>14)</a:t>
            </a:r>
            <a:endParaRPr lang="es-ES" sz="2000" dirty="0">
              <a:solidFill>
                <a:prstClr val="white"/>
              </a:solidFill>
            </a:endParaRPr>
          </a:p>
        </p:txBody>
      </p:sp>
      <p:sp>
        <p:nvSpPr>
          <p:cNvPr id="5" name="4 CuadroTexto"/>
          <p:cNvSpPr txBox="1"/>
          <p:nvPr/>
        </p:nvSpPr>
        <p:spPr>
          <a:xfrm>
            <a:off x="323528" y="4365104"/>
            <a:ext cx="1437630" cy="646331"/>
          </a:xfrm>
          <a:prstGeom prst="rect">
            <a:avLst/>
          </a:prstGeom>
          <a:noFill/>
        </p:spPr>
        <p:txBody>
          <a:bodyPr wrap="square" rtlCol="0">
            <a:spAutoFit/>
          </a:bodyPr>
          <a:lstStyle/>
          <a:p>
            <a:r>
              <a:rPr lang="cs-CZ" b="1" dirty="0">
                <a:effectLst>
                  <a:glow rad="228600">
                    <a:srgbClr val="FFFF00">
                      <a:alpha val="40000"/>
                    </a:srgbClr>
                  </a:glow>
                </a:effectLst>
              </a:rPr>
              <a:t>           staré           smlouvy </a:t>
            </a:r>
            <a:endParaRPr lang="es-ES" b="1" dirty="0">
              <a:effectLst>
                <a:glow rad="228600">
                  <a:srgbClr val="FFFF00">
                    <a:alpha val="40000"/>
                  </a:srgbClr>
                </a:glow>
              </a:effectLst>
            </a:endParaRPr>
          </a:p>
        </p:txBody>
      </p:sp>
      <p:sp>
        <p:nvSpPr>
          <p:cNvPr id="6" name="5 CuadroTexto"/>
          <p:cNvSpPr txBox="1"/>
          <p:nvPr/>
        </p:nvSpPr>
        <p:spPr>
          <a:xfrm>
            <a:off x="71406" y="85531"/>
            <a:ext cx="5643602" cy="2062103"/>
          </a:xfrm>
          <a:prstGeom prst="rect">
            <a:avLst/>
          </a:prstGeom>
          <a:noFill/>
        </p:spPr>
        <p:txBody>
          <a:bodyPr wrap="square" rtlCol="0">
            <a:spAutoFit/>
          </a:bodyPr>
          <a:lstStyle/>
          <a:p>
            <a:pPr>
              <a:spcBef>
                <a:spcPts val="600"/>
              </a:spcBef>
              <a:spcAft>
                <a:spcPts val="600"/>
              </a:spcAft>
            </a:pPr>
            <a:r>
              <a:rPr lang="es-ES" b="1" dirty="0">
                <a:solidFill>
                  <a:srgbClr val="FFFF00"/>
                </a:solidFill>
                <a:effectLst>
                  <a:glow rad="228600">
                    <a:srgbClr val="582A00">
                      <a:alpha val="40000"/>
                    </a:srgbClr>
                  </a:glow>
                </a:effectLst>
              </a:rPr>
              <a:t>V roce 382 papež Damasus I. pověřil Jeronýma, aby přeložil Bibli do vulgární latiny</a:t>
            </a:r>
            <a:r>
              <a:rPr lang="cs-CZ" b="1" dirty="0">
                <a:solidFill>
                  <a:srgbClr val="FFFF00"/>
                </a:solidFill>
                <a:effectLst>
                  <a:glow rad="228600">
                    <a:srgbClr val="582A00">
                      <a:alpha val="40000"/>
                    </a:srgbClr>
                  </a:glow>
                </a:effectLst>
              </a:rPr>
              <a:t>. Ten</a:t>
            </a:r>
            <a:r>
              <a:rPr lang="es-ES" b="1" dirty="0">
                <a:solidFill>
                  <a:srgbClr val="FFFF00"/>
                </a:solidFill>
                <a:effectLst>
                  <a:glow rad="228600">
                    <a:srgbClr val="582A00">
                      <a:alpha val="40000"/>
                    </a:srgbClr>
                  </a:glow>
                </a:effectLst>
              </a:rPr>
              <a:t> přeloži</a:t>
            </a:r>
            <a:r>
              <a:rPr lang="cs-CZ" b="1" dirty="0">
                <a:solidFill>
                  <a:srgbClr val="FFFF00"/>
                </a:solidFill>
                <a:effectLst>
                  <a:glow rad="228600">
                    <a:srgbClr val="582A00">
                      <a:alpha val="40000"/>
                    </a:srgbClr>
                  </a:glow>
                </a:effectLst>
              </a:rPr>
              <a:t>l</a:t>
            </a:r>
            <a:r>
              <a:rPr lang="es-ES" b="1" dirty="0">
                <a:solidFill>
                  <a:srgbClr val="FFFF00"/>
                </a:solidFill>
                <a:effectLst>
                  <a:glow rad="228600">
                    <a:srgbClr val="582A00">
                      <a:alpha val="40000"/>
                    </a:srgbClr>
                  </a:glow>
                </a:effectLst>
              </a:rPr>
              <a:t> </a:t>
            </a:r>
            <a:r>
              <a:rPr lang="cs-CZ" b="1" dirty="0">
                <a:solidFill>
                  <a:srgbClr val="FFFF00"/>
                </a:solidFill>
                <a:effectLst>
                  <a:glow rad="228600">
                    <a:srgbClr val="582A00">
                      <a:alpha val="40000"/>
                    </a:srgbClr>
                  </a:glow>
                </a:effectLst>
              </a:rPr>
              <a:t>sousloví</a:t>
            </a:r>
            <a:r>
              <a:rPr lang="es-ES" b="1" dirty="0">
                <a:solidFill>
                  <a:srgbClr val="FFFF00"/>
                </a:solidFill>
                <a:effectLst>
                  <a:glow rad="228600">
                    <a:srgbClr val="582A00">
                      <a:alpha val="40000"/>
                    </a:srgbClr>
                  </a:glow>
                </a:effectLst>
              </a:rPr>
              <a:t> "Stará smlouva" </a:t>
            </a:r>
            <a:r>
              <a:rPr lang="cs-CZ" b="1" dirty="0">
                <a:solidFill>
                  <a:srgbClr val="FFFF00"/>
                </a:solidFill>
                <a:effectLst>
                  <a:glow rad="228600">
                    <a:srgbClr val="582A00">
                      <a:alpha val="40000"/>
                    </a:srgbClr>
                  </a:glow>
                </a:effectLst>
              </a:rPr>
              <a:t>termínem</a:t>
            </a:r>
            <a:r>
              <a:rPr lang="es-ES" b="1" dirty="0">
                <a:solidFill>
                  <a:srgbClr val="FFFF00"/>
                </a:solidFill>
                <a:effectLst>
                  <a:glow rad="228600">
                    <a:srgbClr val="582A00">
                      <a:alpha val="40000"/>
                    </a:srgbClr>
                  </a:glow>
                </a:effectLst>
              </a:rPr>
              <a:t>"Starý zákon".</a:t>
            </a:r>
          </a:p>
          <a:p>
            <a:pPr>
              <a:spcBef>
                <a:spcPts val="600"/>
              </a:spcBef>
              <a:spcAft>
                <a:spcPts val="600"/>
              </a:spcAft>
            </a:pPr>
            <a:r>
              <a:rPr lang="pl-PL" b="1" dirty="0">
                <a:solidFill>
                  <a:srgbClr val="FFFF00"/>
                </a:solidFill>
                <a:effectLst>
                  <a:glow rad="228600">
                    <a:srgbClr val="582A00">
                      <a:alpha val="40000"/>
                    </a:srgbClr>
                  </a:glow>
                </a:effectLst>
              </a:rPr>
              <a:t>Od té doby se Bible dělí na Starý a Nový zákon.
Řecké slovo</a:t>
            </a:r>
            <a:r>
              <a:rPr lang="es-ES" b="1" dirty="0">
                <a:solidFill>
                  <a:srgbClr val="FFFF00"/>
                </a:solidFill>
                <a:effectLst>
                  <a:glow rad="228600">
                    <a:srgbClr val="582A00">
                      <a:alpha val="40000"/>
                    </a:srgbClr>
                  </a:glow>
                </a:effectLst>
              </a:rPr>
              <a:t> </a:t>
            </a:r>
            <a:r>
              <a:rPr lang="es-ES" b="1" i="1" dirty="0">
                <a:solidFill>
                  <a:srgbClr val="FFFF00"/>
                </a:solidFill>
                <a:effectLst>
                  <a:glow rad="228600">
                    <a:srgbClr val="582A00">
                      <a:alpha val="40000"/>
                    </a:srgbClr>
                  </a:glow>
                </a:effectLst>
              </a:rPr>
              <a:t>diatheke</a:t>
            </a:r>
            <a:r>
              <a:rPr lang="es-ES" b="1" dirty="0">
                <a:solidFill>
                  <a:srgbClr val="FFFF00"/>
                </a:solidFill>
                <a:effectLst>
                  <a:glow rad="228600">
                    <a:srgbClr val="582A00">
                      <a:alpha val="40000"/>
                    </a:srgbClr>
                  </a:glow>
                </a:effectLst>
              </a:rPr>
              <a:t> </a:t>
            </a:r>
            <a:r>
              <a:rPr lang="cs-CZ" b="1" dirty="0">
                <a:solidFill>
                  <a:srgbClr val="FFFF00"/>
                </a:solidFill>
                <a:effectLst>
                  <a:glow rad="228600">
                    <a:srgbClr val="582A00">
                      <a:alpha val="40000"/>
                    </a:srgbClr>
                  </a:glow>
                </a:effectLst>
              </a:rPr>
              <a:t>s</a:t>
            </a:r>
            <a:r>
              <a:rPr lang="es-ES" b="1" dirty="0">
                <a:solidFill>
                  <a:srgbClr val="FFFF00"/>
                </a:solidFill>
                <a:effectLst>
                  <a:glow rad="228600">
                    <a:srgbClr val="582A00">
                      <a:alpha val="40000"/>
                    </a:srgbClr>
                  </a:glow>
                </a:effectLst>
              </a:rPr>
              <a:t>e</a:t>
            </a:r>
            <a:r>
              <a:rPr lang="cs-CZ" b="1" dirty="0">
                <a:solidFill>
                  <a:srgbClr val="FFFF00"/>
                </a:solidFill>
                <a:effectLst>
                  <a:glow rad="228600">
                    <a:srgbClr val="582A00">
                      <a:alpha val="40000"/>
                    </a:srgbClr>
                  </a:glow>
                </a:effectLst>
              </a:rPr>
              <a:t> dá</a:t>
            </a:r>
            <a:r>
              <a:rPr lang="es-ES" b="1" dirty="0">
                <a:solidFill>
                  <a:srgbClr val="FFFF00"/>
                </a:solidFill>
                <a:effectLst>
                  <a:glow rad="228600">
                    <a:srgbClr val="582A00">
                      <a:alpha val="40000"/>
                    </a:srgbClr>
                  </a:glow>
                </a:effectLst>
              </a:rPr>
              <a:t> přeložit </a:t>
            </a:r>
            <a:r>
              <a:rPr lang="cs-CZ" b="1" dirty="0">
                <a:solidFill>
                  <a:srgbClr val="FFFF00"/>
                </a:solidFill>
                <a:effectLst>
                  <a:glow rad="228600">
                    <a:srgbClr val="582A00">
                      <a:alpha val="40000"/>
                    </a:srgbClr>
                  </a:glow>
                </a:effectLst>
              </a:rPr>
              <a:t>jako</a:t>
            </a:r>
            <a:r>
              <a:rPr lang="es-ES" b="1" dirty="0">
                <a:solidFill>
                  <a:srgbClr val="FFFF00"/>
                </a:solidFill>
                <a:effectLst>
                  <a:glow rad="228600">
                    <a:srgbClr val="582A00">
                      <a:alpha val="40000"/>
                    </a:srgbClr>
                  </a:glow>
                </a:effectLst>
              </a:rPr>
              <a:t> smlouva nebo závěť.</a:t>
            </a:r>
          </a:p>
        </p:txBody>
      </p:sp>
      <p:pic>
        <p:nvPicPr>
          <p:cNvPr id="2050" name="Picture 2" descr="http://www.divvol.org/santoral/img/jeronimo02.jpg"/>
          <p:cNvPicPr>
            <a:picLocks noChangeAspect="1" noChangeArrowheads="1"/>
          </p:cNvPicPr>
          <p:nvPr/>
        </p:nvPicPr>
        <p:blipFill>
          <a:blip r:embed="rId3" cstate="print"/>
          <a:srcRect/>
          <a:stretch>
            <a:fillRect/>
          </a:stretch>
        </p:blipFill>
        <p:spPr bwMode="auto">
          <a:xfrm>
            <a:off x="6662763" y="4286256"/>
            <a:ext cx="1552575"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http://fredy91306.tripod.com/sitebuildercontent/sitebuilderpictures/vulgata-latina.jpg"/>
          <p:cNvPicPr>
            <a:picLocks noChangeAspect="1" noChangeArrowheads="1"/>
          </p:cNvPicPr>
          <p:nvPr/>
        </p:nvPicPr>
        <p:blipFill>
          <a:blip r:embed="rId4" cstate="print"/>
          <a:srcRect/>
          <a:stretch>
            <a:fillRect/>
          </a:stretch>
        </p:blipFill>
        <p:spPr bwMode="auto">
          <a:xfrm>
            <a:off x="3000364" y="4810148"/>
            <a:ext cx="28575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slide(fromBottom)">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 y="-24"/>
            <a:ext cx="5023655"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s-ES" sz="5400" b="1" dirty="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rPr>
              <a:t>ALEGORIE
</a:t>
            </a:r>
            <a:endParaRPr lang="es-ES" sz="5400" b="1" cap="none" spc="0" dirty="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endParaRPr>
          </a:p>
        </p:txBody>
      </p:sp>
      <p:sp>
        <p:nvSpPr>
          <p:cNvPr id="3" name="2 Rectángulo"/>
          <p:cNvSpPr/>
          <p:nvPr/>
        </p:nvSpPr>
        <p:spPr>
          <a:xfrm>
            <a:off x="71406" y="2262271"/>
            <a:ext cx="5076658" cy="3693319"/>
          </a:xfrm>
          <a:prstGeom prst="rect">
            <a:avLst/>
          </a:prstGeom>
          <a:gradFill>
            <a:gsLst>
              <a:gs pos="0">
                <a:srgbClr val="8B5782"/>
              </a:gs>
              <a:gs pos="80000">
                <a:srgbClr val="CCACC7"/>
              </a:gs>
              <a:gs pos="100000">
                <a:srgbClr val="6C4465"/>
              </a:gs>
            </a:gsLst>
          </a:gradFill>
        </p:spPr>
        <p:style>
          <a:lnRef idx="0">
            <a:schemeClr val="accent3"/>
          </a:lnRef>
          <a:fillRef idx="3">
            <a:schemeClr val="accent3"/>
          </a:fillRef>
          <a:effectRef idx="3">
            <a:schemeClr val="accent3"/>
          </a:effectRef>
          <a:fontRef idx="minor">
            <a:schemeClr val="lt1"/>
          </a:fontRef>
        </p:style>
        <p:txBody>
          <a:bodyPr wrap="square">
            <a:spAutoFit/>
          </a:bodyPr>
          <a:lstStyle/>
          <a:p>
            <a:r>
              <a:rPr lang="es-ES" b="1" dirty="0">
                <a:ln>
                  <a:solidFill>
                    <a:srgbClr val="8B5782"/>
                  </a:solidFill>
                </a:ln>
                <a:solidFill>
                  <a:schemeClr val="tx1"/>
                </a:solidFill>
                <a:latin typeface="Eras Bold ITC" pitchFamily="34" charset="0"/>
                <a:cs typeface="Aharoni" pitchFamily="2" charset="-79"/>
              </a:rPr>
              <a:t>“</a:t>
            </a:r>
            <a:r>
              <a:rPr lang="cs-CZ" b="1" dirty="0">
                <a:ln>
                  <a:solidFill>
                    <a:srgbClr val="8B5782"/>
                  </a:solidFill>
                </a:ln>
                <a:solidFill>
                  <a:schemeClr val="tx1"/>
                </a:solidFill>
                <a:latin typeface="Eras Bold ITC" pitchFamily="34" charset="0"/>
                <a:cs typeface="Aharoni" pitchFamily="2" charset="-79"/>
              </a:rPr>
              <a:t>Čteme tam, ž</a:t>
            </a:r>
            <a:r>
              <a:rPr lang="es-ES" b="1" dirty="0">
                <a:ln>
                  <a:solidFill>
                    <a:srgbClr val="8B5782"/>
                  </a:solidFill>
                </a:ln>
                <a:solidFill>
                  <a:schemeClr val="tx1"/>
                </a:solidFill>
                <a:latin typeface="Eras Bold ITC" pitchFamily="34" charset="0"/>
                <a:cs typeface="Aharoni" pitchFamily="2" charset="-79"/>
              </a:rPr>
              <a:t>e Abraham </a:t>
            </a:r>
            <a:r>
              <a:rPr lang="cs-CZ" b="1" dirty="0">
                <a:ln>
                  <a:solidFill>
                    <a:srgbClr val="8B5782"/>
                  </a:solidFill>
                </a:ln>
                <a:solidFill>
                  <a:schemeClr val="tx1"/>
                </a:solidFill>
                <a:latin typeface="Eras Bold ITC" pitchFamily="34" charset="0"/>
                <a:cs typeface="Aharoni" pitchFamily="2" charset="-79"/>
              </a:rPr>
              <a:t>měl dva syny, jednoho z otrokyně a druhého ze ženy svobodné</a:t>
            </a:r>
            <a:r>
              <a:rPr lang="es-ES" b="1" dirty="0">
                <a:ln>
                  <a:solidFill>
                    <a:srgbClr val="8B5782"/>
                  </a:solidFill>
                </a:ln>
                <a:solidFill>
                  <a:schemeClr val="tx1"/>
                </a:solidFill>
                <a:latin typeface="Eras Bold ITC" pitchFamily="34" charset="0"/>
                <a:cs typeface="Aharoni" pitchFamily="2" charset="-79"/>
              </a:rPr>
              <a:t>.</a:t>
            </a:r>
            <a:r>
              <a:rPr lang="cs-CZ" b="1" dirty="0">
                <a:ln>
                  <a:solidFill>
                    <a:srgbClr val="8B5782"/>
                  </a:solidFill>
                </a:ln>
                <a:solidFill>
                  <a:schemeClr val="tx1"/>
                </a:solidFill>
                <a:latin typeface="Eras Bold ITC" pitchFamily="34" charset="0"/>
                <a:cs typeface="Aharoni" pitchFamily="2" charset="-79"/>
              </a:rPr>
              <a:t>Ten z otrokyně se </a:t>
            </a:r>
            <a:r>
              <a:rPr lang="cs-CZ" b="1" dirty="0" err="1">
                <a:ln>
                  <a:solidFill>
                    <a:srgbClr val="8B5782"/>
                  </a:solidFill>
                </a:ln>
                <a:solidFill>
                  <a:schemeClr val="tx1"/>
                </a:solidFill>
                <a:latin typeface="Eras Bold ITC" pitchFamily="34" charset="0"/>
                <a:cs typeface="Aharoni" pitchFamily="2" charset="-79"/>
              </a:rPr>
              <a:t>nrodil</a:t>
            </a:r>
            <a:r>
              <a:rPr lang="cs-CZ" b="1" dirty="0">
                <a:ln>
                  <a:solidFill>
                    <a:srgbClr val="8B5782"/>
                  </a:solidFill>
                </a:ln>
                <a:solidFill>
                  <a:schemeClr val="tx1"/>
                </a:solidFill>
                <a:latin typeface="Eras Bold ITC" pitchFamily="34" charset="0"/>
                <a:cs typeface="Aharoni" pitchFamily="2" charset="-79"/>
              </a:rPr>
              <a:t> jen       z vůle člověka, ten ze svobodné podle zaslíbení</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Je to řečeno obrazně: Ty dvě ženy</a:t>
            </a:r>
            <a:r>
              <a:rPr lang="es-ES" b="1" dirty="0">
                <a:ln>
                  <a:solidFill>
                    <a:srgbClr val="8B5782"/>
                  </a:solidFill>
                </a:ln>
                <a:solidFill>
                  <a:schemeClr val="tx1"/>
                </a:solidFill>
                <a:latin typeface="Eras Bold ITC" pitchFamily="34" charset="0"/>
                <a:cs typeface="Aharoni" pitchFamily="2" charset="-79"/>
              </a:rPr>
              <a:t> jso</a:t>
            </a:r>
            <a:r>
              <a:rPr lang="cs-CZ" b="1" dirty="0">
                <a:ln>
                  <a:solidFill>
                    <a:srgbClr val="8B5782"/>
                  </a:solidFill>
                </a:ln>
                <a:solidFill>
                  <a:schemeClr val="tx1"/>
                </a:solidFill>
                <a:latin typeface="Eras Bold ITC" pitchFamily="34" charset="0"/>
                <a:cs typeface="Aharoni" pitchFamily="2" charset="-79"/>
              </a:rPr>
              <a:t>u</a:t>
            </a:r>
            <a:r>
              <a:rPr lang="es-ES" b="1" dirty="0">
                <a:ln>
                  <a:solidFill>
                    <a:srgbClr val="8B5782"/>
                  </a:solidFill>
                </a:ln>
                <a:solidFill>
                  <a:schemeClr val="tx1"/>
                </a:solidFill>
                <a:latin typeface="Eras Bold ITC" pitchFamily="34" charset="0"/>
                <a:cs typeface="Aharoni" pitchFamily="2" charset="-79"/>
              </a:rPr>
              <a:t> </a:t>
            </a:r>
            <a:r>
              <a:rPr lang="es-ES" b="1" u="sng" dirty="0">
                <a:ln>
                  <a:solidFill>
                    <a:srgbClr val="8B5782"/>
                  </a:solidFill>
                </a:ln>
                <a:solidFill>
                  <a:schemeClr val="tx1"/>
                </a:solidFill>
                <a:latin typeface="Eras Bold ITC" pitchFamily="34" charset="0"/>
                <a:cs typeface="Aharoni" pitchFamily="2" charset="-79"/>
              </a:rPr>
              <a:t>d</a:t>
            </a:r>
            <a:r>
              <a:rPr lang="cs-CZ" b="1" u="sng" dirty="0" err="1">
                <a:ln>
                  <a:solidFill>
                    <a:srgbClr val="8B5782"/>
                  </a:solidFill>
                </a:ln>
                <a:solidFill>
                  <a:schemeClr val="tx1"/>
                </a:solidFill>
                <a:latin typeface="Eras Bold ITC" pitchFamily="34" charset="0"/>
                <a:cs typeface="Aharoni" pitchFamily="2" charset="-79"/>
              </a:rPr>
              <a:t>vě</a:t>
            </a:r>
            <a:r>
              <a:rPr lang="cs-CZ" b="1" u="sng" dirty="0">
                <a:ln>
                  <a:solidFill>
                    <a:srgbClr val="8B5782"/>
                  </a:solidFill>
                </a:ln>
                <a:solidFill>
                  <a:schemeClr val="tx1"/>
                </a:solidFill>
                <a:latin typeface="Eras Bold ITC" pitchFamily="34" charset="0"/>
                <a:cs typeface="Aharoni" pitchFamily="2" charset="-79"/>
              </a:rPr>
              <a:t> </a:t>
            </a:r>
            <a:r>
              <a:rPr lang="es-ES" b="1" u="sng" dirty="0">
                <a:ln>
                  <a:solidFill>
                    <a:srgbClr val="8B5782"/>
                  </a:solidFill>
                </a:ln>
                <a:solidFill>
                  <a:schemeClr val="tx1"/>
                </a:solidFill>
                <a:latin typeface="Eras Bold ITC" pitchFamily="34" charset="0"/>
                <a:cs typeface="Aharoni" pitchFamily="2" charset="-79"/>
              </a:rPr>
              <a:t>s</a:t>
            </a:r>
            <a:r>
              <a:rPr lang="cs-CZ" b="1" u="sng" dirty="0" err="1">
                <a:ln>
                  <a:solidFill>
                    <a:srgbClr val="8B5782"/>
                  </a:solidFill>
                </a:ln>
                <a:solidFill>
                  <a:schemeClr val="tx1"/>
                </a:solidFill>
                <a:latin typeface="Eras Bold ITC" pitchFamily="34" charset="0"/>
                <a:cs typeface="Aharoni" pitchFamily="2" charset="-79"/>
              </a:rPr>
              <a:t>mlouvy</a:t>
            </a:r>
            <a:r>
              <a:rPr lang="cs-CZ" b="1" dirty="0">
                <a:ln>
                  <a:solidFill>
                    <a:srgbClr val="8B5782"/>
                  </a:solidFill>
                </a:ln>
                <a:solidFill>
                  <a:schemeClr val="tx1"/>
                </a:solidFill>
                <a:latin typeface="Eras Bold ITC" pitchFamily="34" charset="0"/>
                <a:cs typeface="Aharoni" pitchFamily="2" charset="-79"/>
              </a:rPr>
              <a:t>,</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j</a:t>
            </a:r>
            <a:r>
              <a:rPr lang="es-ES" b="1" dirty="0">
                <a:ln>
                  <a:solidFill>
                    <a:srgbClr val="8B5782"/>
                  </a:solidFill>
                </a:ln>
                <a:solidFill>
                  <a:schemeClr val="tx1"/>
                </a:solidFill>
                <a:latin typeface="Eras Bold ITC" pitchFamily="34" charset="0"/>
                <a:cs typeface="Aharoni" pitchFamily="2" charset="-79"/>
              </a:rPr>
              <a:t>e</a:t>
            </a:r>
            <a:r>
              <a:rPr lang="cs-CZ" b="1" dirty="0">
                <a:ln>
                  <a:solidFill>
                    <a:srgbClr val="8B5782"/>
                  </a:solidFill>
                </a:ln>
                <a:solidFill>
                  <a:schemeClr val="tx1"/>
                </a:solidFill>
                <a:latin typeface="Eras Bold ITC" pitchFamily="34" charset="0"/>
                <a:cs typeface="Aharoni" pitchFamily="2" charset="-79"/>
              </a:rPr>
              <a:t>dna z hory</a:t>
            </a:r>
            <a:r>
              <a:rPr lang="es-ES" b="1" dirty="0">
                <a:ln>
                  <a:solidFill>
                    <a:srgbClr val="8B5782"/>
                  </a:solidFill>
                </a:ln>
                <a:solidFill>
                  <a:schemeClr val="tx1"/>
                </a:solidFill>
                <a:latin typeface="Eras Bold ITC" pitchFamily="34" charset="0"/>
                <a:cs typeface="Aharoni" pitchFamily="2" charset="-79"/>
              </a:rPr>
              <a:t> Sina</a:t>
            </a:r>
            <a:r>
              <a:rPr lang="cs-CZ" b="1" dirty="0">
                <a:ln>
                  <a:solidFill>
                    <a:srgbClr val="8B5782"/>
                  </a:solidFill>
                </a:ln>
                <a:solidFill>
                  <a:schemeClr val="tx1"/>
                </a:solidFill>
                <a:latin typeface="Eras Bold ITC" pitchFamily="34" charset="0"/>
                <a:cs typeface="Aharoni" pitchFamily="2" charset="-79"/>
              </a:rPr>
              <a:t>j</a:t>
            </a:r>
            <a:r>
              <a:rPr lang="es-ES" b="1" dirty="0">
                <a:ln>
                  <a:solidFill>
                    <a:srgbClr val="8B5782"/>
                  </a:solidFill>
                </a:ln>
                <a:solidFill>
                  <a:schemeClr val="tx1"/>
                </a:solidFill>
                <a:latin typeface="Eras Bold ITC" pitchFamily="34" charset="0"/>
                <a:cs typeface="Aharoni" pitchFamily="2" charset="-79"/>
              </a:rPr>
              <a:t>, </a:t>
            </a:r>
            <a:r>
              <a:rPr lang="cs-CZ" b="1" dirty="0" err="1">
                <a:ln>
                  <a:solidFill>
                    <a:srgbClr val="8B5782"/>
                  </a:solidFill>
                </a:ln>
                <a:solidFill>
                  <a:schemeClr val="tx1"/>
                </a:solidFill>
                <a:latin typeface="Eras Bold ITC" pitchFamily="34" charset="0"/>
                <a:cs typeface="Aharoni" pitchFamily="2" charset="-79"/>
              </a:rPr>
              <a:t>kt</a:t>
            </a:r>
            <a:r>
              <a:rPr lang="es-ES" b="1" dirty="0">
                <a:ln>
                  <a:solidFill>
                    <a:srgbClr val="8B5782"/>
                  </a:solidFill>
                </a:ln>
                <a:solidFill>
                  <a:schemeClr val="tx1"/>
                </a:solidFill>
                <a:latin typeface="Eras Bold ITC" pitchFamily="34" charset="0"/>
                <a:cs typeface="Aharoni" pitchFamily="2" charset="-79"/>
              </a:rPr>
              <a:t>e</a:t>
            </a:r>
            <a:r>
              <a:rPr lang="cs-CZ" b="1" dirty="0" err="1">
                <a:ln>
                  <a:solidFill>
                    <a:srgbClr val="8B5782"/>
                  </a:solidFill>
                </a:ln>
                <a:solidFill>
                  <a:schemeClr val="tx1"/>
                </a:solidFill>
                <a:latin typeface="Eras Bold ITC" pitchFamily="34" charset="0"/>
                <a:cs typeface="Aharoni" pitchFamily="2" charset="-79"/>
              </a:rPr>
              <a:t>rá</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rodí děti do otroctví; to je </a:t>
            </a:r>
            <a:r>
              <a:rPr lang="cs-CZ" b="1" dirty="0" err="1">
                <a:ln>
                  <a:solidFill>
                    <a:srgbClr val="8B5782"/>
                  </a:solidFill>
                </a:ln>
                <a:solidFill>
                  <a:schemeClr val="tx1"/>
                </a:solidFill>
                <a:latin typeface="Eras Bold ITC" pitchFamily="34" charset="0"/>
                <a:cs typeface="Aharoni" pitchFamily="2" charset="-79"/>
              </a:rPr>
              <a:t>Hagar</a:t>
            </a:r>
            <a:r>
              <a:rPr lang="cs-CZ" b="1" dirty="0">
                <a:ln>
                  <a:solidFill>
                    <a:srgbClr val="8B5782"/>
                  </a:solidFill>
                </a:ln>
                <a:solidFill>
                  <a:schemeClr val="tx1"/>
                </a:solidFill>
                <a:latin typeface="Eras Bold ITC" pitchFamily="34" charset="0"/>
                <a:cs typeface="Aharoni" pitchFamily="2" charset="-79"/>
              </a:rPr>
              <a:t>. </a:t>
            </a:r>
            <a:r>
              <a:rPr lang="cs-CZ" b="1" dirty="0" err="1">
                <a:ln>
                  <a:solidFill>
                    <a:srgbClr val="8B5782"/>
                  </a:solidFill>
                </a:ln>
                <a:solidFill>
                  <a:schemeClr val="tx1"/>
                </a:solidFill>
                <a:latin typeface="Eras Bold ITC" pitchFamily="34" charset="0"/>
                <a:cs typeface="Aharoni" pitchFamily="2" charset="-79"/>
              </a:rPr>
              <a:t>Hagar</a:t>
            </a:r>
            <a:r>
              <a:rPr lang="cs-CZ" b="1" dirty="0">
                <a:ln>
                  <a:solidFill>
                    <a:srgbClr val="8B5782"/>
                  </a:solidFill>
                </a:ln>
                <a:solidFill>
                  <a:schemeClr val="tx1"/>
                </a:solidFill>
                <a:latin typeface="Eras Bold ITC" pitchFamily="34" charset="0"/>
                <a:cs typeface="Aharoni" pitchFamily="2" charset="-79"/>
              </a:rPr>
              <a:t> znamená</a:t>
            </a:r>
            <a:r>
              <a:rPr lang="es-ES" b="1" dirty="0">
                <a:ln>
                  <a:solidFill>
                    <a:srgbClr val="8B5782"/>
                  </a:solidFill>
                </a:ln>
                <a:solidFill>
                  <a:schemeClr val="tx1"/>
                </a:solidFill>
                <a:latin typeface="Eras Bold ITC" pitchFamily="34" charset="0"/>
                <a:cs typeface="Aharoni" pitchFamily="2" charset="-79"/>
              </a:rPr>
              <a:t> </a:t>
            </a:r>
            <a:r>
              <a:rPr lang="cs-CZ" b="1" dirty="0">
                <a:ln>
                  <a:solidFill>
                    <a:schemeClr val="tx1"/>
                  </a:solidFill>
                </a:ln>
                <a:solidFill>
                  <a:srgbClr val="8B5782"/>
                </a:solidFill>
                <a:latin typeface="Eras Bold ITC" pitchFamily="34" charset="0"/>
                <a:cs typeface="Aharoni" pitchFamily="2" charset="-79"/>
              </a:rPr>
              <a:t>h</a:t>
            </a:r>
            <a:r>
              <a:rPr lang="es-ES" b="1" dirty="0">
                <a:ln>
                  <a:solidFill>
                    <a:schemeClr val="tx1"/>
                  </a:solidFill>
                </a:ln>
                <a:solidFill>
                  <a:srgbClr val="8B5782"/>
                </a:solidFill>
                <a:latin typeface="Eras Bold ITC" pitchFamily="34" charset="0"/>
                <a:cs typeface="Aharoni" pitchFamily="2" charset="-79"/>
              </a:rPr>
              <a:t>o</a:t>
            </a:r>
            <a:r>
              <a:rPr lang="cs-CZ" b="1" dirty="0" err="1">
                <a:ln>
                  <a:solidFill>
                    <a:schemeClr val="tx1"/>
                  </a:solidFill>
                </a:ln>
                <a:solidFill>
                  <a:srgbClr val="8B5782"/>
                </a:solidFill>
                <a:latin typeface="Eras Bold ITC" pitchFamily="34" charset="0"/>
                <a:cs typeface="Aharoni" pitchFamily="2" charset="-79"/>
              </a:rPr>
              <a:t>ru</a:t>
            </a:r>
            <a:r>
              <a:rPr lang="es-ES" b="1" dirty="0">
                <a:ln>
                  <a:solidFill>
                    <a:schemeClr val="tx1"/>
                  </a:solidFill>
                </a:ln>
                <a:solidFill>
                  <a:srgbClr val="8B5782"/>
                </a:solidFill>
                <a:latin typeface="Eras Bold ITC" pitchFamily="34" charset="0"/>
                <a:cs typeface="Aharoni" pitchFamily="2" charset="-79"/>
              </a:rPr>
              <a:t> Sina</a:t>
            </a:r>
            <a:r>
              <a:rPr lang="cs-CZ" b="1" dirty="0">
                <a:ln>
                  <a:solidFill>
                    <a:schemeClr val="tx1"/>
                  </a:solidFill>
                </a:ln>
                <a:solidFill>
                  <a:srgbClr val="8B5782"/>
                </a:solidFill>
                <a:latin typeface="Eras Bold ITC" pitchFamily="34" charset="0"/>
                <a:cs typeface="Aharoni" pitchFamily="2" charset="-79"/>
              </a:rPr>
              <a:t>j</a:t>
            </a:r>
            <a:r>
              <a:rPr lang="es-ES" b="1" dirty="0">
                <a:ln>
                  <a:solidFill>
                    <a:schemeClr val="tx1"/>
                  </a:solidFill>
                </a:ln>
                <a:solidFill>
                  <a:srgbClr val="8B5782"/>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v</a:t>
            </a:r>
            <a:r>
              <a:rPr lang="es-ES" b="1" dirty="0">
                <a:ln>
                  <a:solidFill>
                    <a:srgbClr val="8B5782"/>
                  </a:solidFill>
                </a:ln>
                <a:solidFill>
                  <a:schemeClr val="tx1"/>
                </a:solidFill>
                <a:latin typeface="Eras Bold ITC" pitchFamily="34" charset="0"/>
                <a:cs typeface="Aharoni" pitchFamily="2" charset="-79"/>
              </a:rPr>
              <a:t> Ar</a:t>
            </a:r>
            <a:r>
              <a:rPr lang="cs-CZ" b="1" dirty="0">
                <a:ln>
                  <a:solidFill>
                    <a:srgbClr val="8B5782"/>
                  </a:solidFill>
                </a:ln>
                <a:solidFill>
                  <a:schemeClr val="tx1"/>
                </a:solidFill>
                <a:latin typeface="Eras Bold ITC" pitchFamily="34" charset="0"/>
                <a:cs typeface="Aharoni" pitchFamily="2" charset="-79"/>
              </a:rPr>
              <a:t>á</a:t>
            </a:r>
            <a:r>
              <a:rPr lang="es-ES" b="1" dirty="0">
                <a:ln>
                  <a:solidFill>
                    <a:srgbClr val="8B5782"/>
                  </a:solidFill>
                </a:ln>
                <a:solidFill>
                  <a:schemeClr val="tx1"/>
                </a:solidFill>
                <a:latin typeface="Eras Bold ITC" pitchFamily="34" charset="0"/>
                <a:cs typeface="Aharoni" pitchFamily="2" charset="-79"/>
              </a:rPr>
              <a:t>b</a:t>
            </a:r>
            <a:r>
              <a:rPr lang="cs-CZ" b="1" dirty="0">
                <a:ln>
                  <a:solidFill>
                    <a:srgbClr val="8B5782"/>
                  </a:solidFill>
                </a:ln>
                <a:solidFill>
                  <a:schemeClr val="tx1"/>
                </a:solidFill>
                <a:latin typeface="Eras Bold ITC" pitchFamily="34" charset="0"/>
                <a:cs typeface="Aharoni" pitchFamily="2" charset="-79"/>
              </a:rPr>
              <a:t>i</a:t>
            </a:r>
            <a:r>
              <a:rPr lang="es-ES" b="1" dirty="0">
                <a:ln>
                  <a:solidFill>
                    <a:srgbClr val="8B5782"/>
                  </a:solidFill>
                </a:ln>
                <a:solidFill>
                  <a:schemeClr val="tx1"/>
                </a:solidFill>
                <a:latin typeface="Eras Bold ITC" pitchFamily="34" charset="0"/>
                <a:cs typeface="Aharoni" pitchFamily="2" charset="-79"/>
              </a:rPr>
              <a:t>i</a:t>
            </a:r>
            <a:r>
              <a:rPr lang="cs-CZ" b="1" dirty="0">
                <a:ln>
                  <a:solidFill>
                    <a:srgbClr val="8B5782"/>
                  </a:solidFill>
                </a:ln>
                <a:solidFill>
                  <a:schemeClr val="tx1"/>
                </a:solidFill>
                <a:latin typeface="Eras Bold ITC" pitchFamily="34" charset="0"/>
                <a:cs typeface="Aharoni" pitchFamily="2" charset="-79"/>
              </a:rPr>
              <a:t> a odpovídá nynějšímu</a:t>
            </a:r>
            <a:r>
              <a:rPr lang="es-ES" b="1" dirty="0">
                <a:ln>
                  <a:solidFill>
                    <a:srgbClr val="8B5782"/>
                  </a:solidFill>
                </a:ln>
                <a:solidFill>
                  <a:schemeClr val="tx1"/>
                </a:solidFill>
                <a:latin typeface="Eras Bold ITC" pitchFamily="34" charset="0"/>
                <a:cs typeface="Aharoni" pitchFamily="2" charset="-79"/>
              </a:rPr>
              <a:t> </a:t>
            </a:r>
            <a:r>
              <a:rPr lang="es-ES" b="1" dirty="0">
                <a:ln>
                  <a:solidFill>
                    <a:schemeClr val="tx1"/>
                  </a:solidFill>
                </a:ln>
                <a:solidFill>
                  <a:srgbClr val="8B5782"/>
                </a:solidFill>
                <a:latin typeface="Eras Bold ITC" pitchFamily="34" charset="0"/>
                <a:cs typeface="Aharoni" pitchFamily="2" charset="-79"/>
              </a:rPr>
              <a:t>Jerusalé</a:t>
            </a:r>
            <a:r>
              <a:rPr lang="cs-CZ" b="1" dirty="0">
                <a:ln>
                  <a:solidFill>
                    <a:schemeClr val="tx1"/>
                  </a:solidFill>
                </a:ln>
                <a:solidFill>
                  <a:srgbClr val="8B5782"/>
                </a:solidFill>
                <a:latin typeface="Eras Bold ITC" pitchFamily="34" charset="0"/>
                <a:cs typeface="Aharoni" pitchFamily="2" charset="-79"/>
              </a:rPr>
              <a:t>mu</a:t>
            </a:r>
            <a:r>
              <a:rPr lang="es-ES" b="1" dirty="0">
                <a:ln>
                  <a:solidFill>
                    <a:srgbClr val="8B5782"/>
                  </a:solidFill>
                </a:ln>
                <a:solidFill>
                  <a:schemeClr val="tx1"/>
                </a:solidFill>
                <a:latin typeface="Eras Bold ITC" pitchFamily="34" charset="0"/>
                <a:cs typeface="Aharoni" pitchFamily="2" charset="-79"/>
              </a:rPr>
              <a:t>, </a:t>
            </a:r>
            <a:r>
              <a:rPr lang="cs-CZ" b="1" dirty="0" err="1">
                <a:ln>
                  <a:solidFill>
                    <a:srgbClr val="8B5782"/>
                  </a:solidFill>
                </a:ln>
                <a:solidFill>
                  <a:schemeClr val="tx1"/>
                </a:solidFill>
                <a:latin typeface="Eras Bold ITC" pitchFamily="34" charset="0"/>
                <a:cs typeface="Aharoni" pitchFamily="2" charset="-79"/>
              </a:rPr>
              <a:t>nenoť</a:t>
            </a:r>
            <a:r>
              <a:rPr lang="cs-CZ" b="1" dirty="0">
                <a:ln>
                  <a:solidFill>
                    <a:srgbClr val="8B5782"/>
                  </a:solidFill>
                </a:ln>
                <a:solidFill>
                  <a:schemeClr val="tx1"/>
                </a:solidFill>
                <a:latin typeface="Eras Bold ITC" pitchFamily="34" charset="0"/>
                <a:cs typeface="Aharoni" pitchFamily="2" charset="-79"/>
              </a:rPr>
              <a:t> žije v otroctví se svými dětmi</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Ale budoucí</a:t>
            </a:r>
            <a:r>
              <a:rPr lang="es-ES" b="1" dirty="0">
                <a:ln>
                  <a:solidFill>
                    <a:schemeClr val="tx1"/>
                  </a:solidFill>
                </a:ln>
                <a:solidFill>
                  <a:srgbClr val="8B5782"/>
                </a:solidFill>
                <a:latin typeface="Eras Bold ITC" pitchFamily="34" charset="0"/>
                <a:cs typeface="Aharoni" pitchFamily="2" charset="-79"/>
              </a:rPr>
              <a:t> Jeru</a:t>
            </a:r>
            <a:r>
              <a:rPr lang="cs-CZ" b="1" dirty="0">
                <a:ln>
                  <a:solidFill>
                    <a:schemeClr val="tx1"/>
                  </a:solidFill>
                </a:ln>
                <a:solidFill>
                  <a:srgbClr val="8B5782"/>
                </a:solidFill>
                <a:latin typeface="Eras Bold ITC" pitchFamily="34" charset="0"/>
                <a:cs typeface="Aharoni" pitchFamily="2" charset="-79"/>
              </a:rPr>
              <a:t>z</a:t>
            </a:r>
            <a:r>
              <a:rPr lang="es-ES" b="1" dirty="0">
                <a:ln>
                  <a:solidFill>
                    <a:schemeClr val="tx1"/>
                  </a:solidFill>
                </a:ln>
                <a:solidFill>
                  <a:srgbClr val="8B5782"/>
                </a:solidFill>
                <a:latin typeface="Eras Bold ITC" pitchFamily="34" charset="0"/>
                <a:cs typeface="Aharoni" pitchFamily="2" charset="-79"/>
              </a:rPr>
              <a:t>alé</a:t>
            </a:r>
            <a:r>
              <a:rPr lang="cs-CZ" b="1" dirty="0">
                <a:ln>
                  <a:solidFill>
                    <a:schemeClr val="tx1"/>
                  </a:solidFill>
                </a:ln>
                <a:solidFill>
                  <a:srgbClr val="8B5782"/>
                </a:solidFill>
                <a:latin typeface="Eras Bold ITC" pitchFamily="34" charset="0"/>
                <a:cs typeface="Aharoni" pitchFamily="2" charset="-79"/>
              </a:rPr>
              <a:t>m</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je svobodný, a to je naše matka</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Vy</a:t>
            </a:r>
            <a:r>
              <a:rPr lang="es-ES" b="1" dirty="0">
                <a:ln>
                  <a:solidFill>
                    <a:srgbClr val="8B5782"/>
                  </a:solidFill>
                </a:ln>
                <a:solidFill>
                  <a:schemeClr val="tx1"/>
                </a:solidFill>
                <a:latin typeface="Eras Bold ITC" pitchFamily="34" charset="0"/>
                <a:cs typeface="Aharoni" pitchFamily="2" charset="-79"/>
              </a:rPr>
              <a:t>,</a:t>
            </a:r>
            <a:r>
              <a:rPr lang="cs-CZ" b="1" dirty="0">
                <a:ln>
                  <a:solidFill>
                    <a:srgbClr val="8B5782"/>
                  </a:solidFill>
                </a:ln>
                <a:solidFill>
                  <a:schemeClr val="tx1"/>
                </a:solidFill>
                <a:latin typeface="Eras Bold ITC" pitchFamily="34" charset="0"/>
                <a:cs typeface="Aharoni" pitchFamily="2" charset="-79"/>
              </a:rPr>
              <a:t> bratři</a:t>
            </a:r>
            <a:r>
              <a:rPr lang="es-ES" b="1" dirty="0">
                <a:ln>
                  <a:solidFill>
                    <a:srgbClr val="8B5782"/>
                  </a:solidFill>
                </a:ln>
                <a:solidFill>
                  <a:schemeClr val="tx1"/>
                </a:solidFill>
                <a:latin typeface="Eras Bold ITC" pitchFamily="34" charset="0"/>
                <a:cs typeface="Aharoni" pitchFamily="2" charset="-79"/>
              </a:rPr>
              <a:t> </a:t>
            </a:r>
            <a:r>
              <a:rPr lang="cs-CZ" b="1" dirty="0">
                <a:ln>
                  <a:solidFill>
                    <a:srgbClr val="8B5782"/>
                  </a:solidFill>
                </a:ln>
                <a:solidFill>
                  <a:schemeClr val="tx1"/>
                </a:solidFill>
                <a:latin typeface="Eras Bold ITC" pitchFamily="34" charset="0"/>
                <a:cs typeface="Aharoni" pitchFamily="2" charset="-79"/>
              </a:rPr>
              <a:t>j</a:t>
            </a:r>
            <a:r>
              <a:rPr lang="es-ES" b="1" dirty="0">
                <a:ln>
                  <a:solidFill>
                    <a:srgbClr val="8B5782"/>
                  </a:solidFill>
                </a:ln>
                <a:solidFill>
                  <a:schemeClr val="tx1"/>
                </a:solidFill>
                <a:latin typeface="Eras Bold ITC" pitchFamily="34" charset="0"/>
                <a:cs typeface="Aharoni" pitchFamily="2" charset="-79"/>
              </a:rPr>
              <a:t>s</a:t>
            </a:r>
            <a:r>
              <a:rPr lang="cs-CZ" b="1" dirty="0" err="1">
                <a:ln>
                  <a:solidFill>
                    <a:srgbClr val="8B5782"/>
                  </a:solidFill>
                </a:ln>
                <a:solidFill>
                  <a:schemeClr val="tx1"/>
                </a:solidFill>
                <a:latin typeface="Eras Bold ITC" pitchFamily="34" charset="0"/>
                <a:cs typeface="Aharoni" pitchFamily="2" charset="-79"/>
              </a:rPr>
              <a:t>te</a:t>
            </a:r>
            <a:r>
              <a:rPr lang="es-ES" b="1" dirty="0">
                <a:ln>
                  <a:solidFill>
                    <a:srgbClr val="8B5782"/>
                  </a:solidFill>
                </a:ln>
                <a:solidFill>
                  <a:schemeClr val="tx1"/>
                </a:solidFill>
                <a:latin typeface="Eras Bold ITC" pitchFamily="34" charset="0"/>
                <a:cs typeface="Aharoni" pitchFamily="2" charset="-79"/>
              </a:rPr>
              <a:t> </a:t>
            </a:r>
            <a:r>
              <a:rPr lang="cs-CZ" b="1" dirty="0">
                <a:ln>
                  <a:solidFill>
                    <a:schemeClr val="tx1"/>
                  </a:solidFill>
                </a:ln>
                <a:solidFill>
                  <a:srgbClr val="8B5782"/>
                </a:solidFill>
                <a:latin typeface="Eras Bold ITC" pitchFamily="34" charset="0"/>
                <a:cs typeface="Aharoni" pitchFamily="2" charset="-79"/>
              </a:rPr>
              <a:t>dětmi zaslíbení </a:t>
            </a:r>
            <a:r>
              <a:rPr lang="cs-CZ" b="1" dirty="0">
                <a:ln>
                  <a:solidFill>
                    <a:srgbClr val="8B5782"/>
                  </a:solidFill>
                </a:ln>
                <a:solidFill>
                  <a:schemeClr val="tx1"/>
                </a:solidFill>
                <a:latin typeface="Eras Bold ITC" pitchFamily="34" charset="0"/>
                <a:cs typeface="Aharoni" pitchFamily="2" charset="-79"/>
              </a:rPr>
              <a:t>jak</a:t>
            </a:r>
            <a:r>
              <a:rPr lang="es-ES" b="1" dirty="0">
                <a:ln>
                  <a:solidFill>
                    <a:srgbClr val="8B5782"/>
                  </a:solidFill>
                </a:ln>
                <a:solidFill>
                  <a:schemeClr val="tx1"/>
                </a:solidFill>
                <a:latin typeface="Eras Bold ITC" pitchFamily="34" charset="0"/>
                <a:cs typeface="Aharoni" pitchFamily="2" charset="-79"/>
              </a:rPr>
              <a:t>o I</a:t>
            </a:r>
            <a:r>
              <a:rPr lang="cs-CZ" b="1" dirty="0" err="1">
                <a:ln>
                  <a:solidFill>
                    <a:srgbClr val="8B5782"/>
                  </a:solidFill>
                </a:ln>
                <a:solidFill>
                  <a:schemeClr val="tx1"/>
                </a:solidFill>
                <a:latin typeface="Eras Bold ITC" pitchFamily="34" charset="0"/>
                <a:cs typeface="Aharoni" pitchFamily="2" charset="-79"/>
              </a:rPr>
              <a:t>zák</a:t>
            </a:r>
            <a:r>
              <a:rPr lang="es-ES" b="1" dirty="0">
                <a:ln>
                  <a:solidFill>
                    <a:srgbClr val="8B5782"/>
                  </a:solidFill>
                </a:ln>
                <a:solidFill>
                  <a:schemeClr val="tx1"/>
                </a:solidFill>
                <a:latin typeface="Eras Bold ITC" pitchFamily="34" charset="0"/>
                <a:cs typeface="Aharoni" pitchFamily="2" charset="-79"/>
              </a:rPr>
              <a:t>”</a:t>
            </a:r>
          </a:p>
        </p:txBody>
      </p:sp>
      <p:sp>
        <p:nvSpPr>
          <p:cNvPr id="4" name="3 CuadroTexto"/>
          <p:cNvSpPr txBox="1"/>
          <p:nvPr/>
        </p:nvSpPr>
        <p:spPr>
          <a:xfrm>
            <a:off x="2915817" y="5661248"/>
            <a:ext cx="1987048" cy="253916"/>
          </a:xfrm>
          <a:prstGeom prst="rect">
            <a:avLst/>
          </a:prstGeom>
          <a:noFill/>
        </p:spPr>
        <p:txBody>
          <a:bodyPr wrap="square" rtlCol="0">
            <a:spAutoFit/>
          </a:bodyPr>
          <a:lstStyle/>
          <a:p>
            <a:r>
              <a:rPr lang="cs-CZ" sz="1050" dirty="0"/>
              <a:t>list </a:t>
            </a:r>
            <a:r>
              <a:rPr lang="es-ES" sz="1050" dirty="0"/>
              <a:t>G</a:t>
            </a:r>
            <a:r>
              <a:rPr lang="cs-CZ" sz="1050" dirty="0"/>
              <a:t>a</a:t>
            </a:r>
            <a:r>
              <a:rPr lang="es-ES" sz="1050" dirty="0"/>
              <a:t>lats</a:t>
            </a:r>
            <a:r>
              <a:rPr lang="cs-CZ" sz="1050" dirty="0"/>
              <a:t>kým</a:t>
            </a:r>
            <a:r>
              <a:rPr lang="es-ES" sz="1050" dirty="0"/>
              <a:t> 4</a:t>
            </a:r>
            <a:r>
              <a:rPr lang="cs-CZ" sz="1050" dirty="0"/>
              <a:t>,2</a:t>
            </a:r>
            <a:r>
              <a:rPr lang="es-ES" sz="1050" dirty="0"/>
              <a:t>2-26</a:t>
            </a:r>
            <a:r>
              <a:rPr lang="cs-CZ" sz="1050" dirty="0"/>
              <a:t>.</a:t>
            </a:r>
            <a:r>
              <a:rPr lang="es-ES" sz="1050" dirty="0"/>
              <a:t>28</a:t>
            </a:r>
          </a:p>
        </p:txBody>
      </p:sp>
      <p:pic>
        <p:nvPicPr>
          <p:cNvPr id="32770" name="Picture 2" descr="I:\Dibujos\Abraham\Agar\AgarIsmael (15).jpg"/>
          <p:cNvPicPr>
            <a:picLocks noChangeAspect="1" noChangeArrowheads="1"/>
          </p:cNvPicPr>
          <p:nvPr/>
        </p:nvPicPr>
        <p:blipFill>
          <a:blip r:embed="rId3" cstate="print"/>
          <a:srcRect/>
          <a:stretch>
            <a:fillRect/>
          </a:stretch>
        </p:blipFill>
        <p:spPr bwMode="auto">
          <a:xfrm>
            <a:off x="6643702" y="78735"/>
            <a:ext cx="2428892" cy="3707455"/>
          </a:xfrm>
          <a:prstGeom prst="rect">
            <a:avLst/>
          </a:prstGeom>
          <a:noFill/>
          <a:effectLst>
            <a:glow rad="63500">
              <a:srgbClr val="7030A0">
                <a:alpha val="40000"/>
              </a:srgbClr>
            </a:glow>
            <a:softEdge rad="127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6*min(max(#ppt_w*#ppt_h,.3),1)-7.4)/-.7*#ppt_w"/>
                                          </p:val>
                                        </p:tav>
                                        <p:tav tm="100000">
                                          <p:val>
                                            <p:strVal val="#ppt_w"/>
                                          </p:val>
                                        </p:tav>
                                      </p:tavLst>
                                    </p:anim>
                                    <p:anim calcmode="lin" valueType="num">
                                      <p:cBhvr>
                                        <p:cTn id="8" dur="1000" fill="hold"/>
                                        <p:tgtEl>
                                          <p:spTgt spid="2"/>
                                        </p:tgtEl>
                                        <p:attrNameLst>
                                          <p:attrName>ppt_h</p:attrName>
                                        </p:attrNameLst>
                                      </p:cBhvr>
                                      <p:tavLst>
                                        <p:tav tm="0">
                                          <p:val>
                                            <p:strVal val="(6*min(max(#ppt_w*#ppt_h,.3),1)-7.4)/-.7*#ppt_h"/>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fade">
                                      <p:cBhvr>
                                        <p:cTn id="15" dur="1000"/>
                                        <p:tgtEl>
                                          <p:spTgt spid="32770"/>
                                        </p:tgtEl>
                                      </p:cBhvr>
                                    </p:animEffect>
                                  </p:childTnLst>
                                </p:cTn>
                              </p:par>
                            </p:childTnLst>
                          </p:cTn>
                        </p:par>
                        <p:par>
                          <p:cTn id="16" fill="hold">
                            <p:stCondLst>
                              <p:cond delay="1000"/>
                            </p:stCondLst>
                            <p:childTnLst>
                              <p:par>
                                <p:cTn id="17" presetID="8"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32" y="-24"/>
            <a:ext cx="5023655"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s-ES" sz="5400" b="1" dirty="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rPr>
              <a:t>ALEGORIE
</a:t>
            </a:r>
          </a:p>
        </p:txBody>
      </p:sp>
      <p:sp>
        <p:nvSpPr>
          <p:cNvPr id="3" name="2 Rectángulo"/>
          <p:cNvSpPr/>
          <p:nvPr/>
        </p:nvSpPr>
        <p:spPr>
          <a:xfrm>
            <a:off x="214282" y="1071546"/>
            <a:ext cx="8643998" cy="1938992"/>
          </a:xfrm>
          <a:prstGeom prst="rect">
            <a:avLst/>
          </a:prstGeom>
          <a:noFill/>
          <a:ln>
            <a:noFill/>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a:spAutoFit/>
          </a:bodyPr>
          <a:lstStyle/>
          <a:p>
            <a:pPr>
              <a:spcBef>
                <a:spcPts val="600"/>
              </a:spcBef>
              <a:spcAft>
                <a:spcPts val="600"/>
              </a:spcAft>
            </a:pPr>
            <a:r>
              <a:rPr lang="es-ES" sz="2000" b="1" dirty="0">
                <a:solidFill>
                  <a:srgbClr val="F6FD9B"/>
                </a:solidFill>
                <a:effectLst>
                  <a:glow rad="228600">
                    <a:srgbClr val="A26A99"/>
                  </a:glow>
                </a:effectLst>
                <a:latin typeface="+mj-lt"/>
                <a:cs typeface="Aharoni" pitchFamily="2" charset="-79"/>
              </a:rPr>
              <a:t>Stará smlouva je Sinajská smlouva, založená na pozemských věcech ("současný Jeruzalém" Pavlovy doby).
</a:t>
            </a:r>
            <a:r>
              <a:rPr lang="es-ES" sz="2000" b="1" dirty="0">
                <a:solidFill>
                  <a:srgbClr val="FF7979"/>
                </a:solidFill>
                <a:effectLst>
                  <a:glow rad="228600">
                    <a:schemeClr val="tx1">
                      <a:alpha val="40000"/>
                    </a:schemeClr>
                  </a:glow>
                </a:effectLst>
                <a:latin typeface="+mj-lt"/>
                <a:cs typeface="Aharoni" pitchFamily="2" charset="-79"/>
              </a:rPr>
              <a:t>Nová smlouva je smlouva v Ježíšově krvi, založená na nebeských věcech („</a:t>
            </a:r>
            <a:r>
              <a:rPr lang="cs-CZ" sz="2000" b="1" dirty="0">
                <a:solidFill>
                  <a:srgbClr val="FF7979"/>
                </a:solidFill>
                <a:effectLst>
                  <a:glow rad="228600">
                    <a:schemeClr val="tx1">
                      <a:alpha val="40000"/>
                    </a:schemeClr>
                  </a:glow>
                </a:effectLst>
                <a:latin typeface="+mj-lt"/>
                <a:cs typeface="Aharoni" pitchFamily="2" charset="-79"/>
              </a:rPr>
              <a:t>budoucí </a:t>
            </a:r>
            <a:r>
              <a:rPr lang="es-ES" sz="2000" b="1" dirty="0">
                <a:solidFill>
                  <a:srgbClr val="FF7979"/>
                </a:solidFill>
                <a:effectLst>
                  <a:glow rad="228600">
                    <a:schemeClr val="tx1">
                      <a:alpha val="40000"/>
                    </a:schemeClr>
                  </a:glow>
                </a:effectLst>
                <a:latin typeface="+mj-lt"/>
                <a:cs typeface="Aharoni" pitchFamily="2" charset="-79"/>
              </a:rPr>
              <a:t>Jeruzalém").
</a:t>
            </a:r>
          </a:p>
        </p:txBody>
      </p:sp>
      <p:pic>
        <p:nvPicPr>
          <p:cNvPr id="32770" name="Picture 2" descr="I:\Dibujos\Abraham\Agar\AgarIsmael (15).jpg"/>
          <p:cNvPicPr>
            <a:picLocks noChangeAspect="1" noChangeArrowheads="1"/>
          </p:cNvPicPr>
          <p:nvPr/>
        </p:nvPicPr>
        <p:blipFill>
          <a:blip r:embed="rId3" cstate="print"/>
          <a:srcRect/>
          <a:stretch>
            <a:fillRect/>
          </a:stretch>
        </p:blipFill>
        <p:spPr bwMode="auto">
          <a:xfrm>
            <a:off x="6643702" y="3079131"/>
            <a:ext cx="2428892" cy="3707455"/>
          </a:xfrm>
          <a:prstGeom prst="rect">
            <a:avLst/>
          </a:prstGeom>
          <a:noFill/>
          <a:effectLst>
            <a:glow rad="63500">
              <a:srgbClr val="FFFF00">
                <a:alpha val="40000"/>
              </a:srgbClr>
            </a:glow>
            <a:softEdge rad="127000"/>
          </a:effectLst>
        </p:spPr>
      </p:pic>
      <p:pic>
        <p:nvPicPr>
          <p:cNvPr id="33796" name="Picture 4" descr="http://www.figurespessebre.com/Jerusalem_Jesus_time.jpeg/Jerusalem_Jesus_time-full;init:.jpeg"/>
          <p:cNvPicPr>
            <a:picLocks noChangeAspect="1" noChangeArrowheads="1"/>
          </p:cNvPicPr>
          <p:nvPr/>
        </p:nvPicPr>
        <p:blipFill>
          <a:blip r:embed="rId4" cstate="print"/>
          <a:srcRect/>
          <a:stretch>
            <a:fillRect/>
          </a:stretch>
        </p:blipFill>
        <p:spPr bwMode="auto">
          <a:xfrm>
            <a:off x="4143372" y="5429264"/>
            <a:ext cx="2500330" cy="1408116"/>
          </a:xfrm>
          <a:prstGeom prst="rect">
            <a:avLst/>
          </a:prstGeom>
          <a:noFill/>
          <a:effectLst>
            <a:softEdge rad="127000"/>
          </a:effectLst>
        </p:spPr>
      </p:pic>
      <p:pic>
        <p:nvPicPr>
          <p:cNvPr id="33797" name="Picture 5" descr="I:\Dibujos\NuevaJerusalen\NuevaJerusalen (8).jpg"/>
          <p:cNvPicPr>
            <a:picLocks noChangeAspect="1" noChangeArrowheads="1"/>
          </p:cNvPicPr>
          <p:nvPr/>
        </p:nvPicPr>
        <p:blipFill>
          <a:blip r:embed="rId5" cstate="print"/>
          <a:srcRect/>
          <a:stretch>
            <a:fillRect/>
          </a:stretch>
        </p:blipFill>
        <p:spPr bwMode="auto">
          <a:xfrm>
            <a:off x="2285984" y="3041671"/>
            <a:ext cx="1897259" cy="2530469"/>
          </a:xfrm>
          <a:prstGeom prst="rect">
            <a:avLst/>
          </a:prstGeom>
          <a:noFill/>
          <a:effectLst>
            <a:softEdge rad="127000"/>
          </a:effectLst>
        </p:spPr>
      </p:pic>
      <p:pic>
        <p:nvPicPr>
          <p:cNvPr id="33798" name="Picture 6" descr="I:\Dibujos\Abraham\hijoprometido[1].jpg"/>
          <p:cNvPicPr>
            <a:picLocks noChangeAspect="1" noChangeArrowheads="1"/>
          </p:cNvPicPr>
          <p:nvPr/>
        </p:nvPicPr>
        <p:blipFill>
          <a:blip r:embed="rId6" cstate="print"/>
          <a:srcRect/>
          <a:stretch>
            <a:fillRect/>
          </a:stretch>
        </p:blipFill>
        <p:spPr bwMode="auto">
          <a:xfrm>
            <a:off x="71406" y="3049087"/>
            <a:ext cx="2125672" cy="3737499"/>
          </a:xfrm>
          <a:prstGeom prst="rect">
            <a:avLst/>
          </a:prstGeom>
          <a:noFill/>
          <a:effectLst>
            <a:glow rad="63500">
              <a:srgbClr val="FF0000">
                <a:alpha val="40000"/>
              </a:srgbClr>
            </a:glow>
            <a:softEdge rad="127000"/>
          </a:effectLst>
        </p:spPr>
      </p:pic>
      <p:sp>
        <p:nvSpPr>
          <p:cNvPr id="10" name="9 Rectángulo"/>
          <p:cNvSpPr/>
          <p:nvPr/>
        </p:nvSpPr>
        <p:spPr>
          <a:xfrm>
            <a:off x="4500562" y="3105835"/>
            <a:ext cx="1928826" cy="2308324"/>
          </a:xfrm>
          <a:prstGeom prst="rect">
            <a:avLst/>
          </a:prstGeom>
        </p:spPr>
        <p:txBody>
          <a:bodyPr wrap="square">
            <a:spAutoFit/>
          </a:bodyPr>
          <a:lstStyle/>
          <a:p>
            <a:pPr algn="ctr">
              <a:spcBef>
                <a:spcPts val="600"/>
              </a:spcBef>
              <a:spcAft>
                <a:spcPts val="600"/>
              </a:spcAft>
            </a:pPr>
            <a:r>
              <a:rPr lang="es-ES" sz="2400" b="1" dirty="0">
                <a:ln>
                  <a:solidFill>
                    <a:srgbClr val="8B5782"/>
                  </a:solidFill>
                </a:ln>
                <a:solidFill>
                  <a:prstClr val="black"/>
                </a:solidFill>
                <a:latin typeface="Eras Bold ITC" pitchFamily="34" charset="0"/>
                <a:cs typeface="Aharoni" pitchFamily="2" charset="-79"/>
              </a:rPr>
              <a:t>Ti, k</a:t>
            </a:r>
            <a:r>
              <a:rPr lang="cs-CZ" sz="2400" b="1" dirty="0">
                <a:ln>
                  <a:solidFill>
                    <a:srgbClr val="8B5782"/>
                  </a:solidFill>
                </a:ln>
                <a:solidFill>
                  <a:prstClr val="black"/>
                </a:solidFill>
                <a:latin typeface="Eras Bold ITC" pitchFamily="34" charset="0"/>
                <a:cs typeface="Aharoni" pitchFamily="2" charset="-79"/>
              </a:rPr>
              <a:t>do</a:t>
            </a:r>
            <a:r>
              <a:rPr lang="es-ES" sz="2400" b="1" dirty="0">
                <a:ln>
                  <a:solidFill>
                    <a:srgbClr val="8B5782"/>
                  </a:solidFill>
                </a:ln>
                <a:solidFill>
                  <a:prstClr val="black"/>
                </a:solidFill>
                <a:latin typeface="Eras Bold ITC" pitchFamily="34" charset="0"/>
                <a:cs typeface="Aharoni" pitchFamily="2" charset="-79"/>
              </a:rPr>
              <a:t> vstupují </a:t>
            </a:r>
            <a:r>
              <a:rPr lang="cs-CZ" sz="2400" b="1" dirty="0">
                <a:ln>
                  <a:solidFill>
                    <a:srgbClr val="8B5782"/>
                  </a:solidFill>
                </a:ln>
                <a:solidFill>
                  <a:prstClr val="black"/>
                </a:solidFill>
                <a:latin typeface="Eras Bold ITC" pitchFamily="34" charset="0"/>
                <a:cs typeface="Aharoni" pitchFamily="2" charset="-79"/>
              </a:rPr>
              <a:t>  </a:t>
            </a:r>
            <a:r>
              <a:rPr lang="es-ES" sz="2400" b="1" dirty="0">
                <a:ln>
                  <a:solidFill>
                    <a:srgbClr val="8B5782"/>
                  </a:solidFill>
                </a:ln>
                <a:solidFill>
                  <a:prstClr val="black"/>
                </a:solidFill>
                <a:latin typeface="Eras Bold ITC" pitchFamily="34" charset="0"/>
                <a:cs typeface="Aharoni" pitchFamily="2" charset="-79"/>
              </a:rPr>
              <a:t>do nové smlouvy, jsou "dět</a:t>
            </a:r>
            <a:r>
              <a:rPr lang="cs-CZ" sz="2400" b="1" dirty="0">
                <a:ln>
                  <a:solidFill>
                    <a:srgbClr val="8B5782"/>
                  </a:solidFill>
                </a:ln>
                <a:solidFill>
                  <a:prstClr val="black"/>
                </a:solidFill>
                <a:latin typeface="Eras Bold ITC" pitchFamily="34" charset="0"/>
                <a:cs typeface="Aharoni" pitchFamily="2" charset="-79"/>
              </a:rPr>
              <a:t>m</a:t>
            </a:r>
            <a:r>
              <a:rPr lang="es-ES" sz="2400" b="1" dirty="0">
                <a:ln>
                  <a:solidFill>
                    <a:srgbClr val="8B5782"/>
                  </a:solidFill>
                </a:ln>
                <a:solidFill>
                  <a:prstClr val="black"/>
                </a:solidFill>
                <a:latin typeface="Eras Bold ITC" pitchFamily="34" charset="0"/>
                <a:cs typeface="Aharoni" pitchFamily="2" charset="-79"/>
              </a:rPr>
              <a:t>i zaslíbení".</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1000"/>
                                        <p:tgtEl>
                                          <p:spTgt spid="32770"/>
                                        </p:tgtEl>
                                      </p:cBhvr>
                                    </p:animEffect>
                                  </p:childTnLst>
                                </p:cTn>
                              </p:par>
                              <p:par>
                                <p:cTn id="15" presetID="10"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fade">
                                      <p:cBhvr>
                                        <p:cTn id="17" dur="1000"/>
                                        <p:tgtEl>
                                          <p:spTgt spid="337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fade">
                                      <p:cBhvr>
                                        <p:cTn id="21" dur="500"/>
                                        <p:tgtEl>
                                          <p:spTgt spid="33798"/>
                                        </p:tgtEl>
                                      </p:cBhvr>
                                    </p:animEffect>
                                  </p:childTnLst>
                                </p:cTn>
                              </p:par>
                              <p:par>
                                <p:cTn id="22" presetID="10" presetClass="entr" presetSubtype="0" fill="hold" nodeType="with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fade">
                                      <p:cBhvr>
                                        <p:cTn id="24" dur="500"/>
                                        <p:tgtEl>
                                          <p:spTgt spid="3379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4*#ppt_w"/>
                                          </p:val>
                                        </p:tav>
                                        <p:tav tm="100000">
                                          <p:val>
                                            <p:strVal val="#ppt_w"/>
                                          </p:val>
                                        </p:tav>
                                      </p:tavLst>
                                    </p:anim>
                                    <p:anim calcmode="lin" valueType="num">
                                      <p:cBhvr>
                                        <p:cTn id="30" dur="10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3 Rectángulo"/>
          <p:cNvSpPr/>
          <p:nvPr/>
        </p:nvSpPr>
        <p:spPr>
          <a:xfrm>
            <a:off x="142844" y="5072074"/>
            <a:ext cx="8858312"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b="1" dirty="0">
                <a:solidFill>
                  <a:schemeClr val="tx1"/>
                </a:solidFill>
              </a:rPr>
              <a:t>“</a:t>
            </a:r>
            <a:r>
              <a:rPr lang="cs-CZ" b="1" dirty="0">
                <a:solidFill>
                  <a:schemeClr val="tx1"/>
                </a:solidFill>
              </a:rPr>
              <a:t>ta první smlouva měla ovšem bohoslužebný řád i posvátné místo, ale </a:t>
            </a:r>
            <a:r>
              <a:rPr lang="cs-CZ" b="1" dirty="0" err="1">
                <a:solidFill>
                  <a:schemeClr val="tx1"/>
                </a:solidFill>
              </a:rPr>
              <a:t>pozem-ské</a:t>
            </a:r>
            <a:r>
              <a:rPr lang="es-ES" b="1" dirty="0">
                <a:solidFill>
                  <a:schemeClr val="tx1"/>
                </a:solidFill>
              </a:rPr>
              <a:t>… </a:t>
            </a:r>
            <a:r>
              <a:rPr lang="cs-CZ" b="1" dirty="0">
                <a:solidFill>
                  <a:schemeClr val="tx1"/>
                </a:solidFill>
              </a:rPr>
              <a:t>To bylo podobenstvím pro nynější čas, neboť dary a oběti, které se tam přinášely, nemohly dokonale očistit svědomí toho, kdo je obětuje; jde jen o po-</a:t>
            </a:r>
            <a:r>
              <a:rPr lang="cs-CZ" b="1" dirty="0" err="1">
                <a:solidFill>
                  <a:schemeClr val="tx1"/>
                </a:solidFill>
              </a:rPr>
              <a:t>krmy</a:t>
            </a:r>
            <a:r>
              <a:rPr lang="cs-CZ" b="1" dirty="0">
                <a:solidFill>
                  <a:schemeClr val="tx1"/>
                </a:solidFill>
              </a:rPr>
              <a:t>, nápoje a různá omývání, tedy o vnější předpisy, platné jen do nového u-spořádání</a:t>
            </a:r>
            <a:r>
              <a:rPr lang="es-ES" b="1" dirty="0">
                <a:solidFill>
                  <a:schemeClr val="tx1"/>
                </a:solidFill>
              </a:rPr>
              <a:t>” </a:t>
            </a:r>
            <a:r>
              <a:rPr lang="es-ES" sz="1100" dirty="0">
                <a:solidFill>
                  <a:schemeClr val="tx1"/>
                </a:solidFill>
              </a:rPr>
              <a:t>(</a:t>
            </a:r>
            <a:r>
              <a:rPr lang="cs-CZ" sz="1100" dirty="0">
                <a:solidFill>
                  <a:schemeClr val="tx1"/>
                </a:solidFill>
              </a:rPr>
              <a:t>list Židům</a:t>
            </a:r>
            <a:r>
              <a:rPr lang="es-ES" sz="1100" dirty="0">
                <a:solidFill>
                  <a:schemeClr val="tx1"/>
                </a:solidFill>
              </a:rPr>
              <a:t> 9</a:t>
            </a:r>
            <a:r>
              <a:rPr lang="cs-CZ" sz="1100" dirty="0">
                <a:solidFill>
                  <a:schemeClr val="tx1"/>
                </a:solidFill>
              </a:rPr>
              <a:t>,</a:t>
            </a:r>
            <a:r>
              <a:rPr lang="es-ES" sz="1100" dirty="0">
                <a:solidFill>
                  <a:schemeClr val="tx1"/>
                </a:solidFill>
              </a:rPr>
              <a:t>1</a:t>
            </a:r>
            <a:r>
              <a:rPr lang="cs-CZ" sz="1100" dirty="0">
                <a:solidFill>
                  <a:schemeClr val="tx1"/>
                </a:solidFill>
              </a:rPr>
              <a:t>.</a:t>
            </a:r>
            <a:r>
              <a:rPr lang="es-ES" sz="1100" dirty="0">
                <a:solidFill>
                  <a:schemeClr val="tx1"/>
                </a:solidFill>
              </a:rPr>
              <a:t>9-10)</a:t>
            </a:r>
            <a:endParaRPr lang="es-ES" dirty="0">
              <a:solidFill>
                <a:schemeClr val="tx1"/>
              </a:solidFill>
            </a:endParaRPr>
          </a:p>
        </p:txBody>
      </p:sp>
      <p:sp>
        <p:nvSpPr>
          <p:cNvPr id="6" name="5 CuadroTexto"/>
          <p:cNvSpPr txBox="1"/>
          <p:nvPr/>
        </p:nvSpPr>
        <p:spPr>
          <a:xfrm>
            <a:off x="5143504" y="198759"/>
            <a:ext cx="3857652" cy="1015663"/>
          </a:xfrm>
          <a:prstGeom prst="rect">
            <a:avLst/>
          </a:prstGeom>
          <a:noFill/>
        </p:spPr>
        <p:txBody>
          <a:bodyPr wrap="square" rtlCol="0">
            <a:spAutoFit/>
          </a:bodyPr>
          <a:lstStyle/>
          <a:p>
            <a:r>
              <a:rPr lang="es-ES" sz="2000" b="1" dirty="0"/>
              <a:t>Stará smlouva, skládající se </a:t>
            </a:r>
            <a:r>
              <a:rPr lang="cs-CZ" sz="2000" b="1" dirty="0"/>
              <a:t>  </a:t>
            </a:r>
            <a:r>
              <a:rPr lang="es-ES" sz="2000" b="1" dirty="0"/>
              <a:t>z obřadů, nebyla schopna učinit lidi dokonalými.</a:t>
            </a:r>
          </a:p>
        </p:txBody>
      </p:sp>
      <p:sp>
        <p:nvSpPr>
          <p:cNvPr id="7" name="6 CuadroTexto"/>
          <p:cNvSpPr txBox="1"/>
          <p:nvPr/>
        </p:nvSpPr>
        <p:spPr>
          <a:xfrm>
            <a:off x="71406" y="-24"/>
            <a:ext cx="3429024" cy="1938992"/>
          </a:xfrm>
          <a:prstGeom prst="rect">
            <a:avLst/>
          </a:prstGeom>
          <a:noFill/>
        </p:spPr>
        <p:txBody>
          <a:bodyPr wrap="square" rtlCol="0">
            <a:spAutoFit/>
          </a:bodyPr>
          <a:lstStyle/>
          <a:p>
            <a:pPr algn="ctr"/>
            <a:r>
              <a:rPr lang="es-ES"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STAR</a:t>
            </a:r>
            <a:r>
              <a:rPr lang="cs-CZ"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Á</a:t>
            </a:r>
            <a:r>
              <a:rPr lang="es-ES"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 </a:t>
            </a:r>
            <a:r>
              <a:rPr lang="cs-CZ"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SML</a:t>
            </a:r>
            <a:r>
              <a:rPr lang="es-ES"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O</a:t>
            </a:r>
            <a:r>
              <a:rPr lang="cs-CZ"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UVA</a:t>
            </a:r>
            <a:r>
              <a:rPr lang="es-ES"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6*min(max(#ppt_w*#ppt_h,.3),1)-7.4)/-.7*#ppt_w"/>
                                          </p:val>
                                        </p:tav>
                                        <p:tav tm="100000">
                                          <p:val>
                                            <p:strVal val="#ppt_w"/>
                                          </p:val>
                                        </p:tav>
                                      </p:tavLst>
                                    </p:anim>
                                    <p:anim calcmode="lin" valueType="num">
                                      <p:cBhvr>
                                        <p:cTn id="8" dur="1000" fill="hold"/>
                                        <p:tgtEl>
                                          <p:spTgt spid="7"/>
                                        </p:tgtEl>
                                        <p:attrNameLst>
                                          <p:attrName>ppt_h</p:attrName>
                                        </p:attrNameLst>
                                      </p:cBhvr>
                                      <p:tavLst>
                                        <p:tav tm="0">
                                          <p:val>
                                            <p:strVal val="(6*min(max(#ppt_w*#ppt_h,.3),1)-7.4)/-.7*#ppt_h"/>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715140" y="4071942"/>
            <a:ext cx="2286016" cy="2000548"/>
          </a:xfrm>
          <a:prstGeom prst="rect">
            <a:avLst/>
          </a:prstGeom>
        </p:spPr>
        <p:txBody>
          <a:bodyPr wrap="square">
            <a:spAutoFit/>
          </a:bodyPr>
          <a:lstStyle/>
          <a:p>
            <a:r>
              <a:rPr lang="es-ES" sz="2000" b="1" dirty="0">
                <a:solidFill>
                  <a:schemeClr val="bg1"/>
                </a:solidFill>
                <a:effectLst>
                  <a:outerShdw blurRad="50800" dist="50800" dir="5400000" algn="ctr" rotWithShape="0">
                    <a:schemeClr val="tx1"/>
                  </a:outerShdw>
                </a:effectLst>
              </a:rPr>
              <a:t>“</a:t>
            </a:r>
            <a:r>
              <a:rPr lang="cs-CZ" b="1" dirty="0">
                <a:solidFill>
                  <a:schemeClr val="bg1"/>
                </a:solidFill>
              </a:rPr>
              <a:t>Když [tedy] mluví o nové, prohlašuje tu první [smlouvu] za starou; a to, co stárne a chátrá, je blízké zániku</a:t>
            </a:r>
            <a:r>
              <a:rPr lang="es-ES" sz="2000" b="1" dirty="0">
                <a:solidFill>
                  <a:schemeClr val="bg1"/>
                </a:solidFill>
                <a:effectLst>
                  <a:outerShdw blurRad="50800" dist="50800" dir="5400000" algn="ctr" rotWithShape="0">
                    <a:schemeClr val="tx1"/>
                  </a:outerShdw>
                </a:effectLst>
              </a:rPr>
              <a:t>”</a:t>
            </a:r>
            <a:r>
              <a:rPr lang="cs-CZ" sz="2000" b="1" dirty="0">
                <a:solidFill>
                  <a:schemeClr val="bg1"/>
                </a:solidFill>
                <a:effectLst>
                  <a:outerShdw blurRad="50800" dist="50800" dir="5400000" algn="ctr" rotWithShape="0">
                    <a:schemeClr val="tx1"/>
                  </a:outerShdw>
                </a:effectLst>
              </a:rPr>
              <a:t>    </a:t>
            </a:r>
            <a:r>
              <a:rPr lang="es-ES" sz="2000" b="1" dirty="0">
                <a:solidFill>
                  <a:schemeClr val="bg1"/>
                </a:solidFill>
                <a:effectLst>
                  <a:outerShdw blurRad="50800" dist="50800" dir="5400000" algn="ctr" rotWithShape="0">
                    <a:schemeClr val="tx1"/>
                  </a:outerShdw>
                </a:effectLst>
              </a:rPr>
              <a:t> </a:t>
            </a:r>
            <a:r>
              <a:rPr lang="es-ES" sz="1200" dirty="0">
                <a:solidFill>
                  <a:schemeClr val="bg1"/>
                </a:solidFill>
                <a:effectLst>
                  <a:outerShdw blurRad="50800" dist="50800" dir="5400000" algn="ctr" rotWithShape="0">
                    <a:schemeClr val="tx1"/>
                  </a:outerShdw>
                </a:effectLst>
              </a:rPr>
              <a:t>(</a:t>
            </a:r>
            <a:r>
              <a:rPr lang="cs-CZ" sz="1200" dirty="0">
                <a:solidFill>
                  <a:schemeClr val="bg1"/>
                </a:solidFill>
                <a:effectLst>
                  <a:outerShdw blurRad="50800" dist="50800" dir="5400000" algn="ctr" rotWithShape="0">
                    <a:schemeClr val="tx1"/>
                  </a:outerShdw>
                </a:effectLst>
              </a:rPr>
              <a:t>list Židům</a:t>
            </a:r>
            <a:r>
              <a:rPr lang="es-ES" sz="1200" dirty="0">
                <a:solidFill>
                  <a:schemeClr val="bg1"/>
                </a:solidFill>
                <a:effectLst>
                  <a:outerShdw blurRad="50800" dist="50800" dir="5400000" algn="ctr" rotWithShape="0">
                    <a:schemeClr val="tx1"/>
                  </a:outerShdw>
                </a:effectLst>
              </a:rPr>
              <a:t> 8</a:t>
            </a:r>
            <a:r>
              <a:rPr lang="cs-CZ" sz="1200" dirty="0">
                <a:solidFill>
                  <a:schemeClr val="bg1"/>
                </a:solidFill>
                <a:effectLst>
                  <a:outerShdw blurRad="50800" dist="50800" dir="5400000" algn="ctr" rotWithShape="0">
                    <a:schemeClr val="tx1"/>
                  </a:outerShdw>
                </a:effectLst>
              </a:rPr>
              <a:t>,</a:t>
            </a:r>
            <a:r>
              <a:rPr lang="es-ES" sz="1200" dirty="0">
                <a:solidFill>
                  <a:schemeClr val="bg1"/>
                </a:solidFill>
                <a:effectLst>
                  <a:outerShdw blurRad="50800" dist="50800" dir="5400000" algn="ctr" rotWithShape="0">
                    <a:schemeClr val="tx1"/>
                  </a:outerShdw>
                </a:effectLst>
              </a:rPr>
              <a:t>13)</a:t>
            </a:r>
            <a:endParaRPr lang="es-ES" sz="2000" dirty="0">
              <a:solidFill>
                <a:schemeClr val="bg1"/>
              </a:solidFill>
              <a:effectLst>
                <a:outerShdw blurRad="50800" dist="50800" dir="5400000" algn="ctr" rotWithShape="0">
                  <a:schemeClr val="tx1"/>
                </a:outerShdw>
              </a:effectLst>
            </a:endParaRPr>
          </a:p>
        </p:txBody>
      </p:sp>
      <p:sp>
        <p:nvSpPr>
          <p:cNvPr id="3" name="2 CuadroTexto"/>
          <p:cNvSpPr txBox="1"/>
          <p:nvPr/>
        </p:nvSpPr>
        <p:spPr>
          <a:xfrm>
            <a:off x="4572000" y="2657299"/>
            <a:ext cx="3786214" cy="1200329"/>
          </a:xfrm>
          <a:prstGeom prst="rect">
            <a:avLst/>
          </a:prstGeom>
          <a:noFill/>
        </p:spPr>
        <p:txBody>
          <a:bodyPr wrap="square" rtlCol="0">
            <a:spAutoFit/>
          </a:bodyPr>
          <a:lstStyle/>
          <a:p>
            <a:r>
              <a:rPr lang="es-ES" b="1" dirty="0">
                <a:effectLst>
                  <a:glow rad="228600">
                    <a:schemeClr val="accent6">
                      <a:satMod val="175000"/>
                      <a:alpha val="40000"/>
                    </a:schemeClr>
                  </a:glow>
                </a:effectLst>
              </a:rPr>
              <a:t>Stará smlouva musí uvolni</a:t>
            </a:r>
            <a:r>
              <a:rPr lang="cs-CZ" b="1" dirty="0">
                <a:effectLst>
                  <a:glow rad="228600">
                    <a:schemeClr val="accent6">
                      <a:satMod val="175000"/>
                      <a:alpha val="40000"/>
                    </a:schemeClr>
                  </a:glow>
                </a:effectLst>
              </a:rPr>
              <a:t>t</a:t>
            </a:r>
            <a:r>
              <a:rPr lang="es-ES" b="1" dirty="0">
                <a:effectLst>
                  <a:glow rad="228600">
                    <a:schemeClr val="accent6">
                      <a:satMod val="175000"/>
                      <a:alpha val="40000"/>
                    </a:schemeClr>
                  </a:glow>
                </a:effectLst>
              </a:rPr>
              <a:t> cestu nové smlouvě, která může praktikujícího zdokonalit.
</a:t>
            </a:r>
          </a:p>
        </p:txBody>
      </p:sp>
      <p:sp>
        <p:nvSpPr>
          <p:cNvPr id="4" name="3 Rectángulo"/>
          <p:cNvSpPr/>
          <p:nvPr/>
        </p:nvSpPr>
        <p:spPr>
          <a:xfrm>
            <a:off x="142844" y="71414"/>
            <a:ext cx="8286808" cy="2092881"/>
          </a:xfrm>
          <a:prstGeom prst="rect">
            <a:avLst/>
          </a:prstGeom>
        </p:spPr>
        <p:txBody>
          <a:bodyPr wrap="square">
            <a:spAutoFit/>
          </a:bodyPr>
          <a:lstStyle/>
          <a:p>
            <a:r>
              <a:rPr lang="es-ES" sz="2000" b="1" dirty="0">
                <a:effectLst>
                  <a:glow rad="228600">
                    <a:schemeClr val="bg1">
                      <a:alpha val="40000"/>
                    </a:schemeClr>
                  </a:glow>
                </a:effectLst>
              </a:rPr>
              <a:t>“</a:t>
            </a:r>
            <a:r>
              <a:rPr lang="cs-CZ" b="1" dirty="0"/>
              <a:t>Hle, přicházejí dny, je výrok Hospodinův, kdy uzavřu s domem izraelským i s domem judským novu smlouvu. Ne takovou smlouvu, jakou jsem </a:t>
            </a:r>
            <a:r>
              <a:rPr lang="cs-CZ" b="1" dirty="0" err="1"/>
              <a:t>uzav-řel</a:t>
            </a:r>
            <a:r>
              <a:rPr lang="cs-CZ" b="1" dirty="0"/>
              <a:t> s jejich otci v den, kdy jsem je uchopil za ruku, abych je vyvedl z </a:t>
            </a:r>
            <a:r>
              <a:rPr lang="cs-CZ" b="1" dirty="0" err="1"/>
              <a:t>egypt-ské</a:t>
            </a:r>
            <a:r>
              <a:rPr lang="cs-CZ" b="1" dirty="0"/>
              <a:t> země. Oni mou smlouvu porušili, ale já jsem zůstal jejich manželem, je výrok Hospodinův. Toto je smlouva, kterou uzavřu s domem izraelským po oněch dnech, je výrok Hospodinův: Svůj zákon jim dám do nitra, vepíši jim jej do srdce. Budu jim Bohem a oni budou mým lidem</a:t>
            </a:r>
            <a:r>
              <a:rPr lang="es-ES" sz="2000" b="1" dirty="0">
                <a:effectLst>
                  <a:glow rad="228600">
                    <a:schemeClr val="bg1">
                      <a:alpha val="40000"/>
                    </a:schemeClr>
                  </a:glow>
                </a:effectLst>
              </a:rPr>
              <a:t>” </a:t>
            </a:r>
            <a:r>
              <a:rPr lang="es-ES" sz="1100" dirty="0">
                <a:effectLst>
                  <a:glow rad="228600">
                    <a:schemeClr val="bg1">
                      <a:alpha val="40000"/>
                    </a:schemeClr>
                  </a:glow>
                </a:effectLst>
              </a:rPr>
              <a:t>(Jerem</a:t>
            </a:r>
            <a:r>
              <a:rPr lang="cs-CZ" sz="1100" dirty="0" err="1">
                <a:effectLst>
                  <a:glow rad="228600">
                    <a:schemeClr val="bg1">
                      <a:alpha val="40000"/>
                    </a:schemeClr>
                  </a:glow>
                </a:effectLst>
              </a:rPr>
              <a:t>jáš</a:t>
            </a:r>
            <a:r>
              <a:rPr lang="es-ES" sz="1100" dirty="0">
                <a:effectLst>
                  <a:glow rad="228600">
                    <a:schemeClr val="bg1">
                      <a:alpha val="40000"/>
                    </a:schemeClr>
                  </a:glow>
                </a:effectLst>
              </a:rPr>
              <a:t> 31</a:t>
            </a:r>
            <a:r>
              <a:rPr lang="cs-CZ" sz="1100" dirty="0">
                <a:effectLst>
                  <a:glow rad="228600">
                    <a:schemeClr val="bg1">
                      <a:alpha val="40000"/>
                    </a:schemeClr>
                  </a:glow>
                </a:effectLst>
              </a:rPr>
              <a:t>,</a:t>
            </a:r>
            <a:r>
              <a:rPr lang="es-ES" sz="1100" dirty="0">
                <a:effectLst>
                  <a:glow rad="228600">
                    <a:schemeClr val="bg1">
                      <a:alpha val="40000"/>
                    </a:schemeClr>
                  </a:glow>
                </a:effectLst>
              </a:rPr>
              <a:t>31-33)</a:t>
            </a:r>
            <a:endParaRPr lang="es-ES" sz="2000" dirty="0">
              <a:effectLst>
                <a:glow rad="228600">
                  <a:schemeClr val="bg1">
                    <a:alpha val="40000"/>
                  </a:schemeClr>
                </a:glo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2710</Words>
  <Application>Microsoft Office PowerPoint</Application>
  <PresentationFormat>Presentación en pantalla (4:3)</PresentationFormat>
  <Paragraphs>117</Paragraphs>
  <Slides>29</Slides>
  <Notes>1</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29</vt:i4>
      </vt:variant>
    </vt:vector>
  </HeadingPairs>
  <TitlesOfParts>
    <vt:vector size="46" baseType="lpstr">
      <vt:lpstr>Britannic Bold</vt:lpstr>
      <vt:lpstr>Cooper Black</vt:lpstr>
      <vt:lpstr>Arial</vt:lpstr>
      <vt:lpstr>Calibri</vt:lpstr>
      <vt:lpstr>Doppio One</vt:lpstr>
      <vt:lpstr>Eras Bold ITC</vt:lpstr>
      <vt:lpstr>Arial Narrow</vt:lpstr>
      <vt:lpstr>Aharoni</vt:lpstr>
      <vt:lpstr>Wingdings</vt:lpstr>
      <vt:lpstr>Comic Sans MS</vt:lpstr>
      <vt:lpstr>Agency FB</vt:lpstr>
      <vt:lpstr>Ethnocentric</vt:lpstr>
      <vt:lpstr>Kozuka Gothic Pro H</vt:lpstr>
      <vt:lpstr>Adobe Garamond Pro Bold</vt:lpstr>
      <vt:lpstr>Andalus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y Eunice Fustero</dc:creator>
  <cp:lastModifiedBy>Sergio Fustero Carreras</cp:lastModifiedBy>
  <cp:revision>339</cp:revision>
  <dcterms:created xsi:type="dcterms:W3CDTF">2009-08-15T15:25:29Z</dcterms:created>
  <dcterms:modified xsi:type="dcterms:W3CDTF">2023-01-25T18:14:10Z</dcterms:modified>
</cp:coreProperties>
</file>