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8" r:id="rId3"/>
    <p:sldId id="303" r:id="rId4"/>
    <p:sldId id="257" r:id="rId5"/>
    <p:sldId id="258" r:id="rId6"/>
    <p:sldId id="299" r:id="rId7"/>
    <p:sldId id="260" r:id="rId8"/>
    <p:sldId id="302" r:id="rId9"/>
    <p:sldId id="295" r:id="rId10"/>
    <p:sldId id="301" r:id="rId11"/>
    <p:sldId id="263" r:id="rId12"/>
    <p:sldId id="293" r:id="rId13"/>
    <p:sldId id="29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048"/>
    <a:srgbClr val="9AAA27"/>
    <a:srgbClr val="A6F0EB"/>
    <a:srgbClr val="93ECE6"/>
    <a:srgbClr val="CCFFCC"/>
    <a:srgbClr val="F6AF9C"/>
    <a:srgbClr val="F07889"/>
    <a:srgbClr val="F49FAB"/>
    <a:srgbClr val="F5A58F"/>
    <a:srgbClr val="EB5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5" Type="http://schemas.microsoft.com/office/2007/relationships/hdphoto" Target="../media/hdphoto2.wdp"/><Relationship Id="rId4"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5" Type="http://schemas.microsoft.com/office/2007/relationships/hdphoto" Target="../media/hdphoto2.wdp"/><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1E369-46E7-4A08-A41B-B53E2F540CC3}" type="doc">
      <dgm:prSet loTypeId="urn:microsoft.com/office/officeart/2008/layout/PictureStrips" loCatId="picture" qsTypeId="urn:microsoft.com/office/officeart/2005/8/quickstyle/3d2" qsCatId="3D" csTypeId="urn:microsoft.com/office/officeart/2005/8/colors/accent0_1" csCatId="mainScheme" phldr="1"/>
      <dgm:spPr/>
      <dgm:t>
        <a:bodyPr/>
        <a:lstStyle/>
        <a:p>
          <a:endParaRPr lang="es-ES"/>
        </a:p>
      </dgm:t>
    </dgm:pt>
    <dgm:pt modelId="{6AC2B118-BE9C-4B8A-AD4E-E8F1BBD57450}">
      <dgm:prSet custT="1"/>
      <dgm:spPr>
        <a:solidFill>
          <a:schemeClr val="accent5"/>
        </a:solidFill>
        <a:effectLst>
          <a:outerShdw blurRad="50800" dist="38100" dir="2700000" algn="tl" rotWithShape="0">
            <a:prstClr val="black">
              <a:alpha val="40000"/>
            </a:prstClr>
          </a:outerShdw>
        </a:effectLst>
      </dgm:spPr>
      <dgm:t>
        <a:bodyPr/>
        <a:lstStyle/>
        <a:p>
          <a:r>
            <a:rPr lang="nl-NL" sz="1800" b="1" dirty="0">
              <a:solidFill>
                <a:schemeClr val="bg1"/>
              </a:solidFill>
              <a:effectLst>
                <a:outerShdw blurRad="38100" dist="38100" dir="2700000" algn="tl">
                  <a:srgbClr val="000000">
                    <a:alpha val="43137"/>
                  </a:srgbClr>
                </a:outerShdw>
              </a:effectLst>
            </a:rPr>
            <a:t>Hy het die dood van die eersgeborenes verhoed                (Eksodus</a:t>
          </a:r>
          <a:r>
            <a:rPr lang="en" sz="1800" b="1" dirty="0">
              <a:solidFill>
                <a:schemeClr val="bg1"/>
              </a:solidFill>
              <a:effectLst>
                <a:outerShdw blurRad="38100" dist="38100" dir="2700000" algn="tl">
                  <a:srgbClr val="000000">
                    <a:alpha val="43137"/>
                  </a:srgbClr>
                </a:outerShdw>
              </a:effectLst>
            </a:rPr>
            <a:t> 12:13)</a:t>
          </a:r>
          <a:endParaRPr lang="es-ES" sz="1800" dirty="0">
            <a:solidFill>
              <a:schemeClr val="bg1"/>
            </a:solidFill>
            <a:effectLst>
              <a:outerShdw blurRad="38100" dist="38100" dir="2700000" algn="tl">
                <a:srgbClr val="000000">
                  <a:alpha val="43137"/>
                </a:srgbClr>
              </a:outerShdw>
            </a:effectLst>
          </a:endParaRPr>
        </a:p>
      </dgm:t>
    </dgm:pt>
    <dgm:pt modelId="{A04F3C54-5DAE-423E-A1D4-C223121801F7}" type="parTrans" cxnId="{AE9C0421-36E1-4CFF-9DAA-6E2A598EDD09}">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BA026A5D-4788-40B8-9D81-496C987CD8E0}" type="sibTrans" cxnId="{AE9C0421-36E1-4CFF-9DAA-6E2A598EDD09}">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D052BE70-FE52-4A22-9F6D-AFC1F7131748}">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nl-NL" sz="1800" b="1" dirty="0">
              <a:solidFill>
                <a:schemeClr val="bg1"/>
              </a:solidFill>
              <a:effectLst>
                <a:outerShdw blurRad="38100" dist="38100" dir="2700000" algn="tl">
                  <a:srgbClr val="000000">
                    <a:alpha val="43137"/>
                  </a:srgbClr>
                </a:outerShdw>
              </a:effectLst>
            </a:rPr>
            <a:t>Dit was 'n offer wat God altyd in gedagte gehad het (Eks</a:t>
          </a:r>
          <a:r>
            <a:rPr lang="en" sz="1800" b="1" dirty="0">
              <a:solidFill>
                <a:schemeClr val="bg1"/>
              </a:solidFill>
              <a:effectLst>
                <a:outerShdw blurRad="38100" dist="38100" dir="2700000" algn="tl">
                  <a:srgbClr val="000000">
                    <a:alpha val="43137"/>
                  </a:srgbClr>
                </a:outerShdw>
              </a:effectLst>
            </a:rPr>
            <a:t>. 29:38-41)</a:t>
          </a:r>
          <a:endParaRPr lang="es-ES" sz="1800" dirty="0">
            <a:solidFill>
              <a:schemeClr val="bg1"/>
            </a:solidFill>
            <a:effectLst>
              <a:outerShdw blurRad="38100" dist="38100" dir="2700000" algn="tl">
                <a:srgbClr val="000000">
                  <a:alpha val="43137"/>
                </a:srgbClr>
              </a:outerShdw>
            </a:effectLst>
          </a:endParaRPr>
        </a:p>
      </dgm:t>
    </dgm:pt>
    <dgm:pt modelId="{60434C70-73A6-472E-B056-2E63EE822131}" type="parTrans" cxnId="{E69B9CFB-16D1-45FC-98B4-0EB54112A1E6}">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24C6B836-FDCE-4057-952A-0DB824177BEA}" type="sibTrans" cxnId="{E69B9CFB-16D1-45FC-98B4-0EB54112A1E6}">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78321590-094A-4878-8602-13FF4A0ADB53}">
      <dgm:prSet custT="1"/>
      <dgm:spPr>
        <a:solidFill>
          <a:schemeClr val="accent1">
            <a:lumMod val="75000"/>
          </a:schemeClr>
        </a:solidFill>
        <a:effectLst>
          <a:outerShdw blurRad="50800" dist="38100" dir="2700000" algn="tl" rotWithShape="0">
            <a:prstClr val="black">
              <a:alpha val="40000"/>
            </a:prstClr>
          </a:outerShdw>
        </a:effectLst>
      </dgm:spPr>
      <dgm:t>
        <a:bodyPr/>
        <a:lstStyle/>
        <a:p>
          <a:r>
            <a:rPr lang="nl-NL" sz="1800" b="1" dirty="0">
              <a:solidFill>
                <a:schemeClr val="bg1"/>
              </a:solidFill>
              <a:effectLst>
                <a:outerShdw blurRad="38100" dist="38100" dir="2700000" algn="tl">
                  <a:srgbClr val="000000">
                    <a:alpha val="43137"/>
                  </a:srgbClr>
                </a:outerShdw>
              </a:effectLst>
            </a:rPr>
            <a:t>Ek moes vir my sondes sterf (Jes</a:t>
          </a:r>
          <a:r>
            <a:rPr lang="en" sz="1800" b="1" dirty="0">
              <a:solidFill>
                <a:schemeClr val="bg1"/>
              </a:solidFill>
              <a:effectLst>
                <a:outerShdw blurRad="38100" dist="38100" dir="2700000" algn="tl">
                  <a:srgbClr val="000000">
                    <a:alpha val="43137"/>
                  </a:srgbClr>
                </a:outerShdw>
              </a:effectLst>
            </a:rPr>
            <a:t>. 53:6-8)</a:t>
          </a:r>
          <a:endParaRPr lang="es-ES" sz="1800" dirty="0">
            <a:solidFill>
              <a:schemeClr val="bg1"/>
            </a:solidFill>
            <a:effectLst>
              <a:outerShdw blurRad="38100" dist="38100" dir="2700000" algn="tl">
                <a:srgbClr val="000000">
                  <a:alpha val="43137"/>
                </a:srgbClr>
              </a:outerShdw>
            </a:effectLst>
          </a:endParaRPr>
        </a:p>
      </dgm:t>
    </dgm:pt>
    <dgm:pt modelId="{36747360-CF01-47C1-82A1-A9819CFBD36D}" type="parTrans" cxnId="{17B877EE-A91D-4212-B224-1153E35463FF}">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BF7B17FF-980B-460B-B16F-B9014679F577}" type="sibTrans" cxnId="{17B877EE-A91D-4212-B224-1153E35463FF}">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8C648C0B-BD19-4571-AB11-2F0A32352974}">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ZA" sz="1800" b="1" dirty="0">
              <a:solidFill>
                <a:schemeClr val="bg1"/>
              </a:solidFill>
              <a:effectLst>
                <a:outerShdw blurRad="38100" dist="38100" dir="2700000" algn="tl">
                  <a:srgbClr val="000000">
                    <a:alpha val="43137"/>
                  </a:srgbClr>
                </a:outerShdw>
              </a:effectLst>
            </a:rPr>
            <a:t>Johannes die Doper het die Lam </a:t>
          </a:r>
          <a:r>
            <a:rPr lang="en-ZA" sz="1800" b="1" dirty="0" err="1">
              <a:solidFill>
                <a:schemeClr val="bg1"/>
              </a:solidFill>
              <a:effectLst>
                <a:outerShdw blurRad="38100" dist="38100" dir="2700000" algn="tl">
                  <a:srgbClr val="000000">
                    <a:alpha val="43137"/>
                  </a:srgbClr>
                </a:outerShdw>
              </a:effectLst>
            </a:rPr>
            <a:t>geïdentifiseer</a:t>
          </a:r>
          <a:r>
            <a:rPr lang="en-ZA" sz="1800" b="1" dirty="0">
              <a:solidFill>
                <a:schemeClr val="bg1"/>
              </a:solidFill>
              <a:effectLst>
                <a:outerShdw blurRad="38100" dist="38100" dir="2700000" algn="tl">
                  <a:srgbClr val="000000">
                    <a:alpha val="43137"/>
                  </a:srgbClr>
                </a:outerShdw>
              </a:effectLst>
            </a:rPr>
            <a:t> (Joh</a:t>
          </a:r>
          <a:r>
            <a:rPr lang="en" sz="1800" b="1" dirty="0">
              <a:solidFill>
                <a:schemeClr val="bg1"/>
              </a:solidFill>
              <a:effectLst>
                <a:outerShdw blurRad="38100" dist="38100" dir="2700000" algn="tl">
                  <a:srgbClr val="000000">
                    <a:alpha val="43137"/>
                  </a:srgbClr>
                </a:outerShdw>
              </a:effectLst>
            </a:rPr>
            <a:t>. 1:29)</a:t>
          </a:r>
          <a:endParaRPr lang="es-ES" sz="1800" dirty="0">
            <a:solidFill>
              <a:schemeClr val="bg1"/>
            </a:solidFill>
            <a:effectLst>
              <a:outerShdw blurRad="38100" dist="38100" dir="2700000" algn="tl">
                <a:srgbClr val="000000">
                  <a:alpha val="43137"/>
                </a:srgbClr>
              </a:outerShdw>
            </a:effectLst>
          </a:endParaRPr>
        </a:p>
      </dgm:t>
    </dgm:pt>
    <dgm:pt modelId="{59B53C1B-CE52-46D3-B7CB-43658CA7D3EB}" type="parTrans" cxnId="{486B2C99-7C3D-4180-AEA7-546F42864971}">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41AC46D9-C0B6-4EB9-B5E4-00636F802C49}" type="sibTrans" cxnId="{486B2C99-7C3D-4180-AEA7-546F42864971}">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2A314CDB-7F58-447E-A69E-6D357B3DE06F}" type="pres">
      <dgm:prSet presAssocID="{5571E369-46E7-4A08-A41B-B53E2F540CC3}" presName="Name0" presStyleCnt="0">
        <dgm:presLayoutVars>
          <dgm:dir/>
          <dgm:resizeHandles val="exact"/>
        </dgm:presLayoutVars>
      </dgm:prSet>
      <dgm:spPr/>
    </dgm:pt>
    <dgm:pt modelId="{CA479001-D7B7-4888-8FD9-8B81ABC8ACD4}" type="pres">
      <dgm:prSet presAssocID="{6AC2B118-BE9C-4B8A-AD4E-E8F1BBD57450}" presName="composite" presStyleCnt="0"/>
      <dgm:spPr/>
    </dgm:pt>
    <dgm:pt modelId="{5D1DBA96-9D6C-41A3-ABD5-CCCFB1557543}" type="pres">
      <dgm:prSet presAssocID="{6AC2B118-BE9C-4B8A-AD4E-E8F1BBD57450}" presName="rect1" presStyleLbl="trAlignAcc1" presStyleIdx="0" presStyleCnt="4" custScaleX="186329" custLinFactNeighborX="23894">
        <dgm:presLayoutVars>
          <dgm:bulletEnabled val="1"/>
        </dgm:presLayoutVars>
      </dgm:prSet>
      <dgm:spPr/>
    </dgm:pt>
    <dgm:pt modelId="{D4723044-D2D1-4550-9D95-EB958915C41C}" type="pres">
      <dgm:prSet presAssocID="{6AC2B118-BE9C-4B8A-AD4E-E8F1BBD57450}" presName="rect2" presStyleLbl="fgImgPlace1" presStyleIdx="0" presStyleCnt="4" custScaleX="271340" custLinFactX="-100000" custLinFactNeighborX="-13367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388"/>
          </a:stretch>
        </a:blipFill>
      </dgm:spPr>
    </dgm:pt>
    <dgm:pt modelId="{ABF490D7-2C6F-45F0-9446-9361EAEA25A9}" type="pres">
      <dgm:prSet presAssocID="{BA026A5D-4788-40B8-9D81-496C987CD8E0}" presName="sibTrans" presStyleCnt="0"/>
      <dgm:spPr/>
    </dgm:pt>
    <dgm:pt modelId="{38DF3A8B-D774-43A7-A35F-06DF1DE21AEC}" type="pres">
      <dgm:prSet presAssocID="{D052BE70-FE52-4A22-9F6D-AFC1F7131748}" presName="composite" presStyleCnt="0"/>
      <dgm:spPr/>
    </dgm:pt>
    <dgm:pt modelId="{6B07F4BF-F691-45ED-96B6-9EBF4A114D24}" type="pres">
      <dgm:prSet presAssocID="{D052BE70-FE52-4A22-9F6D-AFC1F7131748}" presName="rect1" presStyleLbl="trAlignAcc1" presStyleIdx="1" presStyleCnt="4" custScaleX="186329" custLinFactNeighborX="23894">
        <dgm:presLayoutVars>
          <dgm:bulletEnabled val="1"/>
        </dgm:presLayoutVars>
      </dgm:prSet>
      <dgm:spPr/>
    </dgm:pt>
    <dgm:pt modelId="{D6702C92-E533-4B94-A0A1-A31E82A86482}" type="pres">
      <dgm:prSet presAssocID="{D052BE70-FE52-4A22-9F6D-AFC1F7131748}" presName="rect2" presStyleLbl="fgImgPlace1" presStyleIdx="1" presStyleCnt="4" custScaleX="271340" custLinFactX="-100000" custLinFactNeighborX="-1336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B158CAFF-2207-4AAF-B84B-1248A0CAED8F}" type="pres">
      <dgm:prSet presAssocID="{24C6B836-FDCE-4057-952A-0DB824177BEA}" presName="sibTrans" presStyleCnt="0"/>
      <dgm:spPr/>
    </dgm:pt>
    <dgm:pt modelId="{82616D03-30E8-4892-B55D-5F718F99999B}" type="pres">
      <dgm:prSet presAssocID="{78321590-094A-4878-8602-13FF4A0ADB53}" presName="composite" presStyleCnt="0"/>
      <dgm:spPr/>
    </dgm:pt>
    <dgm:pt modelId="{C85D6093-025B-40CE-94F6-86B0F3046342}" type="pres">
      <dgm:prSet presAssocID="{78321590-094A-4878-8602-13FF4A0ADB53}" presName="rect1" presStyleLbl="trAlignAcc1" presStyleIdx="2" presStyleCnt="4" custScaleX="186329" custLinFactNeighborX="23894">
        <dgm:presLayoutVars>
          <dgm:bulletEnabled val="1"/>
        </dgm:presLayoutVars>
      </dgm:prSet>
      <dgm:spPr/>
    </dgm:pt>
    <dgm:pt modelId="{4C7E936B-6681-4887-AEA6-ECBE22186E37}" type="pres">
      <dgm:prSet presAssocID="{78321590-094A-4878-8602-13FF4A0ADB53}" presName="rect2" presStyleLbl="fgImgPlace1" presStyleIdx="2" presStyleCnt="4" custScaleX="271340" custLinFactX="-100000" custLinFactNeighborX="-13367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r="388"/>
          </a:stretch>
        </a:blipFill>
      </dgm:spPr>
    </dgm:pt>
    <dgm:pt modelId="{4CB2F09B-0BF1-4B95-9C9C-797DFC58513C}" type="pres">
      <dgm:prSet presAssocID="{BF7B17FF-980B-460B-B16F-B9014679F577}" presName="sibTrans" presStyleCnt="0"/>
      <dgm:spPr/>
    </dgm:pt>
    <dgm:pt modelId="{A7DCFB86-F921-468D-90BA-8CCA64BF621F}" type="pres">
      <dgm:prSet presAssocID="{8C648C0B-BD19-4571-AB11-2F0A32352974}" presName="composite" presStyleCnt="0"/>
      <dgm:spPr/>
    </dgm:pt>
    <dgm:pt modelId="{B7F141EC-FE06-4F7A-9C6D-F97732C8C161}" type="pres">
      <dgm:prSet presAssocID="{8C648C0B-BD19-4571-AB11-2F0A32352974}" presName="rect1" presStyleLbl="trAlignAcc1" presStyleIdx="3" presStyleCnt="4" custScaleX="186329" custLinFactNeighborX="23894">
        <dgm:presLayoutVars>
          <dgm:bulletEnabled val="1"/>
        </dgm:presLayoutVars>
      </dgm:prSet>
      <dgm:spPr/>
    </dgm:pt>
    <dgm:pt modelId="{D8EF8D64-81CE-4426-8689-2FB535C5DB63}" type="pres">
      <dgm:prSet presAssocID="{8C648C0B-BD19-4571-AB11-2F0A32352974}" presName="rect2" presStyleLbl="fgImgPlace1" presStyleIdx="3" presStyleCnt="4" custScaleX="271340" custLinFactX="-100000" custLinFactNeighborX="-133670"/>
      <dgm:spPr>
        <a:blipFill dpi="0" rotWithShape="1">
          <a:blip xmlns:r="http://schemas.openxmlformats.org/officeDocument/2006/relationships"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AE9C0421-36E1-4CFF-9DAA-6E2A598EDD09}" srcId="{5571E369-46E7-4A08-A41B-B53E2F540CC3}" destId="{6AC2B118-BE9C-4B8A-AD4E-E8F1BBD57450}" srcOrd="0" destOrd="0" parTransId="{A04F3C54-5DAE-423E-A1D4-C223121801F7}" sibTransId="{BA026A5D-4788-40B8-9D81-496C987CD8E0}"/>
    <dgm:cxn modelId="{1698FC27-E4F0-4D68-8925-A8C07C615C4B}" type="presOf" srcId="{78321590-094A-4878-8602-13FF4A0ADB53}" destId="{C85D6093-025B-40CE-94F6-86B0F3046342}" srcOrd="0" destOrd="0" presId="urn:microsoft.com/office/officeart/2008/layout/PictureStrips"/>
    <dgm:cxn modelId="{486B2C99-7C3D-4180-AEA7-546F42864971}" srcId="{5571E369-46E7-4A08-A41B-B53E2F540CC3}" destId="{8C648C0B-BD19-4571-AB11-2F0A32352974}" srcOrd="3" destOrd="0" parTransId="{59B53C1B-CE52-46D3-B7CB-43658CA7D3EB}" sibTransId="{41AC46D9-C0B6-4EB9-B5E4-00636F802C49}"/>
    <dgm:cxn modelId="{709A95A4-D8CC-422C-AAC2-8E6D1795AE02}" type="presOf" srcId="{8C648C0B-BD19-4571-AB11-2F0A32352974}" destId="{B7F141EC-FE06-4F7A-9C6D-F97732C8C161}" srcOrd="0" destOrd="0" presId="urn:microsoft.com/office/officeart/2008/layout/PictureStrips"/>
    <dgm:cxn modelId="{D46F9FCA-2A37-4FB2-A9D4-B95E62887B48}" type="presOf" srcId="{D052BE70-FE52-4A22-9F6D-AFC1F7131748}" destId="{6B07F4BF-F691-45ED-96B6-9EBF4A114D24}" srcOrd="0" destOrd="0" presId="urn:microsoft.com/office/officeart/2008/layout/PictureStrips"/>
    <dgm:cxn modelId="{E287B5E5-3113-4CA7-8EDC-B8A74AF98DCC}" type="presOf" srcId="{5571E369-46E7-4A08-A41B-B53E2F540CC3}" destId="{2A314CDB-7F58-447E-A69E-6D357B3DE06F}" srcOrd="0" destOrd="0" presId="urn:microsoft.com/office/officeart/2008/layout/PictureStrips"/>
    <dgm:cxn modelId="{ACCF75E7-609F-4BF1-988D-999056907A35}" type="presOf" srcId="{6AC2B118-BE9C-4B8A-AD4E-E8F1BBD57450}" destId="{5D1DBA96-9D6C-41A3-ABD5-CCCFB1557543}" srcOrd="0" destOrd="0" presId="urn:microsoft.com/office/officeart/2008/layout/PictureStrips"/>
    <dgm:cxn modelId="{17B877EE-A91D-4212-B224-1153E35463FF}" srcId="{5571E369-46E7-4A08-A41B-B53E2F540CC3}" destId="{78321590-094A-4878-8602-13FF4A0ADB53}" srcOrd="2" destOrd="0" parTransId="{36747360-CF01-47C1-82A1-A9819CFBD36D}" sibTransId="{BF7B17FF-980B-460B-B16F-B9014679F577}"/>
    <dgm:cxn modelId="{E69B9CFB-16D1-45FC-98B4-0EB54112A1E6}" srcId="{5571E369-46E7-4A08-A41B-B53E2F540CC3}" destId="{D052BE70-FE52-4A22-9F6D-AFC1F7131748}" srcOrd="1" destOrd="0" parTransId="{60434C70-73A6-472E-B056-2E63EE822131}" sibTransId="{24C6B836-FDCE-4057-952A-0DB824177BEA}"/>
    <dgm:cxn modelId="{4E393873-468C-4AD9-9C3B-A1A22F6A482C}" type="presParOf" srcId="{2A314CDB-7F58-447E-A69E-6D357B3DE06F}" destId="{CA479001-D7B7-4888-8FD9-8B81ABC8ACD4}" srcOrd="0" destOrd="0" presId="urn:microsoft.com/office/officeart/2008/layout/PictureStrips"/>
    <dgm:cxn modelId="{678EA200-4FAE-425F-8289-7B866B11BD85}" type="presParOf" srcId="{CA479001-D7B7-4888-8FD9-8B81ABC8ACD4}" destId="{5D1DBA96-9D6C-41A3-ABD5-CCCFB1557543}" srcOrd="0" destOrd="0" presId="urn:microsoft.com/office/officeart/2008/layout/PictureStrips"/>
    <dgm:cxn modelId="{615D92AC-2F99-4913-8762-2F9807753D22}" type="presParOf" srcId="{CA479001-D7B7-4888-8FD9-8B81ABC8ACD4}" destId="{D4723044-D2D1-4550-9D95-EB958915C41C}" srcOrd="1" destOrd="0" presId="urn:microsoft.com/office/officeart/2008/layout/PictureStrips"/>
    <dgm:cxn modelId="{DDC837E6-5796-4D5A-B860-ECC9D0CED91D}" type="presParOf" srcId="{2A314CDB-7F58-447E-A69E-6D357B3DE06F}" destId="{ABF490D7-2C6F-45F0-9446-9361EAEA25A9}" srcOrd="1" destOrd="0" presId="urn:microsoft.com/office/officeart/2008/layout/PictureStrips"/>
    <dgm:cxn modelId="{4B3F56C1-0D7C-48B7-A717-25865C661566}" type="presParOf" srcId="{2A314CDB-7F58-447E-A69E-6D357B3DE06F}" destId="{38DF3A8B-D774-43A7-A35F-06DF1DE21AEC}" srcOrd="2" destOrd="0" presId="urn:microsoft.com/office/officeart/2008/layout/PictureStrips"/>
    <dgm:cxn modelId="{F23F3AC4-9546-43D0-B6B1-2781595BC75E}" type="presParOf" srcId="{38DF3A8B-D774-43A7-A35F-06DF1DE21AEC}" destId="{6B07F4BF-F691-45ED-96B6-9EBF4A114D24}" srcOrd="0" destOrd="0" presId="urn:microsoft.com/office/officeart/2008/layout/PictureStrips"/>
    <dgm:cxn modelId="{E7B518DF-F372-4EE5-8AB7-C75C316E7A61}" type="presParOf" srcId="{38DF3A8B-D774-43A7-A35F-06DF1DE21AEC}" destId="{D6702C92-E533-4B94-A0A1-A31E82A86482}" srcOrd="1" destOrd="0" presId="urn:microsoft.com/office/officeart/2008/layout/PictureStrips"/>
    <dgm:cxn modelId="{90B6E997-9FEC-4F46-8EDC-C6E5A7824B78}" type="presParOf" srcId="{2A314CDB-7F58-447E-A69E-6D357B3DE06F}" destId="{B158CAFF-2207-4AAF-B84B-1248A0CAED8F}" srcOrd="3" destOrd="0" presId="urn:microsoft.com/office/officeart/2008/layout/PictureStrips"/>
    <dgm:cxn modelId="{1E6778BA-0BA7-4234-9E2C-AFCF439D0191}" type="presParOf" srcId="{2A314CDB-7F58-447E-A69E-6D357B3DE06F}" destId="{82616D03-30E8-4892-B55D-5F718F99999B}" srcOrd="4" destOrd="0" presId="urn:microsoft.com/office/officeart/2008/layout/PictureStrips"/>
    <dgm:cxn modelId="{4AF072AF-DEB6-4B7D-92CC-78160B1259CD}" type="presParOf" srcId="{82616D03-30E8-4892-B55D-5F718F99999B}" destId="{C85D6093-025B-40CE-94F6-86B0F3046342}" srcOrd="0" destOrd="0" presId="urn:microsoft.com/office/officeart/2008/layout/PictureStrips"/>
    <dgm:cxn modelId="{057591E8-BBC0-4E4C-AD6A-AB9F80A18E06}" type="presParOf" srcId="{82616D03-30E8-4892-B55D-5F718F99999B}" destId="{4C7E936B-6681-4887-AEA6-ECBE22186E37}" srcOrd="1" destOrd="0" presId="urn:microsoft.com/office/officeart/2008/layout/PictureStrips"/>
    <dgm:cxn modelId="{DA56A980-0FBC-4100-A104-68B59A5A1989}" type="presParOf" srcId="{2A314CDB-7F58-447E-A69E-6D357B3DE06F}" destId="{4CB2F09B-0BF1-4B95-9C9C-797DFC58513C}" srcOrd="5" destOrd="0" presId="urn:microsoft.com/office/officeart/2008/layout/PictureStrips"/>
    <dgm:cxn modelId="{D0BACFE5-3FFE-41D7-932F-3E778DEAC72C}" type="presParOf" srcId="{2A314CDB-7F58-447E-A69E-6D357B3DE06F}" destId="{A7DCFB86-F921-468D-90BA-8CCA64BF621F}" srcOrd="6" destOrd="0" presId="urn:microsoft.com/office/officeart/2008/layout/PictureStrips"/>
    <dgm:cxn modelId="{B0B15FF7-31BC-4EBA-8EEF-12370F08B9BB}" type="presParOf" srcId="{A7DCFB86-F921-468D-90BA-8CCA64BF621F}" destId="{B7F141EC-FE06-4F7A-9C6D-F97732C8C161}" srcOrd="0" destOrd="0" presId="urn:microsoft.com/office/officeart/2008/layout/PictureStrips"/>
    <dgm:cxn modelId="{33AC507D-341E-44B4-ABC7-FBB6158CB47B}" type="presParOf" srcId="{A7DCFB86-F921-468D-90BA-8CCA64BF621F}" destId="{D8EF8D64-81CE-4426-8689-2FB535C5DB63}"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BA96-9D6C-41A3-ABD5-CCCFB1557543}">
      <dsp:nvSpPr>
        <dsp:cNvPr id="0" name=""/>
        <dsp:cNvSpPr/>
      </dsp:nvSpPr>
      <dsp:spPr>
        <a:xfrm>
          <a:off x="983797" y="229416"/>
          <a:ext cx="4114588" cy="690074"/>
        </a:xfrm>
        <a:prstGeom prst="rect">
          <a:avLst/>
        </a:prstGeom>
        <a:solidFill>
          <a:schemeClr val="accent5"/>
        </a:solidFill>
        <a:ln w="12700" cap="flat" cmpd="sng" algn="ctr">
          <a:solidFill>
            <a:schemeClr val="dk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46741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solidFill>
                <a:schemeClr val="bg1"/>
              </a:solidFill>
              <a:effectLst>
                <a:outerShdw blurRad="38100" dist="38100" dir="2700000" algn="tl">
                  <a:srgbClr val="000000">
                    <a:alpha val="43137"/>
                  </a:srgbClr>
                </a:outerShdw>
              </a:effectLst>
            </a:rPr>
            <a:t>Hy het die dood van die eersgeborenes verhoed                (Eksodus</a:t>
          </a:r>
          <a:r>
            <a:rPr lang="en" sz="1800" b="1" kern="1200" dirty="0">
              <a:solidFill>
                <a:schemeClr val="bg1"/>
              </a:solidFill>
              <a:effectLst>
                <a:outerShdw blurRad="38100" dist="38100" dir="2700000" algn="tl">
                  <a:srgbClr val="000000">
                    <a:alpha val="43137"/>
                  </a:srgbClr>
                </a:outerShdw>
              </a:effectLst>
            </a:rPr>
            <a:t> 12:13)</a:t>
          </a:r>
          <a:endParaRPr lang="es-ES" sz="1800" kern="1200" dirty="0">
            <a:solidFill>
              <a:schemeClr val="bg1"/>
            </a:solidFill>
            <a:effectLst>
              <a:outerShdw blurRad="38100" dist="38100" dir="2700000" algn="tl">
                <a:srgbClr val="000000">
                  <a:alpha val="43137"/>
                </a:srgbClr>
              </a:outerShdw>
            </a:effectLst>
          </a:endParaRPr>
        </a:p>
      </dsp:txBody>
      <dsp:txXfrm>
        <a:off x="983797" y="229416"/>
        <a:ext cx="4114588" cy="690074"/>
      </dsp:txXfrm>
    </dsp:sp>
    <dsp:sp modelId="{D4723044-D2D1-4550-9D95-EB958915C41C}">
      <dsp:nvSpPr>
        <dsp:cNvPr id="0" name=""/>
        <dsp:cNvSpPr/>
      </dsp:nvSpPr>
      <dsp:spPr>
        <a:xfrm>
          <a:off x="0" y="129739"/>
          <a:ext cx="1310713" cy="72457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388"/>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B07F4BF-F691-45ED-96B6-9EBF4A114D24}">
      <dsp:nvSpPr>
        <dsp:cNvPr id="0" name=""/>
        <dsp:cNvSpPr/>
      </dsp:nvSpPr>
      <dsp:spPr>
        <a:xfrm>
          <a:off x="983797" y="1098143"/>
          <a:ext cx="4114588" cy="690074"/>
        </a:xfrm>
        <a:prstGeom prst="rect">
          <a:avLst/>
        </a:prstGeom>
        <a:solidFill>
          <a:schemeClr val="accent2">
            <a:lumMod val="75000"/>
          </a:schemeClr>
        </a:solidFill>
        <a:ln w="12700" cap="flat" cmpd="sng" algn="ctr">
          <a:solidFill>
            <a:schemeClr val="dk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46741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solidFill>
                <a:schemeClr val="bg1"/>
              </a:solidFill>
              <a:effectLst>
                <a:outerShdw blurRad="38100" dist="38100" dir="2700000" algn="tl">
                  <a:srgbClr val="000000">
                    <a:alpha val="43137"/>
                  </a:srgbClr>
                </a:outerShdw>
              </a:effectLst>
            </a:rPr>
            <a:t>Dit was 'n offer wat God altyd in gedagte gehad het (Eks</a:t>
          </a:r>
          <a:r>
            <a:rPr lang="en" sz="1800" b="1" kern="1200" dirty="0">
              <a:solidFill>
                <a:schemeClr val="bg1"/>
              </a:solidFill>
              <a:effectLst>
                <a:outerShdw blurRad="38100" dist="38100" dir="2700000" algn="tl">
                  <a:srgbClr val="000000">
                    <a:alpha val="43137"/>
                  </a:srgbClr>
                </a:outerShdw>
              </a:effectLst>
            </a:rPr>
            <a:t>. 29:38-41)</a:t>
          </a:r>
          <a:endParaRPr lang="es-ES" sz="1800" kern="1200" dirty="0">
            <a:solidFill>
              <a:schemeClr val="bg1"/>
            </a:solidFill>
            <a:effectLst>
              <a:outerShdw blurRad="38100" dist="38100" dir="2700000" algn="tl">
                <a:srgbClr val="000000">
                  <a:alpha val="43137"/>
                </a:srgbClr>
              </a:outerShdw>
            </a:effectLst>
          </a:endParaRPr>
        </a:p>
      </dsp:txBody>
      <dsp:txXfrm>
        <a:off x="983797" y="1098143"/>
        <a:ext cx="4114588" cy="690074"/>
      </dsp:txXfrm>
    </dsp:sp>
    <dsp:sp modelId="{D6702C92-E533-4B94-A0A1-A31E82A86482}">
      <dsp:nvSpPr>
        <dsp:cNvPr id="0" name=""/>
        <dsp:cNvSpPr/>
      </dsp:nvSpPr>
      <dsp:spPr>
        <a:xfrm>
          <a:off x="0" y="998466"/>
          <a:ext cx="1310713" cy="72457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85D6093-025B-40CE-94F6-86B0F3046342}">
      <dsp:nvSpPr>
        <dsp:cNvPr id="0" name=""/>
        <dsp:cNvSpPr/>
      </dsp:nvSpPr>
      <dsp:spPr>
        <a:xfrm>
          <a:off x="983797" y="1966871"/>
          <a:ext cx="4114588" cy="690074"/>
        </a:xfrm>
        <a:prstGeom prst="rect">
          <a:avLst/>
        </a:prstGeom>
        <a:solidFill>
          <a:schemeClr val="accent1">
            <a:lumMod val="75000"/>
          </a:schemeClr>
        </a:solidFill>
        <a:ln w="12700" cap="flat" cmpd="sng" algn="ctr">
          <a:solidFill>
            <a:schemeClr val="dk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46741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solidFill>
                <a:schemeClr val="bg1"/>
              </a:solidFill>
              <a:effectLst>
                <a:outerShdw blurRad="38100" dist="38100" dir="2700000" algn="tl">
                  <a:srgbClr val="000000">
                    <a:alpha val="43137"/>
                  </a:srgbClr>
                </a:outerShdw>
              </a:effectLst>
            </a:rPr>
            <a:t>Ek moes vir my sondes sterf (Jes</a:t>
          </a:r>
          <a:r>
            <a:rPr lang="en" sz="1800" b="1" kern="1200" dirty="0">
              <a:solidFill>
                <a:schemeClr val="bg1"/>
              </a:solidFill>
              <a:effectLst>
                <a:outerShdw blurRad="38100" dist="38100" dir="2700000" algn="tl">
                  <a:srgbClr val="000000">
                    <a:alpha val="43137"/>
                  </a:srgbClr>
                </a:outerShdw>
              </a:effectLst>
            </a:rPr>
            <a:t>. 53:6-8)</a:t>
          </a:r>
          <a:endParaRPr lang="es-ES" sz="1800" kern="1200" dirty="0">
            <a:solidFill>
              <a:schemeClr val="bg1"/>
            </a:solidFill>
            <a:effectLst>
              <a:outerShdw blurRad="38100" dist="38100" dir="2700000" algn="tl">
                <a:srgbClr val="000000">
                  <a:alpha val="43137"/>
                </a:srgbClr>
              </a:outerShdw>
            </a:effectLst>
          </a:endParaRPr>
        </a:p>
      </dsp:txBody>
      <dsp:txXfrm>
        <a:off x="983797" y="1966871"/>
        <a:ext cx="4114588" cy="690074"/>
      </dsp:txXfrm>
    </dsp:sp>
    <dsp:sp modelId="{4C7E936B-6681-4887-AEA6-ECBE22186E37}">
      <dsp:nvSpPr>
        <dsp:cNvPr id="0" name=""/>
        <dsp:cNvSpPr/>
      </dsp:nvSpPr>
      <dsp:spPr>
        <a:xfrm>
          <a:off x="0" y="1867193"/>
          <a:ext cx="1310713" cy="724578"/>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r="388"/>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7F141EC-FE06-4F7A-9C6D-F97732C8C161}">
      <dsp:nvSpPr>
        <dsp:cNvPr id="0" name=""/>
        <dsp:cNvSpPr/>
      </dsp:nvSpPr>
      <dsp:spPr>
        <a:xfrm>
          <a:off x="983797" y="2835598"/>
          <a:ext cx="4114588" cy="690074"/>
        </a:xfrm>
        <a:prstGeom prst="rect">
          <a:avLst/>
        </a:prstGeom>
        <a:solidFill>
          <a:schemeClr val="accent6">
            <a:lumMod val="75000"/>
          </a:schemeClr>
        </a:solidFill>
        <a:ln w="12700" cap="flat" cmpd="sng" algn="ctr">
          <a:solidFill>
            <a:schemeClr val="dk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46741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1" kern="1200" dirty="0">
              <a:solidFill>
                <a:schemeClr val="bg1"/>
              </a:solidFill>
              <a:effectLst>
                <a:outerShdw blurRad="38100" dist="38100" dir="2700000" algn="tl">
                  <a:srgbClr val="000000">
                    <a:alpha val="43137"/>
                  </a:srgbClr>
                </a:outerShdw>
              </a:effectLst>
            </a:rPr>
            <a:t>Johannes die Doper het die Lam </a:t>
          </a:r>
          <a:r>
            <a:rPr lang="en-ZA" sz="1800" b="1" kern="1200" dirty="0" err="1">
              <a:solidFill>
                <a:schemeClr val="bg1"/>
              </a:solidFill>
              <a:effectLst>
                <a:outerShdw blurRad="38100" dist="38100" dir="2700000" algn="tl">
                  <a:srgbClr val="000000">
                    <a:alpha val="43137"/>
                  </a:srgbClr>
                </a:outerShdw>
              </a:effectLst>
            </a:rPr>
            <a:t>geïdentifiseer</a:t>
          </a:r>
          <a:r>
            <a:rPr lang="en-ZA" sz="1800" b="1" kern="1200" dirty="0">
              <a:solidFill>
                <a:schemeClr val="bg1"/>
              </a:solidFill>
              <a:effectLst>
                <a:outerShdw blurRad="38100" dist="38100" dir="2700000" algn="tl">
                  <a:srgbClr val="000000">
                    <a:alpha val="43137"/>
                  </a:srgbClr>
                </a:outerShdw>
              </a:effectLst>
            </a:rPr>
            <a:t> (Joh</a:t>
          </a:r>
          <a:r>
            <a:rPr lang="en" sz="1800" b="1" kern="1200" dirty="0">
              <a:solidFill>
                <a:schemeClr val="bg1"/>
              </a:solidFill>
              <a:effectLst>
                <a:outerShdw blurRad="38100" dist="38100" dir="2700000" algn="tl">
                  <a:srgbClr val="000000">
                    <a:alpha val="43137"/>
                  </a:srgbClr>
                </a:outerShdw>
              </a:effectLst>
            </a:rPr>
            <a:t>. 1:29)</a:t>
          </a:r>
          <a:endParaRPr lang="es-ES" sz="1800" kern="1200" dirty="0">
            <a:solidFill>
              <a:schemeClr val="bg1"/>
            </a:solidFill>
            <a:effectLst>
              <a:outerShdw blurRad="38100" dist="38100" dir="2700000" algn="tl">
                <a:srgbClr val="000000">
                  <a:alpha val="43137"/>
                </a:srgbClr>
              </a:outerShdw>
            </a:effectLst>
          </a:endParaRPr>
        </a:p>
      </dsp:txBody>
      <dsp:txXfrm>
        <a:off x="983797" y="2835598"/>
        <a:ext cx="4114588" cy="690074"/>
      </dsp:txXfrm>
    </dsp:sp>
    <dsp:sp modelId="{D8EF8D64-81CE-4426-8689-2FB535C5DB63}">
      <dsp:nvSpPr>
        <dsp:cNvPr id="0" name=""/>
        <dsp:cNvSpPr/>
      </dsp:nvSpPr>
      <dsp:spPr>
        <a:xfrm>
          <a:off x="0" y="2735920"/>
          <a:ext cx="1310713" cy="724578"/>
        </a:xfrm>
        <a:prstGeom prst="rect">
          <a:avLst/>
        </a:prstGeom>
        <a:blipFill dpi="0" rotWithShape="1">
          <a:blip xmlns:r="http://schemas.openxmlformats.org/officeDocument/2006/relationships"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36D46-3EBB-43E2-BA81-D8FA12E53CED}" type="datetimeFigureOut">
              <a:rPr lang="es-ES" smtClean="0"/>
              <a:t>11/04/2025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1C638-E4F1-4FF1-B0F3-C9099C2EB61B}" type="slidenum">
              <a:rPr lang="es-ES" smtClean="0"/>
              <a:t>‹Nº›</a:t>
            </a:fld>
            <a:endParaRPr lang="es-ES"/>
          </a:p>
        </p:txBody>
      </p:sp>
    </p:spTree>
    <p:extLst>
      <p:ext uri="{BB962C8B-B14F-4D97-AF65-F5344CB8AC3E}">
        <p14:creationId xmlns:p14="http://schemas.microsoft.com/office/powerpoint/2010/main" val="196920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B51C638-E4F1-4FF1-B0F3-C9099C2EB61B}" type="slidenum">
              <a:rPr lang="es-ES" smtClean="0"/>
              <a:t>10</a:t>
            </a:fld>
            <a:endParaRPr lang="es-ES"/>
          </a:p>
        </p:txBody>
      </p:sp>
    </p:spTree>
    <p:extLst>
      <p:ext uri="{BB962C8B-B14F-4D97-AF65-F5344CB8AC3E}">
        <p14:creationId xmlns:p14="http://schemas.microsoft.com/office/powerpoint/2010/main" val="255459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2E0C0-E307-81E4-57EC-8BD234521C7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B264F-C294-4422-4D90-61F21533CD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95ED952-B6C5-77C1-C42B-7AFD4FED179A}"/>
              </a:ext>
            </a:extLst>
          </p:cNvPr>
          <p:cNvSpPr>
            <a:spLocks noGrp="1"/>
          </p:cNvSpPr>
          <p:nvPr>
            <p:ph type="dt" sz="half" idx="10"/>
          </p:nvPr>
        </p:nvSpPr>
        <p:spPr/>
        <p:txBody>
          <a:bodyPr/>
          <a:lstStyle/>
          <a:p>
            <a:fld id="{46BAE267-5785-439A-AA25-907474C68CB9}" type="datetimeFigureOut">
              <a:rPr lang="es-ES" smtClean="0"/>
              <a:t>11/04/2025</a:t>
            </a:fld>
            <a:endParaRPr lang="es-ES"/>
          </a:p>
        </p:txBody>
      </p:sp>
      <p:sp>
        <p:nvSpPr>
          <p:cNvPr id="5" name="Marcador de pie de página 4">
            <a:extLst>
              <a:ext uri="{FF2B5EF4-FFF2-40B4-BE49-F238E27FC236}">
                <a16:creationId xmlns:a16="http://schemas.microsoft.com/office/drawing/2014/main" id="{8C3762CC-66AD-0423-BC32-19C7F8F1C0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D31FCE-215A-2F7E-3861-B2D6F53719C8}"/>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190832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14E56D-F2E2-F60C-F598-E76403E8AF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A926D6-3B4B-B13F-8584-D5AA142FFB7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9FEC47-0D91-AACB-9CEE-DC012B176B6E}"/>
              </a:ext>
            </a:extLst>
          </p:cNvPr>
          <p:cNvSpPr>
            <a:spLocks noGrp="1"/>
          </p:cNvSpPr>
          <p:nvPr>
            <p:ph type="dt" sz="half" idx="10"/>
          </p:nvPr>
        </p:nvSpPr>
        <p:spPr/>
        <p:txBody>
          <a:bodyPr/>
          <a:lstStyle/>
          <a:p>
            <a:fld id="{46BAE267-5785-439A-AA25-907474C68CB9}" type="datetimeFigureOut">
              <a:rPr lang="es-ES" smtClean="0"/>
              <a:t>11/04/2025</a:t>
            </a:fld>
            <a:endParaRPr lang="es-ES"/>
          </a:p>
        </p:txBody>
      </p:sp>
      <p:sp>
        <p:nvSpPr>
          <p:cNvPr id="5" name="Marcador de pie de página 4">
            <a:extLst>
              <a:ext uri="{FF2B5EF4-FFF2-40B4-BE49-F238E27FC236}">
                <a16:creationId xmlns:a16="http://schemas.microsoft.com/office/drawing/2014/main" id="{F5E44EA8-AE35-86A3-6A78-2F07ADB3A53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2D16C7D-1507-08CF-5D6E-19A3364FA787}"/>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87043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15B300-3339-9DC2-F168-C9180CFC44E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FF373FA-EA2C-4763-11BF-1FA3C9D3A67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0AC91E4-1392-6DFB-97F0-A67CF03CCE26}"/>
              </a:ext>
            </a:extLst>
          </p:cNvPr>
          <p:cNvSpPr>
            <a:spLocks noGrp="1"/>
          </p:cNvSpPr>
          <p:nvPr>
            <p:ph type="dt" sz="half" idx="10"/>
          </p:nvPr>
        </p:nvSpPr>
        <p:spPr/>
        <p:txBody>
          <a:bodyPr/>
          <a:lstStyle/>
          <a:p>
            <a:fld id="{46BAE267-5785-439A-AA25-907474C68CB9}" type="datetimeFigureOut">
              <a:rPr lang="es-ES" smtClean="0"/>
              <a:t>11/04/2025</a:t>
            </a:fld>
            <a:endParaRPr lang="es-ES"/>
          </a:p>
        </p:txBody>
      </p:sp>
      <p:sp>
        <p:nvSpPr>
          <p:cNvPr id="5" name="Marcador de pie de página 4">
            <a:extLst>
              <a:ext uri="{FF2B5EF4-FFF2-40B4-BE49-F238E27FC236}">
                <a16:creationId xmlns:a16="http://schemas.microsoft.com/office/drawing/2014/main" id="{C28C8DFD-8066-D526-6254-D24CE4DAC10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0FDAB7-2816-61AD-48AB-E3B20F8C24ED}"/>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243165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11/04/2025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1432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11/04/2025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19014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11/04/2025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55356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11/04/2025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17358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11/04/2025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14349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11/04/2025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4110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11/04/2025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57691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11/04/2025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2865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52A6C-C474-F95A-A06D-7E974EBD9F4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71947A3-E55E-6D87-4A80-91A21DDC633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766C2E-14A3-9D51-9257-1D97CC237687}"/>
              </a:ext>
            </a:extLst>
          </p:cNvPr>
          <p:cNvSpPr>
            <a:spLocks noGrp="1"/>
          </p:cNvSpPr>
          <p:nvPr>
            <p:ph type="dt" sz="half" idx="10"/>
          </p:nvPr>
        </p:nvSpPr>
        <p:spPr/>
        <p:txBody>
          <a:bodyPr/>
          <a:lstStyle/>
          <a:p>
            <a:fld id="{46BAE267-5785-439A-AA25-907474C68CB9}" type="datetimeFigureOut">
              <a:rPr lang="es-ES" smtClean="0"/>
              <a:t>11/04/2025</a:t>
            </a:fld>
            <a:endParaRPr lang="es-ES"/>
          </a:p>
        </p:txBody>
      </p:sp>
      <p:sp>
        <p:nvSpPr>
          <p:cNvPr id="5" name="Marcador de pie de página 4">
            <a:extLst>
              <a:ext uri="{FF2B5EF4-FFF2-40B4-BE49-F238E27FC236}">
                <a16:creationId xmlns:a16="http://schemas.microsoft.com/office/drawing/2014/main" id="{E2836165-3ECB-6F5E-D0FF-EBD1D5CBF82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53483B-A03F-234C-FDA2-74A00A146505}"/>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241099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11/04/2025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15542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11/04/2025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61862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11/04/2025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45947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C3929A-122E-8E2E-3143-6A8505A5D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A00309-85FD-1B80-DD81-20B11FE258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7317B6-FE02-AEAC-A6A1-D0E5C4368D6B}"/>
              </a:ext>
            </a:extLst>
          </p:cNvPr>
          <p:cNvSpPr>
            <a:spLocks noGrp="1"/>
          </p:cNvSpPr>
          <p:nvPr>
            <p:ph type="dt" sz="half" idx="10"/>
          </p:nvPr>
        </p:nvSpPr>
        <p:spPr/>
        <p:txBody>
          <a:bodyPr/>
          <a:lstStyle/>
          <a:p>
            <a:fld id="{46BAE267-5785-439A-AA25-907474C68CB9}" type="datetimeFigureOut">
              <a:rPr lang="es-ES" smtClean="0"/>
              <a:t>11/04/2025</a:t>
            </a:fld>
            <a:endParaRPr lang="es-ES"/>
          </a:p>
        </p:txBody>
      </p:sp>
      <p:sp>
        <p:nvSpPr>
          <p:cNvPr id="5" name="Marcador de pie de página 4">
            <a:extLst>
              <a:ext uri="{FF2B5EF4-FFF2-40B4-BE49-F238E27FC236}">
                <a16:creationId xmlns:a16="http://schemas.microsoft.com/office/drawing/2014/main" id="{E345C172-1D6C-7C17-E99F-A7E37FD74DF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E66291-E1AF-AAB7-0A2A-55489CE163EF}"/>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90949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D1FF8-38FC-1397-EB9F-F4195B974FD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0590F2-6A48-C15A-8FBC-9925EC19439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5DBDF7-EFD0-C3FE-084E-B1DEE414F64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A3C2BC-55F8-F399-1ABD-27800CCC43A3}"/>
              </a:ext>
            </a:extLst>
          </p:cNvPr>
          <p:cNvSpPr>
            <a:spLocks noGrp="1"/>
          </p:cNvSpPr>
          <p:nvPr>
            <p:ph type="dt" sz="half" idx="10"/>
          </p:nvPr>
        </p:nvSpPr>
        <p:spPr/>
        <p:txBody>
          <a:bodyPr/>
          <a:lstStyle/>
          <a:p>
            <a:fld id="{46BAE267-5785-439A-AA25-907474C68CB9}" type="datetimeFigureOut">
              <a:rPr lang="es-ES" smtClean="0"/>
              <a:t>11/04/2025</a:t>
            </a:fld>
            <a:endParaRPr lang="es-ES"/>
          </a:p>
        </p:txBody>
      </p:sp>
      <p:sp>
        <p:nvSpPr>
          <p:cNvPr id="6" name="Marcador de pie de página 5">
            <a:extLst>
              <a:ext uri="{FF2B5EF4-FFF2-40B4-BE49-F238E27FC236}">
                <a16:creationId xmlns:a16="http://schemas.microsoft.com/office/drawing/2014/main" id="{5DB84772-2455-A871-7723-9FE3A303EE7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662405A-FAD7-8F23-9638-D387541C8682}"/>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287971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DC2034-5EB4-B7AF-1653-2759248B28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F55AED-4A93-A3BB-BF33-91836C47E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ED315B0-E484-093E-86A3-285A9E5FCAF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23740A-6499-BC66-070E-F35614E336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B033E94-F878-7DDD-8E6F-4E3876C251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95B512-ACEA-55F8-3429-4687844BFD34}"/>
              </a:ext>
            </a:extLst>
          </p:cNvPr>
          <p:cNvSpPr>
            <a:spLocks noGrp="1"/>
          </p:cNvSpPr>
          <p:nvPr>
            <p:ph type="dt" sz="half" idx="10"/>
          </p:nvPr>
        </p:nvSpPr>
        <p:spPr/>
        <p:txBody>
          <a:bodyPr/>
          <a:lstStyle/>
          <a:p>
            <a:fld id="{46BAE267-5785-439A-AA25-907474C68CB9}" type="datetimeFigureOut">
              <a:rPr lang="es-ES" smtClean="0"/>
              <a:t>11/04/2025</a:t>
            </a:fld>
            <a:endParaRPr lang="es-ES"/>
          </a:p>
        </p:txBody>
      </p:sp>
      <p:sp>
        <p:nvSpPr>
          <p:cNvPr id="8" name="Marcador de pie de página 7">
            <a:extLst>
              <a:ext uri="{FF2B5EF4-FFF2-40B4-BE49-F238E27FC236}">
                <a16:creationId xmlns:a16="http://schemas.microsoft.com/office/drawing/2014/main" id="{1B673E64-8774-F1FC-D973-A9C55D9B149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67535C9-9604-081A-C95C-4C2D0715E868}"/>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413369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507B66-B6E6-CCA3-817E-9EE3A938B2F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E7DA8B6-9A41-2BC3-ECB6-926FC865AA67}"/>
              </a:ext>
            </a:extLst>
          </p:cNvPr>
          <p:cNvSpPr>
            <a:spLocks noGrp="1"/>
          </p:cNvSpPr>
          <p:nvPr>
            <p:ph type="dt" sz="half" idx="10"/>
          </p:nvPr>
        </p:nvSpPr>
        <p:spPr/>
        <p:txBody>
          <a:bodyPr/>
          <a:lstStyle/>
          <a:p>
            <a:fld id="{46BAE267-5785-439A-AA25-907474C68CB9}" type="datetimeFigureOut">
              <a:rPr lang="es-ES" smtClean="0"/>
              <a:t>11/04/2025</a:t>
            </a:fld>
            <a:endParaRPr lang="es-ES"/>
          </a:p>
        </p:txBody>
      </p:sp>
      <p:sp>
        <p:nvSpPr>
          <p:cNvPr id="4" name="Marcador de pie de página 3">
            <a:extLst>
              <a:ext uri="{FF2B5EF4-FFF2-40B4-BE49-F238E27FC236}">
                <a16:creationId xmlns:a16="http://schemas.microsoft.com/office/drawing/2014/main" id="{BEB13023-E9E6-1095-8D57-5AA0356F945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EB10BBA-CA6C-C2BF-60D0-6DFC07140806}"/>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285087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669C3E9-82F9-E09E-3F02-6F0B8A545C68}"/>
              </a:ext>
            </a:extLst>
          </p:cNvPr>
          <p:cNvSpPr>
            <a:spLocks noGrp="1"/>
          </p:cNvSpPr>
          <p:nvPr>
            <p:ph type="dt" sz="half" idx="10"/>
          </p:nvPr>
        </p:nvSpPr>
        <p:spPr/>
        <p:txBody>
          <a:bodyPr/>
          <a:lstStyle/>
          <a:p>
            <a:fld id="{46BAE267-5785-439A-AA25-907474C68CB9}" type="datetimeFigureOut">
              <a:rPr lang="es-ES" smtClean="0"/>
              <a:t>11/04/2025</a:t>
            </a:fld>
            <a:endParaRPr lang="es-ES"/>
          </a:p>
        </p:txBody>
      </p:sp>
      <p:sp>
        <p:nvSpPr>
          <p:cNvPr id="3" name="Marcador de pie de página 2">
            <a:extLst>
              <a:ext uri="{FF2B5EF4-FFF2-40B4-BE49-F238E27FC236}">
                <a16:creationId xmlns:a16="http://schemas.microsoft.com/office/drawing/2014/main" id="{B51EC1BA-2298-3342-55C9-17934F1F51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2A36AD-BD92-B771-36A3-D0572FA24F66}"/>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41330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7B0B7-B609-5333-73EE-C884268B0F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157276C-14BB-8527-57F6-AEFFA6A4A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E16095-24B1-7E1E-D823-62F2CB487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E452882-19B1-4D44-04F8-16E4DCB82353}"/>
              </a:ext>
            </a:extLst>
          </p:cNvPr>
          <p:cNvSpPr>
            <a:spLocks noGrp="1"/>
          </p:cNvSpPr>
          <p:nvPr>
            <p:ph type="dt" sz="half" idx="10"/>
          </p:nvPr>
        </p:nvSpPr>
        <p:spPr/>
        <p:txBody>
          <a:bodyPr/>
          <a:lstStyle/>
          <a:p>
            <a:fld id="{46BAE267-5785-439A-AA25-907474C68CB9}" type="datetimeFigureOut">
              <a:rPr lang="es-ES" smtClean="0"/>
              <a:t>11/04/2025</a:t>
            </a:fld>
            <a:endParaRPr lang="es-ES"/>
          </a:p>
        </p:txBody>
      </p:sp>
      <p:sp>
        <p:nvSpPr>
          <p:cNvPr id="6" name="Marcador de pie de página 5">
            <a:extLst>
              <a:ext uri="{FF2B5EF4-FFF2-40B4-BE49-F238E27FC236}">
                <a16:creationId xmlns:a16="http://schemas.microsoft.com/office/drawing/2014/main" id="{15A86C37-3411-7551-EAE9-F8626BD4E0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CCDB9A2-E4F4-0778-7DEB-7B77EAD51610}"/>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65112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D9620-DB91-37F1-1C17-348CA9912F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9869215-452B-BC90-0C6D-F499E817B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617C9BF-267E-8673-C2D4-C66B76D82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1BF83E-B5E5-9085-17CB-E5780BD864BE}"/>
              </a:ext>
            </a:extLst>
          </p:cNvPr>
          <p:cNvSpPr>
            <a:spLocks noGrp="1"/>
          </p:cNvSpPr>
          <p:nvPr>
            <p:ph type="dt" sz="half" idx="10"/>
          </p:nvPr>
        </p:nvSpPr>
        <p:spPr/>
        <p:txBody>
          <a:bodyPr/>
          <a:lstStyle/>
          <a:p>
            <a:fld id="{46BAE267-5785-439A-AA25-907474C68CB9}" type="datetimeFigureOut">
              <a:rPr lang="es-ES" smtClean="0"/>
              <a:t>11/04/2025</a:t>
            </a:fld>
            <a:endParaRPr lang="es-ES"/>
          </a:p>
        </p:txBody>
      </p:sp>
      <p:sp>
        <p:nvSpPr>
          <p:cNvPr id="6" name="Marcador de pie de página 5">
            <a:extLst>
              <a:ext uri="{FF2B5EF4-FFF2-40B4-BE49-F238E27FC236}">
                <a16:creationId xmlns:a16="http://schemas.microsoft.com/office/drawing/2014/main" id="{5486AFCC-2838-1CD8-4309-FC2C12E6B41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AF4CD6-975C-3A9D-0A11-CBF82FA85EE8}"/>
              </a:ext>
            </a:extLst>
          </p:cNvPr>
          <p:cNvSpPr>
            <a:spLocks noGrp="1"/>
          </p:cNvSpPr>
          <p:nvPr>
            <p:ph type="sldNum" sz="quarter" idx="12"/>
          </p:nvPr>
        </p:nvSpPr>
        <p:spPr/>
        <p:txBody>
          <a:bodyPr/>
          <a:lstStyle/>
          <a:p>
            <a:fld id="{02BE7891-24BC-453B-8CF6-18B5E4EF361C}" type="slidenum">
              <a:rPr lang="es-ES" smtClean="0"/>
              <a:t>‹Nº›</a:t>
            </a:fld>
            <a:endParaRPr lang="es-ES"/>
          </a:p>
        </p:txBody>
      </p:sp>
    </p:spTree>
    <p:extLst>
      <p:ext uri="{BB962C8B-B14F-4D97-AF65-F5344CB8AC3E}">
        <p14:creationId xmlns:p14="http://schemas.microsoft.com/office/powerpoint/2010/main" val="308621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3A8BA2B-9331-91D6-533A-0097BDAFB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86A39D5-4C83-1299-AA5B-8462FC482B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C17B2A-CEDC-6F29-B9B2-21EA83280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BAE267-5785-439A-AA25-907474C68CB9}" type="datetimeFigureOut">
              <a:rPr lang="es-ES" smtClean="0"/>
              <a:t>11/04/2025</a:t>
            </a:fld>
            <a:endParaRPr lang="es-ES"/>
          </a:p>
        </p:txBody>
      </p:sp>
      <p:sp>
        <p:nvSpPr>
          <p:cNvPr id="5" name="Marcador de pie de página 4">
            <a:extLst>
              <a:ext uri="{FF2B5EF4-FFF2-40B4-BE49-F238E27FC236}">
                <a16:creationId xmlns:a16="http://schemas.microsoft.com/office/drawing/2014/main" id="{FD820A96-1CE2-716F-EAC3-F66EA2E4C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8DB79C7-FB92-EB69-ACE3-202714471F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BE7891-24BC-453B-8CF6-18B5E4EF361C}" type="slidenum">
              <a:rPr lang="es-ES" smtClean="0"/>
              <a:t>‹Nº›</a:t>
            </a:fld>
            <a:endParaRPr lang="es-ES"/>
          </a:p>
        </p:txBody>
      </p:sp>
    </p:spTree>
    <p:extLst>
      <p:ext uri="{BB962C8B-B14F-4D97-AF65-F5344CB8AC3E}">
        <p14:creationId xmlns:p14="http://schemas.microsoft.com/office/powerpoint/2010/main" val="701860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11/04/2025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127751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jpeg"/><Relationship Id="rId7" Type="http://schemas.microsoft.com/office/2007/relationships/hdphoto" Target="../media/hdphoto3.wdp"/><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7.jpeg"/></Relationships>
</file>

<file path=ppt/slides/_rels/slide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0FF1CE-317D-05AB-85B8-296C9E6522F7}"/>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105377D8-331E-1EE0-ABDA-F6452A2E5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white">
          <a:xfrm>
            <a:off x="1524" y="0"/>
            <a:ext cx="12188952" cy="6858000"/>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Imagen 9" descr="Imagen que contiene roca, piedra, edificio, grande&#10;&#10;El contenido generado por IA puede ser incorrecto.">
            <a:extLst>
              <a:ext uri="{FF2B5EF4-FFF2-40B4-BE49-F238E27FC236}">
                <a16:creationId xmlns:a16="http://schemas.microsoft.com/office/drawing/2014/main" id="{189D9D2E-7B11-BA08-AC44-F17A6BFBDC83}"/>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tretch/>
        </p:blipFill>
        <p:spPr>
          <a:xfrm>
            <a:off x="321734" y="799211"/>
            <a:ext cx="3084025" cy="3810974"/>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4" name="Imagen 3">
            <a:extLst>
              <a:ext uri="{FF2B5EF4-FFF2-40B4-BE49-F238E27FC236}">
                <a16:creationId xmlns:a16="http://schemas.microsoft.com/office/drawing/2014/main" id="{F62D0B07-A410-E382-0327-7A506AFFCBE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321734" y="4830402"/>
            <a:ext cx="3084025" cy="1947881"/>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8" name="Imagen 7" descr="Imagen que contiene frente, flor, tabla, parado&#10;&#10;El contenido generado por IA puede ser incorrecto.">
            <a:extLst>
              <a:ext uri="{FF2B5EF4-FFF2-40B4-BE49-F238E27FC236}">
                <a16:creationId xmlns:a16="http://schemas.microsoft.com/office/drawing/2014/main" id="{9247EEC9-DC69-5029-4E8F-43774A4ECF6C}"/>
              </a:ext>
            </a:extLst>
          </p:cNvPr>
          <p:cNvPicPr>
            <a:picLocks noGrp="1" noRot="1" noChangeAspec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3598286" y="799211"/>
            <a:ext cx="4043250" cy="5979074"/>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6" name="Imagen 5">
            <a:extLst>
              <a:ext uri="{FF2B5EF4-FFF2-40B4-BE49-F238E27FC236}">
                <a16:creationId xmlns:a16="http://schemas.microsoft.com/office/drawing/2014/main" id="{E7CBC95A-A651-18DA-539C-A29F280BE715}"/>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p:blipFill>
        <p:spPr>
          <a:xfrm>
            <a:off x="7834063" y="799211"/>
            <a:ext cx="4036201" cy="5979074"/>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sp>
        <p:nvSpPr>
          <p:cNvPr id="2" name="CuadroTexto 1">
            <a:extLst>
              <a:ext uri="{FF2B5EF4-FFF2-40B4-BE49-F238E27FC236}">
                <a16:creationId xmlns:a16="http://schemas.microsoft.com/office/drawing/2014/main" id="{B6D797C1-4388-5FF7-021A-25C922E6FC4D}"/>
              </a:ext>
            </a:extLst>
          </p:cNvPr>
          <p:cNvSpPr txBox="1"/>
          <p:nvPr/>
        </p:nvSpPr>
        <p:spPr>
          <a:xfrm>
            <a:off x="0" y="15253"/>
            <a:ext cx="12188952" cy="769441"/>
          </a:xfrm>
          <a:prstGeom prst="rect">
            <a:avLst/>
          </a:prstGeom>
          <a:noFill/>
        </p:spPr>
        <p:txBody>
          <a:bodyPr wrap="square" rtlCol="0">
            <a:spAutoFit/>
          </a:bodyPr>
          <a:lstStyle/>
          <a:p>
            <a:pPr algn="ctr"/>
            <a:r>
              <a:rPr lang="en-ZA" sz="4400" b="1" dirty="0">
                <a:ln w="10160">
                  <a:solidFill>
                    <a:schemeClr val="accent5"/>
                  </a:solidFill>
                  <a:prstDash val="solid"/>
                </a:ln>
                <a:solidFill>
                  <a:srgbClr val="FFFFFF"/>
                </a:solidFill>
                <a:effectLst>
                  <a:outerShdw blurRad="38100" dist="22860" dir="5400000" algn="tl" rotWithShape="0">
                    <a:srgbClr val="000000"/>
                  </a:outerShdw>
                </a:effectLst>
              </a:rPr>
              <a:t>DIE GENESISGRONDSLAG</a:t>
            </a:r>
            <a:endParaRPr lang="en" sz="4400" b="1" dirty="0">
              <a:ln w="10160">
                <a:solidFill>
                  <a:schemeClr val="accent5"/>
                </a:solidFill>
                <a:prstDash val="solid"/>
              </a:ln>
              <a:solidFill>
                <a:srgbClr val="FFFFFF"/>
              </a:solidFill>
              <a:effectLst>
                <a:outerShdw blurRad="38100" dist="22860" dir="5400000" algn="tl" rotWithShape="0">
                  <a:srgbClr val="000000"/>
                </a:outerShdw>
              </a:effectLst>
            </a:endParaRPr>
          </a:p>
        </p:txBody>
      </p:sp>
      <p:sp>
        <p:nvSpPr>
          <p:cNvPr id="3" name="CuadroTexto 2">
            <a:extLst>
              <a:ext uri="{FF2B5EF4-FFF2-40B4-BE49-F238E27FC236}">
                <a16:creationId xmlns:a16="http://schemas.microsoft.com/office/drawing/2014/main" id="{B8BCEE88-B1CE-94E9-B7FE-229B2E619E8C}"/>
              </a:ext>
            </a:extLst>
          </p:cNvPr>
          <p:cNvSpPr txBox="1"/>
          <p:nvPr/>
        </p:nvSpPr>
        <p:spPr>
          <a:xfrm>
            <a:off x="7834063" y="6381750"/>
            <a:ext cx="4036201" cy="338554"/>
          </a:xfrm>
          <a:prstGeom prst="rect">
            <a:avLst/>
          </a:prstGeom>
          <a:noFill/>
        </p:spPr>
        <p:txBody>
          <a:bodyPr wrap="square" rtlCol="0">
            <a:spAutoFit/>
          </a:bodyPr>
          <a:lstStyle/>
          <a:p>
            <a:pPr algn="ctr"/>
            <a:r>
              <a:rPr lang="en" sz="1600" b="1" dirty="0">
                <a:solidFill>
                  <a:srgbClr val="FAE6EF"/>
                </a:solidFill>
                <a:effectLst>
                  <a:outerShdw blurRad="38100" dist="38100" dir="2700000" algn="tl">
                    <a:srgbClr val="000000">
                      <a:alpha val="43137"/>
                    </a:srgbClr>
                  </a:outerShdw>
                </a:effectLst>
              </a:rPr>
              <a:t>Les 2 vir 12 April 2025</a:t>
            </a:r>
          </a:p>
        </p:txBody>
      </p:sp>
    </p:spTree>
    <p:extLst>
      <p:ext uri="{BB962C8B-B14F-4D97-AF65-F5344CB8AC3E}">
        <p14:creationId xmlns:p14="http://schemas.microsoft.com/office/powerpoint/2010/main" val="49058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92D633-AE67-26CD-1379-4036BECE94FA}"/>
              </a:ext>
            </a:extLst>
          </p:cNvPr>
          <p:cNvSpPr txBox="1"/>
          <p:nvPr/>
        </p:nvSpPr>
        <p:spPr>
          <a:xfrm>
            <a:off x="599768" y="0"/>
            <a:ext cx="8774333"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 sz="4400" b="1" spc="30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a:t>
            </a:r>
            <a:r>
              <a:rPr lang="en-ZA" sz="4400" b="1" spc="300" dirty="0" err="1">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jy</a:t>
            </a:r>
            <a:r>
              <a:rPr lang="en-ZA" sz="4400" b="1" spc="30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 </a:t>
            </a:r>
            <a:r>
              <a:rPr lang="en-ZA" sz="4400" b="1" spc="300" dirty="0" err="1">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sal</a:t>
            </a:r>
            <a:r>
              <a:rPr lang="en-ZA" sz="4400" b="1" spc="30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 </a:t>
            </a:r>
            <a:r>
              <a:rPr lang="en-ZA" sz="4400" b="1" spc="300" dirty="0" err="1">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beslis</a:t>
            </a:r>
            <a:r>
              <a:rPr lang="en-ZA" sz="4400" b="1" spc="30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 STERF</a:t>
            </a:r>
            <a:r>
              <a:rPr lang="en" sz="4400" b="1" spc="30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a:t>
            </a:r>
          </a:p>
        </p:txBody>
      </p:sp>
      <p:sp>
        <p:nvSpPr>
          <p:cNvPr id="5" name="CuadroTexto 4">
            <a:extLst>
              <a:ext uri="{FF2B5EF4-FFF2-40B4-BE49-F238E27FC236}">
                <a16:creationId xmlns:a16="http://schemas.microsoft.com/office/drawing/2014/main" id="{269D3BA0-A5D1-3B1B-4676-D761CBAAD282}"/>
              </a:ext>
            </a:extLst>
          </p:cNvPr>
          <p:cNvSpPr txBox="1"/>
          <p:nvPr/>
        </p:nvSpPr>
        <p:spPr>
          <a:xfrm>
            <a:off x="599768" y="586255"/>
            <a:ext cx="8769416" cy="646331"/>
          </a:xfrm>
          <a:prstGeom prst="rect">
            <a:avLst/>
          </a:prstGeom>
          <a:noFill/>
        </p:spPr>
        <p:txBody>
          <a:bodyPr wrap="square">
            <a:spAutoFit/>
          </a:bodyPr>
          <a:lstStyle/>
          <a:p>
            <a:pPr algn="ctr"/>
            <a:r>
              <a:rPr lang="en" b="1" dirty="0">
                <a:solidFill>
                  <a:srgbClr val="A6F0EB"/>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A6F0EB"/>
                </a:solidFill>
                <a:effectLst>
                  <a:outerShdw blurRad="38100" dist="38100" dir="2700000" algn="tl">
                    <a:srgbClr val="000000">
                      <a:alpha val="43137"/>
                    </a:srgbClr>
                  </a:outerShdw>
                </a:effectLst>
                <a:latin typeface="Comic Sans MS" panose="030F0702030302020204" pitchFamily="66" charset="0"/>
              </a:rPr>
              <a:t>maar van die boom van die kennis van goed en kwaad, daarvan mag jy nie eet nie; want die dag as jy daarvan eet, sal jy sekerlik sterwe</a:t>
            </a:r>
            <a:r>
              <a:rPr lang="en" b="1" dirty="0">
                <a:solidFill>
                  <a:srgbClr val="A6F0EB"/>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A6F0EB"/>
                </a:solidFill>
                <a:effectLst>
                  <a:outerShdw blurRad="38100" dist="38100" dir="2700000" algn="tl">
                    <a:srgbClr val="000000">
                      <a:alpha val="43137"/>
                    </a:srgbClr>
                  </a:outerShdw>
                </a:effectLst>
                <a:latin typeface="Comic Sans MS" panose="030F0702030302020204" pitchFamily="66" charset="0"/>
              </a:rPr>
              <a:t>(Genesis 2:17)</a:t>
            </a:r>
          </a:p>
        </p:txBody>
      </p:sp>
      <p:sp>
        <p:nvSpPr>
          <p:cNvPr id="6" name="CuadroTexto 5">
            <a:extLst>
              <a:ext uri="{FF2B5EF4-FFF2-40B4-BE49-F238E27FC236}">
                <a16:creationId xmlns:a16="http://schemas.microsoft.com/office/drawing/2014/main" id="{35D3D5B1-1EAD-B3C5-24DB-BD8B87C3F1CD}"/>
              </a:ext>
            </a:extLst>
          </p:cNvPr>
          <p:cNvSpPr txBox="1"/>
          <p:nvPr/>
        </p:nvSpPr>
        <p:spPr>
          <a:xfrm>
            <a:off x="2998840" y="1355696"/>
            <a:ext cx="6380176" cy="969496"/>
          </a:xfrm>
          <a:prstGeom prst="rect">
            <a:avLst/>
          </a:prstGeom>
          <a:noFill/>
        </p:spPr>
        <p:txBody>
          <a:bodyPr wrap="square" rtlCol="0">
            <a:spAutoFit/>
          </a:bodyPr>
          <a:lstStyle/>
          <a:p>
            <a:pPr>
              <a:spcBef>
                <a:spcPts val="600"/>
              </a:spcBef>
            </a:pPr>
            <a:r>
              <a:rPr lang="nl-NL" sz="1900" b="1" dirty="0"/>
              <a:t>God was die eerste om die dood te noem (Gen. 2:17.) Maar die dood kon slegs bestaan as gevolg van sonde (Rom</a:t>
            </a:r>
            <a:r>
              <a:rPr lang="en" sz="1900" b="1" dirty="0"/>
              <a:t>. 5:12.)</a:t>
            </a:r>
          </a:p>
        </p:txBody>
      </p:sp>
      <p:pic>
        <p:nvPicPr>
          <p:cNvPr id="8" name="Imagen 7" descr="Una caricatura de una persona&#10;&#10;El contenido generado por IA puede ser incorrecto.">
            <a:extLst>
              <a:ext uri="{FF2B5EF4-FFF2-40B4-BE49-F238E27FC236}">
                <a16:creationId xmlns:a16="http://schemas.microsoft.com/office/drawing/2014/main" id="{7BF854E1-F1FB-EA68-22C5-FBE1A3805C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825" y="1382811"/>
            <a:ext cx="2643991" cy="2113760"/>
          </a:xfrm>
          <a:prstGeom prst="rect">
            <a:avLst/>
          </a:prstGeom>
          <a:solidFill>
            <a:srgbClr val="FFFFFF">
              <a:shade val="85000"/>
            </a:srgbClr>
          </a:solidFill>
          <a:ln w="88900" cap="sq">
            <a:solidFill>
              <a:srgbClr val="9AAA2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21DB01E3-E10F-FABF-7C2D-EEA851444F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4100" y="120531"/>
            <a:ext cx="2643991" cy="3315565"/>
          </a:xfrm>
          <a:prstGeom prst="snip2DiagRect">
            <a:avLst>
              <a:gd name="adj1" fmla="val 1859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52A12E5-E2FC-7382-1479-47120EFC96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74099" y="3578390"/>
            <a:ext cx="2643992" cy="3209512"/>
          </a:xfrm>
          <a:prstGeom prst="rect">
            <a:avLst/>
          </a:prstGeom>
          <a:ln w="57150">
            <a:solidFill>
              <a:schemeClr val="tx1"/>
            </a:solidFill>
          </a:ln>
          <a:effectLst>
            <a:innerShdw blurRad="114300">
              <a:prstClr val="black"/>
            </a:innerShdw>
          </a:effectLst>
        </p:spPr>
      </p:pic>
      <p:pic>
        <p:nvPicPr>
          <p:cNvPr id="14" name="Imagen 13">
            <a:extLst>
              <a:ext uri="{FF2B5EF4-FFF2-40B4-BE49-F238E27FC236}">
                <a16:creationId xmlns:a16="http://schemas.microsoft.com/office/drawing/2014/main" id="{74278582-4F49-EED0-783C-0CF403B2E15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3909" y="3731296"/>
            <a:ext cx="3027110" cy="3027110"/>
          </a:xfrm>
          <a:prstGeom prst="snip2DiagRect">
            <a:avLst>
              <a:gd name="adj1" fmla="val 0"/>
              <a:gd name="adj2" fmla="val 22514"/>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F6D81669-60FE-3B76-D995-484E438A7425}"/>
              </a:ext>
            </a:extLst>
          </p:cNvPr>
          <p:cNvSpPr txBox="1"/>
          <p:nvPr/>
        </p:nvSpPr>
        <p:spPr>
          <a:xfrm>
            <a:off x="3484641" y="3767434"/>
            <a:ext cx="5708784" cy="1554272"/>
          </a:xfrm>
          <a:prstGeom prst="rect">
            <a:avLst/>
          </a:prstGeom>
          <a:noFill/>
        </p:spPr>
        <p:txBody>
          <a:bodyPr wrap="square">
            <a:spAutoFit/>
          </a:bodyPr>
          <a:lstStyle/>
          <a:p>
            <a:pPr>
              <a:spcBef>
                <a:spcPts val="600"/>
              </a:spcBef>
            </a:pPr>
            <a:r>
              <a:rPr lang="nl-NL" sz="1900" b="1" dirty="0"/>
              <a:t>Die geskiedenis is eeue later herhaal, toe die Regverdige deur die toedoen van die onregverdiges gesterf het (Markus 15:14). Anders as Abel, het Jesus – wat sy dood kon voorkom – toegelaat dat hy doodgemaak word (Ef</a:t>
            </a:r>
            <a:r>
              <a:rPr lang="en" sz="1900" b="1" dirty="0"/>
              <a:t>. 5:2.)</a:t>
            </a:r>
          </a:p>
        </p:txBody>
      </p:sp>
      <p:sp>
        <p:nvSpPr>
          <p:cNvPr id="18" name="CuadroTexto 17">
            <a:extLst>
              <a:ext uri="{FF2B5EF4-FFF2-40B4-BE49-F238E27FC236}">
                <a16:creationId xmlns:a16="http://schemas.microsoft.com/office/drawing/2014/main" id="{6A21A9D5-50B3-F5A7-2919-B1AA82C68CC6}"/>
              </a:ext>
            </a:extLst>
          </p:cNvPr>
          <p:cNvSpPr txBox="1"/>
          <p:nvPr/>
        </p:nvSpPr>
        <p:spPr>
          <a:xfrm>
            <a:off x="2998576" y="2289484"/>
            <a:ext cx="6370608" cy="1554272"/>
          </a:xfrm>
          <a:prstGeom prst="rect">
            <a:avLst/>
          </a:prstGeom>
          <a:noFill/>
        </p:spPr>
        <p:txBody>
          <a:bodyPr wrap="square">
            <a:spAutoFit/>
          </a:bodyPr>
          <a:lstStyle/>
          <a:p>
            <a:pPr>
              <a:spcBef>
                <a:spcPts val="600"/>
              </a:spcBef>
            </a:pPr>
            <a:r>
              <a:rPr lang="nl-NL" sz="1900" b="1" dirty="0"/>
              <a:t>Die dood word dikwels met ouderdom geassosieer. Maar die eerste opgetekende dood was dié van 'n jong man: Abel (Gen. 4:8.) Hoewel hy regverdig was, het hy deur die toedoen van 'n onregverdige man gesterf (Heb. 11:4; 1 Joh</a:t>
            </a:r>
            <a:r>
              <a:rPr lang="en" sz="1900" b="1" dirty="0"/>
              <a:t>. 3:12.)</a:t>
            </a:r>
          </a:p>
        </p:txBody>
      </p:sp>
      <p:sp>
        <p:nvSpPr>
          <p:cNvPr id="20" name="CuadroTexto 19">
            <a:extLst>
              <a:ext uri="{FF2B5EF4-FFF2-40B4-BE49-F238E27FC236}">
                <a16:creationId xmlns:a16="http://schemas.microsoft.com/office/drawing/2014/main" id="{B8FE7458-C9F1-BB85-E6E9-658BF5FFC0E1}"/>
              </a:ext>
            </a:extLst>
          </p:cNvPr>
          <p:cNvSpPr txBox="1"/>
          <p:nvPr/>
        </p:nvSpPr>
        <p:spPr>
          <a:xfrm>
            <a:off x="3484641" y="5349612"/>
            <a:ext cx="5762601" cy="1554272"/>
          </a:xfrm>
          <a:prstGeom prst="rect">
            <a:avLst/>
          </a:prstGeom>
          <a:noFill/>
        </p:spPr>
        <p:txBody>
          <a:bodyPr wrap="square">
            <a:spAutoFit/>
          </a:bodyPr>
          <a:lstStyle/>
          <a:p>
            <a:pPr>
              <a:spcBef>
                <a:spcPts val="600"/>
              </a:spcBef>
            </a:pPr>
            <a:r>
              <a:rPr lang="nl-NL" sz="1900" b="1" dirty="0"/>
              <a:t>Jesus het gedoen wat Abel nie kon nie: Hy het die dood oorwin (Rom. 6:9.) En, soos Openbaring 1:18 toon, het hy "die sleutels van die dood" ontvang, waarmee hy die grafte ("hel" of "Hades") kon oopmaak</a:t>
            </a:r>
            <a:r>
              <a:rPr lang="en" sz="1900" b="1" dirty="0"/>
              <a:t>.)</a:t>
            </a:r>
          </a:p>
        </p:txBody>
      </p:sp>
    </p:spTree>
    <p:extLst>
      <p:ext uri="{BB962C8B-B14F-4D97-AF65-F5344CB8AC3E}">
        <p14:creationId xmlns:p14="http://schemas.microsoft.com/office/powerpoint/2010/main" val="309914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trips(upRight)">
                                      <p:cBhvr>
                                        <p:cTn id="42" dur="500"/>
                                        <p:tgtEl>
                                          <p:spTgt spid="14"/>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56ADA9-8FD2-CA95-17E8-1D925A56B4EE}"/>
              </a:ext>
            </a:extLst>
          </p:cNvPr>
          <p:cNvSpPr txBox="1"/>
          <p:nvPr/>
        </p:nvSpPr>
        <p:spPr>
          <a:xfrm>
            <a:off x="2900516" y="0"/>
            <a:ext cx="9291483"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t>
            </a:r>
            <a:r>
              <a:rPr lang="en-ZA"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die SLANG was </a:t>
            </a:r>
            <a:r>
              <a:rPr lang="en-ZA" sz="4400" b="1" dirty="0" err="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listiger</a:t>
            </a: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t>
            </a:r>
          </a:p>
        </p:txBody>
      </p:sp>
      <p:sp>
        <p:nvSpPr>
          <p:cNvPr id="5" name="CuadroTexto 4">
            <a:extLst>
              <a:ext uri="{FF2B5EF4-FFF2-40B4-BE49-F238E27FC236}">
                <a16:creationId xmlns:a16="http://schemas.microsoft.com/office/drawing/2014/main" id="{CF309D91-F1E2-0DFF-7C62-109C69D8517F}"/>
              </a:ext>
            </a:extLst>
          </p:cNvPr>
          <p:cNvSpPr txBox="1"/>
          <p:nvPr/>
        </p:nvSpPr>
        <p:spPr>
          <a:xfrm>
            <a:off x="3264853" y="635024"/>
            <a:ext cx="8134350" cy="646331"/>
          </a:xfrm>
          <a:prstGeom prst="rect">
            <a:avLst/>
          </a:prstGeom>
          <a:noFill/>
        </p:spPr>
        <p:txBody>
          <a:bodyPr wrap="square">
            <a:spAutoFit/>
          </a:bodyPr>
          <a:lstStyle/>
          <a:p>
            <a:pPr algn="ctr"/>
            <a:r>
              <a:rPr lang="en" b="1" dirty="0">
                <a:solidFill>
                  <a:srgbClr val="C00000"/>
                </a:solidFill>
                <a:effectLst>
                  <a:glow rad="114300">
                    <a:schemeClr val="bg1"/>
                  </a:glow>
                </a:effectLst>
                <a:latin typeface="Comic Sans MS" panose="030F0702030302020204" pitchFamily="66" charset="0"/>
              </a:rPr>
              <a:t>“</a:t>
            </a:r>
            <a:r>
              <a:rPr lang="nl-NL" b="1" dirty="0">
                <a:solidFill>
                  <a:srgbClr val="C00000"/>
                </a:solidFill>
                <a:effectLst>
                  <a:glow rad="114300">
                    <a:schemeClr val="bg1"/>
                  </a:glow>
                </a:effectLst>
                <a:latin typeface="Comic Sans MS" panose="030F0702030302020204" pitchFamily="66" charset="0"/>
              </a:rPr>
              <a:t>Maar die slang was listiger as al die diere van die veld wat die HERE God gemaak het</a:t>
            </a:r>
            <a:r>
              <a:rPr lang="en" b="1" dirty="0">
                <a:solidFill>
                  <a:srgbClr val="C00000"/>
                </a:solidFill>
                <a:effectLst>
                  <a:glow rad="114300">
                    <a:schemeClr val="bg1"/>
                  </a:glow>
                </a:effectLst>
                <a:latin typeface="Comic Sans MS" panose="030F0702030302020204" pitchFamily="66" charset="0"/>
              </a:rPr>
              <a:t>” </a:t>
            </a:r>
            <a:r>
              <a:rPr lang="en" sz="1400" b="1" dirty="0">
                <a:solidFill>
                  <a:srgbClr val="C00000"/>
                </a:solidFill>
                <a:effectLst>
                  <a:glow rad="114300">
                    <a:schemeClr val="bg1"/>
                  </a:glow>
                </a:effectLst>
                <a:latin typeface="Comic Sans MS" panose="030F0702030302020204" pitchFamily="66" charset="0"/>
              </a:rPr>
              <a:t>(Genesis 3:1a)</a:t>
            </a:r>
            <a:endParaRPr lang="es-ES" b="1" dirty="0">
              <a:solidFill>
                <a:srgbClr val="C00000"/>
              </a:solidFill>
              <a:effectLst>
                <a:glow rad="114300">
                  <a:schemeClr val="bg1"/>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1ED308DB-C985-E0F6-051A-88DAAE33F93F}"/>
              </a:ext>
            </a:extLst>
          </p:cNvPr>
          <p:cNvSpPr txBox="1"/>
          <p:nvPr/>
        </p:nvSpPr>
        <p:spPr>
          <a:xfrm>
            <a:off x="247649" y="1298704"/>
            <a:ext cx="7087216" cy="707886"/>
          </a:xfrm>
          <a:prstGeom prst="rect">
            <a:avLst/>
          </a:prstGeom>
          <a:noFill/>
        </p:spPr>
        <p:txBody>
          <a:bodyPr wrap="square" rtlCol="0">
            <a:spAutoFit/>
          </a:bodyPr>
          <a:lstStyle/>
          <a:p>
            <a:pPr>
              <a:spcBef>
                <a:spcPts val="600"/>
              </a:spcBef>
            </a:pPr>
            <a:r>
              <a:rPr lang="nl-NL" sz="2000" b="1" dirty="0"/>
              <a:t>Openbaring stel 'n draak voor (Op. 12:3-4.) Dit sê ook vir ons dat hierdie draak 'n simbool van Satan is (Op</a:t>
            </a:r>
            <a:r>
              <a:rPr lang="en" sz="2000" b="1" dirty="0"/>
              <a:t>. 12:9.)</a:t>
            </a:r>
          </a:p>
        </p:txBody>
      </p:sp>
      <p:pic>
        <p:nvPicPr>
          <p:cNvPr id="4" name="Imagen 3" descr="Un dibujo de una persona&#10;&#10;El contenido generado por IA puede ser incorrecto.">
            <a:extLst>
              <a:ext uri="{FF2B5EF4-FFF2-40B4-BE49-F238E27FC236}">
                <a16:creationId xmlns:a16="http://schemas.microsoft.com/office/drawing/2014/main" id="{22AE9132-6F1E-DF23-5D1F-023B287249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3900" y="1492651"/>
            <a:ext cx="4459780" cy="3344836"/>
          </a:xfrm>
          <a:prstGeom prst="rect">
            <a:avLst/>
          </a:prstGeom>
          <a:ln w="88900" cap="sq" cmpd="thickThin">
            <a:solidFill>
              <a:srgbClr val="000000"/>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3860F641-0FC4-4DCE-9E0F-6C0C69585397}"/>
              </a:ext>
            </a:extLst>
          </p:cNvPr>
          <p:cNvSpPr txBox="1"/>
          <p:nvPr/>
        </p:nvSpPr>
        <p:spPr>
          <a:xfrm>
            <a:off x="8288976" y="4957510"/>
            <a:ext cx="3805081" cy="1938992"/>
          </a:xfrm>
          <a:prstGeom prst="rect">
            <a:avLst/>
          </a:prstGeom>
          <a:noFill/>
        </p:spPr>
        <p:txBody>
          <a:bodyPr wrap="square">
            <a:spAutoFit/>
          </a:bodyPr>
          <a:lstStyle/>
          <a:p>
            <a:pPr>
              <a:spcBef>
                <a:spcPts val="600"/>
              </a:spcBef>
            </a:pPr>
            <a:r>
              <a:rPr lang="nl-NL" sz="2000" b="1" dirty="0"/>
              <a:t>Hoe kan ons ons teen sy truuks verdedig? Een manier is om te bestudeer hoe hy dit aanvanklik gedoen het. Sy basiese taktiek het oor die eeue nie verander nie</a:t>
            </a:r>
            <a:r>
              <a:rPr lang="en" sz="2000" b="1" dirty="0"/>
              <a:t>.</a:t>
            </a:r>
          </a:p>
        </p:txBody>
      </p:sp>
      <p:sp>
        <p:nvSpPr>
          <p:cNvPr id="10" name="CuadroTexto 9">
            <a:extLst>
              <a:ext uri="{FF2B5EF4-FFF2-40B4-BE49-F238E27FC236}">
                <a16:creationId xmlns:a16="http://schemas.microsoft.com/office/drawing/2014/main" id="{BA4A1162-5F65-40B4-1F54-76C924BE0AA8}"/>
              </a:ext>
            </a:extLst>
          </p:cNvPr>
          <p:cNvSpPr txBox="1"/>
          <p:nvPr/>
        </p:nvSpPr>
        <p:spPr>
          <a:xfrm>
            <a:off x="1888712" y="4034180"/>
            <a:ext cx="3805083" cy="2862322"/>
          </a:xfrm>
          <a:prstGeom prst="rect">
            <a:avLst/>
          </a:prstGeom>
          <a:noFill/>
        </p:spPr>
        <p:txBody>
          <a:bodyPr wrap="square">
            <a:spAutoFit/>
          </a:bodyPr>
          <a:lstStyle/>
          <a:p>
            <a:pPr>
              <a:spcBef>
                <a:spcPts val="600"/>
              </a:spcBef>
            </a:pPr>
            <a:r>
              <a:rPr lang="nl-NL" sz="2000" b="1" dirty="0"/>
              <a:t>In Openbaring word ons daaraan herinner dat dit sy doel deur die geskiedenis heen was, en dat dit sy spesiale teiken aan die einde van die tyd sal wees (Op. 13:14). Hy sal selfs probeer om almal in die teenwoordigheid van God te mislei (Op</a:t>
            </a:r>
            <a:r>
              <a:rPr lang="en" sz="2000" b="1" dirty="0"/>
              <a:t>. 20:8.)</a:t>
            </a:r>
          </a:p>
        </p:txBody>
      </p:sp>
      <p:pic>
        <p:nvPicPr>
          <p:cNvPr id="14" name="Imagen 13" descr="Un dibujo de un hombre con un gato&#10;&#10;El contenido generado por IA puede ser incorrecto.">
            <a:extLst>
              <a:ext uri="{FF2B5EF4-FFF2-40B4-BE49-F238E27FC236}">
                <a16:creationId xmlns:a16="http://schemas.microsoft.com/office/drawing/2014/main" id="{94B03FFD-B2DD-A23D-58AE-70E382A025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7943" y="4131583"/>
            <a:ext cx="1705757" cy="2565459"/>
          </a:xfrm>
          <a:prstGeom prst="ellipse">
            <a:avLst/>
          </a:prstGeom>
          <a:ln w="63500" cap="rnd">
            <a:solidFill>
              <a:srgbClr val="DEA048"/>
            </a:solidFill>
          </a:ln>
          <a:effectLst/>
          <a:scene3d>
            <a:camera prst="orthographicFront"/>
            <a:lightRig rig="contrasting" dir="t">
              <a:rot lat="0" lon="0" rev="3000000"/>
            </a:lightRig>
          </a:scene3d>
          <a:sp3d contourW="7620">
            <a:bevelT w="95250" h="31750"/>
            <a:contourClr>
              <a:srgbClr val="333333"/>
            </a:contourClr>
          </a:sp3d>
        </p:spPr>
      </p:pic>
      <p:pic>
        <p:nvPicPr>
          <p:cNvPr id="16" name="Imagen 15" descr="Dibujo de un hombre con un caballo&#10;&#10;El contenido generado por IA puede ser incorrecto.">
            <a:extLst>
              <a:ext uri="{FF2B5EF4-FFF2-40B4-BE49-F238E27FC236}">
                <a16:creationId xmlns:a16="http://schemas.microsoft.com/office/drawing/2014/main" id="{003E0D7D-1412-E30B-30BA-30E2AFFF31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6908" y="5094513"/>
            <a:ext cx="2437389" cy="1611711"/>
          </a:xfrm>
          <a:prstGeom prst="round2DiagRect">
            <a:avLst>
              <a:gd name="adj1" fmla="val 0"/>
              <a:gd name="adj2" fmla="val 23792"/>
            </a:avLst>
          </a:prstGeom>
          <a:ln w="28575" cap="sq">
            <a:solidFill>
              <a:srgbClr val="C00000"/>
            </a:solidFill>
            <a:miter lim="800000"/>
          </a:ln>
          <a:effectLst>
            <a:outerShdw blurRad="50800" dist="38100" dir="2700000" algn="tl" rotWithShape="0">
              <a:prstClr val="black">
                <a:alpha val="40000"/>
              </a:prstClr>
            </a:outerShdw>
          </a:effectLst>
        </p:spPr>
      </p:pic>
      <p:pic>
        <p:nvPicPr>
          <p:cNvPr id="18" name="Imagen 17" descr="Un grupo de personas en un escenario&#10;&#10;El contenido generado por IA puede ser incorrecto.">
            <a:extLst>
              <a:ext uri="{FF2B5EF4-FFF2-40B4-BE49-F238E27FC236}">
                <a16:creationId xmlns:a16="http://schemas.microsoft.com/office/drawing/2014/main" id="{E804A2E2-5B6D-BAA2-622D-7DB5AA03797D}"/>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5746908" y="3692785"/>
            <a:ext cx="1565456" cy="1238686"/>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pic>
        <p:nvPicPr>
          <p:cNvPr id="20" name="Imagen 19" descr="Serpiente de color cafe&#10;&#10;El contenido generado por IA puede ser incorrecto.">
            <a:extLst>
              <a:ext uri="{FF2B5EF4-FFF2-40B4-BE49-F238E27FC236}">
                <a16:creationId xmlns:a16="http://schemas.microsoft.com/office/drawing/2014/main" id="{CF0EDBCE-B2C2-62F8-B6D2-1D8B2E04F0C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11302"/>
            <a:ext cx="2472057" cy="1610133"/>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0CB89DA3-68A3-5040-4BBA-0AC4CDC61E79}"/>
              </a:ext>
            </a:extLst>
          </p:cNvPr>
          <p:cNvSpPr txBox="1"/>
          <p:nvPr/>
        </p:nvSpPr>
        <p:spPr>
          <a:xfrm>
            <a:off x="247649" y="3006864"/>
            <a:ext cx="7087214" cy="1015663"/>
          </a:xfrm>
          <a:prstGeom prst="rect">
            <a:avLst/>
          </a:prstGeom>
          <a:noFill/>
        </p:spPr>
        <p:txBody>
          <a:bodyPr wrap="square">
            <a:spAutoFit/>
          </a:bodyPr>
          <a:lstStyle/>
          <a:p>
            <a:pPr>
              <a:spcBef>
                <a:spcPts val="600"/>
              </a:spcBef>
            </a:pPr>
            <a:r>
              <a:rPr lang="nl-NL" sz="2000" b="1" dirty="0"/>
              <a:t>Natuurlik is die eerste slang wat in die Bybel genoem word (Gen. 3:1.) In Eden het Satan (die slang) die hele wêreld mislei (d.w.s. Adam en Eva</a:t>
            </a:r>
            <a:r>
              <a:rPr lang="en" sz="2000" b="1" dirty="0"/>
              <a:t>.)</a:t>
            </a:r>
          </a:p>
        </p:txBody>
      </p:sp>
      <p:sp>
        <p:nvSpPr>
          <p:cNvPr id="11" name="CuadroTexto 10">
            <a:extLst>
              <a:ext uri="{FF2B5EF4-FFF2-40B4-BE49-F238E27FC236}">
                <a16:creationId xmlns:a16="http://schemas.microsoft.com/office/drawing/2014/main" id="{6E2346FD-A7FC-4F9C-804C-A6A9A5C157E4}"/>
              </a:ext>
            </a:extLst>
          </p:cNvPr>
          <p:cNvSpPr txBox="1"/>
          <p:nvPr/>
        </p:nvSpPr>
        <p:spPr>
          <a:xfrm>
            <a:off x="247647" y="2018243"/>
            <a:ext cx="7087215" cy="1015663"/>
          </a:xfrm>
          <a:prstGeom prst="rect">
            <a:avLst/>
          </a:prstGeom>
          <a:noFill/>
        </p:spPr>
        <p:txBody>
          <a:bodyPr wrap="square">
            <a:spAutoFit/>
          </a:bodyPr>
          <a:lstStyle/>
          <a:p>
            <a:pPr>
              <a:spcBef>
                <a:spcPts val="600"/>
              </a:spcBef>
            </a:pPr>
            <a:r>
              <a:rPr lang="nl-NL" sz="2000" b="1" dirty="0"/>
              <a:t>Deur die simbool van die draak te identifiseer, voeg hy 'n nuwe simbool by: Satan is "die eertydse slang". Na watter slang verwys hy</a:t>
            </a:r>
            <a:r>
              <a:rPr lang="en" sz="2000" b="1" dirty="0"/>
              <a:t>?</a:t>
            </a:r>
          </a:p>
        </p:txBody>
      </p:sp>
    </p:spTree>
    <p:extLst>
      <p:ext uri="{BB962C8B-B14F-4D97-AF65-F5344CB8AC3E}">
        <p14:creationId xmlns:p14="http://schemas.microsoft.com/office/powerpoint/2010/main" val="294425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heel(1)">
                                      <p:cBhvr>
                                        <p:cTn id="41" dur="750"/>
                                        <p:tgtEl>
                                          <p:spTgt spid="14"/>
                                        </p:tgtEl>
                                      </p:cBhvr>
                                    </p:animEffect>
                                  </p:childTnLst>
                                </p:cTn>
                              </p:par>
                            </p:childTnLst>
                          </p:cTn>
                        </p:par>
                        <p:par>
                          <p:cTn id="42" fill="hold">
                            <p:stCondLst>
                              <p:cond delay="75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strips(downLeft)">
                                      <p:cBhvr>
                                        <p:cTn id="50" dur="500"/>
                                        <p:tgtEl>
                                          <p:spTgt spid="18"/>
                                        </p:tgtEl>
                                      </p:cBhvr>
                                    </p:animEffect>
                                  </p:childTnLst>
                                </p:cTn>
                              </p:par>
                              <p:par>
                                <p:cTn id="51" presetID="18" presetClass="entr" presetSubtype="9"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strips(upLeft)">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1D16E7-D52C-1CC6-097E-AF1A76FFD4F3}"/>
              </a:ext>
            </a:extLst>
          </p:cNvPr>
          <p:cNvSpPr txBox="1"/>
          <p:nvPr/>
        </p:nvSpPr>
        <p:spPr>
          <a:xfrm>
            <a:off x="679550" y="2787507"/>
            <a:ext cx="10628588" cy="3539430"/>
          </a:xfrm>
          <a:prstGeom prst="rect">
            <a:avLst/>
          </a:prstGeom>
          <a:noFill/>
        </p:spPr>
        <p:txBody>
          <a:bodyPr wrap="square">
            <a:spAutoFit/>
          </a:bodyPr>
          <a:lstStyle/>
          <a:p>
            <a:pPr>
              <a:spcBef>
                <a:spcPts val="600"/>
              </a:spcBef>
            </a:pPr>
            <a:r>
              <a:rPr lang="en" sz="3200" b="1" dirty="0">
                <a:latin typeface="Constantia" panose="02030602050306030303" pitchFamily="18" charset="0"/>
              </a:rPr>
              <a:t>“</a:t>
            </a:r>
            <a:r>
              <a:rPr lang="nl-NL" sz="3200" b="1" dirty="0">
                <a:latin typeface="Constantia" panose="02030602050306030303" pitchFamily="18" charset="0"/>
              </a:rPr>
              <a:t>Die evangelie word geopenbaar in al die profesieë van die eerste koms van Christus as die Verlosser van mense. Elke daad van die ou bedeling om mense van sonde af te keer of om hulle vergifnis te bring, is gedoen met verwysing na die Verlosser wat sou kom. Hy was die trap klip waardeur die mens verhoog moes word</a:t>
            </a:r>
            <a:r>
              <a:rPr lang="en" sz="3200" b="1" dirty="0">
                <a:latin typeface="Constantia" panose="02030602050306030303" pitchFamily="18" charset="0"/>
              </a:rPr>
              <a:t>.” </a:t>
            </a:r>
          </a:p>
        </p:txBody>
      </p:sp>
      <p:sp>
        <p:nvSpPr>
          <p:cNvPr id="4" name="CuadroTexto 3">
            <a:extLst>
              <a:ext uri="{FF2B5EF4-FFF2-40B4-BE49-F238E27FC236}">
                <a16:creationId xmlns:a16="http://schemas.microsoft.com/office/drawing/2014/main" id="{E69EAE4D-12F3-BE95-1F27-13A486C3F41D}"/>
              </a:ext>
            </a:extLst>
          </p:cNvPr>
          <p:cNvSpPr txBox="1"/>
          <p:nvPr/>
        </p:nvSpPr>
        <p:spPr>
          <a:xfrm>
            <a:off x="0" y="1394339"/>
            <a:ext cx="12192000" cy="338554"/>
          </a:xfrm>
          <a:prstGeom prst="rect">
            <a:avLst/>
          </a:prstGeom>
          <a:noFill/>
        </p:spPr>
        <p:txBody>
          <a:bodyPr wrap="square" rtlCol="0">
            <a:spAutoFit/>
          </a:bodyPr>
          <a:lstStyle/>
          <a:p>
            <a:pPr algn="ctr"/>
            <a:r>
              <a:rPr lang="en" sz="1600" b="1" dirty="0"/>
              <a:t>EGW (Manuscript)  Releases, vol. 10, pg. 156)</a:t>
            </a:r>
          </a:p>
        </p:txBody>
      </p:sp>
    </p:spTree>
    <p:extLst>
      <p:ext uri="{BB962C8B-B14F-4D97-AF65-F5344CB8AC3E}">
        <p14:creationId xmlns:p14="http://schemas.microsoft.com/office/powerpoint/2010/main" val="201324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E4022A-75CA-9E5E-894A-807721C7A989}"/>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0486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ropa, agua, pasto, mujer&#10;&#10;Descripción generada automáticamente">
            <a:extLst>
              <a:ext uri="{FF2B5EF4-FFF2-40B4-BE49-F238E27FC236}">
                <a16:creationId xmlns:a16="http://schemas.microsoft.com/office/drawing/2014/main" id="{87D42AD7-0FBD-320F-E81A-0F9AECECC44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5" b="15"/>
          <a:stretch/>
        </p:blipFill>
        <p:spPr>
          <a:xfrm>
            <a:off x="7091917" y="216527"/>
            <a:ext cx="4855534" cy="6474046"/>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FF2F3D9E-A95F-842F-F721-107D412AE032}"/>
              </a:ext>
            </a:extLst>
          </p:cNvPr>
          <p:cNvSpPr txBox="1"/>
          <p:nvPr/>
        </p:nvSpPr>
        <p:spPr>
          <a:xfrm>
            <a:off x="457200" y="0"/>
            <a:ext cx="6220822" cy="67710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a:t>
            </a:r>
            <a:r>
              <a:rPr kumimoji="0" lang="nl-NL"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Die volgende dag sien Johannes Jesus na hom toe kom, en hy sê: ‘Dáár is die Lam van God wat die sonde van die wêreld wegneem</a:t>
            </a:r>
            <a:r>
              <a:rPr kumimoji="0" lang="en-US"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 ”</a:t>
            </a:r>
            <a:endParaRPr kumimoji="0" lang="es-ES" sz="48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000"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Comic Sans MS" panose="030F0702030302020204" pitchFamily="66" charset="0"/>
                <a:ea typeface="+mn-ea"/>
                <a:cs typeface="+mn-cs"/>
              </a:rPr>
              <a:t>Johannes 1:29</a:t>
            </a:r>
          </a:p>
        </p:txBody>
      </p:sp>
    </p:spTree>
    <p:extLst>
      <p:ext uri="{BB962C8B-B14F-4D97-AF65-F5344CB8AC3E}">
        <p14:creationId xmlns:p14="http://schemas.microsoft.com/office/powerpoint/2010/main" val="419511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76E69E-5ABF-43AA-7978-A2FAE9233857}"/>
              </a:ext>
            </a:extLst>
          </p:cNvPr>
          <p:cNvSpPr txBox="1"/>
          <p:nvPr/>
        </p:nvSpPr>
        <p:spPr>
          <a:xfrm>
            <a:off x="7325035" y="3635478"/>
            <a:ext cx="4866965"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2410E5"/>
                </a:solidFill>
              </a:rPr>
              <a:t>Die beginsel van eersgenoemde</a:t>
            </a:r>
            <a:r>
              <a:rPr lang="en" sz="2000" b="1" dirty="0">
                <a:solidFill>
                  <a:srgbClr val="2410E5"/>
                </a:solidFill>
              </a:rPr>
              <a:t>.</a:t>
            </a:r>
          </a:p>
          <a:p>
            <a:pPr>
              <a:spcBef>
                <a:spcPts val="1800"/>
              </a:spcBef>
            </a:pPr>
            <a:r>
              <a:rPr lang="en" sz="2000" b="1" dirty="0">
                <a:solidFill>
                  <a:srgbClr val="028609"/>
                </a:solidFill>
              </a:rPr>
              <a:t>Genesis 22: </a:t>
            </a:r>
            <a:r>
              <a:rPr lang="en-ZA" sz="2000" b="1" dirty="0" err="1">
                <a:solidFill>
                  <a:srgbClr val="028609"/>
                </a:solidFill>
              </a:rPr>
              <a:t>Liefde</a:t>
            </a:r>
            <a:r>
              <a:rPr lang="en-ZA" sz="2000" b="1" dirty="0">
                <a:solidFill>
                  <a:srgbClr val="028609"/>
                </a:solidFill>
              </a:rPr>
              <a:t> </a:t>
            </a:r>
            <a:r>
              <a:rPr lang="en-ZA" sz="2000" b="1" dirty="0" err="1">
                <a:solidFill>
                  <a:srgbClr val="028609"/>
                </a:solidFill>
              </a:rPr>
              <a:t>en</a:t>
            </a:r>
            <a:r>
              <a:rPr lang="en-ZA" sz="2000" b="1" dirty="0">
                <a:solidFill>
                  <a:srgbClr val="028609"/>
                </a:solidFill>
              </a:rPr>
              <a:t> die Lam</a:t>
            </a:r>
            <a:r>
              <a:rPr lang="en" sz="2000" b="1" dirty="0">
                <a:solidFill>
                  <a:srgbClr val="028609"/>
                </a:solidFill>
              </a:rPr>
              <a:t>.</a:t>
            </a:r>
          </a:p>
          <a:p>
            <a:pPr lvl="1">
              <a:spcBef>
                <a:spcPts val="600"/>
              </a:spcBef>
            </a:pPr>
            <a:r>
              <a:rPr lang="en" sz="2000" b="1" dirty="0"/>
              <a:t>“</a:t>
            </a:r>
            <a:r>
              <a:rPr lang="en-ZA" sz="2000" b="1" dirty="0" err="1"/>
              <a:t>vir</a:t>
            </a:r>
            <a:r>
              <a:rPr lang="en-ZA" sz="2000" b="1" dirty="0"/>
              <a:t> </a:t>
            </a:r>
            <a:r>
              <a:rPr lang="en-ZA" sz="2000" b="1" dirty="0" err="1"/>
              <a:t>wie</a:t>
            </a:r>
            <a:r>
              <a:rPr lang="en-ZA" sz="2000" b="1" dirty="0"/>
              <a:t> </a:t>
            </a:r>
            <a:r>
              <a:rPr lang="en-ZA" sz="2000" b="1" dirty="0" err="1"/>
              <a:t>jy</a:t>
            </a:r>
            <a:r>
              <a:rPr lang="en-ZA" sz="2000" b="1" dirty="0"/>
              <a:t> LIEF is</a:t>
            </a:r>
            <a:r>
              <a:rPr lang="en" sz="2000" b="1" dirty="0"/>
              <a:t>”</a:t>
            </a:r>
          </a:p>
          <a:p>
            <a:pPr lvl="1">
              <a:spcBef>
                <a:spcPts val="600"/>
              </a:spcBef>
            </a:pPr>
            <a:r>
              <a:rPr lang="en" sz="2000" b="1" dirty="0"/>
              <a:t>“</a:t>
            </a:r>
            <a:r>
              <a:rPr lang="en-ZA" sz="2000" b="1" dirty="0" err="1"/>
              <a:t>Waar</a:t>
            </a:r>
            <a:r>
              <a:rPr lang="en-ZA" sz="2000" b="1" dirty="0"/>
              <a:t> is die LAM</a:t>
            </a:r>
            <a:r>
              <a:rPr lang="en" sz="2000" b="1" dirty="0"/>
              <a:t>?”</a:t>
            </a:r>
          </a:p>
          <a:p>
            <a:pPr>
              <a:spcBef>
                <a:spcPts val="1800"/>
              </a:spcBef>
            </a:pPr>
            <a:r>
              <a:rPr lang="en" sz="2000" b="1" dirty="0">
                <a:solidFill>
                  <a:srgbClr val="AF0404"/>
                </a:solidFill>
              </a:rPr>
              <a:t>Genesis 2-3: </a:t>
            </a:r>
            <a:r>
              <a:rPr lang="nl-NL" sz="2000" b="1" dirty="0">
                <a:solidFill>
                  <a:srgbClr val="AF0404"/>
                </a:solidFill>
              </a:rPr>
              <a:t>Die dood en die slang</a:t>
            </a:r>
            <a:r>
              <a:rPr lang="en" sz="2000" b="1" dirty="0">
                <a:solidFill>
                  <a:srgbClr val="AF0404"/>
                </a:solidFill>
              </a:rPr>
              <a:t>.</a:t>
            </a:r>
          </a:p>
          <a:p>
            <a:pPr lvl="1">
              <a:spcBef>
                <a:spcPts val="600"/>
              </a:spcBef>
            </a:pPr>
            <a:r>
              <a:rPr lang="en" sz="2000" b="1" dirty="0"/>
              <a:t>“</a:t>
            </a:r>
            <a:r>
              <a:rPr lang="en-ZA" sz="2000" b="1" dirty="0"/>
              <a:t>Jy </a:t>
            </a:r>
            <a:r>
              <a:rPr lang="en-ZA" sz="2000" b="1" dirty="0" err="1"/>
              <a:t>sal</a:t>
            </a:r>
            <a:r>
              <a:rPr lang="en-ZA" sz="2000" b="1" dirty="0"/>
              <a:t> </a:t>
            </a:r>
            <a:r>
              <a:rPr lang="en-ZA" sz="2000" b="1" dirty="0" err="1"/>
              <a:t>sekerlik</a:t>
            </a:r>
            <a:r>
              <a:rPr lang="en-ZA" sz="2000" b="1" dirty="0"/>
              <a:t> STERF</a:t>
            </a:r>
            <a:r>
              <a:rPr lang="en" sz="2000" b="1" dirty="0"/>
              <a:t>”</a:t>
            </a:r>
          </a:p>
          <a:p>
            <a:pPr lvl="1">
              <a:spcBef>
                <a:spcPts val="600"/>
              </a:spcBef>
            </a:pPr>
            <a:r>
              <a:rPr lang="en" sz="2000" b="1" dirty="0"/>
              <a:t>“</a:t>
            </a:r>
            <a:r>
              <a:rPr lang="en-ZA" sz="2000" b="1" dirty="0"/>
              <a:t>Die SLANG was slinks</a:t>
            </a:r>
            <a:r>
              <a:rPr lang="en" sz="2000" b="1" dirty="0"/>
              <a:t>”</a:t>
            </a:r>
          </a:p>
        </p:txBody>
      </p:sp>
      <p:sp>
        <p:nvSpPr>
          <p:cNvPr id="3" name="CuadroTexto 2">
            <a:extLst>
              <a:ext uri="{FF2B5EF4-FFF2-40B4-BE49-F238E27FC236}">
                <a16:creationId xmlns:a16="http://schemas.microsoft.com/office/drawing/2014/main" id="{67F35FB9-A701-9A51-0D47-985E289FE41A}"/>
              </a:ext>
            </a:extLst>
          </p:cNvPr>
          <p:cNvSpPr txBox="1"/>
          <p:nvPr/>
        </p:nvSpPr>
        <p:spPr>
          <a:xfrm>
            <a:off x="257175" y="112306"/>
            <a:ext cx="7165454" cy="707886"/>
          </a:xfrm>
          <a:prstGeom prst="rect">
            <a:avLst/>
          </a:prstGeom>
          <a:noFill/>
        </p:spPr>
        <p:txBody>
          <a:bodyPr wrap="square" rtlCol="0">
            <a:spAutoFit/>
          </a:bodyPr>
          <a:lstStyle/>
          <a:p>
            <a:pPr>
              <a:spcBef>
                <a:spcPts val="600"/>
              </a:spcBef>
            </a:pPr>
            <a:r>
              <a:rPr lang="nl-NL" sz="2000" b="1" dirty="0"/>
              <a:t>Die Bybel bestaan uit 66 boeke van verskillende genres en is oor 'n tydperk van 1 500 jaar deur meer as 40 mense geskryf</a:t>
            </a:r>
            <a:r>
              <a:rPr lang="en" sz="2000" b="1" dirty="0"/>
              <a:t>.</a:t>
            </a:r>
          </a:p>
        </p:txBody>
      </p:sp>
      <p:grpSp>
        <p:nvGrpSpPr>
          <p:cNvPr id="33" name="Grupo 32">
            <a:extLst>
              <a:ext uri="{FF2B5EF4-FFF2-40B4-BE49-F238E27FC236}">
                <a16:creationId xmlns:a16="http://schemas.microsoft.com/office/drawing/2014/main" id="{C1B33E33-8491-5FF6-6527-8E9C3CE27D71}"/>
              </a:ext>
            </a:extLst>
          </p:cNvPr>
          <p:cNvGrpSpPr/>
          <p:nvPr/>
        </p:nvGrpSpPr>
        <p:grpSpPr>
          <a:xfrm>
            <a:off x="7471792" y="190963"/>
            <a:ext cx="4478600" cy="3016211"/>
            <a:chOff x="7471792" y="190963"/>
            <a:chExt cx="4478600" cy="3016211"/>
          </a:xfrm>
        </p:grpSpPr>
        <p:pic>
          <p:nvPicPr>
            <p:cNvPr id="13" name="Imagen 12" descr="Imagen que contiene tabla, interior, hecho de madera, pequeño&#10;&#10;El contenido generado por IA puede ser incorrecto.">
              <a:extLst>
                <a:ext uri="{FF2B5EF4-FFF2-40B4-BE49-F238E27FC236}">
                  <a16:creationId xmlns:a16="http://schemas.microsoft.com/office/drawing/2014/main" id="{8E371E5F-3790-44C8-BC7C-177B0CFB82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71792" y="190964"/>
              <a:ext cx="2409627" cy="301621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5" name="Imagen 14" descr="Hombre sentado en una mesa&#10;&#10;El contenido generado por IA puede ser incorrecto.">
              <a:extLst>
                <a:ext uri="{FF2B5EF4-FFF2-40B4-BE49-F238E27FC236}">
                  <a16:creationId xmlns:a16="http://schemas.microsoft.com/office/drawing/2014/main" id="{69DCE651-6166-3F0B-8B5B-1A1BD8B9CD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30582" y="190963"/>
              <a:ext cx="2019810" cy="3016211"/>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grpSp>
      <p:pic>
        <p:nvPicPr>
          <p:cNvPr id="19" name="Imagen 18" descr="Logotipo&#10;&#10;El contenido generado por IA puede ser incorrecto.">
            <a:extLst>
              <a:ext uri="{FF2B5EF4-FFF2-40B4-BE49-F238E27FC236}">
                <a16:creationId xmlns:a16="http://schemas.microsoft.com/office/drawing/2014/main" id="{7B8A2321-76B8-F5B4-2BDC-D0BC9EDD63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6588" y="6260963"/>
            <a:ext cx="300898" cy="304540"/>
          </a:xfrm>
          <a:prstGeom prst="rect">
            <a:avLst/>
          </a:prstGeom>
        </p:spPr>
      </p:pic>
      <p:pic>
        <p:nvPicPr>
          <p:cNvPr id="20" name="Imagen 19" descr="Logotipo&#10;&#10;El contenido generado por IA puede ser incorrecto.">
            <a:extLst>
              <a:ext uri="{FF2B5EF4-FFF2-40B4-BE49-F238E27FC236}">
                <a16:creationId xmlns:a16="http://schemas.microsoft.com/office/drawing/2014/main" id="{DE267467-2D7F-210F-2769-B8897043CA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66588" y="5889844"/>
            <a:ext cx="300898" cy="304540"/>
          </a:xfrm>
          <a:prstGeom prst="rect">
            <a:avLst/>
          </a:prstGeom>
        </p:spPr>
      </p:pic>
      <p:pic>
        <p:nvPicPr>
          <p:cNvPr id="21" name="Imagen 20" descr="Logotipo&#10;&#10;El contenido generado por IA puede ser incorrecto.">
            <a:extLst>
              <a:ext uri="{FF2B5EF4-FFF2-40B4-BE49-F238E27FC236}">
                <a16:creationId xmlns:a16="http://schemas.microsoft.com/office/drawing/2014/main" id="{DEFAE27F-9800-3135-0D06-27A59256C8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66588" y="4979255"/>
            <a:ext cx="300898" cy="304540"/>
          </a:xfrm>
          <a:prstGeom prst="rect">
            <a:avLst/>
          </a:prstGeom>
        </p:spPr>
      </p:pic>
      <p:pic>
        <p:nvPicPr>
          <p:cNvPr id="23" name="Imagen 22" descr="Logotipo&#10;&#10;El contenido generado por IA puede ser incorrecto.">
            <a:extLst>
              <a:ext uri="{FF2B5EF4-FFF2-40B4-BE49-F238E27FC236}">
                <a16:creationId xmlns:a16="http://schemas.microsoft.com/office/drawing/2014/main" id="{02A0F666-2C20-C90B-1292-787254B2E1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66588" y="4587206"/>
            <a:ext cx="300898" cy="304540"/>
          </a:xfrm>
          <a:prstGeom prst="rect">
            <a:avLst/>
          </a:prstGeom>
        </p:spPr>
      </p:pic>
      <p:pic>
        <p:nvPicPr>
          <p:cNvPr id="25" name="Imagen 24" descr="Forma, Flecha&#10;&#10;El contenido generado por IA puede ser incorrecto.">
            <a:extLst>
              <a:ext uri="{FF2B5EF4-FFF2-40B4-BE49-F238E27FC236}">
                <a16:creationId xmlns:a16="http://schemas.microsoft.com/office/drawing/2014/main" id="{9540F5E8-A64D-B02C-C96B-85AAA061826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16662" y="3625645"/>
            <a:ext cx="408373" cy="349045"/>
          </a:xfrm>
          <a:prstGeom prst="rect">
            <a:avLst/>
          </a:prstGeom>
        </p:spPr>
      </p:pic>
      <p:pic>
        <p:nvPicPr>
          <p:cNvPr id="26" name="Imagen 25" descr="Icono, Flecha&#10;&#10;El contenido generado por IA puede ser incorrecto.">
            <a:extLst>
              <a:ext uri="{FF2B5EF4-FFF2-40B4-BE49-F238E27FC236}">
                <a16:creationId xmlns:a16="http://schemas.microsoft.com/office/drawing/2014/main" id="{86BF2CBB-40C0-F90F-5071-D23219C437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16662" y="5454452"/>
            <a:ext cx="408373" cy="349045"/>
          </a:xfrm>
          <a:prstGeom prst="rect">
            <a:avLst/>
          </a:prstGeom>
        </p:spPr>
      </p:pic>
      <p:pic>
        <p:nvPicPr>
          <p:cNvPr id="29" name="Imagen 28" descr="Forma, Flecha&#10;&#10;El contenido generado por IA puede ser incorrecto.">
            <a:extLst>
              <a:ext uri="{FF2B5EF4-FFF2-40B4-BE49-F238E27FC236}">
                <a16:creationId xmlns:a16="http://schemas.microsoft.com/office/drawing/2014/main" id="{7AB418C9-8342-AD64-DD7E-5DD62362BC2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16662" y="4154210"/>
            <a:ext cx="408373" cy="349045"/>
          </a:xfrm>
          <a:prstGeom prst="rect">
            <a:avLst/>
          </a:prstGeom>
        </p:spPr>
      </p:pic>
      <p:sp>
        <p:nvSpPr>
          <p:cNvPr id="5" name="CuadroTexto 4">
            <a:extLst>
              <a:ext uri="{FF2B5EF4-FFF2-40B4-BE49-F238E27FC236}">
                <a16:creationId xmlns:a16="http://schemas.microsoft.com/office/drawing/2014/main" id="{E71830DF-014C-C4C8-E831-C8487C6CF44D}"/>
              </a:ext>
            </a:extLst>
          </p:cNvPr>
          <p:cNvSpPr txBox="1"/>
          <p:nvPr/>
        </p:nvSpPr>
        <p:spPr>
          <a:xfrm>
            <a:off x="262187" y="2483644"/>
            <a:ext cx="7160442" cy="1015663"/>
          </a:xfrm>
          <a:prstGeom prst="rect">
            <a:avLst/>
          </a:prstGeom>
          <a:noFill/>
        </p:spPr>
        <p:txBody>
          <a:bodyPr wrap="square">
            <a:spAutoFit/>
          </a:bodyPr>
          <a:lstStyle/>
          <a:p>
            <a:pPr>
              <a:spcBef>
                <a:spcPts val="600"/>
              </a:spcBef>
            </a:pPr>
            <a:r>
              <a:rPr lang="nl-NL" sz="2000" b="1" dirty="0"/>
              <a:t>Ons gaan 'n interpretasiebeginsel bestudeer wat ons sal help om die betekenis van 'n simbool, of parallelisme, te ontdek deur deur die hele Bybel te reis</a:t>
            </a:r>
            <a:r>
              <a:rPr lang="en" sz="2000" b="1" dirty="0"/>
              <a:t>.</a:t>
            </a:r>
          </a:p>
        </p:txBody>
      </p:sp>
      <p:sp>
        <p:nvSpPr>
          <p:cNvPr id="8" name="CuadroTexto 7">
            <a:extLst>
              <a:ext uri="{FF2B5EF4-FFF2-40B4-BE49-F238E27FC236}">
                <a16:creationId xmlns:a16="http://schemas.microsoft.com/office/drawing/2014/main" id="{93237995-AF18-8FB4-3B4D-4201A6CC7112}"/>
              </a:ext>
            </a:extLst>
          </p:cNvPr>
          <p:cNvSpPr txBox="1"/>
          <p:nvPr/>
        </p:nvSpPr>
        <p:spPr>
          <a:xfrm>
            <a:off x="257175" y="836310"/>
            <a:ext cx="7165454" cy="1631216"/>
          </a:xfrm>
          <a:prstGeom prst="rect">
            <a:avLst/>
          </a:prstGeom>
          <a:noFill/>
        </p:spPr>
        <p:txBody>
          <a:bodyPr wrap="square">
            <a:spAutoFit/>
          </a:bodyPr>
          <a:lstStyle/>
          <a:p>
            <a:pPr>
              <a:spcBef>
                <a:spcPts val="600"/>
              </a:spcBef>
            </a:pPr>
            <a:r>
              <a:rPr lang="nl-NL" sz="2000" b="1" dirty="0"/>
              <a:t>Ons kan verwag dat daar verskille en teenstrydighede tussen die verskillende outeurs sal wees. Wat ons egter waarneem wanneer ons dit bestudeer, is eensgesindheid. Daarbenewens is daar dele van die Bybel wat nie verstaan kan word sonder om ander dele daarvan te raadpleeg nie</a:t>
            </a:r>
            <a:r>
              <a:rPr lang="en-US" sz="2000" b="1" dirty="0"/>
              <a:t>.</a:t>
            </a:r>
            <a:endParaRPr lang="en" sz="2000" b="1" dirty="0"/>
          </a:p>
        </p:txBody>
      </p:sp>
      <p:grpSp>
        <p:nvGrpSpPr>
          <p:cNvPr id="34" name="Grupo 33">
            <a:extLst>
              <a:ext uri="{FF2B5EF4-FFF2-40B4-BE49-F238E27FC236}">
                <a16:creationId xmlns:a16="http://schemas.microsoft.com/office/drawing/2014/main" id="{D7919F45-3C04-07AA-B237-841E15D32E6C}"/>
              </a:ext>
            </a:extLst>
          </p:cNvPr>
          <p:cNvGrpSpPr/>
          <p:nvPr/>
        </p:nvGrpSpPr>
        <p:grpSpPr>
          <a:xfrm>
            <a:off x="149745" y="3615813"/>
            <a:ext cx="6058342" cy="3016210"/>
            <a:chOff x="149745" y="3615813"/>
            <a:chExt cx="6058342" cy="3016210"/>
          </a:xfrm>
        </p:grpSpPr>
        <p:pic>
          <p:nvPicPr>
            <p:cNvPr id="7" name="Imagen 6" descr="Imagen que contiene exterior, pila, frente, comida&#10;&#10;El contenido generado por IA puede ser incorrecto.">
              <a:extLst>
                <a:ext uri="{FF2B5EF4-FFF2-40B4-BE49-F238E27FC236}">
                  <a16:creationId xmlns:a16="http://schemas.microsoft.com/office/drawing/2014/main" id="{E08ED2C1-48B3-83A9-DE8B-E64647A16AF4}"/>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49745" y="3615813"/>
              <a:ext cx="2084440" cy="301621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1" name="Imagen 10" descr="Dibujo de una persona&#10;&#10;El contenido generado por IA puede ser incorrecto.">
              <a:extLst>
                <a:ext uri="{FF2B5EF4-FFF2-40B4-BE49-F238E27FC236}">
                  <a16:creationId xmlns:a16="http://schemas.microsoft.com/office/drawing/2014/main" id="{CE52DFE7-D7ED-0406-4D19-BDF6FD2CA00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2281084" y="3615813"/>
              <a:ext cx="3927003" cy="30162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73064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 calcmode="lin" valueType="num">
                                      <p:cBhvr>
                                        <p:cTn id="34" dur="500" fill="hold"/>
                                        <p:tgtEl>
                                          <p:spTgt spid="25"/>
                                        </p:tgtEl>
                                        <p:attrNameLst>
                                          <p:attrName>style.rotation</p:attrName>
                                        </p:attrNameLst>
                                      </p:cBhvr>
                                      <p:tavLst>
                                        <p:tav tm="0">
                                          <p:val>
                                            <p:fltVal val="90"/>
                                          </p:val>
                                        </p:tav>
                                        <p:tav tm="100000">
                                          <p:val>
                                            <p:fltVal val="0"/>
                                          </p:val>
                                        </p:tav>
                                      </p:tavLst>
                                    </p:anim>
                                    <p:animEffect transition="in" filter="fade">
                                      <p:cBhvr>
                                        <p:cTn id="35" dur="500"/>
                                        <p:tgtEl>
                                          <p:spTgt spid="25"/>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 calcmode="lin" valueType="num">
                                      <p:cBhvr>
                                        <p:cTn id="46" dur="500" fill="hold"/>
                                        <p:tgtEl>
                                          <p:spTgt spid="29"/>
                                        </p:tgtEl>
                                        <p:attrNameLst>
                                          <p:attrName>style.rotation</p:attrName>
                                        </p:attrNameLst>
                                      </p:cBhvr>
                                      <p:tavLst>
                                        <p:tav tm="0">
                                          <p:val>
                                            <p:fltVal val="90"/>
                                          </p:val>
                                        </p:tav>
                                        <p:tav tm="100000">
                                          <p:val>
                                            <p:fltVal val="0"/>
                                          </p:val>
                                        </p:tav>
                                      </p:tavLst>
                                    </p:anim>
                                    <p:animEffect transition="in" filter="fade">
                                      <p:cBhvr>
                                        <p:cTn id="47" dur="500"/>
                                        <p:tgtEl>
                                          <p:spTgt spid="29"/>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2000"/>
                            </p:stCondLst>
                            <p:childTnLst>
                              <p:par>
                                <p:cTn id="63" presetID="53" presetClass="entr" presetSubtype="16"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 calcmode="lin" valueType="num">
                                      <p:cBhvr>
                                        <p:cTn id="78" dur="500" fill="hold"/>
                                        <p:tgtEl>
                                          <p:spTgt spid="26"/>
                                        </p:tgtEl>
                                        <p:attrNameLst>
                                          <p:attrName>style.rotation</p:attrName>
                                        </p:attrNameLst>
                                      </p:cBhvr>
                                      <p:tavLst>
                                        <p:tav tm="0">
                                          <p:val>
                                            <p:fltVal val="90"/>
                                          </p:val>
                                        </p:tav>
                                        <p:tav tm="100000">
                                          <p:val>
                                            <p:fltVal val="0"/>
                                          </p:val>
                                        </p:tav>
                                      </p:tavLst>
                                    </p:anim>
                                    <p:animEffect transition="in" filter="fade">
                                      <p:cBhvr>
                                        <p:cTn id="79" dur="500"/>
                                        <p:tgtEl>
                                          <p:spTgt spid="26"/>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3" presetClass="entr" presetSubtype="16" fill="hold" nodeType="after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8FCE33-C62C-C230-62F3-3B125DE7D606}"/>
              </a:ext>
            </a:extLst>
          </p:cNvPr>
          <p:cNvSpPr txBox="1"/>
          <p:nvPr/>
        </p:nvSpPr>
        <p:spPr>
          <a:xfrm>
            <a:off x="0" y="0"/>
            <a:ext cx="12192000" cy="769441"/>
          </a:xfrm>
          <a:prstGeom prst="rect">
            <a:avLst/>
          </a:prstGeom>
          <a:noFill/>
        </p:spPr>
        <p:txBody>
          <a:bodyPr wrap="square">
            <a:spAutoFit/>
          </a:bodyPr>
          <a:lstStyle/>
          <a:p>
            <a:pPr algn="ctr"/>
            <a:r>
              <a:rPr lang="nl-NL"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38100">
                    <a:srgbClr val="277301"/>
                  </a:glow>
                  <a:outerShdw blurRad="38100" dist="38100" dir="2700000" algn="tl">
                    <a:srgbClr val="000000">
                      <a:alpha val="43137"/>
                    </a:srgbClr>
                  </a:outerShdw>
                </a:effectLst>
              </a:rPr>
              <a:t>DIE BEGINSEL VAN EERSGENOEMDE</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38100">
                  <a:srgbClr val="277301"/>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D3E95E1-F4FD-21D4-1EF9-6B8ED4E442CE}"/>
              </a:ext>
            </a:extLst>
          </p:cNvPr>
          <p:cNvSpPr txBox="1"/>
          <p:nvPr/>
        </p:nvSpPr>
        <p:spPr>
          <a:xfrm>
            <a:off x="1647825" y="643622"/>
            <a:ext cx="9189508" cy="369332"/>
          </a:xfrm>
          <a:prstGeom prst="rect">
            <a:avLst/>
          </a:prstGeom>
          <a:noFill/>
        </p:spPr>
        <p:txBody>
          <a:bodyPr wrap="square">
            <a:spAutoFit/>
          </a:bodyPr>
          <a:lstStyle/>
          <a:p>
            <a:pPr algn="ctr"/>
            <a:r>
              <a:rPr lang="en" b="1" dirty="0">
                <a:solidFill>
                  <a:srgbClr val="F4F9B9"/>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4F9B9"/>
                </a:solidFill>
                <a:effectLst>
                  <a:outerShdw blurRad="38100" dist="38100" dir="2700000" algn="tl">
                    <a:srgbClr val="000000">
                      <a:alpha val="43137"/>
                    </a:srgbClr>
                  </a:outerShdw>
                </a:effectLst>
                <a:latin typeface="Comic Sans MS" panose="030F0702030302020204" pitchFamily="66" charset="0"/>
              </a:rPr>
              <a:t>Jesus Christus is gister en vandag dieselfde en tot in ewigheid</a:t>
            </a:r>
            <a:r>
              <a:rPr lang="en" b="1" dirty="0">
                <a:solidFill>
                  <a:srgbClr val="F4F9B9"/>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4F9B9"/>
                </a:solidFill>
                <a:effectLst>
                  <a:outerShdw blurRad="38100" dist="38100" dir="2700000" algn="tl">
                    <a:srgbClr val="000000">
                      <a:alpha val="43137"/>
                    </a:srgbClr>
                  </a:outerShdw>
                </a:effectLst>
                <a:latin typeface="Comic Sans MS" panose="030F0702030302020204" pitchFamily="66" charset="0"/>
              </a:rPr>
              <a:t>(Hebreërs 13:8)</a:t>
            </a:r>
          </a:p>
        </p:txBody>
      </p:sp>
      <p:sp>
        <p:nvSpPr>
          <p:cNvPr id="6" name="CuadroTexto 5">
            <a:extLst>
              <a:ext uri="{FF2B5EF4-FFF2-40B4-BE49-F238E27FC236}">
                <a16:creationId xmlns:a16="http://schemas.microsoft.com/office/drawing/2014/main" id="{1468806E-F048-38CA-21D8-C2D1E872A2BB}"/>
              </a:ext>
            </a:extLst>
          </p:cNvPr>
          <p:cNvSpPr txBox="1"/>
          <p:nvPr/>
        </p:nvSpPr>
        <p:spPr>
          <a:xfrm>
            <a:off x="323850" y="1041529"/>
            <a:ext cx="6305550" cy="1015663"/>
          </a:xfrm>
          <a:prstGeom prst="rect">
            <a:avLst/>
          </a:prstGeom>
          <a:noFill/>
        </p:spPr>
        <p:txBody>
          <a:bodyPr wrap="square" rtlCol="0">
            <a:spAutoFit/>
          </a:bodyPr>
          <a:lstStyle/>
          <a:p>
            <a:pPr>
              <a:spcBef>
                <a:spcPts val="600"/>
              </a:spcBef>
            </a:pPr>
            <a:r>
              <a:rPr lang="nl-NL" sz="2000" b="1" dirty="0"/>
              <a:t>Elke leerkursus begin met 'n eerste les. Dit gee gewoonlik 'n uiteensetting van die beginsels wat die onderwerp sal ondersteun</a:t>
            </a:r>
            <a:r>
              <a:rPr lang="en" sz="2000" b="1" dirty="0"/>
              <a:t>.</a:t>
            </a:r>
          </a:p>
        </p:txBody>
      </p:sp>
      <p:pic>
        <p:nvPicPr>
          <p:cNvPr id="4" name="Imagen 3" descr="Texto&#10;&#10;El contenido generado por IA puede ser incorrecto.">
            <a:extLst>
              <a:ext uri="{FF2B5EF4-FFF2-40B4-BE49-F238E27FC236}">
                <a16:creationId xmlns:a16="http://schemas.microsoft.com/office/drawing/2014/main" id="{DF98D128-5EA9-4D10-5F36-5221E0A4CE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0820" y="1130942"/>
            <a:ext cx="4965905" cy="3724429"/>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3DED0F3-2E4A-4D39-9CDB-8C3258369797}"/>
              </a:ext>
            </a:extLst>
          </p:cNvPr>
          <p:cNvSpPr txBox="1"/>
          <p:nvPr/>
        </p:nvSpPr>
        <p:spPr>
          <a:xfrm>
            <a:off x="323850" y="5552658"/>
            <a:ext cx="6342735" cy="1323439"/>
          </a:xfrm>
          <a:prstGeom prst="rect">
            <a:avLst/>
          </a:prstGeom>
          <a:noFill/>
        </p:spPr>
        <p:txBody>
          <a:bodyPr wrap="square">
            <a:spAutoFit/>
          </a:bodyPr>
          <a:lstStyle/>
          <a:p>
            <a:pPr>
              <a:spcBef>
                <a:spcPts val="600"/>
              </a:spcBef>
            </a:pPr>
            <a:r>
              <a:rPr lang="nl-NL" sz="2000" b="1" dirty="0"/>
              <a:t>Ons kan Jesus beter verstaan, en wat hy vir ons gedoen het, deur die eerste vermelding, in Genesis, van 'n paar sleutelwoorde: LIEFDE, LAM, DOOD en SLANG</a:t>
            </a:r>
            <a:r>
              <a:rPr lang="en" sz="2000" b="1" dirty="0"/>
              <a:t>.</a:t>
            </a:r>
          </a:p>
        </p:txBody>
      </p:sp>
      <p:sp>
        <p:nvSpPr>
          <p:cNvPr id="11" name="CuadroTexto 10">
            <a:extLst>
              <a:ext uri="{FF2B5EF4-FFF2-40B4-BE49-F238E27FC236}">
                <a16:creationId xmlns:a16="http://schemas.microsoft.com/office/drawing/2014/main" id="{722A43E3-1A2A-980B-3F0C-44C6D8537A59}"/>
              </a:ext>
            </a:extLst>
          </p:cNvPr>
          <p:cNvSpPr txBox="1"/>
          <p:nvPr/>
        </p:nvSpPr>
        <p:spPr>
          <a:xfrm>
            <a:off x="323850" y="3577997"/>
            <a:ext cx="6342736" cy="1938992"/>
          </a:xfrm>
          <a:prstGeom prst="rect">
            <a:avLst/>
          </a:prstGeom>
          <a:noFill/>
        </p:spPr>
        <p:txBody>
          <a:bodyPr wrap="square">
            <a:spAutoFit/>
          </a:bodyPr>
          <a:lstStyle/>
          <a:p>
            <a:pPr>
              <a:spcBef>
                <a:spcPts val="600"/>
              </a:spcBef>
            </a:pPr>
            <a:r>
              <a:rPr lang="nl-NL" sz="2000" b="1" dirty="0"/>
              <a:t>God verander nie (Mal. 3:6a; Heb. 13:8.) Sy Woord verander nie (Jes. 40:8.) Daar is dus geen teenstrydighede in die Bybel nie. Die Verlossingsplan word bietjie vir bietjie daarin verduidelik, totdat dit ten volle verstaan word – of ten minste, tot die begrip wat ons nou daarvan nodig het </a:t>
            </a:r>
            <a:r>
              <a:rPr lang="en" sz="2000" b="1" dirty="0"/>
              <a:t>(2 Pet. 1:19.)</a:t>
            </a:r>
          </a:p>
        </p:txBody>
      </p:sp>
      <p:sp>
        <p:nvSpPr>
          <p:cNvPr id="14" name="CuadroTexto 13">
            <a:extLst>
              <a:ext uri="{FF2B5EF4-FFF2-40B4-BE49-F238E27FC236}">
                <a16:creationId xmlns:a16="http://schemas.microsoft.com/office/drawing/2014/main" id="{F936E28D-BCD1-963A-2035-94147AD38F3B}"/>
              </a:ext>
            </a:extLst>
          </p:cNvPr>
          <p:cNvSpPr txBox="1"/>
          <p:nvPr/>
        </p:nvSpPr>
        <p:spPr>
          <a:xfrm>
            <a:off x="323850" y="2155875"/>
            <a:ext cx="6304330" cy="1323439"/>
          </a:xfrm>
          <a:prstGeom prst="rect">
            <a:avLst/>
          </a:prstGeom>
          <a:noFill/>
        </p:spPr>
        <p:txBody>
          <a:bodyPr wrap="square">
            <a:spAutoFit/>
          </a:bodyPr>
          <a:lstStyle/>
          <a:p>
            <a:pPr>
              <a:spcBef>
                <a:spcPts val="600"/>
              </a:spcBef>
            </a:pPr>
            <a:r>
              <a:rPr lang="nl-NL" sz="2000" b="1" dirty="0"/>
              <a:t>In die Bybel vind ons hierdie "eerste les" in Genesis. Daar verskyn baie sleutelwoorde vir die eerste keer wat ons help om die Verlossingsplan deur die res van die Bybel te verstaan</a:t>
            </a:r>
            <a:r>
              <a:rPr lang="en" sz="2000" b="1" dirty="0"/>
              <a:t>.</a:t>
            </a:r>
          </a:p>
        </p:txBody>
      </p:sp>
      <p:grpSp>
        <p:nvGrpSpPr>
          <p:cNvPr id="18" name="Grupo 17">
            <a:extLst>
              <a:ext uri="{FF2B5EF4-FFF2-40B4-BE49-F238E27FC236}">
                <a16:creationId xmlns:a16="http://schemas.microsoft.com/office/drawing/2014/main" id="{A73B1498-A25C-89BA-5A35-753091101103}"/>
              </a:ext>
            </a:extLst>
          </p:cNvPr>
          <p:cNvGrpSpPr/>
          <p:nvPr/>
        </p:nvGrpSpPr>
        <p:grpSpPr>
          <a:xfrm>
            <a:off x="6774130" y="5024285"/>
            <a:ext cx="5239970" cy="1661651"/>
            <a:chOff x="6745555" y="5024285"/>
            <a:chExt cx="5239970" cy="1661651"/>
          </a:xfrm>
        </p:grpSpPr>
        <p:sp>
          <p:nvSpPr>
            <p:cNvPr id="17" name="Rectángulo 16">
              <a:extLst>
                <a:ext uri="{FF2B5EF4-FFF2-40B4-BE49-F238E27FC236}">
                  <a16:creationId xmlns:a16="http://schemas.microsoft.com/office/drawing/2014/main" id="{A96FD987-2FFB-4039-8A15-50672BCB1E7B}"/>
                </a:ext>
              </a:extLst>
            </p:cNvPr>
            <p:cNvSpPr/>
            <p:nvPr/>
          </p:nvSpPr>
          <p:spPr>
            <a:xfrm>
              <a:off x="6745555" y="5024285"/>
              <a:ext cx="5239970" cy="1661651"/>
            </a:xfrm>
            <a:prstGeom prst="rect">
              <a:avLst/>
            </a:prstGeom>
            <a:gradFill>
              <a:gsLst>
                <a:gs pos="0">
                  <a:schemeClr val="accent4"/>
                </a:gs>
                <a:gs pos="4000">
                  <a:schemeClr val="accent4">
                    <a:lumMod val="60000"/>
                    <a:lumOff val="40000"/>
                  </a:schemeClr>
                </a:gs>
                <a:gs pos="87000">
                  <a:schemeClr val="accent4">
                    <a:lumMod val="20000"/>
                    <a:lumOff val="80000"/>
                  </a:schemeClr>
                </a:gs>
              </a:gsLst>
              <a:lin ang="5400000" scaled="0"/>
            </a:gradFill>
            <a:ln w="38100">
              <a:solidFill>
                <a:srgbClr val="3FBB02"/>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Forma&#10;&#10;El contenido generado por IA puede ser incorrecto.">
              <a:extLst>
                <a:ext uri="{FF2B5EF4-FFF2-40B4-BE49-F238E27FC236}">
                  <a16:creationId xmlns:a16="http://schemas.microsoft.com/office/drawing/2014/main" id="{F58A4CE5-6502-342D-6289-301BA70DFA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63540" y="5290773"/>
              <a:ext cx="1248280" cy="1081415"/>
            </a:xfrm>
            <a:prstGeom prst="rect">
              <a:avLst/>
            </a:prstGeom>
            <a:effectLst>
              <a:outerShdw blurRad="50800" dist="38100" dir="8100000" algn="tr" rotWithShape="0">
                <a:prstClr val="black">
                  <a:alpha val="40000"/>
                </a:prstClr>
              </a:outerShdw>
            </a:effectLst>
          </p:spPr>
        </p:pic>
        <p:pic>
          <p:nvPicPr>
            <p:cNvPr id="10" name="Imagen 9" descr="Una serpiente con la boca abierta&#10;&#10;El contenido generado por IA puede ser incorrecto.">
              <a:extLst>
                <a:ext uri="{FF2B5EF4-FFF2-40B4-BE49-F238E27FC236}">
                  <a16:creationId xmlns:a16="http://schemas.microsoft.com/office/drawing/2014/main" id="{47621194-548B-2638-8B48-A6A2D0C4BD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649160" y="5290773"/>
              <a:ext cx="1218990" cy="1243370"/>
            </a:xfrm>
            <a:prstGeom prst="rect">
              <a:avLst/>
            </a:prstGeom>
            <a:effectLst>
              <a:outerShdw blurRad="50800" dist="38100" dir="8100000" algn="tr" rotWithShape="0">
                <a:prstClr val="black">
                  <a:alpha val="40000"/>
                </a:prstClr>
              </a:outerShdw>
            </a:effectLst>
          </p:spPr>
        </p:pic>
        <p:pic>
          <p:nvPicPr>
            <p:cNvPr id="12" name="Imagen 11" descr="Imagen que contiene viejo, edificio, maleta, frente&#10;&#10;El contenido generado por IA puede ser incorrecto.">
              <a:extLst>
                <a:ext uri="{FF2B5EF4-FFF2-40B4-BE49-F238E27FC236}">
                  <a16:creationId xmlns:a16="http://schemas.microsoft.com/office/drawing/2014/main" id="{701D7F77-FC85-956E-F925-ECAEEDCA0A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13018" y="5152310"/>
              <a:ext cx="936382" cy="1381833"/>
            </a:xfrm>
            <a:prstGeom prst="rect">
              <a:avLst/>
            </a:prstGeom>
            <a:effectLst>
              <a:outerShdw blurRad="50800" dist="38100" dir="8100000" algn="tr" rotWithShape="0">
                <a:prstClr val="black">
                  <a:alpha val="40000"/>
                </a:prstClr>
              </a:outerShdw>
            </a:effectLst>
          </p:spPr>
        </p:pic>
        <p:pic>
          <p:nvPicPr>
            <p:cNvPr id="16" name="Imagen 15" descr="Una imagen de una vaca&#10;&#10;El contenido generado por IA puede ser incorrecto.">
              <a:extLst>
                <a:ext uri="{FF2B5EF4-FFF2-40B4-BE49-F238E27FC236}">
                  <a16:creationId xmlns:a16="http://schemas.microsoft.com/office/drawing/2014/main" id="{B3576F4F-40A6-75C6-1FAA-444428C36F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78761" y="5152310"/>
              <a:ext cx="1126713" cy="1382224"/>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166414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3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amond(out)">
                                      <p:cBhvr>
                                        <p:cTn id="26" dur="1000"/>
                                        <p:tgtEl>
                                          <p:spTgt spid="4"/>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0-#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97F813-4E93-99FF-B44D-74792C58577F}"/>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838264" y="1062544"/>
            <a:ext cx="4756162" cy="4756162"/>
          </a:xfrm>
          <a:prstGeom prst="ellipse">
            <a:avLst/>
          </a:prstGeom>
          <a:blipFill dpi="0" rotWithShape="1">
            <a:blip r:embed="rId2" cstate="hqprint">
              <a:extLs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Forma, Rectángulo&#10;&#10;El contenido generado por IA puede ser incorrecto.">
            <a:extLst>
              <a:ext uri="{FF2B5EF4-FFF2-40B4-BE49-F238E27FC236}">
                <a16:creationId xmlns:a16="http://schemas.microsoft.com/office/drawing/2014/main" id="{15BF8D8C-5DA1-24A8-673B-3BB5D9274C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 y="3954997"/>
            <a:ext cx="6611816" cy="2903000"/>
          </a:xfrm>
          <a:prstGeom prst="rect">
            <a:avLst/>
          </a:prstGeom>
          <a:effectLst>
            <a:outerShdw blurRad="50800" dist="38100" dir="2700000" algn="tl" rotWithShape="0">
              <a:prstClr val="black">
                <a:alpha val="40000"/>
              </a:prstClr>
            </a:outerShdw>
          </a:effectLst>
        </p:spPr>
      </p:pic>
      <p:pic>
        <p:nvPicPr>
          <p:cNvPr id="9" name="Imagen 8" descr="Una imagen de una vaca&#10;&#10;El contenido generado por IA puede ser incorrecto.">
            <a:extLst>
              <a:ext uri="{FF2B5EF4-FFF2-40B4-BE49-F238E27FC236}">
                <a16:creationId xmlns:a16="http://schemas.microsoft.com/office/drawing/2014/main" id="{195FC59D-3397-16AD-07AD-C115F676BC2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076339" y="4418999"/>
            <a:ext cx="1900219" cy="2331142"/>
          </a:xfrm>
          <a:prstGeom prst="rect">
            <a:avLst/>
          </a:prstGeom>
          <a:effectLst>
            <a:outerShdw blurRad="50800" dist="38100" dir="8100000" algn="tr" rotWithShape="0">
              <a:prstClr val="black">
                <a:alpha val="40000"/>
              </a:prstClr>
            </a:outerShdw>
          </a:effectLst>
        </p:spPr>
      </p:pic>
      <p:sp>
        <p:nvSpPr>
          <p:cNvPr id="2" name="CuadroTexto 1">
            <a:extLst>
              <a:ext uri="{FF2B5EF4-FFF2-40B4-BE49-F238E27FC236}">
                <a16:creationId xmlns:a16="http://schemas.microsoft.com/office/drawing/2014/main" id="{6015F056-0AD3-F6B4-7C80-44D4B3F516C2}"/>
              </a:ext>
            </a:extLst>
          </p:cNvPr>
          <p:cNvSpPr txBox="1">
            <a:spLocks/>
          </p:cNvSpPr>
          <p:nvPr/>
        </p:nvSpPr>
        <p:spPr>
          <a:xfrm>
            <a:off x="596065" y="504439"/>
            <a:ext cx="6242198" cy="3139321"/>
          </a:xfrm>
          <a:prstGeom prst="rect">
            <a:avLst/>
          </a:prstGeom>
          <a:noFill/>
          <a:effectLst>
            <a:outerShdw blurRad="50800" dist="50800" dir="5400000" algn="ctr" rotWithShape="0">
              <a:srgbClr val="A63234"/>
            </a:outerShdw>
          </a:effectLst>
        </p:spPr>
        <p:txBody>
          <a:bodyPr wrap="square">
            <a:spAutoFit/>
          </a:bodyPr>
          <a:lstStyle/>
          <a:p>
            <a:pPr algn="ctr"/>
            <a:r>
              <a:rPr lang="en" sz="6600" b="1" dirty="0">
                <a:ln w="6600">
                  <a:solidFill>
                    <a:schemeClr val="accent2"/>
                  </a:solidFill>
                  <a:prstDash val="solid"/>
                </a:ln>
                <a:solidFill>
                  <a:srgbClr val="FFFFFF"/>
                </a:solidFill>
                <a:effectLst>
                  <a:outerShdw dist="38100" dir="2700000" algn="tl" rotWithShape="0">
                    <a:schemeClr val="accent2"/>
                  </a:outerShdw>
                </a:effectLst>
              </a:rPr>
              <a:t>GENESIS 22:</a:t>
            </a:r>
          </a:p>
          <a:p>
            <a:pPr algn="ctr"/>
            <a:r>
              <a:rPr lang="en-ZA" sz="6600" b="1" dirty="0">
                <a:ln w="6600">
                  <a:solidFill>
                    <a:schemeClr val="accent2"/>
                  </a:solidFill>
                  <a:prstDash val="solid"/>
                </a:ln>
                <a:solidFill>
                  <a:srgbClr val="FFFFFF"/>
                </a:solidFill>
                <a:effectLst>
                  <a:outerShdw dist="38100" dir="2700000" algn="tl" rotWithShape="0">
                    <a:schemeClr val="accent2"/>
                  </a:outerShdw>
                </a:effectLst>
              </a:rPr>
              <a:t>LIEFDE EN DIE LAM</a:t>
            </a:r>
            <a:endParaRPr lang="en" sz="66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924775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F96935-732B-9691-C9D2-F8350D1C926A}"/>
              </a:ext>
            </a:extLst>
          </p:cNvPr>
          <p:cNvSpPr txBox="1"/>
          <p:nvPr/>
        </p:nvSpPr>
        <p:spPr>
          <a:xfrm>
            <a:off x="0" y="0"/>
            <a:ext cx="12192000" cy="769441"/>
          </a:xfrm>
          <a:prstGeom prst="rect">
            <a:avLst/>
          </a:prstGeom>
          <a:noFill/>
        </p:spPr>
        <p:txBody>
          <a:bodyPr wrap="square">
            <a:spAutoFit/>
            <a:scene3d>
              <a:camera prst="orthographicFront"/>
              <a:lightRig rig="glow" dir="t"/>
            </a:scene3d>
            <a:sp3d extrusionH="57150">
              <a:bevelT h="25400" prst="softRound"/>
            </a:sp3d>
          </a:bodyPr>
          <a:lstStyle/>
          <a:p>
            <a:pPr algn="ctr"/>
            <a:r>
              <a:rPr lang="en" sz="4400" b="1" spc="300" dirty="0">
                <a:ln w="0"/>
                <a:gradFill flip="none" rotWithShape="1">
                  <a:gsLst>
                    <a:gs pos="0">
                      <a:schemeClr val="accent2">
                        <a:lumMod val="20000"/>
                        <a:lumOff val="80000"/>
                      </a:schemeClr>
                    </a:gs>
                    <a:gs pos="35000">
                      <a:schemeClr val="accent2">
                        <a:lumMod val="40000"/>
                        <a:lumOff val="60000"/>
                      </a:schemeClr>
                    </a:gs>
                    <a:gs pos="100000">
                      <a:schemeClr val="accent2">
                        <a:lumMod val="60000"/>
                        <a:lumOff val="40000"/>
                      </a:schemeClr>
                    </a:gs>
                  </a:gsLst>
                  <a:path path="circle">
                    <a:fillToRect l="50000" t="-80000" r="50000" b="180000"/>
                  </a:path>
                  <a:tileRect/>
                </a:gradFill>
                <a:effectLst>
                  <a:outerShdw blurRad="38100" dist="38100" dir="2700000" algn="tl">
                    <a:srgbClr val="000000">
                      <a:alpha val="43137"/>
                    </a:srgbClr>
                  </a:outerShdw>
                  <a:reflection blurRad="6350" stA="53000" endA="300" endPos="35500" dir="5400000" sy="-90000" algn="bl" rotWithShape="0"/>
                </a:effectLst>
              </a:rPr>
              <a:t>“</a:t>
            </a:r>
            <a:r>
              <a:rPr lang="en-ZA" sz="4400" b="1" spc="300" dirty="0" err="1">
                <a:ln w="0"/>
                <a:gradFill flip="none" rotWithShape="1">
                  <a:gsLst>
                    <a:gs pos="0">
                      <a:schemeClr val="accent2">
                        <a:lumMod val="20000"/>
                        <a:lumOff val="80000"/>
                      </a:schemeClr>
                    </a:gs>
                    <a:gs pos="35000">
                      <a:schemeClr val="accent2">
                        <a:lumMod val="40000"/>
                        <a:lumOff val="60000"/>
                      </a:schemeClr>
                    </a:gs>
                    <a:gs pos="100000">
                      <a:schemeClr val="accent2">
                        <a:lumMod val="60000"/>
                        <a:lumOff val="40000"/>
                      </a:schemeClr>
                    </a:gs>
                  </a:gsLst>
                  <a:path path="circle">
                    <a:fillToRect l="50000" t="-80000" r="50000" b="180000"/>
                  </a:path>
                  <a:tileRect/>
                </a:gradFill>
                <a:effectLst>
                  <a:outerShdw blurRad="38100" dist="38100" dir="2700000" algn="tl">
                    <a:srgbClr val="000000">
                      <a:alpha val="43137"/>
                    </a:srgbClr>
                  </a:outerShdw>
                  <a:reflection blurRad="6350" stA="53000" endA="300" endPos="35500" dir="5400000" sy="-90000" algn="bl" rotWithShape="0"/>
                </a:effectLst>
              </a:rPr>
              <a:t>vir</a:t>
            </a:r>
            <a:r>
              <a:rPr lang="en-ZA" sz="4400" b="1" spc="300" dirty="0">
                <a:ln w="0"/>
                <a:gradFill flip="none" rotWithShape="1">
                  <a:gsLst>
                    <a:gs pos="0">
                      <a:schemeClr val="accent2">
                        <a:lumMod val="20000"/>
                        <a:lumOff val="80000"/>
                      </a:schemeClr>
                    </a:gs>
                    <a:gs pos="35000">
                      <a:schemeClr val="accent2">
                        <a:lumMod val="40000"/>
                        <a:lumOff val="60000"/>
                      </a:schemeClr>
                    </a:gs>
                    <a:gs pos="100000">
                      <a:schemeClr val="accent2">
                        <a:lumMod val="60000"/>
                        <a:lumOff val="40000"/>
                      </a:schemeClr>
                    </a:gs>
                  </a:gsLst>
                  <a:path path="circle">
                    <a:fillToRect l="50000" t="-80000" r="50000" b="180000"/>
                  </a:path>
                  <a:tileRect/>
                </a:gradFill>
                <a:effectLst>
                  <a:outerShdw blurRad="38100" dist="38100" dir="2700000" algn="tl">
                    <a:srgbClr val="000000">
                      <a:alpha val="43137"/>
                    </a:srgbClr>
                  </a:outerShdw>
                  <a:reflection blurRad="6350" stA="53000" endA="300" endPos="35500" dir="5400000" sy="-90000" algn="bl" rotWithShape="0"/>
                </a:effectLst>
              </a:rPr>
              <a:t> </a:t>
            </a:r>
            <a:r>
              <a:rPr lang="en-ZA" sz="4400" b="1" spc="300" dirty="0" err="1">
                <a:ln w="0"/>
                <a:gradFill flip="none" rotWithShape="1">
                  <a:gsLst>
                    <a:gs pos="0">
                      <a:schemeClr val="accent2">
                        <a:lumMod val="20000"/>
                        <a:lumOff val="80000"/>
                      </a:schemeClr>
                    </a:gs>
                    <a:gs pos="35000">
                      <a:schemeClr val="accent2">
                        <a:lumMod val="40000"/>
                        <a:lumOff val="60000"/>
                      </a:schemeClr>
                    </a:gs>
                    <a:gs pos="100000">
                      <a:schemeClr val="accent2">
                        <a:lumMod val="60000"/>
                        <a:lumOff val="40000"/>
                      </a:schemeClr>
                    </a:gs>
                  </a:gsLst>
                  <a:path path="circle">
                    <a:fillToRect l="50000" t="-80000" r="50000" b="180000"/>
                  </a:path>
                  <a:tileRect/>
                </a:gradFill>
                <a:effectLst>
                  <a:outerShdw blurRad="38100" dist="38100" dir="2700000" algn="tl">
                    <a:srgbClr val="000000">
                      <a:alpha val="43137"/>
                    </a:srgbClr>
                  </a:outerShdw>
                  <a:reflection blurRad="6350" stA="53000" endA="300" endPos="35500" dir="5400000" sy="-90000" algn="bl" rotWithShape="0"/>
                </a:effectLst>
              </a:rPr>
              <a:t>wie</a:t>
            </a:r>
            <a:r>
              <a:rPr lang="en-ZA" sz="4400" b="1" spc="300" dirty="0">
                <a:ln w="0"/>
                <a:gradFill flip="none" rotWithShape="1">
                  <a:gsLst>
                    <a:gs pos="0">
                      <a:schemeClr val="accent2">
                        <a:lumMod val="20000"/>
                        <a:lumOff val="80000"/>
                      </a:schemeClr>
                    </a:gs>
                    <a:gs pos="35000">
                      <a:schemeClr val="accent2">
                        <a:lumMod val="40000"/>
                        <a:lumOff val="60000"/>
                      </a:schemeClr>
                    </a:gs>
                    <a:gs pos="100000">
                      <a:schemeClr val="accent2">
                        <a:lumMod val="60000"/>
                        <a:lumOff val="40000"/>
                      </a:schemeClr>
                    </a:gs>
                  </a:gsLst>
                  <a:path path="circle">
                    <a:fillToRect l="50000" t="-80000" r="50000" b="180000"/>
                  </a:path>
                  <a:tileRect/>
                </a:gradFill>
                <a:effectLst>
                  <a:outerShdw blurRad="38100" dist="38100" dir="2700000" algn="tl">
                    <a:srgbClr val="000000">
                      <a:alpha val="43137"/>
                    </a:srgbClr>
                  </a:outerShdw>
                  <a:reflection blurRad="6350" stA="53000" endA="300" endPos="35500" dir="5400000" sy="-90000" algn="bl" rotWithShape="0"/>
                </a:effectLst>
              </a:rPr>
              <a:t> </a:t>
            </a:r>
            <a:r>
              <a:rPr lang="en-ZA" sz="4400" b="1" spc="300" dirty="0" err="1">
                <a:ln w="0"/>
                <a:gradFill flip="none" rotWithShape="1">
                  <a:gsLst>
                    <a:gs pos="0">
                      <a:schemeClr val="accent2">
                        <a:lumMod val="20000"/>
                        <a:lumOff val="80000"/>
                      </a:schemeClr>
                    </a:gs>
                    <a:gs pos="35000">
                      <a:schemeClr val="accent2">
                        <a:lumMod val="40000"/>
                        <a:lumOff val="60000"/>
                      </a:schemeClr>
                    </a:gs>
                    <a:gs pos="100000">
                      <a:schemeClr val="accent2">
                        <a:lumMod val="60000"/>
                        <a:lumOff val="40000"/>
                      </a:schemeClr>
                    </a:gs>
                  </a:gsLst>
                  <a:path path="circle">
                    <a:fillToRect l="50000" t="-80000" r="50000" b="180000"/>
                  </a:path>
                  <a:tileRect/>
                </a:gradFill>
                <a:effectLst>
                  <a:outerShdw blurRad="38100" dist="38100" dir="2700000" algn="tl">
                    <a:srgbClr val="000000">
                      <a:alpha val="43137"/>
                    </a:srgbClr>
                  </a:outerShdw>
                  <a:reflection blurRad="6350" stA="53000" endA="300" endPos="35500" dir="5400000" sy="-90000" algn="bl" rotWithShape="0"/>
                </a:effectLst>
              </a:rPr>
              <a:t>jy</a:t>
            </a:r>
            <a:r>
              <a:rPr lang="en-ZA" sz="4400" b="1" spc="300" dirty="0">
                <a:ln w="0"/>
                <a:gradFill flip="none" rotWithShape="1">
                  <a:gsLst>
                    <a:gs pos="0">
                      <a:schemeClr val="accent2">
                        <a:lumMod val="20000"/>
                        <a:lumOff val="80000"/>
                      </a:schemeClr>
                    </a:gs>
                    <a:gs pos="35000">
                      <a:schemeClr val="accent2">
                        <a:lumMod val="40000"/>
                        <a:lumOff val="60000"/>
                      </a:schemeClr>
                    </a:gs>
                    <a:gs pos="100000">
                      <a:schemeClr val="accent2">
                        <a:lumMod val="60000"/>
                        <a:lumOff val="40000"/>
                      </a:schemeClr>
                    </a:gs>
                  </a:gsLst>
                  <a:path path="circle">
                    <a:fillToRect l="50000" t="-80000" r="50000" b="180000"/>
                  </a:path>
                  <a:tileRect/>
                </a:gradFill>
                <a:effectLst>
                  <a:outerShdw blurRad="38100" dist="38100" dir="2700000" algn="tl">
                    <a:srgbClr val="000000">
                      <a:alpha val="43137"/>
                    </a:srgbClr>
                  </a:outerShdw>
                  <a:reflection blurRad="6350" stA="53000" endA="300" endPos="35500" dir="5400000" sy="-90000" algn="bl" rotWithShape="0"/>
                </a:effectLst>
              </a:rPr>
              <a:t> LIEF is</a:t>
            </a:r>
            <a:r>
              <a:rPr lang="en" sz="4400" b="1" spc="300" dirty="0">
                <a:ln w="0"/>
                <a:gradFill flip="none" rotWithShape="1">
                  <a:gsLst>
                    <a:gs pos="0">
                      <a:schemeClr val="accent2">
                        <a:lumMod val="20000"/>
                        <a:lumOff val="80000"/>
                      </a:schemeClr>
                    </a:gs>
                    <a:gs pos="35000">
                      <a:schemeClr val="accent2">
                        <a:lumMod val="40000"/>
                        <a:lumOff val="60000"/>
                      </a:schemeClr>
                    </a:gs>
                    <a:gs pos="100000">
                      <a:schemeClr val="accent2">
                        <a:lumMod val="60000"/>
                        <a:lumOff val="40000"/>
                      </a:schemeClr>
                    </a:gs>
                  </a:gsLst>
                  <a:path path="circle">
                    <a:fillToRect l="50000" t="-80000" r="50000" b="180000"/>
                  </a:path>
                  <a:tileRect/>
                </a:gradFill>
                <a:effectLst>
                  <a:outerShdw blurRad="38100" dist="38100" dir="2700000" algn="tl">
                    <a:srgbClr val="000000">
                      <a:alpha val="43137"/>
                    </a:srgbClr>
                  </a:outerShdw>
                  <a:reflection blurRad="6350" stA="53000" endA="300" endPos="35500" dir="5400000" sy="-90000" algn="bl" rotWithShape="0"/>
                </a:effectLst>
              </a:rPr>
              <a:t>”</a:t>
            </a:r>
          </a:p>
        </p:txBody>
      </p:sp>
      <p:sp>
        <p:nvSpPr>
          <p:cNvPr id="5" name="CuadroTexto 4">
            <a:extLst>
              <a:ext uri="{FF2B5EF4-FFF2-40B4-BE49-F238E27FC236}">
                <a16:creationId xmlns:a16="http://schemas.microsoft.com/office/drawing/2014/main" id="{6F505A7A-FA2A-07AF-9859-613D3BEF22F0}"/>
              </a:ext>
            </a:extLst>
          </p:cNvPr>
          <p:cNvSpPr txBox="1"/>
          <p:nvPr/>
        </p:nvSpPr>
        <p:spPr>
          <a:xfrm>
            <a:off x="-85826" y="648283"/>
            <a:ext cx="12227902" cy="646331"/>
          </a:xfrm>
          <a:prstGeom prst="rect">
            <a:avLst/>
          </a:prstGeom>
          <a:noFill/>
        </p:spPr>
        <p:txBody>
          <a:bodyPr wrap="square">
            <a:spAutoFit/>
          </a:bodyPr>
          <a:lstStyle/>
          <a:p>
            <a:pPr algn="ctr"/>
            <a:r>
              <a:rPr lang="en" b="1" dirty="0">
                <a:solidFill>
                  <a:schemeClr val="accent5">
                    <a:lumMod val="40000"/>
                    <a:lumOff val="60000"/>
                  </a:schemeClr>
                </a:solidFill>
                <a:effectLst>
                  <a:glow rad="101600">
                    <a:srgbClr val="013F47"/>
                  </a:glow>
                  <a:outerShdw blurRad="38100" dist="38100" dir="2700000" algn="tl">
                    <a:srgbClr val="000000">
                      <a:alpha val="43137"/>
                    </a:srgbClr>
                  </a:outerShdw>
                </a:effectLst>
                <a:latin typeface="Comic Sans MS" panose="030F0702030302020204" pitchFamily="66" charset="0"/>
              </a:rPr>
              <a:t>“</a:t>
            </a:r>
            <a:r>
              <a:rPr lang="nl-NL" b="1" dirty="0">
                <a:solidFill>
                  <a:schemeClr val="accent5">
                    <a:lumMod val="40000"/>
                    <a:lumOff val="60000"/>
                  </a:schemeClr>
                </a:solidFill>
                <a:effectLst>
                  <a:glow rad="101600">
                    <a:srgbClr val="013F47"/>
                  </a:glow>
                  <a:outerShdw blurRad="38100" dist="38100" dir="2700000" algn="tl">
                    <a:srgbClr val="000000">
                      <a:alpha val="43137"/>
                    </a:srgbClr>
                  </a:outerShdw>
                </a:effectLst>
                <a:latin typeface="Comic Sans MS" panose="030F0702030302020204" pitchFamily="66" charset="0"/>
              </a:rPr>
              <a:t>Toe sê Hy: ‘Neem jou seun, jou enigste, wat jy liefhet, Isak, en gaan na die land Moría en offer hom daar as brandoffer op een van die berge wat Ek jou sal aanwys’</a:t>
            </a:r>
            <a:r>
              <a:rPr lang="en" b="1" dirty="0">
                <a:solidFill>
                  <a:schemeClr val="accent5">
                    <a:lumMod val="40000"/>
                    <a:lumOff val="60000"/>
                  </a:schemeClr>
                </a:solidFill>
                <a:effectLst>
                  <a:glow rad="101600">
                    <a:srgbClr val="013F47"/>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5">
                    <a:lumMod val="40000"/>
                    <a:lumOff val="60000"/>
                  </a:schemeClr>
                </a:solidFill>
                <a:effectLst>
                  <a:glow rad="101600">
                    <a:srgbClr val="013F47"/>
                  </a:glow>
                  <a:outerShdw blurRad="38100" dist="38100" dir="2700000" algn="tl">
                    <a:srgbClr val="000000">
                      <a:alpha val="43137"/>
                    </a:srgbClr>
                  </a:outerShdw>
                </a:effectLst>
                <a:latin typeface="Comic Sans MS" panose="030F0702030302020204" pitchFamily="66" charset="0"/>
              </a:rPr>
              <a:t>(Genesis 22:2)</a:t>
            </a:r>
          </a:p>
        </p:txBody>
      </p:sp>
      <p:sp>
        <p:nvSpPr>
          <p:cNvPr id="6" name="CuadroTexto 5">
            <a:extLst>
              <a:ext uri="{FF2B5EF4-FFF2-40B4-BE49-F238E27FC236}">
                <a16:creationId xmlns:a16="http://schemas.microsoft.com/office/drawing/2014/main" id="{5425B888-B480-3C1A-64C7-024556868914}"/>
              </a:ext>
            </a:extLst>
          </p:cNvPr>
          <p:cNvSpPr txBox="1"/>
          <p:nvPr/>
        </p:nvSpPr>
        <p:spPr>
          <a:xfrm>
            <a:off x="257174" y="1391999"/>
            <a:ext cx="7314429" cy="1015663"/>
          </a:xfrm>
          <a:prstGeom prst="rect">
            <a:avLst/>
          </a:prstGeom>
          <a:noFill/>
        </p:spPr>
        <p:txBody>
          <a:bodyPr wrap="square" rtlCol="0">
            <a:spAutoFit/>
          </a:bodyPr>
          <a:lstStyle/>
          <a:p>
            <a:pPr>
              <a:spcBef>
                <a:spcPts val="600"/>
              </a:spcBef>
            </a:pPr>
            <a:r>
              <a:rPr lang="nl-NL" sz="2000" b="1" dirty="0"/>
              <a:t>Liefde! Hoe definieer ons liefde? Ons konsep daarvan is duidelik deur sonde verdraai. Hoe kan ons dan die liefde van God, wat rein en heilig is, verstaan</a:t>
            </a:r>
            <a:r>
              <a:rPr lang="en" sz="2000" b="1" dirty="0"/>
              <a:t>?</a:t>
            </a:r>
          </a:p>
        </p:txBody>
      </p:sp>
      <p:pic>
        <p:nvPicPr>
          <p:cNvPr id="2" name="Imagen 1">
            <a:extLst>
              <a:ext uri="{FF2B5EF4-FFF2-40B4-BE49-F238E27FC236}">
                <a16:creationId xmlns:a16="http://schemas.microsoft.com/office/drawing/2014/main" id="{37114875-1922-77A4-453D-348249CDBCB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7664555" y="1404093"/>
            <a:ext cx="4363221" cy="5423893"/>
          </a:xfrm>
          <a:prstGeom prst="roundRect">
            <a:avLst>
              <a:gd name="adj" fmla="val 69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2E97690F-BD5D-A6E0-0BC3-8E8F63C2982E}"/>
              </a:ext>
            </a:extLst>
          </p:cNvPr>
          <p:cNvSpPr txBox="1"/>
          <p:nvPr/>
        </p:nvSpPr>
        <p:spPr>
          <a:xfrm>
            <a:off x="1778876" y="3869056"/>
            <a:ext cx="5792728" cy="1323439"/>
          </a:xfrm>
          <a:prstGeom prst="rect">
            <a:avLst/>
          </a:prstGeom>
          <a:noFill/>
        </p:spPr>
        <p:txBody>
          <a:bodyPr wrap="square">
            <a:spAutoFit/>
          </a:bodyPr>
          <a:lstStyle/>
          <a:p>
            <a:pPr>
              <a:spcBef>
                <a:spcPts val="600"/>
              </a:spcBef>
            </a:pPr>
            <a:r>
              <a:rPr lang="nl-NL" sz="2000" b="1" dirty="0"/>
              <a:t>Vergelyk hierdie vermelding met die eerste vermelding van liefde wat ons in die sinoptiese evangelies vind: "Hierdie [Jesus] is my geliefde Seun" (Matt. 3:17; Mark. 1:11; Luk</a:t>
            </a:r>
            <a:r>
              <a:rPr lang="en" sz="2000" b="1" dirty="0"/>
              <a:t>. 3:22.)</a:t>
            </a:r>
          </a:p>
        </p:txBody>
      </p:sp>
      <p:pic>
        <p:nvPicPr>
          <p:cNvPr id="9" name="Imagen 8" descr="Una caricatura de una persona&#10;&#10;El contenido generado por IA puede ser incorrecto.">
            <a:extLst>
              <a:ext uri="{FF2B5EF4-FFF2-40B4-BE49-F238E27FC236}">
                <a16:creationId xmlns:a16="http://schemas.microsoft.com/office/drawing/2014/main" id="{563D6C2E-8EB8-FAA1-F437-4B25CDA1F69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4224" y="4266979"/>
            <a:ext cx="1521701" cy="2457671"/>
          </a:xfrm>
          <a:prstGeom prst="roundRect">
            <a:avLst>
              <a:gd name="adj" fmla="val 4167"/>
            </a:avLst>
          </a:prstGeom>
          <a:solidFill>
            <a:srgbClr val="FFFFFF"/>
          </a:solidFill>
          <a:ln w="76200" cap="sq">
            <a:solidFill>
              <a:srgbClr val="F07889"/>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ADCB466B-1B9C-464F-E97B-300DC4375132}"/>
              </a:ext>
            </a:extLst>
          </p:cNvPr>
          <p:cNvSpPr txBox="1"/>
          <p:nvPr/>
        </p:nvSpPr>
        <p:spPr>
          <a:xfrm>
            <a:off x="257174" y="2327987"/>
            <a:ext cx="7480056" cy="1938992"/>
          </a:xfrm>
          <a:prstGeom prst="rect">
            <a:avLst/>
          </a:prstGeom>
          <a:noFill/>
        </p:spPr>
        <p:txBody>
          <a:bodyPr wrap="square">
            <a:spAutoFit/>
          </a:bodyPr>
          <a:lstStyle/>
          <a:p>
            <a:pPr>
              <a:spcBef>
                <a:spcPts val="600"/>
              </a:spcBef>
            </a:pPr>
            <a:r>
              <a:rPr lang="en-ZA" sz="2000" b="1" dirty="0"/>
              <a:t>Die </a:t>
            </a:r>
            <a:r>
              <a:rPr lang="en-ZA" sz="2000" b="1" dirty="0" err="1"/>
              <a:t>eerste</a:t>
            </a:r>
            <a:r>
              <a:rPr lang="en-ZA" sz="2000" b="1" dirty="0"/>
              <a:t> </a:t>
            </a:r>
            <a:r>
              <a:rPr lang="en-ZA" sz="2000" b="1" dirty="0" err="1"/>
              <a:t>Bybelse</a:t>
            </a:r>
            <a:r>
              <a:rPr lang="en-ZA" sz="2000" b="1" dirty="0"/>
              <a:t> </a:t>
            </a:r>
            <a:r>
              <a:rPr lang="en-ZA" sz="2000" b="1" dirty="0" err="1"/>
              <a:t>vermelding</a:t>
            </a:r>
            <a:r>
              <a:rPr lang="en-ZA" sz="2000" b="1" dirty="0"/>
              <a:t> van </a:t>
            </a:r>
            <a:r>
              <a:rPr lang="en-ZA" sz="2000" b="1" dirty="0" err="1"/>
              <a:t>liefde</a:t>
            </a:r>
            <a:r>
              <a:rPr lang="en-ZA" sz="2000" b="1" dirty="0"/>
              <a:t> </a:t>
            </a:r>
            <a:r>
              <a:rPr lang="en-ZA" sz="2000" b="1" dirty="0" err="1"/>
              <a:t>verwys</a:t>
            </a:r>
            <a:r>
              <a:rPr lang="en-ZA" sz="2000" b="1" dirty="0"/>
              <a:t> </a:t>
            </a:r>
            <a:r>
              <a:rPr lang="en-ZA" sz="2000" b="1" dirty="0" err="1"/>
              <a:t>na</a:t>
            </a:r>
            <a:r>
              <a:rPr lang="en-ZA" sz="2000" b="1" dirty="0"/>
              <a:t> die </a:t>
            </a:r>
            <a:r>
              <a:rPr lang="en-ZA" sz="2000" b="1" dirty="0" err="1"/>
              <a:t>verhouding</a:t>
            </a:r>
            <a:r>
              <a:rPr lang="en-ZA" sz="2000" b="1" dirty="0"/>
              <a:t> </a:t>
            </a:r>
            <a:r>
              <a:rPr lang="en-ZA" sz="2000" b="1" dirty="0" err="1"/>
              <a:t>tussen</a:t>
            </a:r>
            <a:r>
              <a:rPr lang="en-ZA" sz="2000" b="1" dirty="0"/>
              <a:t> 'n </a:t>
            </a:r>
            <a:r>
              <a:rPr lang="en-ZA" sz="2000" b="1" dirty="0" err="1"/>
              <a:t>vader</a:t>
            </a:r>
            <a:r>
              <a:rPr lang="en-ZA" sz="2000" b="1" dirty="0"/>
              <a:t> </a:t>
            </a:r>
            <a:r>
              <a:rPr lang="en-ZA" sz="2000" b="1" dirty="0" err="1"/>
              <a:t>en</a:t>
            </a:r>
            <a:r>
              <a:rPr lang="en-ZA" sz="2000" b="1" dirty="0"/>
              <a:t> </a:t>
            </a:r>
            <a:r>
              <a:rPr lang="en-ZA" sz="2000" b="1" dirty="0" err="1"/>
              <a:t>sy</a:t>
            </a:r>
            <a:r>
              <a:rPr lang="en-ZA" sz="2000" b="1" dirty="0"/>
              <a:t> </a:t>
            </a:r>
            <a:r>
              <a:rPr lang="en-ZA" sz="2000" b="1" dirty="0" err="1"/>
              <a:t>seun</a:t>
            </a:r>
            <a:r>
              <a:rPr lang="en-ZA" sz="2000" b="1" dirty="0"/>
              <a:t>: Abraham </a:t>
            </a:r>
            <a:r>
              <a:rPr lang="en-ZA" sz="2000" b="1" dirty="0" err="1"/>
              <a:t>en</a:t>
            </a:r>
            <a:r>
              <a:rPr lang="en-ZA" sz="2000" b="1" dirty="0"/>
              <a:t> Isak (Gen. 22:2.) Met die </a:t>
            </a:r>
            <a:r>
              <a:rPr lang="en-ZA" sz="2000" b="1" dirty="0" err="1"/>
              <a:t>eerste</a:t>
            </a:r>
            <a:r>
              <a:rPr lang="en-ZA" sz="2000" b="1" dirty="0"/>
              <a:t> </a:t>
            </a:r>
            <a:r>
              <a:rPr lang="en-ZA" sz="2000" b="1" dirty="0" err="1"/>
              <a:t>oogopslag</a:t>
            </a:r>
            <a:r>
              <a:rPr lang="en-ZA" sz="2000" b="1" dirty="0"/>
              <a:t> </a:t>
            </a:r>
            <a:r>
              <a:rPr lang="en-ZA" sz="2000" b="1" dirty="0" err="1"/>
              <a:t>lyk</a:t>
            </a:r>
            <a:r>
              <a:rPr lang="en-ZA" sz="2000" b="1" dirty="0"/>
              <a:t> die </a:t>
            </a:r>
            <a:r>
              <a:rPr lang="en-ZA" sz="2000" b="1" dirty="0" err="1"/>
              <a:t>konteks</a:t>
            </a:r>
            <a:r>
              <a:rPr lang="en-ZA" sz="2000" b="1" dirty="0"/>
              <a:t> </a:t>
            </a:r>
            <a:r>
              <a:rPr lang="en-ZA" sz="2000" b="1" dirty="0" err="1"/>
              <a:t>skrikwekkend</a:t>
            </a:r>
            <a:r>
              <a:rPr lang="en-ZA" sz="2000" b="1" dirty="0"/>
              <a:t>: Abraham was </a:t>
            </a:r>
            <a:r>
              <a:rPr lang="en-ZA" sz="2000" b="1" dirty="0" err="1"/>
              <a:t>veronderstel</a:t>
            </a:r>
            <a:r>
              <a:rPr lang="en-ZA" sz="2000" b="1" dirty="0"/>
              <a:t> om </a:t>
            </a:r>
            <a:r>
              <a:rPr lang="en-ZA" sz="2000" b="1" dirty="0" err="1"/>
              <a:t>sy</a:t>
            </a:r>
            <a:r>
              <a:rPr lang="en-ZA" sz="2000" b="1" dirty="0"/>
              <a:t> </a:t>
            </a:r>
            <a:r>
              <a:rPr lang="en-ZA" sz="2000" b="1" dirty="0" err="1"/>
              <a:t>geliefde</a:t>
            </a:r>
            <a:r>
              <a:rPr lang="en-ZA" sz="2000" b="1" dirty="0"/>
              <a:t> </a:t>
            </a:r>
            <a:r>
              <a:rPr lang="en-ZA" sz="2000" b="1" dirty="0" err="1"/>
              <a:t>seun</a:t>
            </a:r>
            <a:r>
              <a:rPr lang="en-ZA" sz="2000" b="1" dirty="0"/>
              <a:t> op </a:t>
            </a:r>
            <a:r>
              <a:rPr lang="en-ZA" sz="2000" b="1" dirty="0" err="1"/>
              <a:t>te</a:t>
            </a:r>
            <a:r>
              <a:rPr lang="en-ZA" sz="2000" b="1" dirty="0"/>
              <a:t> offer! (</a:t>
            </a:r>
            <a:r>
              <a:rPr lang="en-ZA" sz="2000" b="1" dirty="0" err="1"/>
              <a:t>Moenie</a:t>
            </a:r>
            <a:r>
              <a:rPr lang="en-ZA" sz="2000" b="1" dirty="0"/>
              <a:t> </a:t>
            </a:r>
            <a:r>
              <a:rPr lang="en-ZA" sz="2000" b="1" dirty="0" err="1"/>
              <a:t>bekommerd</a:t>
            </a:r>
            <a:r>
              <a:rPr lang="en-ZA" sz="2000" b="1" dirty="0"/>
              <a:t> wees </a:t>
            </a:r>
            <a:r>
              <a:rPr lang="en-ZA" sz="2000" b="1" dirty="0" err="1"/>
              <a:t>nie</a:t>
            </a:r>
            <a:r>
              <a:rPr lang="en-ZA" sz="2000" b="1" dirty="0"/>
              <a:t>, </a:t>
            </a:r>
            <a:r>
              <a:rPr lang="en-ZA" sz="2000" b="1" dirty="0" err="1"/>
              <a:t>hy</a:t>
            </a:r>
            <a:r>
              <a:rPr lang="en-ZA" sz="2000" b="1" dirty="0"/>
              <a:t> het </a:t>
            </a:r>
            <a:r>
              <a:rPr lang="en-ZA" sz="2000" b="1" dirty="0" err="1"/>
              <a:t>dit</a:t>
            </a:r>
            <a:r>
              <a:rPr lang="en-ZA" sz="2000" b="1" dirty="0"/>
              <a:t> </a:t>
            </a:r>
            <a:r>
              <a:rPr lang="en-ZA" sz="2000" b="1" dirty="0" err="1"/>
              <a:t>uiteindelik</a:t>
            </a:r>
            <a:r>
              <a:rPr lang="en-ZA" sz="2000" b="1" dirty="0"/>
              <a:t> </a:t>
            </a:r>
            <a:r>
              <a:rPr lang="en-ZA" sz="2000" b="1" dirty="0" err="1"/>
              <a:t>nie</a:t>
            </a:r>
            <a:r>
              <a:rPr lang="en-ZA" sz="2000" b="1" dirty="0"/>
              <a:t> </a:t>
            </a:r>
            <a:r>
              <a:rPr lang="en-ZA" sz="2000" b="1" dirty="0" err="1"/>
              <a:t>gedoen</a:t>
            </a:r>
            <a:r>
              <a:rPr lang="en-ZA" sz="2000" b="1" dirty="0"/>
              <a:t> </a:t>
            </a:r>
            <a:r>
              <a:rPr lang="en-ZA" sz="2000" b="1" dirty="0" err="1"/>
              <a:t>nie</a:t>
            </a:r>
            <a:r>
              <a:rPr lang="en" sz="2000" b="1" dirty="0"/>
              <a:t>.)</a:t>
            </a:r>
          </a:p>
        </p:txBody>
      </p:sp>
      <p:sp>
        <p:nvSpPr>
          <p:cNvPr id="11" name="CuadroTexto 10">
            <a:extLst>
              <a:ext uri="{FF2B5EF4-FFF2-40B4-BE49-F238E27FC236}">
                <a16:creationId xmlns:a16="http://schemas.microsoft.com/office/drawing/2014/main" id="{F1F5245F-1594-441F-42FA-B317FD33E2AD}"/>
              </a:ext>
            </a:extLst>
          </p:cNvPr>
          <p:cNvSpPr txBox="1"/>
          <p:nvPr/>
        </p:nvSpPr>
        <p:spPr>
          <a:xfrm>
            <a:off x="1778876" y="5192495"/>
            <a:ext cx="5792727" cy="1631216"/>
          </a:xfrm>
          <a:prstGeom prst="rect">
            <a:avLst/>
          </a:prstGeom>
          <a:noFill/>
        </p:spPr>
        <p:txBody>
          <a:bodyPr wrap="square">
            <a:spAutoFit/>
          </a:bodyPr>
          <a:lstStyle/>
          <a:p>
            <a:pPr>
              <a:spcBef>
                <a:spcPts val="600"/>
              </a:spcBef>
            </a:pPr>
            <a:r>
              <a:rPr lang="en-ZA" sz="2000" b="1" dirty="0"/>
              <a:t>En </a:t>
            </a:r>
            <a:r>
              <a:rPr lang="en-ZA" sz="2000" b="1" dirty="0" err="1"/>
              <a:t>moenie</a:t>
            </a:r>
            <a:r>
              <a:rPr lang="en-ZA" sz="2000" b="1" dirty="0"/>
              <a:t> die </a:t>
            </a:r>
            <a:r>
              <a:rPr lang="en-ZA" sz="2000" b="1" dirty="0" err="1"/>
              <a:t>eerste</a:t>
            </a:r>
            <a:r>
              <a:rPr lang="en-ZA" sz="2000" b="1" dirty="0"/>
              <a:t> </a:t>
            </a:r>
            <a:r>
              <a:rPr lang="en-ZA" sz="2000" b="1" dirty="0" err="1"/>
              <a:t>vermelding</a:t>
            </a:r>
            <a:r>
              <a:rPr lang="en-ZA" sz="2000" b="1" dirty="0"/>
              <a:t> in Johannes se </a:t>
            </a:r>
            <a:r>
              <a:rPr lang="en-ZA" sz="2000" b="1" dirty="0" err="1"/>
              <a:t>Evangelie</a:t>
            </a:r>
            <a:r>
              <a:rPr lang="en-ZA" sz="2000" b="1" dirty="0"/>
              <a:t> </a:t>
            </a:r>
            <a:r>
              <a:rPr lang="en-ZA" sz="2000" b="1" dirty="0" err="1"/>
              <a:t>misloop</a:t>
            </a:r>
            <a:r>
              <a:rPr lang="en-ZA" sz="2000" b="1" dirty="0"/>
              <a:t> </a:t>
            </a:r>
            <a:r>
              <a:rPr lang="en-ZA" sz="2000" b="1" dirty="0" err="1"/>
              <a:t>nie</a:t>
            </a:r>
            <a:r>
              <a:rPr lang="en-ZA" sz="2000" b="1" dirty="0"/>
              <a:t> (Johannes 3:16). Abraham se </a:t>
            </a:r>
            <a:r>
              <a:rPr lang="en-ZA" sz="2000" b="1" dirty="0" err="1"/>
              <a:t>daad</a:t>
            </a:r>
            <a:r>
              <a:rPr lang="en-ZA" sz="2000" b="1" dirty="0"/>
              <a:t> om </a:t>
            </a:r>
            <a:r>
              <a:rPr lang="en-ZA" sz="2000" b="1" dirty="0" err="1"/>
              <a:t>sy</a:t>
            </a:r>
            <a:r>
              <a:rPr lang="en-ZA" sz="2000" b="1" dirty="0"/>
              <a:t> </a:t>
            </a:r>
            <a:r>
              <a:rPr lang="en-ZA" sz="2000" b="1" dirty="0" err="1"/>
              <a:t>seun</a:t>
            </a:r>
            <a:r>
              <a:rPr lang="en-ZA" sz="2000" b="1" dirty="0"/>
              <a:t> op </a:t>
            </a:r>
            <a:r>
              <a:rPr lang="en-ZA" sz="2000" b="1" dirty="0" err="1"/>
              <a:t>te</a:t>
            </a:r>
            <a:r>
              <a:rPr lang="en-ZA" sz="2000" b="1" dirty="0"/>
              <a:t> offer, </a:t>
            </a:r>
            <a:r>
              <a:rPr lang="en-ZA" sz="2000" b="1" dirty="0" err="1"/>
              <a:t>lig</a:t>
            </a:r>
            <a:r>
              <a:rPr lang="en-ZA" sz="2000" b="1" dirty="0"/>
              <a:t> toe hoe God </a:t>
            </a:r>
            <a:r>
              <a:rPr lang="en-ZA" sz="2000" b="1" dirty="0" err="1"/>
              <a:t>ons</a:t>
            </a:r>
            <a:r>
              <a:rPr lang="en-ZA" sz="2000" b="1" dirty="0"/>
              <a:t> so </a:t>
            </a:r>
            <a:r>
              <a:rPr lang="en-ZA" sz="2000" b="1" dirty="0" err="1"/>
              <a:t>liefgehad</a:t>
            </a:r>
            <a:r>
              <a:rPr lang="en-ZA" sz="2000" b="1" dirty="0"/>
              <a:t> het </a:t>
            </a:r>
            <a:r>
              <a:rPr lang="en-ZA" sz="2000" b="1" dirty="0" err="1"/>
              <a:t>dat</a:t>
            </a:r>
            <a:r>
              <a:rPr lang="en-ZA" sz="2000" b="1" dirty="0"/>
              <a:t> </a:t>
            </a:r>
            <a:r>
              <a:rPr lang="en-ZA" sz="2000" b="1" dirty="0" err="1"/>
              <a:t>ons</a:t>
            </a:r>
            <a:r>
              <a:rPr lang="en-ZA" sz="2000" b="1" dirty="0"/>
              <a:t> </a:t>
            </a:r>
            <a:r>
              <a:rPr lang="en-ZA" sz="2000" b="1" dirty="0" err="1"/>
              <a:t>sy</a:t>
            </a:r>
            <a:r>
              <a:rPr lang="en-ZA" sz="2000" b="1" dirty="0"/>
              <a:t> </a:t>
            </a:r>
            <a:r>
              <a:rPr lang="en-ZA" sz="2000" b="1" dirty="0" err="1"/>
              <a:t>eie</a:t>
            </a:r>
            <a:r>
              <a:rPr lang="en-ZA" sz="2000" b="1" dirty="0"/>
              <a:t> Seun </a:t>
            </a:r>
            <a:r>
              <a:rPr lang="en-ZA" sz="2000" b="1" dirty="0" err="1"/>
              <a:t>opgeoffer</a:t>
            </a:r>
            <a:r>
              <a:rPr lang="en-ZA" sz="2000" b="1" dirty="0"/>
              <a:t> het </a:t>
            </a:r>
            <a:r>
              <a:rPr lang="en-ZA" sz="2000" b="1" dirty="0" err="1"/>
              <a:t>sodat</a:t>
            </a:r>
            <a:r>
              <a:rPr lang="en-ZA" sz="2000" b="1" dirty="0"/>
              <a:t> </a:t>
            </a:r>
            <a:r>
              <a:rPr lang="en-ZA" sz="2000" b="1" dirty="0" err="1"/>
              <a:t>ons</a:t>
            </a:r>
            <a:r>
              <a:rPr lang="en-ZA" sz="2000" b="1" dirty="0"/>
              <a:t> </a:t>
            </a:r>
            <a:r>
              <a:rPr lang="en-ZA" sz="2000" b="1" dirty="0" err="1"/>
              <a:t>vir</a:t>
            </a:r>
            <a:r>
              <a:rPr lang="en-ZA" sz="2000" b="1" dirty="0"/>
              <a:t> </a:t>
            </a:r>
            <a:r>
              <a:rPr lang="en-ZA" sz="2000" b="1" dirty="0" err="1"/>
              <a:t>ewig</a:t>
            </a:r>
            <a:r>
              <a:rPr lang="en-ZA" sz="2000" b="1" dirty="0"/>
              <a:t> </a:t>
            </a:r>
            <a:r>
              <a:rPr lang="en-ZA" sz="2000" b="1" dirty="0" err="1"/>
              <a:t>kon</a:t>
            </a:r>
            <a:r>
              <a:rPr lang="en-ZA" sz="2000" b="1" dirty="0"/>
              <a:t> </a:t>
            </a:r>
            <a:r>
              <a:rPr lang="en-ZA" sz="2000" b="1" dirty="0" err="1"/>
              <a:t>lewe</a:t>
            </a:r>
            <a:r>
              <a:rPr lang="en" sz="2000" b="1" dirty="0"/>
              <a:t>.</a:t>
            </a:r>
          </a:p>
        </p:txBody>
      </p:sp>
    </p:spTree>
    <p:extLst>
      <p:ext uri="{BB962C8B-B14F-4D97-AF65-F5344CB8AC3E}">
        <p14:creationId xmlns:p14="http://schemas.microsoft.com/office/powerpoint/2010/main" val="51276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1" dur="1000" fill="hold"/>
                                        <p:tgtEl>
                                          <p:spTgt spid="2"/>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9"/>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11F0BDD-D183-927C-412A-DB70B3EB7D8C}"/>
            </a:ext>
          </a:extLst>
        </p:cNvPr>
        <p:cNvGrpSpPr/>
        <p:nvPr/>
      </p:nvGrpSpPr>
      <p:grpSpPr>
        <a:xfrm>
          <a:off x="0" y="0"/>
          <a:ext cx="0" cy="0"/>
          <a:chOff x="0" y="0"/>
          <a:chExt cx="0" cy="0"/>
        </a:xfrm>
      </p:grpSpPr>
      <p:pic>
        <p:nvPicPr>
          <p:cNvPr id="9" name="Imagen 8" descr="Imagen que contiene exterior, hombre, parado, café&#10;&#10;El contenido generado por IA puede ser incorrecto.">
            <a:extLst>
              <a:ext uri="{FF2B5EF4-FFF2-40B4-BE49-F238E27FC236}">
                <a16:creationId xmlns:a16="http://schemas.microsoft.com/office/drawing/2014/main" id="{6C74D9C8-8D89-1E23-DA93-373B9F153F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328" y="2578801"/>
            <a:ext cx="2669202" cy="34116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D249B76D-A2F7-D42E-7557-F1FDAC2E919C}"/>
              </a:ext>
            </a:extLst>
          </p:cNvPr>
          <p:cNvSpPr txBox="1"/>
          <p:nvPr/>
        </p:nvSpPr>
        <p:spPr>
          <a:xfrm>
            <a:off x="0" y="0"/>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t>
            </a:r>
            <a:r>
              <a:rPr lang="en-ZA" sz="4400" b="1" spc="3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waar</a:t>
            </a:r>
            <a:r>
              <a:rPr lang="en-ZA"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is die LAM</a:t>
            </a: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t>
            </a:r>
          </a:p>
        </p:txBody>
      </p:sp>
      <p:sp>
        <p:nvSpPr>
          <p:cNvPr id="5" name="CuadroTexto 4">
            <a:extLst>
              <a:ext uri="{FF2B5EF4-FFF2-40B4-BE49-F238E27FC236}">
                <a16:creationId xmlns:a16="http://schemas.microsoft.com/office/drawing/2014/main" id="{2C7D694B-72C8-8FC6-EDA5-50F97F11E671}"/>
              </a:ext>
            </a:extLst>
          </p:cNvPr>
          <p:cNvSpPr txBox="1"/>
          <p:nvPr/>
        </p:nvSpPr>
        <p:spPr>
          <a:xfrm>
            <a:off x="395288" y="680948"/>
            <a:ext cx="11401424" cy="646331"/>
          </a:xfrm>
          <a:prstGeom prst="rect">
            <a:avLst/>
          </a:prstGeom>
          <a:noFill/>
        </p:spPr>
        <p:txBody>
          <a:bodyPr wrap="square">
            <a:spAutoFit/>
          </a:bodyPr>
          <a:lstStyle/>
          <a:p>
            <a:pPr algn="ctr"/>
            <a:r>
              <a:rPr lang="en" b="1" dirty="0">
                <a:solidFill>
                  <a:srgbClr val="CCFFCC"/>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CCFFCC"/>
                </a:solidFill>
                <a:effectLst>
                  <a:outerShdw blurRad="38100" dist="38100" dir="2700000" algn="tl">
                    <a:srgbClr val="000000">
                      <a:alpha val="43137"/>
                    </a:srgbClr>
                  </a:outerShdw>
                </a:effectLst>
                <a:latin typeface="Comic Sans MS" panose="030F0702030302020204" pitchFamily="66" charset="0"/>
              </a:rPr>
              <a:t>Toe spreek Isak met sy vader Abraham en sê: ‘My vader!’’  En hy antwoord: ‘Hier is ek, my seun!’ En hy sê: ‘Hier is die vuur en die hout, maar waar is die lam vir ‘n brandoffer</a:t>
            </a:r>
            <a:r>
              <a:rPr lang="en" b="1" dirty="0">
                <a:solidFill>
                  <a:srgbClr val="CCFFCC"/>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CCFFCC"/>
                </a:solidFill>
                <a:effectLst>
                  <a:outerShdw blurRad="38100" dist="38100" dir="2700000" algn="tl">
                    <a:srgbClr val="000000">
                      <a:alpha val="43137"/>
                    </a:srgbClr>
                  </a:outerShdw>
                </a:effectLst>
                <a:latin typeface="Comic Sans MS" panose="030F0702030302020204" pitchFamily="66" charset="0"/>
              </a:rPr>
              <a:t>(Genesis 22:7)</a:t>
            </a:r>
          </a:p>
        </p:txBody>
      </p:sp>
      <p:sp>
        <p:nvSpPr>
          <p:cNvPr id="6" name="CuadroTexto 5">
            <a:extLst>
              <a:ext uri="{FF2B5EF4-FFF2-40B4-BE49-F238E27FC236}">
                <a16:creationId xmlns:a16="http://schemas.microsoft.com/office/drawing/2014/main" id="{2068D7C1-56F4-FEDE-69DD-EFEFA64DCC74}"/>
              </a:ext>
            </a:extLst>
          </p:cNvPr>
          <p:cNvSpPr txBox="1"/>
          <p:nvPr/>
        </p:nvSpPr>
        <p:spPr>
          <a:xfrm>
            <a:off x="113328" y="1357850"/>
            <a:ext cx="6966386" cy="1015663"/>
          </a:xfrm>
          <a:prstGeom prst="rect">
            <a:avLst/>
          </a:prstGeom>
          <a:noFill/>
        </p:spPr>
        <p:txBody>
          <a:bodyPr wrap="square" rtlCol="0">
            <a:spAutoFit/>
          </a:bodyPr>
          <a:lstStyle/>
          <a:p>
            <a:pPr>
              <a:spcBef>
                <a:spcPts val="600"/>
              </a:spcBef>
            </a:pPr>
            <a:r>
              <a:rPr lang="nl-NL" sz="2000" b="1" dirty="0"/>
              <a:t>Die eerste vermelding van die woord LAM is nie toevallig nie (Gen. 22:7.) Dit is die basis vir die begrip van die herhaalde vermelding van die Lam in Openbaring (Op</a:t>
            </a:r>
            <a:r>
              <a:rPr lang="en" sz="2000" b="1" dirty="0"/>
              <a:t>. 5:6.)</a:t>
            </a:r>
          </a:p>
        </p:txBody>
      </p:sp>
      <p:graphicFrame>
        <p:nvGraphicFramePr>
          <p:cNvPr id="2" name="Diagrama 1">
            <a:extLst>
              <a:ext uri="{FF2B5EF4-FFF2-40B4-BE49-F238E27FC236}">
                <a16:creationId xmlns:a16="http://schemas.microsoft.com/office/drawing/2014/main" id="{16A4F62F-4034-CC19-0B18-A581CDC0B0F7}"/>
              </a:ext>
            </a:extLst>
          </p:cNvPr>
          <p:cNvGraphicFramePr/>
          <p:nvPr>
            <p:extLst>
              <p:ext uri="{D42A27DB-BD31-4B8C-83A1-F6EECF244321}">
                <p14:modId xmlns:p14="http://schemas.microsoft.com/office/powerpoint/2010/main" val="2766070921"/>
              </p:ext>
            </p:extLst>
          </p:nvPr>
        </p:nvGraphicFramePr>
        <p:xfrm>
          <a:off x="6980286" y="1378705"/>
          <a:ext cx="5098386" cy="3655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09C0CD4-8C31-601A-49BA-E4E7AD002FC2}"/>
              </a:ext>
            </a:extLst>
          </p:cNvPr>
          <p:cNvSpPr txBox="1"/>
          <p:nvPr/>
        </p:nvSpPr>
        <p:spPr>
          <a:xfrm>
            <a:off x="7328459" y="5055073"/>
            <a:ext cx="4838343" cy="1631216"/>
          </a:xfrm>
          <a:prstGeom prst="rect">
            <a:avLst/>
          </a:prstGeom>
          <a:noFill/>
        </p:spPr>
        <p:txBody>
          <a:bodyPr wrap="square" rtlCol="0">
            <a:spAutoFit/>
          </a:bodyPr>
          <a:lstStyle/>
          <a:p>
            <a:pPr>
              <a:spcBef>
                <a:spcPts val="600"/>
              </a:spcBef>
            </a:pPr>
            <a:r>
              <a:rPr lang="nl-NL" sz="2000" b="1" dirty="0"/>
              <a:t>Dit is geen wonder dat Openbaring nie die identiteit van die Lam verduidelik nie. Die Lam is Jesus, wat vir my sondes geoffer is en wat altyd vir my intree voor die Vader </a:t>
            </a:r>
            <a:r>
              <a:rPr lang="en" sz="2000" b="1" dirty="0"/>
              <a:t>(Heb. 7:25.)</a:t>
            </a:r>
          </a:p>
        </p:txBody>
      </p:sp>
      <p:sp>
        <p:nvSpPr>
          <p:cNvPr id="11" name="CuadroTexto 10">
            <a:extLst>
              <a:ext uri="{FF2B5EF4-FFF2-40B4-BE49-F238E27FC236}">
                <a16:creationId xmlns:a16="http://schemas.microsoft.com/office/drawing/2014/main" id="{0F706076-291F-D2DE-CA42-4BD96E7F0CAF}"/>
              </a:ext>
            </a:extLst>
          </p:cNvPr>
          <p:cNvSpPr txBox="1"/>
          <p:nvPr/>
        </p:nvSpPr>
        <p:spPr>
          <a:xfrm>
            <a:off x="2639705" y="2397537"/>
            <a:ext cx="4331726" cy="3170099"/>
          </a:xfrm>
          <a:prstGeom prst="rect">
            <a:avLst/>
          </a:prstGeom>
          <a:noFill/>
        </p:spPr>
        <p:txBody>
          <a:bodyPr wrap="square">
            <a:spAutoFit/>
          </a:bodyPr>
          <a:lstStyle/>
          <a:p>
            <a:pPr>
              <a:spcBef>
                <a:spcPts val="600"/>
              </a:spcBef>
            </a:pPr>
            <a:r>
              <a:rPr lang="en-ZA" sz="2000" b="1" dirty="0"/>
              <a:t>Let </a:t>
            </a:r>
            <a:r>
              <a:rPr lang="en-ZA" sz="2000" b="1" dirty="0" err="1"/>
              <a:t>daarop</a:t>
            </a:r>
            <a:r>
              <a:rPr lang="en-ZA" sz="2000" b="1" dirty="0"/>
              <a:t> </a:t>
            </a:r>
            <a:r>
              <a:rPr lang="en-ZA" sz="2000" b="1" dirty="0" err="1"/>
              <a:t>dat</a:t>
            </a:r>
            <a:r>
              <a:rPr lang="en-ZA" sz="2000" b="1" dirty="0"/>
              <a:t> die lam wat God </a:t>
            </a:r>
            <a:r>
              <a:rPr lang="en-ZA" sz="2000" b="1" dirty="0" err="1"/>
              <a:t>voorsien</a:t>
            </a:r>
            <a:r>
              <a:rPr lang="en-ZA" sz="2000" b="1" dirty="0"/>
              <a:t> het, </a:t>
            </a:r>
            <a:r>
              <a:rPr lang="en-ZA" sz="2000" b="1" dirty="0" err="1"/>
              <a:t>eintlik</a:t>
            </a:r>
            <a:r>
              <a:rPr lang="en-ZA" sz="2000" b="1" dirty="0"/>
              <a:t> 'n ram was (Gen. 22:8, 13.) By die </a:t>
            </a:r>
            <a:r>
              <a:rPr lang="en-ZA" sz="2000" b="1" dirty="0" err="1"/>
              <a:t>Pasga</a:t>
            </a:r>
            <a:r>
              <a:rPr lang="en-ZA" sz="2000" b="1" dirty="0"/>
              <a:t> is 'n lam </a:t>
            </a:r>
            <a:r>
              <a:rPr lang="en-ZA" sz="2000" b="1" dirty="0" err="1"/>
              <a:t>geoffer</a:t>
            </a:r>
            <a:r>
              <a:rPr lang="en-ZA" sz="2000" b="1" dirty="0"/>
              <a:t>, </a:t>
            </a:r>
            <a:r>
              <a:rPr lang="en-ZA" sz="2000" b="1" dirty="0" err="1"/>
              <a:t>hoewel</a:t>
            </a:r>
            <a:r>
              <a:rPr lang="en-ZA" sz="2000" b="1" dirty="0"/>
              <a:t> </a:t>
            </a:r>
            <a:r>
              <a:rPr lang="en-ZA" sz="2000" b="1" dirty="0" err="1"/>
              <a:t>dit</a:t>
            </a:r>
            <a:r>
              <a:rPr lang="en-ZA" sz="2000" b="1" dirty="0"/>
              <a:t> </a:t>
            </a:r>
            <a:r>
              <a:rPr lang="en-ZA" sz="2000" b="1" dirty="0" err="1"/>
              <a:t>óf</a:t>
            </a:r>
            <a:r>
              <a:rPr lang="en-ZA" sz="2000" b="1" dirty="0"/>
              <a:t> 'n lam </a:t>
            </a:r>
            <a:r>
              <a:rPr lang="en-ZA" sz="2000" b="1" dirty="0" err="1"/>
              <a:t>óf</a:t>
            </a:r>
            <a:r>
              <a:rPr lang="en-ZA" sz="2000" b="1" dirty="0"/>
              <a:t> ’n jong </a:t>
            </a:r>
            <a:r>
              <a:rPr lang="en-ZA" sz="2000" b="1" dirty="0" err="1"/>
              <a:t>bok</a:t>
            </a:r>
            <a:r>
              <a:rPr lang="en-ZA" sz="2000" b="1" dirty="0"/>
              <a:t> </a:t>
            </a:r>
            <a:r>
              <a:rPr lang="en-ZA" sz="2000" b="1" dirty="0" err="1"/>
              <a:t>kon</a:t>
            </a:r>
            <a:r>
              <a:rPr lang="en-ZA" sz="2000" b="1" dirty="0"/>
              <a:t> wees (</a:t>
            </a:r>
            <a:r>
              <a:rPr lang="en-ZA" sz="2000" b="1" dirty="0" err="1"/>
              <a:t>Eks</a:t>
            </a:r>
            <a:r>
              <a:rPr lang="en-ZA" sz="2000" b="1" dirty="0"/>
              <a:t>. 12:3, 5.) </a:t>
            </a:r>
            <a:r>
              <a:rPr lang="en-ZA" sz="2000" b="1" dirty="0" err="1"/>
              <a:t>Dit</a:t>
            </a:r>
            <a:r>
              <a:rPr lang="en-ZA" sz="2000" b="1" dirty="0"/>
              <a:t> </a:t>
            </a:r>
            <a:r>
              <a:rPr lang="en-ZA" sz="2000" b="1" dirty="0" err="1"/>
              <a:t>wil</a:t>
            </a:r>
            <a:r>
              <a:rPr lang="en-ZA" sz="2000" b="1" dirty="0"/>
              <a:t> </a:t>
            </a:r>
            <a:r>
              <a:rPr lang="en-ZA" sz="2000" b="1" dirty="0" err="1"/>
              <a:t>sê</a:t>
            </a:r>
            <a:r>
              <a:rPr lang="en-ZA" sz="2000" b="1" dirty="0"/>
              <a:t>, die </a:t>
            </a:r>
            <a:r>
              <a:rPr lang="en-ZA" sz="2000" b="1" dirty="0" err="1"/>
              <a:t>woord</a:t>
            </a:r>
            <a:r>
              <a:rPr lang="en-ZA" sz="2000" b="1" dirty="0"/>
              <a:t> "lam" het die </a:t>
            </a:r>
            <a:r>
              <a:rPr lang="en-ZA" sz="2000" b="1" dirty="0" err="1"/>
              <a:t>uiteindelike</a:t>
            </a:r>
            <a:r>
              <a:rPr lang="en-ZA" sz="2000" b="1" dirty="0"/>
              <a:t> offer </a:t>
            </a:r>
            <a:r>
              <a:rPr lang="en-ZA" sz="2000" b="1" dirty="0" err="1"/>
              <a:t>beteken</a:t>
            </a:r>
            <a:r>
              <a:rPr lang="en-ZA" sz="2000" b="1" dirty="0"/>
              <a:t>. </a:t>
            </a:r>
            <a:r>
              <a:rPr lang="en-ZA" sz="2000" b="1" dirty="0" err="1"/>
              <a:t>Geleidelik</a:t>
            </a:r>
            <a:r>
              <a:rPr lang="en-ZA" sz="2000" b="1" dirty="0"/>
              <a:t> brei die Bybel die </a:t>
            </a:r>
            <a:r>
              <a:rPr lang="en-ZA" sz="2000" b="1" dirty="0" err="1"/>
              <a:t>simboliese</a:t>
            </a:r>
            <a:r>
              <a:rPr lang="en-ZA" sz="2000" b="1" dirty="0"/>
              <a:t> </a:t>
            </a:r>
            <a:r>
              <a:rPr lang="en-ZA" sz="2000" b="1" dirty="0" err="1"/>
              <a:t>betekenis</a:t>
            </a:r>
            <a:r>
              <a:rPr lang="en-ZA" sz="2000" b="1" dirty="0"/>
              <a:t> van die lam </a:t>
            </a:r>
            <a:r>
              <a:rPr lang="en-ZA" sz="2000" b="1" dirty="0" err="1"/>
              <a:t>uit</a:t>
            </a:r>
            <a:r>
              <a:rPr lang="en" sz="2000" b="1" dirty="0"/>
              <a:t>:</a:t>
            </a:r>
          </a:p>
        </p:txBody>
      </p:sp>
      <p:pic>
        <p:nvPicPr>
          <p:cNvPr id="10" name="Imagen 9" descr="Imagen que contiene tabla, vestido, sostener, parado&#10;&#10;El contenido generado por IA puede ser incorrecto.">
            <a:extLst>
              <a:ext uri="{FF2B5EF4-FFF2-40B4-BE49-F238E27FC236}">
                <a16:creationId xmlns:a16="http://schemas.microsoft.com/office/drawing/2014/main" id="{9BE97BA7-1C52-9E77-71EB-18D93A3687E4}"/>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l="358" t="21003" r="-358" b="22223"/>
          <a:stretch/>
        </p:blipFill>
        <p:spPr>
          <a:xfrm>
            <a:off x="2747988" y="5479294"/>
            <a:ext cx="4331726" cy="1187945"/>
          </a:xfrm>
          <a:prstGeom prst="roundRect">
            <a:avLst>
              <a:gd name="adj" fmla="val 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6797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D4723044-D2D1-4550-9D95-EB958915C41C}"/>
                                            </p:graphicEl>
                                          </p:spTgt>
                                        </p:tgtEl>
                                        <p:attrNameLst>
                                          <p:attrName>style.visibility</p:attrName>
                                        </p:attrNameLst>
                                      </p:cBhvr>
                                      <p:to>
                                        <p:strVal val="visible"/>
                                      </p:to>
                                    </p:set>
                                    <p:anim calcmode="lin" valueType="num">
                                      <p:cBhvr>
                                        <p:cTn id="43" dur="500" fill="hold"/>
                                        <p:tgtEl>
                                          <p:spTgt spid="2">
                                            <p:graphicEl>
                                              <a:dgm id="{D4723044-D2D1-4550-9D95-EB958915C41C}"/>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D4723044-D2D1-4550-9D95-EB958915C41C}"/>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D4723044-D2D1-4550-9D95-EB958915C41C}"/>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5D1DBA96-9D6C-41A3-ABD5-CCCFB1557543}"/>
                                            </p:graphicEl>
                                          </p:spTgt>
                                        </p:tgtEl>
                                        <p:attrNameLst>
                                          <p:attrName>style.visibility</p:attrName>
                                        </p:attrNameLst>
                                      </p:cBhvr>
                                      <p:to>
                                        <p:strVal val="visible"/>
                                      </p:to>
                                    </p:set>
                                    <p:animEffect transition="in" filter="wipe(left)">
                                      <p:cBhvr>
                                        <p:cTn id="49" dur="500"/>
                                        <p:tgtEl>
                                          <p:spTgt spid="2">
                                            <p:graphicEl>
                                              <a:dgm id="{5D1DBA96-9D6C-41A3-ABD5-CCCFB1557543}"/>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D6702C92-E533-4B94-A0A1-A31E82A86482}"/>
                                            </p:graphicEl>
                                          </p:spTgt>
                                        </p:tgtEl>
                                        <p:attrNameLst>
                                          <p:attrName>style.visibility</p:attrName>
                                        </p:attrNameLst>
                                      </p:cBhvr>
                                      <p:to>
                                        <p:strVal val="visible"/>
                                      </p:to>
                                    </p:set>
                                    <p:anim calcmode="lin" valueType="num">
                                      <p:cBhvr>
                                        <p:cTn id="54" dur="500" fill="hold"/>
                                        <p:tgtEl>
                                          <p:spTgt spid="2">
                                            <p:graphicEl>
                                              <a:dgm id="{D6702C92-E533-4B94-A0A1-A31E82A86482}"/>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D6702C92-E533-4B94-A0A1-A31E82A86482}"/>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D6702C92-E533-4B94-A0A1-A31E82A86482}"/>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6B07F4BF-F691-45ED-96B6-9EBF4A114D24}"/>
                                            </p:graphicEl>
                                          </p:spTgt>
                                        </p:tgtEl>
                                        <p:attrNameLst>
                                          <p:attrName>style.visibility</p:attrName>
                                        </p:attrNameLst>
                                      </p:cBhvr>
                                      <p:to>
                                        <p:strVal val="visible"/>
                                      </p:to>
                                    </p:set>
                                    <p:animEffect transition="in" filter="wipe(left)">
                                      <p:cBhvr>
                                        <p:cTn id="60" dur="500"/>
                                        <p:tgtEl>
                                          <p:spTgt spid="2">
                                            <p:graphicEl>
                                              <a:dgm id="{6B07F4BF-F691-45ED-96B6-9EBF4A114D2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4C7E936B-6681-4887-AEA6-ECBE22186E37}"/>
                                            </p:graphicEl>
                                          </p:spTgt>
                                        </p:tgtEl>
                                        <p:attrNameLst>
                                          <p:attrName>style.visibility</p:attrName>
                                        </p:attrNameLst>
                                      </p:cBhvr>
                                      <p:to>
                                        <p:strVal val="visible"/>
                                      </p:to>
                                    </p:set>
                                    <p:anim calcmode="lin" valueType="num">
                                      <p:cBhvr>
                                        <p:cTn id="65" dur="500" fill="hold"/>
                                        <p:tgtEl>
                                          <p:spTgt spid="2">
                                            <p:graphicEl>
                                              <a:dgm id="{4C7E936B-6681-4887-AEA6-ECBE22186E3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4C7E936B-6681-4887-AEA6-ECBE22186E3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4C7E936B-6681-4887-AEA6-ECBE22186E3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C85D6093-025B-40CE-94F6-86B0F3046342}"/>
                                            </p:graphicEl>
                                          </p:spTgt>
                                        </p:tgtEl>
                                        <p:attrNameLst>
                                          <p:attrName>style.visibility</p:attrName>
                                        </p:attrNameLst>
                                      </p:cBhvr>
                                      <p:to>
                                        <p:strVal val="visible"/>
                                      </p:to>
                                    </p:set>
                                    <p:animEffect transition="in" filter="wipe(left)">
                                      <p:cBhvr>
                                        <p:cTn id="71" dur="500"/>
                                        <p:tgtEl>
                                          <p:spTgt spid="2">
                                            <p:graphicEl>
                                              <a:dgm id="{C85D6093-025B-40CE-94F6-86B0F3046342}"/>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D8EF8D64-81CE-4426-8689-2FB535C5DB63}"/>
                                            </p:graphicEl>
                                          </p:spTgt>
                                        </p:tgtEl>
                                        <p:attrNameLst>
                                          <p:attrName>style.visibility</p:attrName>
                                        </p:attrNameLst>
                                      </p:cBhvr>
                                      <p:to>
                                        <p:strVal val="visible"/>
                                      </p:to>
                                    </p:set>
                                    <p:anim calcmode="lin" valueType="num">
                                      <p:cBhvr>
                                        <p:cTn id="76" dur="500" fill="hold"/>
                                        <p:tgtEl>
                                          <p:spTgt spid="2">
                                            <p:graphicEl>
                                              <a:dgm id="{D8EF8D64-81CE-4426-8689-2FB535C5DB63}"/>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D8EF8D64-81CE-4426-8689-2FB535C5DB63}"/>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D8EF8D64-81CE-4426-8689-2FB535C5DB63}"/>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B7F141EC-FE06-4F7A-9C6D-F97732C8C161}"/>
                                            </p:graphicEl>
                                          </p:spTgt>
                                        </p:tgtEl>
                                        <p:attrNameLst>
                                          <p:attrName>style.visibility</p:attrName>
                                        </p:attrNameLst>
                                      </p:cBhvr>
                                      <p:to>
                                        <p:strVal val="visible"/>
                                      </p:to>
                                    </p:set>
                                    <p:animEffect transition="in" filter="wipe(left)">
                                      <p:cBhvr>
                                        <p:cTn id="82" dur="500"/>
                                        <p:tgtEl>
                                          <p:spTgt spid="2">
                                            <p:graphicEl>
                                              <a:dgm id="{B7F141EC-FE06-4F7A-9C6D-F97732C8C161}"/>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500" fill="hold"/>
                                        <p:tgtEl>
                                          <p:spTgt spid="10"/>
                                        </p:tgtEl>
                                        <p:attrNameLst>
                                          <p:attrName>ppt_w</p:attrName>
                                        </p:attrNameLst>
                                      </p:cBhvr>
                                      <p:tavLst>
                                        <p:tav tm="0">
                                          <p:val>
                                            <p:fltVal val="0"/>
                                          </p:val>
                                        </p:tav>
                                        <p:tav tm="100000">
                                          <p:val>
                                            <p:strVal val="#ppt_w"/>
                                          </p:val>
                                        </p:tav>
                                      </p:tavLst>
                                    </p:anim>
                                    <p:anim calcmode="lin" valueType="num">
                                      <p:cBhvr>
                                        <p:cTn id="88" dur="500" fill="hold"/>
                                        <p:tgtEl>
                                          <p:spTgt spid="10"/>
                                        </p:tgtEl>
                                        <p:attrNameLst>
                                          <p:attrName>ppt_h</p:attrName>
                                        </p:attrNameLst>
                                      </p:cBhvr>
                                      <p:tavLst>
                                        <p:tav tm="0">
                                          <p:val>
                                            <p:fltVal val="0"/>
                                          </p:val>
                                        </p:tav>
                                        <p:tav tm="100000">
                                          <p:val>
                                            <p:strVal val="#ppt_h"/>
                                          </p:val>
                                        </p:tav>
                                      </p:tavLst>
                                    </p:anim>
                                    <p:anim calcmode="lin" valueType="num">
                                      <p:cBhvr>
                                        <p:cTn id="89" dur="500" fill="hold"/>
                                        <p:tgtEl>
                                          <p:spTgt spid="10"/>
                                        </p:tgtEl>
                                        <p:attrNameLst>
                                          <p:attrName>style.rotation</p:attrName>
                                        </p:attrNameLst>
                                      </p:cBhvr>
                                      <p:tavLst>
                                        <p:tav tm="0">
                                          <p:val>
                                            <p:fltVal val="360"/>
                                          </p:val>
                                        </p:tav>
                                        <p:tav tm="100000">
                                          <p:val>
                                            <p:fltVal val="0"/>
                                          </p:val>
                                        </p:tav>
                                      </p:tavLst>
                                    </p:anim>
                                    <p:animEffect transition="in" filter="fade">
                                      <p:cBhvr>
                                        <p:cTn id="90" dur="500"/>
                                        <p:tgtEl>
                                          <p:spTgt spid="10"/>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left)">
                                      <p:cBhvr>
                                        <p:cTn id="9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388ADC-05ED-246A-2BCE-D9783E13E0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839313B-44BE-83EE-951D-364691085ED0}"/>
              </a:ext>
            </a:extLst>
          </p:cNvPr>
          <p:cNvSpPr txBox="1"/>
          <p:nvPr/>
        </p:nvSpPr>
        <p:spPr>
          <a:xfrm>
            <a:off x="471795" y="715940"/>
            <a:ext cx="9382124" cy="5262979"/>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nl-NL" sz="2400" b="1" dirty="0">
                <a:latin typeface="Constantia" panose="02030602050306030303" pitchFamily="18" charset="0"/>
              </a:rPr>
              <a:t>Dit was selfs vir die engele moeilik om die verborgenheid van verlossing te begryp – om te begryp dat die Bevelvoerder van die hemel, die Seun van God, vir die skuldige mens moes sterf. Toe Abraham beveel is om sy seun te offer, is die belangstelling van alle hemelse wesens ingeroep. Hulle het elke tree in die vervulling van hierdie bevel met intense erns dopgehou. Wanneer op Isak se vraag: "Waar is die lam vir 'n brandoffer?" Abraham het geantwoord, "God sal Homself 'n lam gee," en toe die vader se hand gestop is terwyl hy op die punt was om sy seun dood te maak, en die ram wat God voorsien het, in die plek van Isak geoffer is, is daar lig gewerp op die verborgenheid van verlossing, en selfs die engele het die wonderlike voorsiening wat God vir die mens se redding gemaak het, duideliker verstaan</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A02443E6-B76F-3C34-0495-B4C9803A0F3F}"/>
              </a:ext>
            </a:extLst>
          </p:cNvPr>
          <p:cNvSpPr txBox="1"/>
          <p:nvPr/>
        </p:nvSpPr>
        <p:spPr>
          <a:xfrm>
            <a:off x="7068578" y="6096608"/>
            <a:ext cx="3648499" cy="338554"/>
          </a:xfrm>
          <a:prstGeom prst="rect">
            <a:avLst/>
          </a:prstGeom>
          <a:noFill/>
        </p:spPr>
        <p:txBody>
          <a:bodyPr wrap="none" rtlCol="0">
            <a:spAutoFit/>
          </a:bodyPr>
          <a:lstStyle/>
          <a:p>
            <a:pPr algn="r"/>
            <a:r>
              <a:rPr lang="en" sz="1600" b="1" dirty="0"/>
              <a:t>EGW (Patriarchs and Prophets, pg. 155)</a:t>
            </a:r>
          </a:p>
        </p:txBody>
      </p:sp>
    </p:spTree>
    <p:extLst>
      <p:ext uri="{BB962C8B-B14F-4D97-AF65-F5344CB8AC3E}">
        <p14:creationId xmlns:p14="http://schemas.microsoft.com/office/powerpoint/2010/main" val="93280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01F3CD-5506-6AB9-1A31-B50A61D8A6F6}"/>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E3D2C72-F421-F91F-64C9-70128614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7E70E0-4CF6-25E0-6ABF-5AE09D375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B869400-652A-A9E6-0177-75FD75F81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C773F70-0204-C0D1-AA79-3FB3D28B1C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31A15FF-B58A-30A6-2AFA-C82A8928C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6A4D555-D12D-BA79-1BE5-56F5C8F650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38264" y="1062544"/>
            <a:ext cx="4756162" cy="4756162"/>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Imagen que contiene tabla, azul, pastel, cama&#10;&#10;El contenido generado por IA puede ser incorrecto.">
            <a:extLst>
              <a:ext uri="{FF2B5EF4-FFF2-40B4-BE49-F238E27FC236}">
                <a16:creationId xmlns:a16="http://schemas.microsoft.com/office/drawing/2014/main" id="{6FEC704E-59ED-78AD-282D-D54EB64050C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31025" y="3643760"/>
            <a:ext cx="6428474" cy="3214237"/>
          </a:xfrm>
          <a:prstGeom prst="rect">
            <a:avLst/>
          </a:prstGeom>
        </p:spPr>
      </p:pic>
      <p:sp>
        <p:nvSpPr>
          <p:cNvPr id="2" name="CuadroTexto 1">
            <a:extLst>
              <a:ext uri="{FF2B5EF4-FFF2-40B4-BE49-F238E27FC236}">
                <a16:creationId xmlns:a16="http://schemas.microsoft.com/office/drawing/2014/main" id="{235DE382-7DAC-B1CD-943A-D8E20635EC74}"/>
              </a:ext>
            </a:extLst>
          </p:cNvPr>
          <p:cNvSpPr txBox="1">
            <a:spLocks/>
          </p:cNvSpPr>
          <p:nvPr/>
        </p:nvSpPr>
        <p:spPr>
          <a:xfrm>
            <a:off x="596065" y="504439"/>
            <a:ext cx="6242198" cy="3139321"/>
          </a:xfrm>
          <a:prstGeom prst="rect">
            <a:avLst/>
          </a:prstGeom>
          <a:noFill/>
          <a:effectLst>
            <a:outerShdw blurRad="50800" dist="50800" dir="5400000" algn="ctr" rotWithShape="0">
              <a:srgbClr val="A63234"/>
            </a:outerShdw>
          </a:effectLst>
        </p:spPr>
        <p:txBody>
          <a:bodyPr wrap="square">
            <a:spAutoFit/>
          </a:bodyPr>
          <a:lstStyle/>
          <a:p>
            <a:pPr algn="ctr"/>
            <a:r>
              <a:rPr lang="en" sz="6600" b="1" dirty="0">
                <a:ln w="6600">
                  <a:solidFill>
                    <a:schemeClr val="accent2"/>
                  </a:solidFill>
                  <a:prstDash val="solid"/>
                </a:ln>
                <a:solidFill>
                  <a:srgbClr val="FFFFFF"/>
                </a:solidFill>
                <a:effectLst>
                  <a:outerShdw dist="38100" dir="2700000" algn="tl" rotWithShape="0">
                    <a:schemeClr val="accent2"/>
                  </a:outerShdw>
                </a:effectLst>
              </a:rPr>
              <a:t>GENESIS 2-3:</a:t>
            </a:r>
          </a:p>
          <a:p>
            <a:pPr algn="ctr"/>
            <a:r>
              <a:rPr lang="nl-NL" sz="6600" b="1" dirty="0">
                <a:ln w="6600">
                  <a:solidFill>
                    <a:schemeClr val="accent2"/>
                  </a:solidFill>
                  <a:prstDash val="solid"/>
                </a:ln>
                <a:solidFill>
                  <a:srgbClr val="FFFFFF"/>
                </a:solidFill>
                <a:effectLst>
                  <a:outerShdw dist="38100" dir="2700000" algn="tl" rotWithShape="0">
                    <a:schemeClr val="accent2"/>
                  </a:outerShdw>
                </a:effectLst>
              </a:rPr>
              <a:t>DIE DOOD EN DIE SLANG</a:t>
            </a:r>
            <a:endParaRPr lang="en" sz="66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1096700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2332</TotalTime>
  <Words>1568</Words>
  <Application>Microsoft Office PowerPoint</Application>
  <PresentationFormat>Panorámica</PresentationFormat>
  <Paragraphs>57</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Aptos Display</vt:lpstr>
      <vt:lpstr>Comic Sans MS</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92</cp:revision>
  <dcterms:created xsi:type="dcterms:W3CDTF">2025-03-22T15:34:11Z</dcterms:created>
  <dcterms:modified xsi:type="dcterms:W3CDTF">2025-04-11T14:05:27Z</dcterms:modified>
</cp:coreProperties>
</file>