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84" y="12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nl-NL" sz="2400" b="1" dirty="0">
              <a:effectLst>
                <a:outerShdw blurRad="38100" dist="38100" dir="2700000" algn="tl">
                  <a:srgbClr val="000000">
                    <a:alpha val="43137"/>
                  </a:srgbClr>
                </a:outerShdw>
              </a:effectLst>
            </a:rPr>
            <a:t>Om die ark te volg het beteken</a:t>
          </a:r>
          <a:endParaRPr lang="en" sz="2400" b="1" dirty="0">
            <a:effectLst>
              <a:outerShdw blurRad="38100" dist="38100" dir="2700000" algn="tl">
                <a:srgbClr val="000000">
                  <a:alpha val="43137"/>
                </a:srgbClr>
              </a:outerShdw>
            </a:effectLst>
          </a:endParaRP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en-ZA" sz="2000" b="1" dirty="0">
              <a:effectLst>
                <a:outerShdw blurRad="38100" dist="38100" dir="2700000" algn="tl">
                  <a:srgbClr val="000000">
                    <a:alpha val="43137"/>
                  </a:srgbClr>
                </a:outerShdw>
              </a:effectLst>
            </a:rPr>
            <a:t>Gehoorsaam God </a:t>
          </a:r>
          <a:r>
            <a:rPr lang="en" sz="2000" b="1" dirty="0">
              <a:effectLst>
                <a:outerShdw blurRad="38100" dist="38100" dir="2700000" algn="tl">
                  <a:srgbClr val="000000">
                    <a:alpha val="43137"/>
                  </a:srgbClr>
                </a:outerShdw>
              </a:effectLst>
            </a:rPr>
            <a:t>                                       (</a:t>
          </a:r>
          <a:r>
            <a:rPr lang="en-ZA" sz="2000" b="1" dirty="0">
              <a:effectLst>
                <a:outerShdw blurRad="38100" dist="38100" dir="2700000" algn="tl">
                  <a:srgbClr val="000000">
                    <a:alpha val="43137"/>
                  </a:srgbClr>
                </a:outerShdw>
              </a:effectLst>
            </a:rPr>
            <a:t>Die 10 </a:t>
          </a:r>
          <a:r>
            <a:rPr lang="en-ZA" sz="2000" b="1" dirty="0" err="1">
              <a:effectLst>
                <a:outerShdw blurRad="38100" dist="38100" dir="2700000" algn="tl">
                  <a:srgbClr val="000000">
                    <a:alpha val="43137"/>
                  </a:srgbClr>
                </a:outerShdw>
              </a:effectLst>
            </a:rPr>
            <a:t>Gebooie</a:t>
          </a:r>
          <a:r>
            <a:rPr lang="en" sz="2000" b="1" dirty="0">
              <a:effectLst>
                <a:outerShdw blurRad="38100" dist="38100" dir="2700000" algn="tl">
                  <a:srgbClr val="000000">
                    <a:alpha val="43137"/>
                  </a:srgbClr>
                </a:outerShdw>
              </a:effectLst>
            </a:rPr>
            <a:t>)</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nl-NL" sz="2000" b="1" dirty="0">
              <a:effectLst>
                <a:outerShdw blurRad="38100" dist="38100" dir="2700000" algn="tl">
                  <a:srgbClr val="000000">
                    <a:alpha val="43137"/>
                  </a:srgbClr>
                </a:outerShdw>
              </a:effectLst>
            </a:rPr>
            <a:t>Vertrou op die Here se sorg (die fles met manna</a:t>
          </a:r>
          <a:r>
            <a:rPr lang="en" sz="2000" b="1" dirty="0">
              <a:effectLst>
                <a:outerShdw blurRad="38100" dist="38100" dir="2700000" algn="tl">
                  <a:srgbClr val="000000">
                    <a:alpha val="43137"/>
                  </a:srgbClr>
                </a:outerShdw>
              </a:effectLst>
            </a:rPr>
            <a:t>)</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nl-NL" sz="2000" b="1" dirty="0">
              <a:effectLst>
                <a:outerShdw blurRad="38100" dist="38100" dir="2700000" algn="tl">
                  <a:srgbClr val="000000">
                    <a:alpha val="43137"/>
                  </a:srgbClr>
                </a:outerShdw>
              </a:effectLst>
            </a:rPr>
            <a:t>Respekteer die leiers wat deur God aangestel is (Aäron se staf</a:t>
          </a:r>
          <a:r>
            <a:rPr lang="en" sz="2000" b="1" dirty="0">
              <a:effectLst>
                <a:outerShdw blurRad="38100" dist="38100" dir="2700000" algn="tl">
                  <a:srgbClr val="000000">
                    <a:alpha val="43137"/>
                  </a:srgbClr>
                </a:outerShdw>
              </a:effectLst>
            </a:rPr>
            <a:t>)</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nl-NL" sz="2000" b="1" dirty="0"/>
            <a:t>God het die Rooisee voor </a:t>
          </a:r>
          <a:r>
            <a:rPr lang="nl-NL" sz="2000" b="1" i="1" dirty="0"/>
            <a:t>ons</a:t>
          </a:r>
          <a:r>
            <a:rPr lang="nl-NL" sz="2000" b="1" dirty="0"/>
            <a:t> laat opdroog (Josua, Kaleb en die paar wat nog oor was van die geslag wat uit Egipte uitgetrek het</a:t>
          </a:r>
          <a:r>
            <a:rPr lang="en" sz="2000" b="1" dirty="0"/>
            <a:t>)</a:t>
          </a:r>
          <a:endParaRPr lang="es-ES"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nl-NL" sz="2000" b="1" dirty="0"/>
            <a:t>God het die Jordaanrivier voor </a:t>
          </a:r>
          <a:r>
            <a:rPr lang="nl-NL" sz="2000" b="1" i="1" dirty="0"/>
            <a:t>julle</a:t>
          </a:r>
          <a:r>
            <a:rPr lang="nl-NL" sz="2000" b="1" dirty="0"/>
            <a:t> laat opdroog (die nuwe geslag wat in die woestyn gebore is en bestem was om Kanaän in besit te neem</a:t>
          </a:r>
          <a:r>
            <a:rPr lang="en" sz="2000" b="1" dirty="0"/>
            <a:t>)</a:t>
          </a:r>
          <a:endParaRPr lang="es-ES" sz="20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alpha val="43137"/>
                  </a:srgbClr>
                </a:outerShdw>
              </a:effectLst>
            </a:rPr>
            <a:t>Om die ark te volg het beteken</a:t>
          </a:r>
          <a:endParaRPr lang="en" sz="2400" b="1" kern="1200" dirty="0">
            <a:effectLst>
              <a:outerShdw blurRad="38100" dist="38100" dir="2700000" algn="tl">
                <a:srgbClr val="000000">
                  <a:alpha val="43137"/>
                </a:srgbClr>
              </a:outerShdw>
            </a:effectLst>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Gehoorsaam God </a:t>
          </a:r>
          <a:r>
            <a:rPr lang="en" sz="2000" b="1" kern="1200" dirty="0">
              <a:effectLst>
                <a:outerShdw blurRad="38100" dist="38100" dir="2700000" algn="tl">
                  <a:srgbClr val="000000">
                    <a:alpha val="43137"/>
                  </a:srgbClr>
                </a:outerShdw>
              </a:effectLst>
            </a:rPr>
            <a:t>                                       (</a:t>
          </a:r>
          <a:r>
            <a:rPr lang="en-ZA" sz="2000" b="1" kern="1200" dirty="0">
              <a:effectLst>
                <a:outerShdw blurRad="38100" dist="38100" dir="2700000" algn="tl">
                  <a:srgbClr val="000000">
                    <a:alpha val="43137"/>
                  </a:srgbClr>
                </a:outerShdw>
              </a:effectLst>
            </a:rPr>
            <a:t>Die 10 </a:t>
          </a:r>
          <a:r>
            <a:rPr lang="en-ZA" sz="2000" b="1" kern="1200" dirty="0" err="1">
              <a:effectLst>
                <a:outerShdw blurRad="38100" dist="38100" dir="2700000" algn="tl">
                  <a:srgbClr val="000000">
                    <a:alpha val="43137"/>
                  </a:srgbClr>
                </a:outerShdw>
              </a:effectLst>
            </a:rPr>
            <a:t>Gebooie</a:t>
          </a:r>
          <a:r>
            <a:rPr lang="en" sz="2000" b="1" kern="1200" dirty="0">
              <a:effectLst>
                <a:outerShdw blurRad="38100" dist="38100" dir="2700000" algn="tl">
                  <a:srgbClr val="000000">
                    <a:alpha val="43137"/>
                  </a:srgbClr>
                </a:outerShdw>
              </a:effectLst>
            </a:rPr>
            <a:t>)</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Vertrou op die Here se sorg (die fles met manna</a:t>
          </a:r>
          <a:r>
            <a:rPr lang="en" sz="2000" b="1" kern="1200" dirty="0">
              <a:effectLst>
                <a:outerShdw blurRad="38100" dist="38100" dir="2700000" algn="tl">
                  <a:srgbClr val="000000">
                    <a:alpha val="43137"/>
                  </a:srgbClr>
                </a:outerShdw>
              </a:effectLst>
            </a:rPr>
            <a:t>)</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Respekteer die leiers wat deur God aangestel is (Aäron se staf</a:t>
          </a:r>
          <a:r>
            <a:rPr lang="en" sz="2000" b="1" kern="1200" dirty="0">
              <a:effectLst>
                <a:outerShdw blurRad="38100" dist="38100" dir="2700000" algn="tl">
                  <a:srgbClr val="000000">
                    <a:alpha val="43137"/>
                  </a:srgbClr>
                </a:outerShdw>
              </a:effectLst>
            </a:rPr>
            <a:t>)</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God het die Rooisee voor </a:t>
          </a:r>
          <a:r>
            <a:rPr lang="nl-NL" sz="2000" b="1" i="1" kern="1200" dirty="0"/>
            <a:t>ons</a:t>
          </a:r>
          <a:r>
            <a:rPr lang="nl-NL" sz="2000" b="1" kern="1200" dirty="0"/>
            <a:t> laat opdroog (Josua, Kaleb en die paar wat nog oor was van die geslag wat uit Egipte uitgetrek het</a:t>
          </a:r>
          <a:r>
            <a:rPr lang="en" sz="2000" b="1" kern="1200" dirty="0"/>
            <a:t>)</a:t>
          </a:r>
          <a:endParaRPr lang="es-ES"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God het die Jordaanrivier voor </a:t>
          </a:r>
          <a:r>
            <a:rPr lang="nl-NL" sz="2000" b="1" i="1" kern="1200" dirty="0"/>
            <a:t>julle</a:t>
          </a:r>
          <a:r>
            <a:rPr lang="nl-NL" sz="2000" b="1" kern="1200" dirty="0"/>
            <a:t> laat opdroog (die nuwe geslag wat in die woestyn gebore is en bestem was om Kanaän in besit te neem</a:t>
          </a:r>
          <a:r>
            <a:rPr lang="en" sz="2000" b="1" kern="1200" dirty="0"/>
            <a:t>)</a:t>
          </a:r>
          <a:endParaRPr lang="es-ES"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17/10/2025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092607"/>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en-ZA" sz="65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GEDENKTEKENS VAN GENADE</a:t>
            </a:r>
            <a:endParaRPr lang="en" sz="65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r>
              <a:rPr lang="en" sz="1600" b="1" dirty="0">
                <a:solidFill>
                  <a:srgbClr val="AAF4DA"/>
                </a:solidFill>
                <a:effectLst>
                  <a:outerShdw blurRad="38100" dist="38100" dir="2700000" algn="tl">
                    <a:srgbClr val="000000">
                      <a:alpha val="43137"/>
                    </a:srgbClr>
                  </a:outerShdw>
                </a:effectLst>
              </a:rPr>
              <a:t>Les 3 vir 18 Oktober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628649"/>
            <a:ext cx="5884750" cy="6136721"/>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664454" y="2028824"/>
            <a:ext cx="6527546" cy="4829175"/>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79089" y="2230503"/>
            <a:ext cx="4217049" cy="1384995"/>
          </a:xfrm>
          <a:prstGeom prst="rect">
            <a:avLst/>
          </a:prstGeom>
          <a:noFill/>
        </p:spPr>
        <p:txBody>
          <a:bodyPr wrap="square">
            <a:spAutoFit/>
            <a:scene3d>
              <a:camera prst="orthographicFront"/>
              <a:lightRig rig="threePt" dir="t"/>
            </a:scene3d>
            <a:sp3d extrusionH="57150">
              <a:bevelT w="38100" h="38100"/>
            </a:sp3d>
          </a:bodyPr>
          <a:lstStyle/>
          <a:p>
            <a:pPr algn="ctr"/>
            <a:r>
              <a:rPr lang="es-ES" sz="42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MYLPALE BY DIE JORDAANRIVIER</a:t>
            </a:r>
            <a:endParaRPr lang="en" sz="42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nl-NL" b="1" dirty="0">
                <a:solidFill>
                  <a:schemeClr val="tx1"/>
                </a:solidFill>
                <a:latin typeface="Comic Sans MS" panose="030F0702030302020204" pitchFamily="66" charset="0"/>
              </a:rPr>
              <a:t>Hy het die see verander in droë land; hulle het te voet deur die rivier gegaan. Daar was ons bly in Hom</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(Psalm 66:6)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nl-NL" b="1" dirty="0">
                <a:solidFill>
                  <a:schemeClr val="tx1"/>
                </a:solidFill>
                <a:latin typeface="Comic Sans MS" panose="030F0702030302020204" pitchFamily="66" charset="0"/>
              </a:rPr>
              <a:t>Die see het dit gesien en gevlug; die Jordaan het agteruitgewyk</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(Psalm 114:3)</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289432"/>
            <a:ext cx="5878228" cy="1554272"/>
          </a:xfrm>
          <a:prstGeom prst="rect">
            <a:avLst/>
          </a:prstGeom>
          <a:noFill/>
        </p:spPr>
        <p:txBody>
          <a:bodyPr wrap="square" rtlCol="0">
            <a:spAutoFit/>
          </a:bodyPr>
          <a:lstStyle/>
          <a:p>
            <a:pPr>
              <a:spcBef>
                <a:spcPts val="600"/>
              </a:spcBef>
            </a:pPr>
            <a:r>
              <a:rPr lang="nl-NL" sz="1900" b="1" dirty="0"/>
              <a:t>Die oordrag deur die Skelfsee en die Jordaan is twee historiese gebeure wat saam die groot mylpale in die geskiedenis van verlossing vorm (Ps. 66:6; Ps. 114). Saam wys hulle op ons bevryding van sonde en ons toegang tot die ewige lewe</a:t>
            </a:r>
            <a:r>
              <a:rPr lang="en" sz="1900" b="1" dirty="0"/>
              <a:t>.</a:t>
            </a: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059239"/>
            <a:ext cx="5798017" cy="1554272"/>
          </a:xfrm>
          <a:prstGeom prst="rect">
            <a:avLst/>
          </a:prstGeom>
          <a:noFill/>
        </p:spPr>
        <p:txBody>
          <a:bodyPr wrap="square">
            <a:spAutoFit/>
          </a:bodyPr>
          <a:lstStyle/>
          <a:p>
            <a:pPr>
              <a:spcBef>
                <a:spcPts val="600"/>
              </a:spcBef>
            </a:pPr>
            <a:r>
              <a:rPr lang="nl-NL" sz="1900" b="1" dirty="0"/>
              <a:t>Toe Jesus in die waters van die Jordaan ingaan, het dit dieselfde betekenis gehad: Hy is deur die Heilige Gees bekragtig om Sy sending te vervul—om ons van sonde te verlos en ons die ewige lewe te gee (Mark. 1:9–11; Joh</a:t>
            </a:r>
            <a:r>
              <a:rPr lang="en" sz="1900" b="1" dirty="0"/>
              <a:t>1:29; 3:16).</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4035020"/>
            <a:ext cx="5878228" cy="969496"/>
          </a:xfrm>
          <a:prstGeom prst="rect">
            <a:avLst/>
          </a:prstGeom>
          <a:noFill/>
        </p:spPr>
        <p:txBody>
          <a:bodyPr wrap="square">
            <a:spAutoFit/>
          </a:bodyPr>
          <a:lstStyle/>
          <a:p>
            <a:pPr>
              <a:spcBef>
                <a:spcPts val="600"/>
              </a:spcBef>
            </a:pPr>
            <a:r>
              <a:rPr lang="nl-NL" sz="1900" b="1" dirty="0"/>
              <a:t>Vir Elisa was dieselfde gebeurtenis ’n teken van die ontvangs van die Heilige Gees, wat hom bemagtig het om sy sending te vervul (2 Konings </a:t>
            </a:r>
            <a:r>
              <a:rPr lang="en" sz="1900" b="1" dirty="0"/>
              <a:t>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2954614"/>
            <a:ext cx="5798017" cy="969496"/>
          </a:xfrm>
          <a:prstGeom prst="rect">
            <a:avLst/>
          </a:prstGeom>
          <a:noFill/>
        </p:spPr>
        <p:txBody>
          <a:bodyPr wrap="square">
            <a:spAutoFit/>
          </a:bodyPr>
          <a:lstStyle/>
          <a:p>
            <a:pPr>
              <a:spcBef>
                <a:spcPts val="600"/>
              </a:spcBef>
            </a:pPr>
            <a:r>
              <a:rPr lang="nl-NL" sz="1900" b="1" dirty="0"/>
              <a:t>Die wonderbaarlike oordrag deur die Jordaanrivier en die inleiding in die Here se teenwoordigheid was ’n werklikheid vir Elia (2 Konings </a:t>
            </a:r>
            <a:r>
              <a:rPr lang="en" sz="1900" b="1" dirty="0"/>
              <a:t>2:1, 7, 8, 11).</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173876"/>
            <a:ext cx="10662833"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Laat ons dan die goedertierenheid van die Here en Sy oorvloedige seëninge onthou. Laat ons, soos die volk van Israel, gedenkklippe oprig en die verhaal op hulle skryf van wat God vir ons gedoen het. En wanneer ons dink aan die weë waarin Hy ons gelei het in ons pelgrimstog, laat ons uit harte, versag deur dankbaarheid, uitroep: “Wat sal ek die HERE vergeld vir al sy weldade aan my? Ek sal die beker van verlossinge opneem en die Naam van die HERE aanroep. My geloftes sal ek aan die HERE betaal in die teenwoordigheid van sy ganse volk</a:t>
            </a:r>
            <a:r>
              <a:rPr lang="en-US" sz="2800" b="1" dirty="0">
                <a:latin typeface="Constantia" panose="02030602050306030303" pitchFamily="18" charset="0"/>
              </a:rPr>
              <a:t>." Psalm 116:12-14”</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rtlCol="0">
            <a:spAutoFit/>
          </a:bodyPr>
          <a:lstStyle/>
          <a:p>
            <a:pPr algn="r"/>
            <a:r>
              <a:rPr lang="en" sz="1600" b="1" dirty="0"/>
              <a:t>EGW (The Desire of Ages, p. 348)</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248626" y="376320"/>
            <a:ext cx="3943354" cy="603242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nl-NL"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deurdat die HERE julle God die water van die Jordaan voor julle uit laat opdroog het, totdat julle deurgetrek het, soos die HERE julle God gedoen het met die Skelfsee wat Hy voor ons uit laat opdroog het, totdat ons deurgetrek het; dat al die volke van die aarde kan weet dat die hand van die HERE sterk is, sodat julle die HERE julle God altyd mag vrees</a:t>
            </a:r>
            <a:r>
              <a:rPr kumimoji="0" lang="es-ES"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Josua</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 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6" y="3743380"/>
            <a:ext cx="4856703" cy="3016210"/>
          </a:xfrm>
          <a:prstGeom prst="rect">
            <a:avLst/>
          </a:prstGeom>
          <a:noFill/>
        </p:spPr>
        <p:txBody>
          <a:bodyPr wrap="square" rtlCol="0">
            <a:spAutoFit/>
          </a:bodyPr>
          <a:lstStyle/>
          <a:p>
            <a:pPr>
              <a:spcBef>
                <a:spcPts val="600"/>
              </a:spcBef>
            </a:pPr>
            <a:r>
              <a:rPr lang="nl-NL" sz="2000" b="1" dirty="0">
                <a:solidFill>
                  <a:srgbClr val="9AF4FF"/>
                </a:solidFill>
                <a:effectLst>
                  <a:outerShdw blurRad="38100" dist="38100" dir="2700000" algn="tl">
                    <a:srgbClr val="000000">
                      <a:alpha val="43137"/>
                    </a:srgbClr>
                  </a:outerShdw>
                </a:effectLst>
              </a:rPr>
              <a:t>Die Oorgang van die Jordaan (Josua </a:t>
            </a:r>
            <a:r>
              <a:rPr lang="en" sz="2000" b="1" dirty="0">
                <a:solidFill>
                  <a:srgbClr val="9AF4FF"/>
                </a:solidFill>
                <a:effectLst>
                  <a:outerShdw blurRad="38100" dist="38100" dir="2700000" algn="tl">
                    <a:srgbClr val="000000">
                      <a:alpha val="43137"/>
                    </a:srgbClr>
                  </a:outerShdw>
                </a:effectLst>
              </a:rPr>
              <a:t>3):</a:t>
            </a:r>
          </a:p>
          <a:p>
            <a:pPr lvl="1">
              <a:spcBef>
                <a:spcPts val="600"/>
              </a:spcBef>
            </a:pPr>
            <a:r>
              <a:rPr lang="en-ZA" sz="2000" b="1" dirty="0">
                <a:solidFill>
                  <a:schemeClr val="bg1"/>
                </a:solidFill>
                <a:effectLst>
                  <a:outerShdw blurRad="38100" dist="38100" dir="2700000" algn="tl">
                    <a:srgbClr val="000000">
                      <a:alpha val="43137"/>
                    </a:srgbClr>
                  </a:outerShdw>
                </a:effectLst>
              </a:rPr>
              <a:t>Die </a:t>
            </a:r>
            <a:r>
              <a:rPr lang="en-ZA" sz="2000" b="1" dirty="0" err="1">
                <a:solidFill>
                  <a:schemeClr val="bg1"/>
                </a:solidFill>
                <a:effectLst>
                  <a:outerShdw blurRad="38100" dist="38100" dir="2700000" algn="tl">
                    <a:srgbClr val="000000">
                      <a:alpha val="43137"/>
                    </a:srgbClr>
                  </a:outerShdw>
                </a:effectLst>
              </a:rPr>
              <a:t>behoefte</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aan</a:t>
            </a:r>
            <a:r>
              <a:rPr lang="en-ZA" sz="2000" b="1" dirty="0">
                <a:solidFill>
                  <a:schemeClr val="bg1"/>
                </a:solidFill>
                <a:effectLst>
                  <a:outerShdw blurRad="38100" dist="38100" dir="2700000" algn="tl">
                    <a:srgbClr val="000000">
                      <a:alpha val="43137"/>
                    </a:srgbClr>
                  </a:outerShdw>
                </a:effectLst>
              </a:rPr>
              <a:t> </a:t>
            </a:r>
            <a:r>
              <a:rPr lang="en-ZA" sz="2000" b="1" dirty="0" err="1">
                <a:solidFill>
                  <a:schemeClr val="bg1"/>
                </a:solidFill>
                <a:effectLst>
                  <a:outerShdw blurRad="38100" dist="38100" dir="2700000" algn="tl">
                    <a:srgbClr val="000000">
                      <a:alpha val="43137"/>
                    </a:srgbClr>
                  </a:outerShdw>
                </a:effectLst>
              </a:rPr>
              <a:t>heiligheid</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nl-NL" sz="2000" b="1" dirty="0">
                <a:solidFill>
                  <a:schemeClr val="bg1"/>
                </a:solidFill>
                <a:effectLst>
                  <a:outerShdw blurRad="38100" dist="38100" dir="2700000" algn="tl">
                    <a:srgbClr val="000000">
                      <a:alpha val="43137"/>
                    </a:srgbClr>
                  </a:outerShdw>
                </a:effectLst>
              </a:rPr>
              <a:t>Die wonderdade van die Here</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en-ZA" sz="2000" b="1" dirty="0" err="1">
                <a:solidFill>
                  <a:srgbClr val="8DFF8D"/>
                </a:solidFill>
                <a:effectLst>
                  <a:outerShdw blurRad="38100" dist="38100" dir="2700000" algn="tl">
                    <a:srgbClr val="000000">
                      <a:alpha val="43137"/>
                    </a:srgbClr>
                  </a:outerShdw>
                </a:effectLst>
              </a:rPr>
              <a:t>Onthou</a:t>
            </a:r>
            <a:r>
              <a:rPr lang="en-ZA" sz="2000" b="1" dirty="0">
                <a:solidFill>
                  <a:srgbClr val="8DFF8D"/>
                </a:solidFill>
                <a:effectLst>
                  <a:outerShdw blurRad="38100" dist="38100" dir="2700000" algn="tl">
                    <a:srgbClr val="000000">
                      <a:alpha val="43137"/>
                    </a:srgbClr>
                  </a:outerShdw>
                </a:effectLst>
              </a:rPr>
              <a:t> </a:t>
            </a:r>
            <a:r>
              <a:rPr lang="en-ZA" sz="2000" b="1" dirty="0" err="1">
                <a:solidFill>
                  <a:srgbClr val="8DFF8D"/>
                </a:solidFill>
                <a:effectLst>
                  <a:outerShdw blurRad="38100" dist="38100" dir="2700000" algn="tl">
                    <a:srgbClr val="000000">
                      <a:alpha val="43137"/>
                    </a:srgbClr>
                  </a:outerShdw>
                </a:effectLst>
              </a:rPr>
              <a:t>en</a:t>
            </a:r>
            <a:r>
              <a:rPr lang="en-ZA" sz="2000" b="1" dirty="0">
                <a:solidFill>
                  <a:srgbClr val="8DFF8D"/>
                </a:solidFill>
                <a:effectLst>
                  <a:outerShdw blurRad="38100" dist="38100" dir="2700000" algn="tl">
                    <a:srgbClr val="000000">
                      <a:alpha val="43137"/>
                    </a:srgbClr>
                  </a:outerShdw>
                </a:effectLst>
              </a:rPr>
              <a:t> </a:t>
            </a:r>
            <a:r>
              <a:rPr lang="en-ZA" sz="2000" b="1" dirty="0" err="1">
                <a:solidFill>
                  <a:srgbClr val="8DFF8D"/>
                </a:solidFill>
                <a:effectLst>
                  <a:outerShdw blurRad="38100" dist="38100" dir="2700000" algn="tl">
                    <a:srgbClr val="000000">
                      <a:alpha val="43137"/>
                    </a:srgbClr>
                  </a:outerShdw>
                </a:effectLst>
              </a:rPr>
              <a:t>vergeet</a:t>
            </a:r>
            <a:r>
              <a:rPr lang="en-ZA" sz="2000" b="1" dirty="0">
                <a:solidFill>
                  <a:srgbClr val="8DFF8D"/>
                </a:solidFill>
                <a:effectLst>
                  <a:outerShdw blurRad="38100" dist="38100" dir="2700000" algn="tl">
                    <a:srgbClr val="000000">
                      <a:alpha val="43137"/>
                    </a:srgbClr>
                  </a:outerShdw>
                </a:effectLst>
              </a:rPr>
              <a:t> (Josua </a:t>
            </a:r>
            <a:r>
              <a:rPr lang="en" sz="2000" b="1" dirty="0">
                <a:solidFill>
                  <a:srgbClr val="8DFF8D"/>
                </a:solidFill>
                <a:effectLst>
                  <a:outerShdw blurRad="38100" dist="38100" dir="2700000" algn="tl">
                    <a:srgbClr val="000000">
                      <a:alpha val="43137"/>
                    </a:srgbClr>
                  </a:outerShdw>
                </a:effectLst>
              </a:rPr>
              <a:t>4):</a:t>
            </a:r>
          </a:p>
          <a:p>
            <a:pPr lvl="1">
              <a:spcBef>
                <a:spcPts val="600"/>
              </a:spcBef>
            </a:pPr>
            <a:r>
              <a:rPr lang="en-ZA" sz="2000" b="1" dirty="0" err="1">
                <a:solidFill>
                  <a:schemeClr val="bg1"/>
                </a:solidFill>
                <a:effectLst>
                  <a:outerShdw blurRad="38100" dist="38100" dir="2700000" algn="tl">
                    <a:srgbClr val="000000">
                      <a:alpha val="43137"/>
                    </a:srgbClr>
                  </a:outerShdw>
                </a:effectLst>
              </a:rPr>
              <a:t>Tekens</a:t>
            </a:r>
            <a:r>
              <a:rPr lang="en-ZA" sz="2000" b="1" dirty="0">
                <a:solidFill>
                  <a:schemeClr val="bg1"/>
                </a:solidFill>
                <a:effectLst>
                  <a:outerShdw blurRad="38100" dist="38100" dir="2700000" algn="tl">
                    <a:srgbClr val="000000">
                      <a:alpha val="43137"/>
                    </a:srgbClr>
                  </a:outerShdw>
                </a:effectLst>
              </a:rPr>
              <a:t> tot </a:t>
            </a:r>
            <a:r>
              <a:rPr lang="en-ZA" sz="2000" b="1" dirty="0" err="1">
                <a:solidFill>
                  <a:schemeClr val="bg1"/>
                </a:solidFill>
                <a:effectLst>
                  <a:outerShdw blurRad="38100" dist="38100" dir="2700000" algn="tl">
                    <a:srgbClr val="000000">
                      <a:alpha val="43137"/>
                    </a:srgbClr>
                  </a:outerShdw>
                </a:effectLst>
              </a:rPr>
              <a:t>herinnering</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en-ZA" sz="2000" b="1" dirty="0">
                <a:solidFill>
                  <a:schemeClr val="bg1"/>
                </a:solidFill>
                <a:effectLst>
                  <a:outerShdw blurRad="38100" dist="38100" dir="2700000" algn="tl">
                    <a:srgbClr val="000000">
                      <a:alpha val="43137"/>
                    </a:srgbClr>
                  </a:outerShdw>
                </a:effectLst>
              </a:rPr>
              <a:t>Die </a:t>
            </a:r>
            <a:r>
              <a:rPr lang="en-ZA" sz="2000" b="1" dirty="0" err="1">
                <a:solidFill>
                  <a:schemeClr val="bg1"/>
                </a:solidFill>
                <a:effectLst>
                  <a:outerShdw blurRad="38100" dist="38100" dir="2700000" algn="tl">
                    <a:srgbClr val="000000">
                      <a:alpha val="43137"/>
                    </a:srgbClr>
                  </a:outerShdw>
                </a:effectLst>
              </a:rPr>
              <a:t>gevare</a:t>
            </a:r>
            <a:r>
              <a:rPr lang="en-ZA" sz="2000" b="1" dirty="0">
                <a:solidFill>
                  <a:schemeClr val="bg1"/>
                </a:solidFill>
                <a:effectLst>
                  <a:outerShdw blurRad="38100" dist="38100" dir="2700000" algn="tl">
                    <a:srgbClr val="000000">
                      <a:alpha val="43137"/>
                    </a:srgbClr>
                  </a:outerShdw>
                </a:effectLst>
              </a:rPr>
              <a:t> van </a:t>
            </a:r>
            <a:r>
              <a:rPr lang="en-ZA" sz="2000" b="1" dirty="0" err="1">
                <a:solidFill>
                  <a:schemeClr val="bg1"/>
                </a:solidFill>
                <a:effectLst>
                  <a:outerShdw blurRad="38100" dist="38100" dir="2700000" algn="tl">
                    <a:srgbClr val="000000">
                      <a:alpha val="43137"/>
                    </a:srgbClr>
                  </a:outerShdw>
                </a:effectLst>
              </a:rPr>
              <a:t>vergetelheid</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en-ZA" sz="2000" b="1" dirty="0" err="1">
                <a:solidFill>
                  <a:srgbClr val="FFFF3C"/>
                </a:solidFill>
                <a:effectLst>
                  <a:outerShdw blurRad="38100" dist="38100" dir="2700000" algn="tl">
                    <a:srgbClr val="000000">
                      <a:alpha val="43137"/>
                    </a:srgbClr>
                  </a:outerShdw>
                </a:effectLst>
              </a:rPr>
              <a:t>Mylpale</a:t>
            </a:r>
            <a:r>
              <a:rPr lang="en-ZA" sz="2000" b="1" dirty="0">
                <a:solidFill>
                  <a:srgbClr val="FFFF3C"/>
                </a:solidFill>
                <a:effectLst>
                  <a:outerShdw blurRad="38100" dist="38100" dir="2700000" algn="tl">
                    <a:srgbClr val="000000">
                      <a:alpha val="43137"/>
                    </a:srgbClr>
                  </a:outerShdw>
                </a:effectLst>
              </a:rPr>
              <a:t> by die </a:t>
            </a:r>
            <a:r>
              <a:rPr lang="en-ZA" sz="2000" b="1" dirty="0" err="1">
                <a:solidFill>
                  <a:srgbClr val="FFFF3C"/>
                </a:solidFill>
                <a:effectLst>
                  <a:outerShdw blurRad="38100" dist="38100" dir="2700000" algn="tl">
                    <a:srgbClr val="000000">
                      <a:alpha val="43137"/>
                    </a:srgbClr>
                  </a:outerShdw>
                </a:effectLst>
              </a:rPr>
              <a:t>Jordaanrivier</a:t>
            </a:r>
            <a:endParaRPr lang="en" sz="2000" b="1" dirty="0">
              <a:solidFill>
                <a:srgbClr val="FFFF3C"/>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201892"/>
            <a:ext cx="5931311" cy="1631216"/>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Lente. Reën en smeltende sneeu het die Jordaanrivier so laat styg dat sy oewers oorstroom het. Die waters spoel vinnig af na die Dooie See. Selfs by die vlakste dele—die Jordaan driwwe—was dit gevaarlik om oor te steek</a:t>
            </a:r>
            <a:r>
              <a:rPr lang="en" sz="2000" b="1" dirty="0">
                <a:solidFill>
                  <a:schemeClr val="bg1"/>
                </a:solidFill>
                <a:effectLst>
                  <a:outerShdw blurRad="38100" dist="38100" dir="2700000" algn="tl">
                    <a:srgbClr val="000000">
                      <a:alpha val="43137"/>
                    </a:srgbClr>
                  </a:outerShdw>
                </a:effectLst>
              </a:rPr>
              <a:t>.</a:t>
            </a: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5931311" cy="70788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Vir mense, onmoontlik. Vir die Here, maklik: “Heilig julle self en gaan oor </a:t>
            </a:r>
            <a:r>
              <a:rPr lang="nl-NL" sz="2000" b="1">
                <a:solidFill>
                  <a:schemeClr val="bg1"/>
                </a:solidFill>
                <a:effectLst>
                  <a:outerShdw blurRad="38100" dist="38100" dir="2700000" algn="tl">
                    <a:srgbClr val="000000">
                      <a:alpha val="43137"/>
                    </a:srgbClr>
                  </a:outerShdw>
                </a:effectLst>
              </a:rPr>
              <a:t>die Jordaa</a:t>
            </a:r>
            <a:r>
              <a:rPr lang="en" sz="2000" b="1">
                <a:solidFill>
                  <a:schemeClr val="bg1"/>
                </a:solidFill>
                <a:effectLst>
                  <a:outerShdw blurRad="38100" dist="38100" dir="2700000" algn="tl">
                    <a:srgbClr val="000000">
                      <a:alpha val="43137"/>
                    </a:srgbClr>
                  </a:outerShdw>
                </a:effectLst>
              </a:rPr>
              <a:t>n</a:t>
            </a:r>
            <a:r>
              <a:rPr lang="en" sz="2000" b="1" dirty="0">
                <a:solidFill>
                  <a:schemeClr val="bg1"/>
                </a:solidFill>
                <a:effectLst>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833108"/>
            <a:ext cx="5974972" cy="70788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Hoe kan ’n hele volk deurgaan met bejaardes, swanger vroue, kinders en hulle vee</a:t>
            </a:r>
            <a:r>
              <a:rPr lang="en"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2185214"/>
          </a:xfrm>
          <a:prstGeom prst="rect">
            <a:avLst/>
          </a:prstGeom>
          <a:noFill/>
        </p:spPr>
        <p:txBody>
          <a:bodyPr wrap="square">
            <a:spAutoFit/>
            <a:scene3d>
              <a:camera prst="orthographicFront"/>
              <a:lightRig rig="threePt" dir="t"/>
            </a:scene3d>
            <a:sp3d extrusionH="57150">
              <a:bevelT w="38100" h="38100"/>
            </a:sp3d>
          </a:bodyPr>
          <a:lstStyle/>
          <a:p>
            <a:pPr algn="ctr"/>
            <a:r>
              <a:rPr lang="en-ZA"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DIE OORGANG VAN DIE </a:t>
            </a:r>
            <a:r>
              <a:rPr lang="e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 JORDAAN</a:t>
            </a: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(JOSUA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en-ZA"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BEHOEFTE AAN HEILIGHEID</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338554"/>
          </a:xfrm>
          <a:prstGeom prst="rect">
            <a:avLst/>
          </a:prstGeom>
          <a:noFill/>
        </p:spPr>
        <p:txBody>
          <a:bodyPr wrap="square">
            <a:spAutoFit/>
          </a:bodyPr>
          <a:lstStyle/>
          <a:p>
            <a:pPr algn="ct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nl-NL" sz="1600" b="1" dirty="0">
                <a:solidFill>
                  <a:srgbClr val="E8D190"/>
                </a:solidFill>
                <a:effectLst>
                  <a:outerShdw blurRad="38100" dist="38100" dir="2700000" algn="tl">
                    <a:srgbClr val="000000">
                      <a:alpha val="43137"/>
                    </a:srgbClr>
                  </a:outerShdw>
                </a:effectLst>
                <a:latin typeface="Comic Sans MS" panose="030F0702030302020204" pitchFamily="66" charset="0"/>
              </a:rPr>
              <a:t>Verder het Josua aan die volk gesê: ‘Heilig julle; want môre sal die HERE wonders onder julle doen</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(Josua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015663"/>
          </a:xfrm>
          <a:prstGeom prst="rect">
            <a:avLst/>
          </a:prstGeom>
          <a:noFill/>
        </p:spPr>
        <p:txBody>
          <a:bodyPr wrap="square" rtlCol="0">
            <a:spAutoFit/>
          </a:bodyPr>
          <a:lstStyle/>
          <a:p>
            <a:pPr>
              <a:spcBef>
                <a:spcPts val="600"/>
              </a:spcBef>
            </a:pPr>
            <a:r>
              <a:rPr lang="nl-NL" sz="2000" b="1" dirty="0"/>
              <a:t>Vir 40 jaar lank het die wolk aangedui wanneer die volk moes oppak en vertrek, en die ark het Israel na elke nuwe bestemming gelei </a:t>
            </a:r>
            <a:r>
              <a:rPr lang="en" sz="2000" b="1" dirty="0"/>
              <a:t>(Num. 9:17;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52546487"/>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234863"/>
            <a:ext cx="4324350" cy="2246769"/>
          </a:xfrm>
          <a:prstGeom prst="rect">
            <a:avLst/>
          </a:prstGeom>
          <a:noFill/>
        </p:spPr>
        <p:txBody>
          <a:bodyPr wrap="square">
            <a:spAutoFit/>
          </a:bodyPr>
          <a:lstStyle/>
          <a:p>
            <a:pPr>
              <a:spcBef>
                <a:spcPts val="600"/>
              </a:spcBef>
            </a:pPr>
            <a:r>
              <a:rPr lang="nl-NL" sz="2000" b="1" dirty="0"/>
              <a:t>Nou het die tyd aangebreek om te beweeg. Hulle het by Sittim opgepak en het vir drie dae oorkant die Jordaan gekamp. Daarna het hulle die bevel ontvang om die verbondsark te volg en die Beloofde Land binne te gaan (Jos</a:t>
            </a:r>
            <a:r>
              <a:rPr lang="en" sz="2000" b="1" dirty="0"/>
              <a:t>. 3:1-3).</a:t>
            </a: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363015"/>
            <a:ext cx="4324351" cy="2246769"/>
          </a:xfrm>
          <a:prstGeom prst="rect">
            <a:avLst/>
          </a:prstGeom>
          <a:noFill/>
        </p:spPr>
        <p:txBody>
          <a:bodyPr wrap="square">
            <a:spAutoFit/>
          </a:bodyPr>
          <a:lstStyle/>
          <a:p>
            <a:pPr>
              <a:spcBef>
                <a:spcPts val="600"/>
              </a:spcBef>
            </a:pPr>
            <a:r>
              <a:rPr lang="nl-NL" sz="2000" b="1" dirty="0"/>
              <a:t>Maar daar was 'n voorvereiste: hulle moes geheilig word (Jos. 3:5). Hierdie toewyding het seremoniële reiniging vereis (die was van klere en liggaam), afstand doen van sonde, en ’n gewillige, oop hart om God se bevele te gehoorsaam</a:t>
            </a:r>
            <a:r>
              <a:rPr lang="en" sz="2000" b="1" dirty="0"/>
              <a:t>.</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en-ZA" sz="4400" b="1" spc="300" dirty="0">
                <a:ln w="9525" cmpd="sng">
                  <a:solidFill>
                    <a:schemeClr val="accent1"/>
                  </a:solidFill>
                  <a:prstDash val="solid"/>
                </a:ln>
                <a:solidFill>
                  <a:srgbClr val="70AD47">
                    <a:tint val="1000"/>
                  </a:srgbClr>
                </a:solidFill>
                <a:effectLst>
                  <a:glow rad="38100">
                    <a:schemeClr val="accent1">
                      <a:alpha val="40000"/>
                    </a:schemeClr>
                  </a:glow>
                </a:effectLst>
              </a:rPr>
              <a:t>GOD SE WONDERDADE</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618548"/>
            <a:ext cx="11315700"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bly die water staan wat van die bokant afkom: dit het opgerys soos een wal, baie ver weg by die stad Adam wat langs Sartan lê; en die wat afstroom na die See van die Vlakte, die Soutsee, het heeltemal verdwyn; toe het die volk deurgetrek, teenoor Jérigo</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(Josua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631216"/>
          </a:xfrm>
          <a:prstGeom prst="rect">
            <a:avLst/>
          </a:prstGeom>
          <a:noFill/>
        </p:spPr>
        <p:txBody>
          <a:bodyPr wrap="square" rtlCol="0">
            <a:spAutoFit/>
          </a:bodyPr>
          <a:lstStyle/>
          <a:p>
            <a:pPr>
              <a:spcBef>
                <a:spcPts val="600"/>
              </a:spcBef>
            </a:pPr>
            <a:r>
              <a:rPr lang="nl-NL" sz="2000" b="1" dirty="0"/>
              <a:t>Die Here is die Een “wat alleen wonderwerke doen” (Ps. 72:18). Daarom erken ons Hom as die enigste God (Ps. 86:10); ons onthou Sy wonderdade (Ps. 77:11); en ons vertel van Sy groot werke (Ps</a:t>
            </a:r>
            <a:r>
              <a:rPr lang="en" sz="2000" b="1" dirty="0"/>
              <a:t>. 96:3).</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30007"/>
            <a:ext cx="6719887" cy="1323439"/>
          </a:xfrm>
          <a:prstGeom prst="rect">
            <a:avLst/>
          </a:prstGeom>
          <a:noFill/>
        </p:spPr>
        <p:txBody>
          <a:bodyPr wrap="square">
            <a:spAutoFit/>
          </a:bodyPr>
          <a:lstStyle/>
          <a:p>
            <a:pPr>
              <a:spcBef>
                <a:spcPts val="600"/>
              </a:spcBef>
            </a:pPr>
            <a:r>
              <a:rPr lang="nl-NL" sz="2000" b="1" dirty="0"/>
              <a:t>Die oorgang oor die Jordaan is een van God se groot wonderdade en wys profeties vooruit na nog ’n groter wonder: ons toekomstige intrede in die hemelse Kanaän (Sag</a:t>
            </a:r>
            <a:r>
              <a:rPr lang="en" sz="2000" b="1" dirty="0"/>
              <a:t>. 8:6-8).</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207603"/>
            <a:ext cx="5753100" cy="1323439"/>
          </a:xfrm>
          <a:prstGeom prst="rect">
            <a:avLst/>
          </a:prstGeom>
          <a:noFill/>
        </p:spPr>
        <p:txBody>
          <a:bodyPr wrap="square">
            <a:spAutoFit/>
          </a:bodyPr>
          <a:lstStyle/>
          <a:p>
            <a:pPr>
              <a:spcBef>
                <a:spcPts val="600"/>
              </a:spcBef>
            </a:pPr>
            <a:r>
              <a:rPr lang="nl-NL" sz="2000" b="1" dirty="0"/>
              <a:t>Niks is te moeilik of te wonderbaar vir Hom wat alles geskape het nie (Jer. 32:17; Luk.</a:t>
            </a:r>
            <a:r>
              <a:rPr lang="en" sz="2000" b="1" dirty="0"/>
              <a:t> 1:37). </a:t>
            </a:r>
            <a:r>
              <a:rPr lang="nl-NL" sz="2000" b="1" dirty="0"/>
              <a:t>Daarom kan ons Hom vertrou om ook wonders in ons lewens te doen </a:t>
            </a:r>
            <a:r>
              <a:rPr lang="en" sz="2000" b="1" dirty="0"/>
              <a:t>(Ps.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336393"/>
            <a:ext cx="6765275" cy="2308324"/>
          </a:xfrm>
          <a:prstGeom prst="rect">
            <a:avLst/>
          </a:prstGeom>
          <a:noFill/>
        </p:spPr>
        <p:txBody>
          <a:bodyPr wrap="square">
            <a:spAutoFit/>
            <a:scene3d>
              <a:camera prst="orthographicFront"/>
              <a:lightRig rig="threePt" dir="t"/>
            </a:scene3d>
            <a:sp3d extrusionH="57150">
              <a:bevelT w="38100" h="38100"/>
            </a:sp3d>
          </a:bodyPr>
          <a:lstStyle/>
          <a:p>
            <a:pPr algn="ctr"/>
            <a:r>
              <a:rPr lang="en-ZA" sz="52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ONTHOU EN VERGEET</a:t>
            </a:r>
            <a:endParaRPr lang="en" sz="52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endParaRPr>
          </a:p>
          <a:p>
            <a:pPr algn="ct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(JOSUA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en-Z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TEKENS TOT HERINNERING</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sodat dit ‘n teken onder julle kan wees. As julle kinders later vra en sê: Wat beteken hierdie klippe vir julle? moet julle vir hulle sê</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(Josua 4:6-7a)</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00110"/>
          </a:xfrm>
          <a:prstGeom prst="rect">
            <a:avLst/>
          </a:prstGeom>
          <a:noFill/>
        </p:spPr>
        <p:txBody>
          <a:bodyPr wrap="square" rtlCol="0">
            <a:spAutoFit/>
          </a:bodyPr>
          <a:lstStyle/>
          <a:p>
            <a:pPr>
              <a:spcBef>
                <a:spcPts val="600"/>
              </a:spcBef>
            </a:pPr>
            <a:r>
              <a:rPr lang="nl-NL" sz="2000" b="1" dirty="0"/>
              <a:t>In die Bybel kan ’n teken verskeie betekenisse hê</a:t>
            </a:r>
            <a:r>
              <a:rPr lang="en" sz="2000" b="1" dirty="0"/>
              <a:t>:</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en-ZA" b="1" kern="1200" dirty="0"/>
                <a:t>’n </a:t>
              </a:r>
              <a:r>
                <a:rPr lang="en-ZA" b="1" kern="1200" dirty="0" err="1"/>
                <a:t>Wonderteken</a:t>
              </a:r>
              <a:r>
                <a:rPr lang="en-ZA" b="1" kern="1200" dirty="0"/>
                <a:t> (1 Kon</a:t>
              </a:r>
              <a:r>
                <a:rPr lang="en" b="1" kern="1200" dirty="0"/>
                <a:t>13:3)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en-ZA" b="1" kern="1200" dirty="0"/>
                <a:t>’n </a:t>
              </a:r>
              <a:r>
                <a:rPr lang="en-ZA" b="1" kern="1200" dirty="0" err="1"/>
                <a:t>Simbool</a:t>
              </a:r>
              <a:r>
                <a:rPr lang="en-ZA" b="1" kern="1200" dirty="0"/>
                <a:t> van </a:t>
              </a:r>
              <a:r>
                <a:rPr lang="en-ZA" b="1" kern="1200" dirty="0" err="1"/>
                <a:t>iets</a:t>
              </a:r>
              <a:r>
                <a:rPr lang="en-ZA" b="1" kern="1200" dirty="0"/>
                <a:t> </a:t>
              </a:r>
              <a:br>
                <a:rPr lang="es-ES" b="1" kern="1200" dirty="0"/>
              </a:br>
              <a:r>
                <a:rPr lang="en" b="1" kern="1200" dirty="0"/>
                <a:t>(Gen. 9:13)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ZA" sz="1600" b="1" kern="1200" dirty="0"/>
                <a:t>’n </a:t>
              </a:r>
              <a:r>
                <a:rPr lang="en-ZA" sz="1600" b="1" kern="1200" dirty="0" err="1"/>
                <a:t>Waarskuwingsteken</a:t>
              </a:r>
              <a:r>
                <a:rPr lang="en-ZA" sz="1600" b="1" kern="1200" dirty="0"/>
                <a:t> </a:t>
              </a:r>
              <a:r>
                <a:rPr lang="en-ZA" b="1" kern="1200" dirty="0"/>
                <a:t>(</a:t>
              </a:r>
              <a:r>
                <a:rPr lang="en-ZA" sz="1600" b="1" kern="1200" dirty="0" err="1"/>
                <a:t>Eks</a:t>
              </a:r>
              <a:r>
                <a:rPr lang="en" sz="1600" b="1" kern="1200" dirty="0"/>
                <a:t>. 12:13)</a:t>
              </a:r>
              <a:endParaRPr lang="es-ES" sz="1600"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ZA" sz="1500" b="1" kern="1200" dirty="0"/>
                <a:t>’n </a:t>
              </a:r>
              <a:r>
                <a:rPr lang="en-ZA" sz="1500" b="1" kern="1200" dirty="0" err="1"/>
                <a:t>Onderskeidingsteken</a:t>
              </a:r>
              <a:r>
                <a:rPr lang="en-ZA" sz="1500" b="1" kern="1200" dirty="0"/>
                <a:t> </a:t>
              </a:r>
              <a:r>
                <a:rPr lang="en-ZA" sz="1600" b="1" kern="1200" dirty="0"/>
                <a:t>(</a:t>
              </a:r>
              <a:r>
                <a:rPr lang="en-ZA" sz="1600" b="1" kern="1200" dirty="0" err="1"/>
                <a:t>Eseg</a:t>
              </a:r>
              <a:r>
                <a:rPr lang="en" sz="1600" b="1" kern="1200" dirty="0"/>
                <a:t>. 20:20)</a:t>
              </a:r>
              <a:endParaRPr lang="es-ES" sz="1600"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ZA" sz="1500" b="1" kern="1200" dirty="0"/>
                <a:t>’n </a:t>
              </a:r>
              <a:r>
                <a:rPr lang="en-ZA" sz="1500" b="1" kern="1200" dirty="0" err="1"/>
                <a:t>Gedenkteken</a:t>
              </a:r>
              <a:r>
                <a:rPr lang="en-ZA" sz="1500" b="1" kern="1200" dirty="0"/>
                <a:t> </a:t>
              </a:r>
              <a:r>
                <a:rPr lang="en" sz="1600" b="1" kern="1200" dirty="0"/>
                <a:t>(Gen. 28:18)</a:t>
              </a:r>
              <a:endParaRPr lang="es-ES" sz="1600"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338978"/>
            <a:ext cx="6896100" cy="954107"/>
          </a:xfrm>
          <a:prstGeom prst="rect">
            <a:avLst/>
          </a:prstGeom>
          <a:noFill/>
        </p:spPr>
        <p:txBody>
          <a:bodyPr wrap="square" rtlCol="0">
            <a:spAutoFit/>
          </a:bodyPr>
          <a:lstStyle/>
          <a:p>
            <a:pPr>
              <a:spcBef>
                <a:spcPts val="600"/>
              </a:spcBef>
            </a:pPr>
            <a:r>
              <a:rPr lang="nl-NL" b="1" dirty="0"/>
              <a:t>Die twaalf klippe wat Josua uit die Jordaan laat haal en as teken opgerig het, behoort tot laasgenoemde soort: dit was ’n gedenkteken</a:t>
            </a:r>
            <a:r>
              <a:rPr lang="en" sz="2000" b="1" dirty="0"/>
              <a:t>.</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120551"/>
            <a:ext cx="6896100" cy="1631216"/>
          </a:xfrm>
          <a:prstGeom prst="rect">
            <a:avLst/>
          </a:prstGeom>
          <a:noFill/>
        </p:spPr>
        <p:txBody>
          <a:bodyPr wrap="square">
            <a:spAutoFit/>
          </a:bodyPr>
          <a:lstStyle/>
          <a:p>
            <a:pPr>
              <a:spcBef>
                <a:spcPts val="600"/>
              </a:spcBef>
            </a:pPr>
            <a:r>
              <a:rPr lang="nl-NL" sz="2000" b="1" dirty="0"/>
              <a:t>Die nuwe geslagte moes weet wat God gedoen het. Hul geloof moes gebaseer wees op die wonders van God. Dit was die verantwoordelikheid van ouers om hierdie kennis aan hul kinders oor te dra </a:t>
            </a:r>
            <a:r>
              <a:rPr lang="en" sz="2000" b="1" dirty="0"/>
              <a:t>(Deut. 4:9). </a:t>
            </a:r>
            <a:r>
              <a:rPr lang="nl-NL" sz="2000" b="1" dirty="0"/>
              <a:t>Met hierdie kennis moet elkeen van ons volgens ons eie geloof leef</a:t>
            </a:r>
            <a:r>
              <a:rPr lang="en" sz="2000" b="1" dirty="0"/>
              <a:t>.</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6877050" cy="1015663"/>
          </a:xfrm>
          <a:prstGeom prst="rect">
            <a:avLst/>
          </a:prstGeom>
          <a:noFill/>
        </p:spPr>
        <p:txBody>
          <a:bodyPr wrap="square">
            <a:spAutoFit/>
          </a:bodyPr>
          <a:lstStyle/>
          <a:p>
            <a:pPr>
              <a:spcBef>
                <a:spcPts val="600"/>
              </a:spcBef>
            </a:pPr>
            <a:r>
              <a:rPr lang="nl-NL" sz="2000" b="1" dirty="0"/>
              <a:t>Behalwe vir die herinnering self, wat was die doelwit wat God in gedagte gehad het toe Hy gevra het dat hierdie klippe opgerig word (Jos</a:t>
            </a:r>
            <a:r>
              <a:rPr lang="en" sz="2000" b="1" dirty="0"/>
              <a:t>. 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en-ZA"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DIE GEVARE VAN VERGETELHEID</a:t>
            </a:r>
            <a:endPar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endParaRP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CED0"/>
                </a:solidFill>
                <a:effectLst>
                  <a:outerShdw blurRad="38100" dist="38100" dir="2700000" algn="tl">
                    <a:srgbClr val="000000">
                      <a:alpha val="43137"/>
                    </a:srgbClr>
                  </a:outerShdw>
                </a:effectLst>
                <a:latin typeface="Comic Sans MS" panose="030F0702030302020204" pitchFamily="66" charset="0"/>
              </a:rPr>
              <a:t>En die kinders van Israel het gedoen wat verkeerd was in die oë van die HERE en die HERE hulle God vergeet en die Baäls en die heilige boomstamme gedien</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(Rigters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en-ZA" sz="2000" b="1" dirty="0"/>
              <a:t>Toe Josua die </a:t>
            </a:r>
            <a:r>
              <a:rPr lang="en-ZA" sz="2000" b="1" dirty="0" err="1"/>
              <a:t>twaalf</a:t>
            </a:r>
            <a:r>
              <a:rPr lang="en-ZA" sz="2000" b="1" dirty="0"/>
              <a:t> </a:t>
            </a:r>
            <a:r>
              <a:rPr lang="en-ZA" sz="2000" b="1" dirty="0" err="1"/>
              <a:t>gedenklippe</a:t>
            </a:r>
            <a:r>
              <a:rPr lang="en-ZA" sz="2000" b="1" dirty="0"/>
              <a:t> by Gilgal </a:t>
            </a:r>
            <a:r>
              <a:rPr lang="en-ZA" sz="2000" b="1" dirty="0" err="1"/>
              <a:t>oprig</a:t>
            </a:r>
            <a:r>
              <a:rPr lang="en-ZA" sz="2000" b="1" dirty="0"/>
              <a:t>, het hy twee </a:t>
            </a:r>
            <a:r>
              <a:rPr lang="en-ZA" sz="2000" b="1" dirty="0" err="1"/>
              <a:t>belangrike</a:t>
            </a:r>
            <a:r>
              <a:rPr lang="en-ZA" sz="2000" b="1" dirty="0"/>
              <a:t> </a:t>
            </a:r>
            <a:r>
              <a:rPr lang="en-ZA" sz="2000" b="1" dirty="0" err="1"/>
              <a:t>punte</a:t>
            </a:r>
            <a:r>
              <a:rPr lang="en-ZA" sz="2000" b="1" dirty="0"/>
              <a:t> </a:t>
            </a:r>
            <a:r>
              <a:rPr lang="en-ZA" sz="2000" b="1" dirty="0" err="1"/>
              <a:t>beklemtoon</a:t>
            </a:r>
            <a:r>
              <a:rPr lang="en-ZA" sz="2000" b="1" dirty="0"/>
              <a:t> (Jos</a:t>
            </a:r>
            <a:r>
              <a:rPr lang="en" sz="2000" b="1" dirty="0"/>
              <a:t>. 4:23):</a:t>
            </a: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411233714"/>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323439"/>
          </a:xfrm>
          <a:prstGeom prst="rect">
            <a:avLst/>
          </a:prstGeom>
          <a:noFill/>
        </p:spPr>
        <p:txBody>
          <a:bodyPr wrap="square" rtlCol="0">
            <a:spAutoFit/>
          </a:bodyPr>
          <a:lstStyle/>
          <a:p>
            <a:pPr>
              <a:spcBef>
                <a:spcPts val="600"/>
              </a:spcBef>
            </a:pPr>
            <a:r>
              <a:rPr lang="nl-NL" sz="2000" b="1" dirty="0"/>
              <a:t>Die nuwe geslag was in gevaar om dieselfde fout as hulle ouers te maak: om die Here se magtige dade te vergeet. Ongelukkig het hulle vergeet, en hulle het die gevolge gedra (Rig</a:t>
            </a:r>
            <a:r>
              <a:rPr lang="en" sz="2000" b="1" dirty="0"/>
              <a:t>. 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02419"/>
            <a:ext cx="7591424" cy="1323439"/>
          </a:xfrm>
          <a:prstGeom prst="rect">
            <a:avLst/>
          </a:prstGeom>
          <a:noFill/>
        </p:spPr>
        <p:txBody>
          <a:bodyPr wrap="square">
            <a:spAutoFit/>
          </a:bodyPr>
          <a:lstStyle/>
          <a:p>
            <a:pPr>
              <a:spcBef>
                <a:spcPts val="600"/>
              </a:spcBef>
            </a:pPr>
            <a:r>
              <a:rPr lang="nl-NL" sz="2000" b="1" dirty="0"/>
              <a:t>Hoe belangrik is dit dus dat ons die herinneringe lewend hou van hoe die Here ons voorouers versorg het, en aan die oomblikke toe ons self met ons eie oë die magtige hand van die Here gesien het</a:t>
            </a:r>
            <a:r>
              <a:rPr lang="en" sz="2000" b="1" dirty="0"/>
              <a:t>!</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835</TotalTime>
  <Words>1346</Words>
  <Application>Microsoft Office PowerPoint</Application>
  <PresentationFormat>Panorámica</PresentationFormat>
  <Paragraphs>64</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2025-09-23T16:48:06Z</dcterms:created>
  <dcterms:modified xsi:type="dcterms:W3CDTF">2025-10-17T05:37:25Z</dcterms:modified>
</cp:coreProperties>
</file>