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1" d="100"/>
          <a:sy n="31" d="100"/>
        </p:scale>
        <p:origin x="60"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n-ZA" sz="2400" b="1" dirty="0">
              <a:solidFill>
                <a:srgbClr val="A1730B"/>
              </a:solidFill>
            </a:rPr>
            <a:t>'n </a:t>
          </a:r>
          <a:r>
            <a:rPr lang="en-ZA" sz="2400" b="1" dirty="0" err="1">
              <a:solidFill>
                <a:srgbClr val="A1730B"/>
              </a:solidFill>
            </a:rPr>
            <a:t>Kwessie</a:t>
          </a:r>
          <a:r>
            <a:rPr lang="en-ZA" sz="2400" b="1" dirty="0">
              <a:solidFill>
                <a:srgbClr val="A1730B"/>
              </a:solidFill>
            </a:rPr>
            <a:t> van </a:t>
          </a:r>
          <a:r>
            <a:rPr lang="en-ZA" sz="2400" b="1" dirty="0" err="1">
              <a:solidFill>
                <a:srgbClr val="A1730B"/>
              </a:solidFill>
            </a:rPr>
            <a:t>ongeregtigheid</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n-ZA" sz="2400" b="1" dirty="0">
              <a:solidFill>
                <a:srgbClr val="207D0D"/>
              </a:solidFill>
            </a:rPr>
            <a:t>'n </a:t>
          </a:r>
          <a:r>
            <a:rPr lang="en-ZA" sz="2400" b="1" dirty="0" err="1">
              <a:solidFill>
                <a:srgbClr val="207D0D"/>
              </a:solidFill>
            </a:rPr>
            <a:t>Kwessie</a:t>
          </a:r>
          <a:r>
            <a:rPr lang="en-ZA" sz="2400" b="1" dirty="0">
              <a:solidFill>
                <a:srgbClr val="207D0D"/>
              </a:solidFill>
            </a:rPr>
            <a:t> van </a:t>
          </a:r>
          <a:r>
            <a:rPr lang="en-ZA" sz="2400" b="1" dirty="0" err="1">
              <a:solidFill>
                <a:srgbClr val="207D0D"/>
              </a:solidFill>
            </a:rPr>
            <a:t>geregtigheid</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nl-NL" sz="2400" b="1" dirty="0">
              <a:solidFill>
                <a:srgbClr val="0F6F68"/>
              </a:solidFill>
            </a:rPr>
            <a:t>Die Bybelse konsep van oorlog</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nl-NL" sz="2400" b="1" dirty="0">
              <a:solidFill>
                <a:srgbClr val="232098"/>
              </a:solidFill>
            </a:rPr>
            <a:t>Vernietig deur hul eie keuse</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n-ZA" sz="2400" b="1" dirty="0" err="1">
              <a:solidFill>
                <a:srgbClr val="842076"/>
              </a:solidFill>
            </a:rPr>
            <a:t>Soek</a:t>
          </a:r>
          <a:r>
            <a:rPr lang="en-ZA" sz="2400" b="1" dirty="0">
              <a:solidFill>
                <a:srgbClr val="842076"/>
              </a:solidFill>
            </a:rPr>
            <a:t> </a:t>
          </a:r>
          <a:r>
            <a:rPr lang="en-ZA" sz="2400" b="1" dirty="0" err="1">
              <a:solidFill>
                <a:srgbClr val="842076"/>
              </a:solidFill>
            </a:rPr>
            <a:t>vrede</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nl-NL" sz="1800" b="1" dirty="0">
              <a:effectLst>
                <a:outerShdw blurRad="38100" dist="38100" dir="2700000" algn="tl">
                  <a:srgbClr val="000000">
                    <a:alpha val="43137"/>
                  </a:srgbClr>
                </a:outerShdw>
              </a:effectLst>
            </a:rPr>
            <a:t>'n Professionele leër is nie toegelaat nie</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nl-NL" sz="1800" b="1" dirty="0">
              <a:effectLst>
                <a:outerShdw blurRad="38100" dist="38100" dir="2700000" algn="tl">
                  <a:srgbClr val="000000">
                    <a:alpha val="43137"/>
                  </a:srgbClr>
                </a:outerShdw>
              </a:effectLst>
            </a:rPr>
            <a:t>Die soldate is nie betaal nie en kon soms nie eers buit neem nie</a:t>
          </a:r>
          <a:endParaRPr lang="es-ES" sz="18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nl-NL" sz="1800" b="1" dirty="0">
              <a:effectLst>
                <a:outerShdw blurRad="38100" dist="38100" dir="2700000" algn="tl">
                  <a:srgbClr val="000000">
                    <a:alpha val="43137"/>
                  </a:srgbClr>
                </a:outerShdw>
              </a:effectLst>
            </a:rPr>
            <a:t>Oorlogvoering is slegs toegelaat vir die verowering of verdediging van die Beloofde Land op daardie spesifieke historiese oomblik</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nl-NL" sz="1800" b="1" dirty="0">
              <a:effectLst>
                <a:outerShdw blurRad="38100" dist="38100" dir="2700000" algn="tl">
                  <a:srgbClr val="000000">
                    <a:alpha val="43137"/>
                  </a:srgbClr>
                </a:outerShdw>
              </a:effectLst>
            </a:rPr>
            <a:t>Hulle is gelei deur profete wat deur God geïnspireer is (soos Moses of Josua</a:t>
          </a:r>
          <a:r>
            <a:rPr lang="en"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nl-NL" sz="1800" b="1" dirty="0">
              <a:effectLst>
                <a:outerShdw blurRad="38100" dist="38100" dir="2700000" algn="tl">
                  <a:srgbClr val="000000">
                    <a:alpha val="43137"/>
                  </a:srgbClr>
                </a:outerShdw>
              </a:effectLst>
            </a:rPr>
            <a:t>Geestelike voorbereiding was voor die geveg nodig</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nl-NL" sz="1700" b="1" dirty="0">
              <a:effectLst>
                <a:outerShdw blurRad="38100" dist="38100" dir="2700000" algn="tl">
                  <a:srgbClr val="000000">
                    <a:alpha val="43137"/>
                  </a:srgbClr>
                </a:outerShdw>
              </a:effectLst>
            </a:rPr>
            <a:t>Enige Israeliet wat nie aan die oorlogsreëls voldoen het nie, is as 'n vyand behandel</a:t>
          </a:r>
          <a:endParaRPr lang="es-ES" sz="17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nl-NL" sz="1800" b="1" dirty="0">
              <a:effectLst>
                <a:outerShdw blurRad="38100" dist="38100" dir="2700000" algn="tl">
                  <a:srgbClr val="000000">
                    <a:alpha val="43137"/>
                  </a:srgbClr>
                </a:outerShdw>
              </a:effectLst>
            </a:rPr>
            <a:t>By baie geleenthede het God direk in die stryd ingegryp</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nl-NL" sz="2000" b="1" dirty="0">
              <a:effectLst>
                <a:outerShdw blurRad="38100" dist="38100" dir="2700000" algn="tl">
                  <a:srgbClr val="000000">
                    <a:alpha val="43137"/>
                  </a:srgbClr>
                </a:outerShdw>
              </a:effectLst>
            </a:rPr>
            <a:t>Diegene wat bestem was vir vernietiging wat God gehoorsaam het, kon lewe (bv</a:t>
          </a:r>
          <a:r>
            <a:rPr lang="en" sz="2000" b="1" dirty="0">
              <a:effectLst>
                <a:outerShdw blurRad="38100" dist="38100" dir="2700000" algn="tl">
                  <a:srgbClr val="000000">
                    <a:alpha val="43137"/>
                  </a:srgbClr>
                </a:outerShdw>
              </a:effectLst>
            </a:rPr>
            <a:t>. Ragab)</a:t>
          </a:r>
          <a:endParaRPr lang="es-ES" sz="20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nl-NL" sz="2000" b="1" dirty="0">
              <a:effectLst>
                <a:outerShdw blurRad="38100" dist="38100" dir="2700000" algn="tl">
                  <a:srgbClr val="000000">
                    <a:alpha val="43137"/>
                  </a:srgbClr>
                </a:outerShdw>
              </a:effectLst>
            </a:rPr>
            <a:t>Israeliete wat aan God ongehoorsaam was, moes doodgemaak word (bv</a:t>
          </a:r>
          <a:r>
            <a:rPr lang="en" sz="2000" b="1" dirty="0">
              <a:effectLst>
                <a:outerShdw blurRad="38100" dist="38100" dir="2700000" algn="tl">
                  <a:srgbClr val="000000">
                    <a:alpha val="43137"/>
                  </a:srgbClr>
                </a:outerShdw>
              </a:effectLst>
            </a:rPr>
            <a:t>. Agan).</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ZA" sz="2400" b="1" kern="1200" dirty="0">
              <a:solidFill>
                <a:srgbClr val="A1730B"/>
              </a:solidFill>
            </a:rPr>
            <a:t>'n </a:t>
          </a:r>
          <a:r>
            <a:rPr lang="en-ZA" sz="2400" b="1" kern="1200" dirty="0" err="1">
              <a:solidFill>
                <a:srgbClr val="A1730B"/>
              </a:solidFill>
            </a:rPr>
            <a:t>Kwessie</a:t>
          </a:r>
          <a:r>
            <a:rPr lang="en-ZA" sz="2400" b="1" kern="1200" dirty="0">
              <a:solidFill>
                <a:srgbClr val="A1730B"/>
              </a:solidFill>
            </a:rPr>
            <a:t> van </a:t>
          </a:r>
          <a:r>
            <a:rPr lang="en-ZA" sz="2400" b="1" kern="1200" dirty="0" err="1">
              <a:solidFill>
                <a:srgbClr val="A1730B"/>
              </a:solidFill>
            </a:rPr>
            <a:t>ongeregtigheid</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ZA" sz="2400" b="1" kern="1200" dirty="0">
              <a:solidFill>
                <a:srgbClr val="207D0D"/>
              </a:solidFill>
            </a:rPr>
            <a:t>'n </a:t>
          </a:r>
          <a:r>
            <a:rPr lang="en-ZA" sz="2400" b="1" kern="1200" dirty="0" err="1">
              <a:solidFill>
                <a:srgbClr val="207D0D"/>
              </a:solidFill>
            </a:rPr>
            <a:t>Kwessie</a:t>
          </a:r>
          <a:r>
            <a:rPr lang="en-ZA" sz="2400" b="1" kern="1200" dirty="0">
              <a:solidFill>
                <a:srgbClr val="207D0D"/>
              </a:solidFill>
            </a:rPr>
            <a:t> van </a:t>
          </a:r>
          <a:r>
            <a:rPr lang="en-ZA" sz="2400" b="1" kern="1200" dirty="0" err="1">
              <a:solidFill>
                <a:srgbClr val="207D0D"/>
              </a:solidFill>
            </a:rPr>
            <a:t>geregtigheid</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l-NL" sz="2400" b="1" kern="1200" dirty="0">
              <a:solidFill>
                <a:srgbClr val="0F6F68"/>
              </a:solidFill>
            </a:rPr>
            <a:t>Die Bybelse konsep van oorlog</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l-NL" sz="2400" b="1" kern="1200" dirty="0">
              <a:solidFill>
                <a:srgbClr val="232098"/>
              </a:solidFill>
            </a:rPr>
            <a:t>Vernietig deur hul eie keuse</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ZA" sz="2400" b="1" kern="1200" dirty="0" err="1">
              <a:solidFill>
                <a:srgbClr val="842076"/>
              </a:solidFill>
            </a:rPr>
            <a:t>Soek</a:t>
          </a:r>
          <a:r>
            <a:rPr lang="en-ZA" sz="2400" b="1" kern="1200" dirty="0">
              <a:solidFill>
                <a:srgbClr val="842076"/>
              </a:solidFill>
            </a:rPr>
            <a:t> </a:t>
          </a:r>
          <a:r>
            <a:rPr lang="en-ZA" sz="2400" b="1" kern="1200" dirty="0" err="1">
              <a:solidFill>
                <a:srgbClr val="842076"/>
              </a:solidFill>
            </a:rPr>
            <a:t>vrede</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'n Professionele leër is nie toegelaat nie</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soldate is nie betaal nie en kon soms nie eers buit neem nie</a:t>
          </a:r>
          <a:endParaRPr lang="es-ES" sz="180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Oorlogvoering is slegs toegelaat vir die verowering of verdediging van die Beloofde Land op daardie spesifieke historiese oomblik</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Hulle is gelei deur profete wat deur God geïnspireer is (soos Moses of Josua</a:t>
          </a:r>
          <a:r>
            <a:rPr lang="en"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Geestelike voorbereiding was voor die geveg nodig</a:t>
          </a:r>
          <a:endParaRPr lang="es-ES" sz="1800" kern="1200" dirty="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3180" rIns="43180" bIns="43180" numCol="1" spcCol="1270" anchor="ctr" anchorCtr="0">
          <a:noAutofit/>
        </a:bodyPr>
        <a:lstStyle/>
        <a:p>
          <a:pPr marL="0" lvl="0" indent="0" algn="l" defTabSz="755650">
            <a:lnSpc>
              <a:spcPct val="90000"/>
            </a:lnSpc>
            <a:spcBef>
              <a:spcPct val="0"/>
            </a:spcBef>
            <a:spcAft>
              <a:spcPct val="35000"/>
            </a:spcAft>
            <a:buNone/>
          </a:pPr>
          <a:r>
            <a:rPr lang="nl-NL" sz="1700" b="1" kern="1200" dirty="0">
              <a:effectLst>
                <a:outerShdw blurRad="38100" dist="38100" dir="2700000" algn="tl">
                  <a:srgbClr val="000000">
                    <a:alpha val="43137"/>
                  </a:srgbClr>
                </a:outerShdw>
              </a:effectLst>
            </a:rPr>
            <a:t>Enige Israeliet wat nie aan die oorlogsreëls voldoen het nie, is as 'n vyand behandel</a:t>
          </a:r>
          <a:endParaRPr lang="es-ES" sz="170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By baie geleenthede het God direk in die stryd ingegryp</a:t>
          </a:r>
          <a:endParaRPr lang="es-ES" sz="1800" kern="1200" dirty="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Diegene wat bestem was vir vernietiging wat God gehoorsaam het, kon lewe (bv</a:t>
          </a:r>
          <a:r>
            <a:rPr lang="en" sz="2000" b="1" kern="1200" dirty="0">
              <a:effectLst>
                <a:outerShdw blurRad="38100" dist="38100" dir="2700000" algn="tl">
                  <a:srgbClr val="000000">
                    <a:alpha val="43137"/>
                  </a:srgbClr>
                </a:outerShdw>
              </a:effectLst>
            </a:rPr>
            <a:t>. Ragab)</a:t>
          </a:r>
          <a:endParaRPr lang="es-ES" sz="20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Israeliete wat aan God ongehoorsaam was, moes doodgemaak word (bv</a:t>
          </a:r>
          <a:r>
            <a:rPr lang="en" sz="2000" b="1" kern="1200" dirty="0">
              <a:effectLst>
                <a:outerShdw blurRad="38100" dist="38100" dir="2700000" algn="tl">
                  <a:srgbClr val="000000">
                    <a:alpha val="43137"/>
                  </a:srgbClr>
                </a:outerShdw>
              </a:effectLst>
            </a:rPr>
            <a:t>. Agan).</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22/10/2025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22/10/2025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22/10/2025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391400" y="16701"/>
            <a:ext cx="4724401" cy="2585323"/>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nl-NL"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DIT IS DIE HERE WAT VIR JOU STRY</a:t>
            </a:r>
            <a:endPar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955868"/>
            <a:ext cx="1781175" cy="584775"/>
          </a:xfrm>
          <a:prstGeom prst="rect">
            <a:avLst/>
          </a:prstGeom>
          <a:noFill/>
        </p:spPr>
        <p:txBody>
          <a:bodyPr wrap="square" rtlCol="0">
            <a:spAutoFit/>
          </a:bodyPr>
          <a:lstStyle/>
          <a:p>
            <a:r>
              <a:rPr lang="en" sz="1600" b="1" dirty="0">
                <a:solidFill>
                  <a:srgbClr val="7B4F3D"/>
                </a:solidFill>
              </a:rPr>
              <a:t>Les 5 vir 1 November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5981701" cy="341632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En al hierdie konings met hulle land het Josua in een slag geneem, omdat die HERE, die God van Israel, vir Israel gestry het</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604558"/>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Josua</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10:42</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2404341916"/>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199797"/>
            <a:ext cx="6800850" cy="1015663"/>
          </a:xfrm>
          <a:prstGeom prst="rect">
            <a:avLst/>
          </a:prstGeom>
          <a:noFill/>
        </p:spPr>
        <p:txBody>
          <a:bodyPr wrap="square" rtlCol="0">
            <a:spAutoFit/>
          </a:bodyPr>
          <a:lstStyle/>
          <a:p>
            <a:pPr>
              <a:spcBef>
                <a:spcPts val="600"/>
              </a:spcBef>
            </a:pPr>
            <a:r>
              <a:rPr lang="nl-NL" sz="2000" b="1" dirty="0"/>
              <a:t>Om die oorlog te verstaan wat daartoe gelei het dat Israel die land Kanaän in besit geneem het, is nie 'n maklike saak nie</a:t>
            </a:r>
            <a:r>
              <a:rPr lang="en" sz="2000" b="1" dirty="0"/>
              <a:t>.</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488725"/>
            <a:ext cx="6800850" cy="1015663"/>
          </a:xfrm>
          <a:prstGeom prst="rect">
            <a:avLst/>
          </a:prstGeom>
          <a:noFill/>
        </p:spPr>
        <p:txBody>
          <a:bodyPr wrap="square">
            <a:spAutoFit/>
          </a:bodyPr>
          <a:lstStyle/>
          <a:p>
            <a:pPr>
              <a:spcBef>
                <a:spcPts val="600"/>
              </a:spcBef>
            </a:pPr>
            <a:r>
              <a:rPr lang="nl-NL" sz="2000" b="1" dirty="0"/>
              <a:t>Om hierdie probleem te verstaan, moet ons delf in die Bybelse konsep van oorlog en die morele waardes wat op daardie kritieke oomblik in die geskiedenis op die spel is</a:t>
            </a:r>
            <a:r>
              <a:rPr lang="en" sz="2000" b="1" dirty="0"/>
              <a:t>.</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780839"/>
            <a:ext cx="6800850" cy="707886"/>
          </a:xfrm>
          <a:prstGeom prst="rect">
            <a:avLst/>
          </a:prstGeom>
          <a:noFill/>
        </p:spPr>
        <p:txBody>
          <a:bodyPr wrap="square">
            <a:spAutoFit/>
          </a:bodyPr>
          <a:lstStyle/>
          <a:p>
            <a:pPr>
              <a:spcBef>
                <a:spcPts val="600"/>
              </a:spcBef>
            </a:pPr>
            <a:r>
              <a:rPr lang="nl-NL" sz="2000" b="1" dirty="0"/>
              <a:t>So hoekom het so baie mense gesterf? Kan daardie oorlog as "heilig" beskou word</a:t>
            </a:r>
            <a:r>
              <a:rPr lang="en" sz="2000" b="1" dirty="0"/>
              <a:t>?</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1091628"/>
            <a:ext cx="6800850" cy="707886"/>
          </a:xfrm>
          <a:prstGeom prst="rect">
            <a:avLst/>
          </a:prstGeom>
          <a:noFill/>
        </p:spPr>
        <p:txBody>
          <a:bodyPr wrap="square">
            <a:spAutoFit/>
          </a:bodyPr>
          <a:lstStyle/>
          <a:p>
            <a:pPr>
              <a:spcBef>
                <a:spcPts val="600"/>
              </a:spcBef>
            </a:pPr>
            <a:r>
              <a:rPr lang="nl-NL" sz="2000" b="1" dirty="0"/>
              <a:t>Net soos God nooit bedoel het dat sonde moet bestaan nie, het Hy ook nie bedoel dat oorlog moet bestaan nie</a:t>
            </a:r>
            <a:r>
              <a:rPr lang="en" sz="2000" b="1" dirty="0"/>
              <a:t>.</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dirty="0">
                <a:ln/>
                <a:solidFill>
                  <a:schemeClr val="accent3"/>
                </a:solidFill>
              </a:rPr>
              <a:t>'N KWESSIE VAN ONGEREGTIGHEID</a:t>
            </a:r>
            <a:endParaRPr lang="en" sz="4400" b="1" dirty="0">
              <a:ln/>
              <a:solidFill>
                <a:schemeClr val="accent3"/>
              </a:solidFill>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nl-NL" b="1" dirty="0">
                <a:solidFill>
                  <a:srgbClr val="1B91A1"/>
                </a:solidFill>
                <a:latin typeface="Comic Sans MS" panose="030F0702030302020204" pitchFamily="66" charset="0"/>
              </a:rPr>
              <a:t>En die vierde geslag sal hierheen terugkom, want die ongeregtigheid van die Amoriete is tot nog toe nie vol nie</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(Genesis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969496"/>
          </a:xfrm>
          <a:prstGeom prst="rect">
            <a:avLst/>
          </a:prstGeom>
          <a:noFill/>
        </p:spPr>
        <p:txBody>
          <a:bodyPr wrap="square" rtlCol="0">
            <a:spAutoFit/>
          </a:bodyPr>
          <a:lstStyle/>
          <a:p>
            <a:pPr>
              <a:spcBef>
                <a:spcPts val="600"/>
              </a:spcBef>
            </a:pPr>
            <a:r>
              <a:rPr lang="en-ZA" sz="1900" b="1" dirty="0" err="1"/>
              <a:t>Argeologie</a:t>
            </a:r>
            <a:r>
              <a:rPr lang="en-ZA" sz="1900" b="1" dirty="0"/>
              <a:t> het </a:t>
            </a:r>
            <a:r>
              <a:rPr lang="en-ZA" sz="1900" b="1" dirty="0" err="1"/>
              <a:t>aan</a:t>
            </a:r>
            <a:r>
              <a:rPr lang="en-ZA" sz="1900" b="1" dirty="0"/>
              <a:t> die </a:t>
            </a:r>
            <a:r>
              <a:rPr lang="en-ZA" sz="1900" b="1" dirty="0" err="1"/>
              <a:t>lig</a:t>
            </a:r>
            <a:r>
              <a:rPr lang="en-ZA" sz="1900" b="1" dirty="0"/>
              <a:t> </a:t>
            </a:r>
            <a:r>
              <a:rPr lang="en-ZA" sz="1900" b="1" dirty="0" err="1"/>
              <a:t>gebring</a:t>
            </a:r>
            <a:r>
              <a:rPr lang="en-ZA" sz="1900" b="1" dirty="0"/>
              <a:t> </a:t>
            </a:r>
            <a:r>
              <a:rPr lang="en-ZA" sz="1900" b="1" dirty="0" err="1"/>
              <a:t>dat</a:t>
            </a:r>
            <a:r>
              <a:rPr lang="en-ZA" sz="1900" b="1" dirty="0"/>
              <a:t> </a:t>
            </a:r>
            <a:r>
              <a:rPr lang="en-ZA" sz="1900" b="1" dirty="0" err="1"/>
              <a:t>Kanaän</a:t>
            </a:r>
            <a:r>
              <a:rPr lang="en-ZA" sz="1900" b="1" dirty="0"/>
              <a:t> se </a:t>
            </a:r>
            <a:r>
              <a:rPr lang="en-ZA" sz="1900" b="1" dirty="0" err="1"/>
              <a:t>godsdiens</a:t>
            </a:r>
            <a:r>
              <a:rPr lang="en-ZA" sz="1900" b="1" dirty="0"/>
              <a:t> </a:t>
            </a:r>
            <a:r>
              <a:rPr lang="en-ZA" sz="1900" b="1" dirty="0" err="1"/>
              <a:t>presies</a:t>
            </a:r>
            <a:r>
              <a:rPr lang="en-ZA" sz="1900" b="1" dirty="0"/>
              <a:t> was wat die Bybel </a:t>
            </a:r>
            <a:r>
              <a:rPr lang="en-ZA" sz="1900" b="1" dirty="0" err="1"/>
              <a:t>sê</a:t>
            </a:r>
            <a:r>
              <a:rPr lang="en-ZA" sz="1900" b="1" dirty="0"/>
              <a:t>: towery, </a:t>
            </a:r>
            <a:r>
              <a:rPr lang="en-ZA" sz="1900" b="1" dirty="0" err="1"/>
              <a:t>waarsêery</a:t>
            </a:r>
            <a:r>
              <a:rPr lang="en-ZA" sz="1900" b="1" dirty="0"/>
              <a:t>, </a:t>
            </a:r>
            <a:r>
              <a:rPr lang="en-ZA" sz="1900" b="1" dirty="0" err="1"/>
              <a:t>kommunikasie</a:t>
            </a:r>
            <a:r>
              <a:rPr lang="en-ZA" sz="1900" b="1" dirty="0"/>
              <a:t> met die </a:t>
            </a:r>
            <a:r>
              <a:rPr lang="en-ZA" sz="1900" b="1" dirty="0" err="1"/>
              <a:t>dooies</a:t>
            </a:r>
            <a:r>
              <a:rPr lang="en-ZA" sz="1900" b="1" dirty="0"/>
              <a:t>, </a:t>
            </a:r>
            <a:r>
              <a:rPr lang="en-ZA" sz="1900" b="1" dirty="0" err="1"/>
              <a:t>spiritisme</a:t>
            </a:r>
            <a:r>
              <a:rPr lang="en-ZA" sz="1900" b="1" dirty="0"/>
              <a:t>... </a:t>
            </a:r>
            <a:r>
              <a:rPr lang="en-ZA" sz="1900" b="1" dirty="0" err="1"/>
              <a:t>en</a:t>
            </a:r>
            <a:r>
              <a:rPr lang="en-ZA" sz="1900" b="1" dirty="0"/>
              <a:t> </a:t>
            </a:r>
            <a:r>
              <a:rPr lang="en-ZA" sz="1900" b="1" dirty="0" err="1"/>
              <a:t>kinderoffers</a:t>
            </a:r>
            <a:r>
              <a:rPr lang="en-ZA" sz="1900" b="1" dirty="0"/>
              <a:t>! </a:t>
            </a:r>
            <a:r>
              <a:rPr lang="en" sz="1900" b="1" dirty="0"/>
              <a:t>(Deut.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649801"/>
            <a:ext cx="3402711" cy="3016210"/>
          </a:xfrm>
          <a:prstGeom prst="rect">
            <a:avLst/>
          </a:prstGeom>
          <a:noFill/>
        </p:spPr>
        <p:txBody>
          <a:bodyPr wrap="square">
            <a:spAutoFit/>
          </a:bodyPr>
          <a:lstStyle/>
          <a:p>
            <a:pPr>
              <a:spcBef>
                <a:spcPts val="600"/>
              </a:spcBef>
            </a:pPr>
            <a:r>
              <a:rPr lang="nl-NL" sz="1900" b="1" dirty="0"/>
              <a:t>Uiteindelik moes hierdie afwykende rituele, wat mense se moraliteit verlaag het en allerhande ondeugde bevorder het, tot 'n einde gekom word. Die uitwissing van die Kanaäniete sou die morele agteruitgang van die mensdom voorkom—ten minste vir 'n tyd—</a:t>
            </a:r>
            <a:r>
              <a:rPr lang="en" sz="1900" b="1" dirty="0"/>
              <a:t>.</a:t>
            </a: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15452" cy="677108"/>
          </a:xfrm>
          <a:prstGeom prst="rect">
            <a:avLst/>
          </a:prstGeom>
          <a:noFill/>
        </p:spPr>
        <p:txBody>
          <a:bodyPr wrap="square">
            <a:spAutoFit/>
          </a:bodyPr>
          <a:lstStyle/>
          <a:p>
            <a:pPr>
              <a:spcBef>
                <a:spcPts val="600"/>
              </a:spcBef>
            </a:pPr>
            <a:r>
              <a:rPr lang="nl-NL" sz="1900" b="1" dirty="0"/>
              <a:t>Hoewel hierdie gebruike reeds in Abraham se tyd algemeen was, het God hulle meer as 400 jaar gegee om hulle gedrag reg te stel</a:t>
            </a:r>
            <a:r>
              <a:rPr lang="en" sz="1900" b="1" dirty="0"/>
              <a:t>.</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241414"/>
            <a:ext cx="9315452" cy="677108"/>
          </a:xfrm>
          <a:prstGeom prst="rect">
            <a:avLst/>
          </a:prstGeom>
          <a:noFill/>
        </p:spPr>
        <p:txBody>
          <a:bodyPr wrap="square">
            <a:spAutoFit/>
          </a:bodyPr>
          <a:lstStyle/>
          <a:p>
            <a:pPr>
              <a:spcBef>
                <a:spcPts val="600"/>
              </a:spcBef>
            </a:pPr>
            <a:r>
              <a:rPr lang="nl-NL" sz="1900" b="1" dirty="0"/>
              <a:t>Hierby moet die ritueel van "heilige prostitusie" gevoeg word – wat baie min met heiligheid te doen gehad het – wat deur beide priesters en priesteresse beoefen is</a:t>
            </a:r>
            <a:r>
              <a:rPr lang="en" sz="1900" b="1" dirty="0"/>
              <a:t>.</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ZA" sz="4400" b="1" dirty="0">
                <a:ln/>
                <a:solidFill>
                  <a:srgbClr val="118B9D"/>
                </a:solidFill>
                <a:effectLst>
                  <a:outerShdw blurRad="38100" dist="38100" dir="2700000" algn="tl">
                    <a:srgbClr val="000000">
                      <a:alpha val="43137"/>
                    </a:srgbClr>
                  </a:outerShdw>
                </a:effectLst>
              </a:rPr>
              <a:t>'N KWESSIE VAN GEREGTIGHEID</a:t>
            </a:r>
            <a:endParaRPr lang="en" sz="4400" b="1" dirty="0">
              <a:ln/>
              <a:solidFill>
                <a:srgbClr val="118B9D"/>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346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God is ‘n regverdige regter, en ‘n God wat elke dag toornig is. As hy hom nie bekeer nie, maak Hy sy swaard skerp; Hy span sy boog en mik daarmee</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(Psalm 7:12-13)</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23333"/>
            <a:ext cx="7873170" cy="1261884"/>
          </a:xfrm>
          <a:prstGeom prst="rect">
            <a:avLst/>
          </a:prstGeom>
          <a:noFill/>
        </p:spPr>
        <p:txBody>
          <a:bodyPr wrap="square" rtlCol="0">
            <a:spAutoFit/>
          </a:bodyPr>
          <a:lstStyle/>
          <a:p>
            <a:pPr>
              <a:spcBef>
                <a:spcPts val="600"/>
              </a:spcBef>
            </a:pPr>
            <a:r>
              <a:rPr lang="nl-NL" sz="1900" b="1" dirty="0"/>
              <a:t>Liefde en geregtigheid is die fondament van God se karakter. Dit maak Hom 'n regverdige en onpartydige regter, wat straf uitstel sodat die sondaar bekeer kan word, maar wat nie die kwaad vir ewig sal duld nie</a:t>
            </a:r>
            <a:r>
              <a:rPr lang="en" sz="1900" b="1" dirty="0"/>
              <a:t>.</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39963"/>
            <a:ext cx="5129971" cy="2139047"/>
          </a:xfrm>
          <a:prstGeom prst="rect">
            <a:avLst/>
          </a:prstGeom>
          <a:noFill/>
        </p:spPr>
        <p:txBody>
          <a:bodyPr wrap="square">
            <a:spAutoFit/>
          </a:bodyPr>
          <a:lstStyle/>
          <a:p>
            <a:pPr>
              <a:spcBef>
                <a:spcPts val="600"/>
              </a:spcBef>
            </a:pPr>
            <a:r>
              <a:rPr lang="nl-NL" sz="1900" b="1" dirty="0"/>
              <a:t>God se begeerte was om 'n regverdige regering in daardie gebied te vestig, wat 'n voorbeeld vir alle nasies sou wees en hulle sou motiveer om hulle morele opvattings te verhef en sodoende 'n toestand van vrede en geregtigheid wêreldwyd te bewerkstellig (Deut. 4:5-6</a:t>
            </a:r>
            <a:r>
              <a:rPr lang="en" sz="1900" b="1" dirty="0"/>
              <a:t>).</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475919"/>
            <a:ext cx="7771643" cy="1015663"/>
          </a:xfrm>
          <a:prstGeom prst="rect">
            <a:avLst/>
          </a:prstGeom>
          <a:noFill/>
        </p:spPr>
        <p:txBody>
          <a:bodyPr wrap="square">
            <a:spAutoFit/>
          </a:bodyPr>
          <a:lstStyle/>
          <a:p>
            <a:pPr>
              <a:spcBef>
                <a:spcPts val="600"/>
              </a:spcBef>
            </a:pPr>
            <a:r>
              <a:rPr lang="nl-NL" sz="2000" b="1" dirty="0"/>
              <a:t>Die oorlog om Kanaän te verower is nie om imperialistiese redes gevoer nie, maar op goddelike bevel om die straf uit te voer wat sy goddelose inwoners verdien het</a:t>
            </a:r>
            <a:r>
              <a:rPr lang="en" sz="2000" b="1" dirty="0"/>
              <a:t>.</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261884"/>
          </a:xfrm>
          <a:prstGeom prst="rect">
            <a:avLst/>
          </a:prstGeom>
          <a:noFill/>
        </p:spPr>
        <p:txBody>
          <a:bodyPr wrap="square">
            <a:spAutoFit/>
          </a:bodyPr>
          <a:lstStyle/>
          <a:p>
            <a:pPr>
              <a:spcBef>
                <a:spcPts val="600"/>
              </a:spcBef>
            </a:pPr>
            <a:r>
              <a:rPr lang="nl-NL" sz="1900" b="1" dirty="0"/>
              <a:t>As 'n vegter en regter is God daartoe verbind om die oppergesag van die reg te implementeer, te stabiliseer en te handhaaf, wat 'n weerspieëling van sy karakter is</a:t>
            </a:r>
            <a:r>
              <a:rPr lang="en" sz="1900" b="1" dirty="0"/>
              <a:t>.</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nl-NL" sz="4400" b="1" spc="50" dirty="0">
                <a:ln w="0"/>
                <a:solidFill>
                  <a:schemeClr val="bg2">
                    <a:lumMod val="60000"/>
                    <a:lumOff val="40000"/>
                  </a:schemeClr>
                </a:solidFill>
                <a:effectLst>
                  <a:innerShdw blurRad="63500" dist="50800" dir="13500000">
                    <a:srgbClr val="000000">
                      <a:alpha val="50000"/>
                    </a:srgbClr>
                  </a:innerShdw>
                </a:effectLst>
              </a:rPr>
              <a:t>DIE BYBELSE KONSEP VAN OORLOG</a:t>
            </a:r>
            <a:endParaRPr lang="en" sz="4400" b="1" spc="50" dirty="0">
              <a:ln w="0"/>
              <a:solidFill>
                <a:schemeClr val="bg2">
                  <a:lumMod val="60000"/>
                  <a:lumOff val="4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Weet dan vandag dat die HERE jou God die Een is wat voor jou oortrek soos ‘n verterende vuur. Hy sal hulle vernietig en hulle voor jou onderwerp, sodat jy hulle gou kan verdrywe en tot niet maak soos die HERE jou beloof het</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(Deuteronomium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568946"/>
            <a:ext cx="10373032" cy="707886"/>
          </a:xfrm>
          <a:prstGeom prst="rect">
            <a:avLst/>
          </a:prstGeom>
          <a:noFill/>
        </p:spPr>
        <p:txBody>
          <a:bodyPr wrap="square" rtlCol="0">
            <a:spAutoFit/>
          </a:bodyPr>
          <a:lstStyle/>
          <a:p>
            <a:pPr>
              <a:spcBef>
                <a:spcPts val="600"/>
              </a:spcBef>
            </a:pPr>
            <a:r>
              <a:rPr lang="nl-NL" sz="2000" b="1" dirty="0"/>
              <a:t>Bybels moes oorloë beperk word tot spesifieke situasies en is deur God self gedefinieer. Dit is die reëls wat oorloë beheer het wat deur God gemagtig is</a:t>
            </a:r>
            <a:r>
              <a:rPr lang="en" sz="2000" b="1" dirty="0"/>
              <a:t>:</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2968983758"/>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nl-N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VERNIETIG DEUR HUL EIE KEUSE</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46440"/>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nl-NL" sz="1600" b="1" dirty="0">
                <a:solidFill>
                  <a:schemeClr val="accent5">
                    <a:lumMod val="75000"/>
                  </a:schemeClr>
                </a:solidFill>
                <a:latin typeface="Comic Sans MS" panose="030F0702030302020204" pitchFamily="66" charset="0"/>
              </a:rPr>
              <a:t>So het Josua dan die hele land verslaan, die Gebergte en die Suidland en die Laeveld en die Hange met al hulle konings sonder om iemand te laat oorbly wat vrygeraak het; en alles wat asemhaal, het hy met die banvloek getref, soos die HERE, die God van Israel, beveel het</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(Josua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a:spcBef>
                <a:spcPts val="600"/>
              </a:spcBef>
            </a:pPr>
            <a:r>
              <a:rPr lang="nl-NL" sz="2000" b="1" dirty="0"/>
              <a:t>Die hele gebied van Kanaän is tot vervloek verklaar, dit wil sê toegewy aan vernietiging. Elke lewende wese moes sterf (Deut. 20:16-18; Jos</a:t>
            </a:r>
            <a:r>
              <a:rPr lang="en" sz="2000" b="1" dirty="0"/>
              <a:t>.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45683138"/>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nl-NL" sz="2000" b="1" dirty="0"/>
              <a:t>Voor God is Kanaäniete en Israeliete gelyk beskou: onpartydig. Die verskil was dat sommige verkies het om te volhard in hulle rebellie teen God, terwyl ander verkies het om Hom te gehoorsaam</a:t>
            </a:r>
            <a:r>
              <a:rPr lang="en" sz="2000" b="1" dirty="0"/>
              <a:t>.</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en-ZA" sz="2000" b="1" dirty="0"/>
              <a:t>Daar was </a:t>
            </a:r>
            <a:r>
              <a:rPr lang="en-ZA" sz="2000" b="1" dirty="0" err="1"/>
              <a:t>egter</a:t>
            </a:r>
            <a:r>
              <a:rPr lang="en-ZA" sz="2000" b="1" dirty="0"/>
              <a:t> </a:t>
            </a:r>
            <a:r>
              <a:rPr lang="en-ZA" sz="2000" b="1" dirty="0" err="1"/>
              <a:t>uitsonderings</a:t>
            </a:r>
            <a:r>
              <a:rPr lang="en" sz="2000" b="1" dirty="0"/>
              <a:t>:</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spcBef>
                <a:spcPts val="600"/>
              </a:spcBef>
            </a:pPr>
            <a:r>
              <a:rPr lang="nl-NL" sz="2000" b="1" dirty="0"/>
              <a:t>Nou is die besluit steeds ons s'n. Wanneer Jesus kom, sal ons gered of vernietig word deur ons eie keuse</a:t>
            </a:r>
            <a:r>
              <a:rPr lang="en" sz="2000" b="1" dirty="0"/>
              <a:t>.</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r>
              <a:rPr lang="en-ZA"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SOEK VREDE</a:t>
            </a:r>
            <a:endPar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endParaRPr>
          </a:p>
        </p:txBody>
      </p:sp>
      <p:sp>
        <p:nvSpPr>
          <p:cNvPr id="5" name="CuadroTexto 4">
            <a:extLst>
              <a:ext uri="{FF2B5EF4-FFF2-40B4-BE49-F238E27FC236}">
                <a16:creationId xmlns:a16="http://schemas.microsoft.com/office/drawing/2014/main" id="{093E445B-2D02-F6A5-9379-33EA7E6CF684}"/>
              </a:ext>
            </a:extLst>
          </p:cNvPr>
          <p:cNvSpPr txBox="1"/>
          <p:nvPr/>
        </p:nvSpPr>
        <p:spPr>
          <a:xfrm>
            <a:off x="5624753" y="632400"/>
            <a:ext cx="6567246" cy="646331"/>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Ek sal Vrede as jou owerheid aanstel en Geregtigheid as jou bestuurders</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(Jesaja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906638" y="1242074"/>
            <a:ext cx="6317411" cy="1015663"/>
          </a:xfrm>
          <a:prstGeom prst="rect">
            <a:avLst/>
          </a:prstGeom>
          <a:noFill/>
        </p:spPr>
        <p:txBody>
          <a:bodyPr wrap="square" rtlCol="0">
            <a:spAutoFit/>
          </a:bodyPr>
          <a:lstStyle/>
          <a:p>
            <a:pPr>
              <a:spcBef>
                <a:spcPts val="600"/>
              </a:spcBef>
            </a:pPr>
            <a:r>
              <a:rPr lang="nl-NL" sz="2000" b="1" dirty="0"/>
              <a:t>Jesus word die "Vredevors" genoem (Jes. 9:6). Hy het gekom om vrede te bring, en hy sal in vrede regeer.                   (Joh. 14:27; Jes. </a:t>
            </a:r>
            <a:r>
              <a:rPr lang="en" sz="2000" b="1" dirty="0"/>
              <a:t>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2139047"/>
          </a:xfrm>
          <a:prstGeom prst="rect">
            <a:avLst/>
          </a:prstGeom>
          <a:noFill/>
        </p:spPr>
        <p:txBody>
          <a:bodyPr wrap="square">
            <a:spAutoFit/>
          </a:bodyPr>
          <a:lstStyle/>
          <a:p>
            <a:pPr>
              <a:spcBef>
                <a:spcPts val="600"/>
              </a:spcBef>
            </a:pPr>
            <a:r>
              <a:rPr lang="en-ZA" sz="1900" b="1" dirty="0"/>
              <a:t>Toe die </a:t>
            </a:r>
            <a:r>
              <a:rPr lang="en-ZA" sz="1900" b="1" dirty="0" err="1"/>
              <a:t>Siriese</a:t>
            </a:r>
            <a:r>
              <a:rPr lang="en-ZA" sz="1900" b="1" dirty="0"/>
              <a:t> </a:t>
            </a:r>
            <a:r>
              <a:rPr lang="en-ZA" sz="1900" b="1" dirty="0" err="1"/>
              <a:t>leër</a:t>
            </a:r>
            <a:r>
              <a:rPr lang="en-ZA" sz="1900" b="1" dirty="0"/>
              <a:t> Dothan </a:t>
            </a:r>
            <a:r>
              <a:rPr lang="en-ZA" sz="1900" b="1" dirty="0" err="1"/>
              <a:t>beleër</a:t>
            </a:r>
            <a:r>
              <a:rPr lang="en-ZA" sz="1900" b="1" dirty="0"/>
              <a:t> het om die </a:t>
            </a:r>
            <a:r>
              <a:rPr lang="en-ZA" sz="1900" b="1" dirty="0" err="1"/>
              <a:t>profeet</a:t>
            </a:r>
            <a:r>
              <a:rPr lang="en-ZA" sz="1900" b="1" dirty="0"/>
              <a:t> Elisa </a:t>
            </a:r>
            <a:r>
              <a:rPr lang="en-ZA" sz="1900" b="1" dirty="0" err="1"/>
              <a:t>gevange</a:t>
            </a:r>
            <a:r>
              <a:rPr lang="en-ZA" sz="1900" b="1" dirty="0"/>
              <a:t> </a:t>
            </a:r>
            <a:r>
              <a:rPr lang="en-ZA" sz="1900" b="1" dirty="0" err="1"/>
              <a:t>te</a:t>
            </a:r>
            <a:r>
              <a:rPr lang="en-ZA" sz="1900" b="1" dirty="0"/>
              <a:t> neem, het hy God </a:t>
            </a:r>
            <a:r>
              <a:rPr lang="en-ZA" sz="1900" b="1" dirty="0" err="1"/>
              <a:t>nie</a:t>
            </a:r>
            <a:r>
              <a:rPr lang="en-ZA" sz="1900" b="1" dirty="0"/>
              <a:t> </a:t>
            </a:r>
            <a:r>
              <a:rPr lang="en-ZA" sz="1900" b="1" dirty="0" err="1"/>
              <a:t>gevra</a:t>
            </a:r>
            <a:r>
              <a:rPr lang="en-ZA" sz="1900" b="1" dirty="0"/>
              <a:t> om die </a:t>
            </a:r>
            <a:r>
              <a:rPr lang="en-ZA" sz="1900" b="1" dirty="0" err="1"/>
              <a:t>hemelse</a:t>
            </a:r>
            <a:r>
              <a:rPr lang="en-ZA" sz="1900" b="1" dirty="0"/>
              <a:t> </a:t>
            </a:r>
            <a:r>
              <a:rPr lang="en-ZA" sz="1900" b="1" dirty="0" err="1"/>
              <a:t>leër</a:t>
            </a:r>
            <a:r>
              <a:rPr lang="en-ZA" sz="1900" b="1" dirty="0"/>
              <a:t> </a:t>
            </a:r>
            <a:r>
              <a:rPr lang="en-ZA" sz="1900" b="1" dirty="0" err="1"/>
              <a:t>rondom</a:t>
            </a:r>
            <a:r>
              <a:rPr lang="en-ZA" sz="1900" b="1" dirty="0"/>
              <a:t> </a:t>
            </a:r>
            <a:r>
              <a:rPr lang="en-ZA" sz="1900" b="1" dirty="0" err="1"/>
              <a:t>hom</a:t>
            </a:r>
            <a:r>
              <a:rPr lang="en-ZA" sz="1900" b="1" dirty="0"/>
              <a:t> die </a:t>
            </a:r>
            <a:r>
              <a:rPr lang="en-ZA" sz="1900" b="1" dirty="0" err="1"/>
              <a:t>Siriërs</a:t>
            </a:r>
            <a:r>
              <a:rPr lang="en-ZA" sz="1900" b="1" dirty="0"/>
              <a:t> </a:t>
            </a:r>
            <a:r>
              <a:rPr lang="en-ZA" sz="1900" b="1" dirty="0" err="1"/>
              <a:t>te</a:t>
            </a:r>
            <a:r>
              <a:rPr lang="en-ZA" sz="1900" b="1" dirty="0"/>
              <a:t> </a:t>
            </a:r>
            <a:r>
              <a:rPr lang="en-ZA" sz="1900" b="1" dirty="0" err="1"/>
              <a:t>laat</a:t>
            </a:r>
            <a:r>
              <a:rPr lang="en-ZA" sz="1900" b="1" dirty="0"/>
              <a:t> </a:t>
            </a:r>
            <a:r>
              <a:rPr lang="en-ZA" sz="1900" b="1" dirty="0" err="1"/>
              <a:t>vernietig</a:t>
            </a:r>
            <a:r>
              <a:rPr lang="en-ZA" sz="1900" b="1" dirty="0"/>
              <a:t> </a:t>
            </a:r>
            <a:r>
              <a:rPr lang="en-ZA" sz="1900" b="1" dirty="0" err="1"/>
              <a:t>nie</a:t>
            </a:r>
            <a:r>
              <a:rPr lang="en-ZA" sz="1900" b="1" dirty="0"/>
              <a:t>. In </a:t>
            </a:r>
            <a:r>
              <a:rPr lang="en-ZA" sz="1900" b="1" dirty="0" err="1"/>
              <a:t>plaas</a:t>
            </a:r>
            <a:r>
              <a:rPr lang="en-ZA" sz="1900" b="1" dirty="0"/>
              <a:t> </a:t>
            </a:r>
            <a:r>
              <a:rPr lang="en-ZA" sz="1900" b="1" dirty="0" err="1"/>
              <a:t>daarvan</a:t>
            </a:r>
            <a:r>
              <a:rPr lang="en-ZA" sz="1900" b="1" dirty="0"/>
              <a:t> het hy </a:t>
            </a:r>
            <a:r>
              <a:rPr lang="en-ZA" sz="1900" b="1" dirty="0" err="1"/>
              <a:t>gevra</a:t>
            </a:r>
            <a:r>
              <a:rPr lang="en-ZA" sz="1900" b="1" dirty="0"/>
              <a:t> om die </a:t>
            </a:r>
            <a:r>
              <a:rPr lang="en-ZA" sz="1900" b="1" dirty="0" err="1"/>
              <a:t>verblinde</a:t>
            </a:r>
            <a:r>
              <a:rPr lang="en-ZA" sz="1900" b="1" dirty="0"/>
              <a:t> </a:t>
            </a:r>
            <a:r>
              <a:rPr lang="en-ZA" sz="1900" b="1" dirty="0" err="1"/>
              <a:t>Siriese</a:t>
            </a:r>
            <a:r>
              <a:rPr lang="en-ZA" sz="1900" b="1" dirty="0"/>
              <a:t> </a:t>
            </a:r>
            <a:r>
              <a:rPr lang="en-ZA" sz="1900" b="1" dirty="0" err="1"/>
              <a:t>leër</a:t>
            </a:r>
            <a:r>
              <a:rPr lang="en-ZA" sz="1900" b="1" dirty="0"/>
              <a:t> </a:t>
            </a:r>
            <a:r>
              <a:rPr lang="en-ZA" sz="1900" b="1" dirty="0" err="1"/>
              <a:t>na</a:t>
            </a:r>
            <a:r>
              <a:rPr lang="en-ZA" sz="1900" b="1" dirty="0"/>
              <a:t> Samaria </a:t>
            </a:r>
            <a:r>
              <a:rPr lang="en-ZA" sz="1900" b="1" dirty="0" err="1"/>
              <a:t>te</a:t>
            </a:r>
            <a:r>
              <a:rPr lang="en-ZA" sz="1900" b="1" dirty="0"/>
              <a:t> lei </a:t>
            </a:r>
            <a:r>
              <a:rPr lang="en-ZA" sz="1900" b="1" dirty="0" err="1"/>
              <a:t>sodat</a:t>
            </a:r>
            <a:r>
              <a:rPr lang="en-ZA" sz="1900" b="1" dirty="0"/>
              <a:t> hy, </a:t>
            </a:r>
            <a:r>
              <a:rPr lang="en-ZA" sz="1900" b="1" dirty="0" err="1"/>
              <a:t>sodra</a:t>
            </a:r>
            <a:r>
              <a:rPr lang="en-ZA" sz="1900" b="1" dirty="0"/>
              <a:t> hy </a:t>
            </a:r>
            <a:r>
              <a:rPr lang="en-ZA" sz="1900" b="1" dirty="0" err="1"/>
              <a:t>daar</a:t>
            </a:r>
            <a:r>
              <a:rPr lang="en-ZA" sz="1900" b="1" dirty="0"/>
              <a:t> was, </a:t>
            </a:r>
            <a:r>
              <a:rPr lang="en-ZA" sz="1900" b="1" dirty="0" err="1"/>
              <a:t>vrede</a:t>
            </a:r>
            <a:r>
              <a:rPr lang="en-ZA" sz="1900" b="1" dirty="0"/>
              <a:t> </a:t>
            </a:r>
            <a:r>
              <a:rPr lang="en-ZA" sz="1900" b="1" dirty="0" err="1"/>
              <a:t>tussen</a:t>
            </a:r>
            <a:r>
              <a:rPr lang="en-ZA" sz="1900" b="1" dirty="0"/>
              <a:t> die twee </a:t>
            </a:r>
            <a:r>
              <a:rPr lang="en-ZA" sz="1900" b="1" dirty="0" err="1"/>
              <a:t>strydende</a:t>
            </a:r>
            <a:r>
              <a:rPr lang="en-ZA" sz="1900" b="1" dirty="0"/>
              <a:t> </a:t>
            </a:r>
            <a:r>
              <a:rPr lang="en-ZA" sz="1900" b="1" dirty="0" err="1"/>
              <a:t>nasies</a:t>
            </a:r>
            <a:r>
              <a:rPr lang="en-ZA" sz="1900" b="1" dirty="0"/>
              <a:t> </a:t>
            </a:r>
            <a:r>
              <a:rPr lang="en-ZA" sz="1900" b="1" dirty="0" err="1"/>
              <a:t>kon</a:t>
            </a:r>
            <a:r>
              <a:rPr lang="en-ZA" sz="1900" b="1" dirty="0"/>
              <a:t> bring (2 </a:t>
            </a:r>
            <a:r>
              <a:rPr lang="en-ZA" sz="1900" b="1" dirty="0" err="1"/>
              <a:t>Konings</a:t>
            </a:r>
            <a:r>
              <a:rPr lang="en" sz="1900" b="1" dirty="0"/>
              <a:t>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906638" y="2127963"/>
            <a:ext cx="6285361" cy="1015663"/>
          </a:xfrm>
          <a:prstGeom prst="rect">
            <a:avLst/>
          </a:prstGeom>
          <a:noFill/>
        </p:spPr>
        <p:txBody>
          <a:bodyPr wrap="square">
            <a:spAutoFit/>
          </a:bodyPr>
          <a:lstStyle/>
          <a:p>
            <a:pPr>
              <a:spcBef>
                <a:spcPts val="600"/>
              </a:spcBef>
            </a:pPr>
            <a:r>
              <a:rPr lang="nl-NL" sz="2000" b="1" dirty="0"/>
              <a:t>Maar totdat sy koninkryk van vrede 'n werklikheid word, bly ons in 'n gebied van oorlog, gedompel in die kosmiese konflik tussen goed en kwaad</a:t>
            </a:r>
            <a:r>
              <a:rPr lang="en" sz="2000" b="1" dirty="0"/>
              <a:t>.</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73137"/>
            <a:ext cx="5804034" cy="1015663"/>
          </a:xfrm>
          <a:prstGeom prst="rect">
            <a:avLst/>
          </a:prstGeom>
          <a:noFill/>
        </p:spPr>
        <p:txBody>
          <a:bodyPr wrap="square">
            <a:spAutoFit/>
          </a:bodyPr>
          <a:lstStyle/>
          <a:p>
            <a:pPr>
              <a:spcBef>
                <a:spcPts val="600"/>
              </a:spcBef>
            </a:pPr>
            <a:r>
              <a:rPr lang="nl-NL" sz="2000" b="1" dirty="0"/>
              <a:t>Dit is die voorbeeld wat Jesus ons geleer het: om altyd vrede in konflik te soek. Om kwaad met goed te oorwin </a:t>
            </a:r>
            <a:r>
              <a:rPr lang="en" sz="2000" b="1" dirty="0"/>
              <a:t>(Romeine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893647"/>
          </a:xfrm>
          <a:prstGeom prst="rect">
            <a:avLst/>
          </a:prstGeom>
          <a:noFill/>
        </p:spPr>
        <p:txBody>
          <a:bodyPr wrap="square">
            <a:spAutoFit/>
          </a:bodyPr>
          <a:lstStyle/>
          <a:p>
            <a:pPr>
              <a:spcBef>
                <a:spcPts val="600"/>
              </a:spcBef>
            </a:pPr>
            <a:r>
              <a:rPr lang="en" sz="2400" b="1" dirty="0">
                <a:solidFill>
                  <a:srgbClr val="11471E"/>
                </a:solidFill>
                <a:latin typeface="Constantia" panose="02030602050306030303" pitchFamily="18" charset="0"/>
              </a:rPr>
              <a:t>“</a:t>
            </a:r>
            <a:r>
              <a:rPr lang="nl-NL" sz="2400" b="1" dirty="0">
                <a:solidFill>
                  <a:srgbClr val="11471E"/>
                </a:solidFill>
                <a:latin typeface="Constantia" panose="02030602050306030303" pitchFamily="18" charset="0"/>
              </a:rPr>
              <a:t>Die algehele vernietiging van die inwoners van Jerigo was maar net 'n vervulling van die gebooie wat voorheen deur Moses gegee is aangaande die inwoners van Kanaän [...] Vir baie lyk dit asof hierdie gebooie in stryd is met die gees van liefde en barmhartigheid wat in ander dele van die Bybel voorgeskryf word, maar dit was in werklikheid die voorskrifte van oneindige wysheid en goedheid. God was op die punt om Israel in Kanaän te vestig, om onder hulle 'n nasie en regering te ontwikkel wat 'n manifestasie van Sy koninkryk op aarde sou wees. Hulle moes nie net erfgename van die ware godsdiens wees nie, maar ook die beginsels daarvan oor die hele wêreld versprei. Die Kanaäniete het hulle aan die vuilste en mees vernederende heidendom oorgegee, en dit was nodig dat die land skoongemaak moes word van </a:t>
            </a:r>
            <a:r>
              <a:rPr lang="nl-NL" sz="2400" b="1">
                <a:solidFill>
                  <a:srgbClr val="11471E"/>
                </a:solidFill>
                <a:latin typeface="Constantia" panose="02030602050306030303" pitchFamily="18" charset="0"/>
              </a:rPr>
              <a:t>wat virseker </a:t>
            </a:r>
            <a:r>
              <a:rPr lang="nl-NL" sz="2400" b="1" dirty="0">
                <a:solidFill>
                  <a:srgbClr val="11471E"/>
                </a:solidFill>
                <a:latin typeface="Constantia" panose="02030602050306030303" pitchFamily="18" charset="0"/>
              </a:rPr>
              <a:t>die vervulling van God se genadige voornemens sou verhinder</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1607</TotalTime>
  <Words>1256</Words>
  <Application>Microsoft Office PowerPoint</Application>
  <PresentationFormat>Panorámica</PresentationFormat>
  <Paragraphs>52</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75</cp:revision>
  <dcterms:created xsi:type="dcterms:W3CDTF">2025-10-06T14:35:36Z</dcterms:created>
  <dcterms:modified xsi:type="dcterms:W3CDTF">2025-10-22T05:20:27Z</dcterms:modified>
</cp:coreProperties>
</file>