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2" r:id="rId3"/>
    <p:sldId id="305" r:id="rId4"/>
    <p:sldId id="257" r:id="rId5"/>
    <p:sldId id="258" r:id="rId6"/>
    <p:sldId id="259" r:id="rId7"/>
    <p:sldId id="303" r:id="rId8"/>
    <p:sldId id="261" r:id="rId9"/>
    <p:sldId id="30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7F3B"/>
    <a:srgbClr val="ECFBA7"/>
    <a:srgbClr val="FFD03B"/>
    <a:srgbClr val="FFEEB7"/>
    <a:srgbClr val="FFC000"/>
    <a:srgbClr val="EDFFC1"/>
    <a:srgbClr val="B5FF00"/>
    <a:srgbClr val="D2FFC9"/>
    <a:srgbClr val="2BFF00"/>
    <a:srgbClr val="C1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r>
            <a:rPr lang="nl-NL" sz="1800" b="1" dirty="0">
              <a:effectLst>
                <a:outerShdw blurRad="38100" dist="38100" dir="2700000" algn="tl">
                  <a:srgbClr val="000000">
                    <a:alpha val="43137"/>
                  </a:srgbClr>
                </a:outerShdw>
              </a:effectLst>
            </a:rPr>
            <a:t>Die ondersoekproses is aangekondig en tot die volgende dag uitgestel (Jos</a:t>
          </a:r>
          <a:r>
            <a:rPr lang="en" sz="1800" b="1" dirty="0">
              <a:effectLst>
                <a:outerShdw blurRad="38100" dist="38100" dir="2700000" algn="tl">
                  <a:srgbClr val="000000">
                    <a:alpha val="43137"/>
                  </a:srgbClr>
                </a:outerShdw>
              </a:effectLst>
            </a:rPr>
            <a:t>. 7:14-15)</a:t>
          </a:r>
          <a:endParaRPr lang="es-ES" sz="1800"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nl-NL" sz="1800" b="1" dirty="0">
              <a:effectLst>
                <a:outerShdw blurRad="38100" dist="38100" dir="2700000" algn="tl">
                  <a:srgbClr val="000000">
                    <a:alpha val="43137"/>
                  </a:srgbClr>
                </a:outerShdw>
              </a:effectLst>
            </a:rPr>
            <a:t>Die stam van Juda is uitgewys (Jos</a:t>
          </a:r>
          <a:r>
            <a:rPr lang="en" sz="1800" b="1" dirty="0">
              <a:effectLst>
                <a:outerShdw blurRad="38100" dist="38100" dir="2700000" algn="tl">
                  <a:srgbClr val="000000">
                    <a:alpha val="43137"/>
                  </a:srgbClr>
                </a:outerShdw>
              </a:effectLst>
            </a:rPr>
            <a:t>. 7:16)</a:t>
          </a:r>
          <a:endParaRPr lang="es-ES" sz="1800" dirty="0">
            <a:effectLst>
              <a:outerShdw blurRad="38100" dist="38100" dir="2700000" algn="tl">
                <a:srgbClr val="000000">
                  <a:alpha val="43137"/>
                </a:srgbClr>
              </a:outerShdw>
            </a:effectLst>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nl-NL" sz="1800" b="1" dirty="0">
              <a:effectLst>
                <a:outerShdw blurRad="38100" dist="38100" dir="2700000" algn="tl">
                  <a:srgbClr val="000000">
                    <a:alpha val="43137"/>
                  </a:srgbClr>
                </a:outerShdw>
              </a:effectLst>
            </a:rPr>
            <a:t>Die gesin van Sera is uitgewys (Jos</a:t>
          </a:r>
          <a:r>
            <a:rPr lang="en" sz="1800" b="1" dirty="0">
              <a:effectLst>
                <a:outerShdw blurRad="38100" dist="38100" dir="2700000" algn="tl">
                  <a:srgbClr val="000000">
                    <a:alpha val="43137"/>
                  </a:srgbClr>
                </a:outerShdw>
              </a:effectLst>
            </a:rPr>
            <a:t>. 7:17a)</a:t>
          </a:r>
          <a:endParaRPr lang="es-ES" sz="1800" dirty="0">
            <a:effectLst>
              <a:outerShdw blurRad="38100" dist="38100" dir="2700000" algn="tl">
                <a:srgbClr val="000000">
                  <a:alpha val="43137"/>
                </a:srgbClr>
              </a:outerShdw>
            </a:effectLst>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nl-NL" sz="1800" b="1" dirty="0">
              <a:effectLst>
                <a:outerShdw blurRad="38100" dist="38100" dir="2700000" algn="tl">
                  <a:srgbClr val="000000">
                    <a:alpha val="43137"/>
                  </a:srgbClr>
                </a:outerShdw>
              </a:effectLst>
            </a:rPr>
            <a:t>Die leier Sabdi is aangewys (Jos</a:t>
          </a:r>
          <a:r>
            <a:rPr lang="en" sz="1800" b="1" dirty="0">
              <a:effectLst>
                <a:outerShdw blurRad="38100" dist="38100" dir="2700000" algn="tl">
                  <a:srgbClr val="000000">
                    <a:alpha val="43137"/>
                  </a:srgbClr>
                </a:outerShdw>
              </a:effectLst>
            </a:rPr>
            <a:t>. 7:17b)</a:t>
          </a:r>
          <a:endParaRPr lang="es-ES" sz="1800"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en-ZA" sz="1800" b="1" dirty="0">
              <a:effectLst>
                <a:outerShdw blurRad="38100" dist="38100" dir="2700000" algn="tl">
                  <a:srgbClr val="000000">
                    <a:alpha val="43137"/>
                  </a:srgbClr>
                </a:outerShdw>
              </a:effectLst>
            </a:rPr>
            <a:t>Agan is </a:t>
          </a:r>
          <a:r>
            <a:rPr lang="en-ZA" sz="1800" b="1" dirty="0" err="1">
              <a:effectLst>
                <a:outerShdw blurRad="38100" dist="38100" dir="2700000" algn="tl">
                  <a:srgbClr val="000000">
                    <a:alpha val="43137"/>
                  </a:srgbClr>
                </a:outerShdw>
              </a:effectLst>
            </a:rPr>
            <a:t>genoem</a:t>
          </a:r>
          <a:r>
            <a:rPr lang="en-ZA" sz="1800" b="1" dirty="0">
              <a:effectLst>
                <a:outerShdw blurRad="38100" dist="38100" dir="2700000" algn="tl">
                  <a:srgbClr val="000000">
                    <a:alpha val="43137"/>
                  </a:srgbClr>
                </a:outerShdw>
              </a:effectLst>
            </a:rPr>
            <a:t> (Jos</a:t>
          </a:r>
          <a:r>
            <a:rPr lang="en" sz="1800" b="1" dirty="0">
              <a:effectLst>
                <a:outerShdw blurRad="38100" dist="38100" dir="2700000" algn="tl">
                  <a:srgbClr val="000000">
                    <a:alpha val="43137"/>
                  </a:srgbClr>
                </a:outerShdw>
              </a:effectLst>
            </a:rPr>
            <a:t>. 7:18)</a:t>
          </a:r>
          <a:endParaRPr lang="es-ES" sz="1800" dirty="0">
            <a:effectLst>
              <a:outerShdw blurRad="38100" dist="38100" dir="2700000" algn="tl">
                <a:srgbClr val="000000">
                  <a:alpha val="43137"/>
                </a:srgbClr>
              </a:outerShdw>
            </a:effectLst>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en-ZA" sz="1200" b="1" dirty="0"/>
            <a:t>Agan het </a:t>
          </a:r>
          <a:r>
            <a:rPr lang="en-ZA" sz="1200" b="1" dirty="0" err="1"/>
            <a:t>stil</a:t>
          </a:r>
          <a:r>
            <a:rPr lang="en-ZA" sz="1200" b="1" dirty="0"/>
            <a:t> </a:t>
          </a:r>
          <a:r>
            <a:rPr lang="en-ZA" sz="1200" b="1" dirty="0" err="1"/>
            <a:t>gebly</a:t>
          </a:r>
          <a:endParaRPr lang="en-ZA" sz="1200" b="1"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en-ZA" sz="1200" b="1" dirty="0"/>
            <a:t>Agan het </a:t>
          </a:r>
          <a:r>
            <a:rPr lang="en-ZA" sz="1200" b="1" dirty="0" err="1"/>
            <a:t>stil</a:t>
          </a:r>
          <a:r>
            <a:rPr lang="en-ZA" sz="1200" b="1" dirty="0"/>
            <a:t> </a:t>
          </a:r>
          <a:r>
            <a:rPr lang="en-ZA" sz="1200" b="1" dirty="0" err="1"/>
            <a:t>gebly</a:t>
          </a:r>
          <a:endParaRPr lang="es-ES" sz="12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en-ZA" sz="1200" b="1" dirty="0"/>
            <a:t>Agan het </a:t>
          </a:r>
          <a:r>
            <a:rPr lang="en-ZA" sz="1200" b="1" dirty="0" err="1"/>
            <a:t>stil</a:t>
          </a:r>
          <a:r>
            <a:rPr lang="en-ZA" sz="1200" b="1" dirty="0"/>
            <a:t> </a:t>
          </a:r>
          <a:r>
            <a:rPr lang="en-ZA" sz="1200" b="1" dirty="0" err="1"/>
            <a:t>gebly</a:t>
          </a:r>
          <a:endParaRPr lang="es-ES" sz="12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en-ZA" sz="1200" b="1" dirty="0"/>
            <a:t>Agan het </a:t>
          </a:r>
          <a:r>
            <a:rPr lang="en-ZA" sz="1200" b="1" dirty="0" err="1"/>
            <a:t>stil</a:t>
          </a:r>
          <a:r>
            <a:rPr lang="en-ZA" sz="1200" b="1" dirty="0"/>
            <a:t> </a:t>
          </a:r>
          <a:r>
            <a:rPr lang="en-ZA" sz="1200" b="1" dirty="0" err="1"/>
            <a:t>gebly</a:t>
          </a:r>
          <a:endParaRPr lang="es-ES" sz="12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en-ZA" sz="1200" b="1" dirty="0"/>
            <a:t>Agan het </a:t>
          </a:r>
          <a:r>
            <a:rPr lang="en-ZA" sz="1200" b="1" dirty="0" err="1"/>
            <a:t>stil</a:t>
          </a:r>
          <a:r>
            <a:rPr lang="en-ZA" sz="1200" b="1" dirty="0"/>
            <a:t> </a:t>
          </a:r>
          <a:r>
            <a:rPr lang="en-ZA" sz="1200" b="1" dirty="0" err="1"/>
            <a:t>gebly</a:t>
          </a:r>
          <a:endParaRPr lang="es-ES" sz="1200" dirty="0"/>
        </a:p>
      </dgm:t>
    </dgm:pt>
    <dgm:pt modelId="{DAAF82CA-4FFE-4B17-A041-8177D0876CA3}" type="sibTrans" cxnId="{6DAA300B-0EE9-4165-9D90-681A583DB0BB}">
      <dgm:prSet/>
      <dgm:spPr/>
      <dgm:t>
        <a:bodyPr/>
        <a:lstStyle/>
        <a:p>
          <a:endParaRPr lang="es-ES" sz="1800"/>
        </a:p>
      </dgm:t>
    </dgm:pt>
    <dgm:pt modelId="{D4AC5B8D-FF47-44A9-8694-2521BB9035BE}" type="parTrans" cxnId="{6DAA300B-0EE9-4165-9D90-681A583DB0BB}">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en" sz="2400" b="1" dirty="0">
              <a:effectLst>
                <a:outerShdw blurRad="38100" dist="38100" dir="2700000" algn="tl">
                  <a:srgbClr val="000000">
                    <a:alpha val="43137"/>
                  </a:srgbClr>
                </a:outerShdw>
              </a:effectLst>
            </a:rPr>
            <a:t>Ragab</a:t>
          </a: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nl-NL" sz="1700" b="1" dirty="0"/>
            <a:t>Sy het die spioene op die dak weggesteek</a:t>
          </a:r>
          <a:endParaRPr lang="en" sz="1700" b="1" dirty="0"/>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r>
            <a:rPr lang="nl-NL" sz="1700" b="1" dirty="0"/>
            <a:t>Sy het vriendelik teenoor Israel opgetree</a:t>
          </a:r>
          <a:endParaRPr lang="en" sz="1700" b="1" dirty="0"/>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en" sz="2400" b="1" dirty="0">
              <a:solidFill>
                <a:schemeClr val="tx1"/>
              </a:solidFill>
              <a:effectLst/>
            </a:rPr>
            <a:t>Agan</a:t>
          </a: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nl-NL" sz="1800" b="1" dirty="0"/>
            <a:t>Hy het die buit in die grond weggesteek</a:t>
          </a:r>
          <a:endParaRPr lang="en" sz="1800" b="1" dirty="0"/>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r>
            <a:rPr lang="nl-NL" sz="1800" b="1" dirty="0"/>
            <a:t>Dit het moeilikheid vir Israel gebring</a:t>
          </a:r>
          <a:endParaRPr lang="en" sz="1800" b="1" dirty="0"/>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r>
            <a:rPr lang="nl-NL" sz="1800" b="1" dirty="0"/>
            <a:t>Sy het oorwinning verkies vanweë haar geloof</a:t>
          </a:r>
          <a:endParaRPr lang="en" sz="1800" b="1" dirty="0"/>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r>
            <a:rPr lang="nl-NL" sz="1800" b="1" dirty="0"/>
            <a:t>Hy het 'n nederlaag veroorsaak deur sy werke</a:t>
          </a:r>
          <a:endParaRPr lang="en" sz="1800" b="1" dirty="0"/>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nl-NL" sz="1800" b="1" dirty="0"/>
            <a:t>Sy het 'n verbond met Israel gesluit</a:t>
          </a:r>
          <a:endParaRPr lang="en" sz="1800" b="1" dirty="0"/>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nl-NL" sz="1800" b="1" dirty="0"/>
            <a:t>Hy het die verbond van Israel verbreek</a:t>
          </a:r>
          <a:endParaRPr lang="en" sz="1800" b="1" dirty="0"/>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nl-NL" sz="1700" b="1" dirty="0"/>
            <a:t>Sy het haar lewe en dié van haar gesin bevry</a:t>
          </a:r>
          <a:endParaRPr lang="es-ES" sz="1700" b="1" dirty="0"/>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nl-NL" sz="1800" b="1" dirty="0"/>
            <a:t>Hy is saam met sy gesin oorlede</a:t>
          </a:r>
          <a:endParaRPr lang="en" sz="1800" b="1" dirty="0"/>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custScaleY="135435">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Die ondersoekproses is aangekondig en tot die volgende dag uitgestel (Jos</a:t>
          </a:r>
          <a:r>
            <a:rPr lang="en" sz="1800" b="1" kern="1200" dirty="0">
              <a:effectLst>
                <a:outerShdw blurRad="38100" dist="38100" dir="2700000" algn="tl">
                  <a:srgbClr val="000000">
                    <a:alpha val="43137"/>
                  </a:srgbClr>
                </a:outerShdw>
              </a:effectLst>
            </a:rPr>
            <a:t>. 7:14-15)</a:t>
          </a:r>
          <a:endParaRPr lang="es-ES" sz="1800" kern="1200" dirty="0">
            <a:effectLst>
              <a:outerShdw blurRad="38100" dist="38100" dir="2700000" algn="tl">
                <a:srgbClr val="000000">
                  <a:alpha val="43137"/>
                </a:srgbClr>
              </a:outerShdw>
            </a:effectLst>
          </a:endParaRPr>
        </a:p>
      </dsp:txBody>
      <dsp:txXfrm>
        <a:off x="146676" y="89"/>
        <a:ext cx="9544269" cy="293351"/>
      </dsp:txXfrm>
    </dsp:sp>
    <dsp:sp modelId="{19F734BA-5F3B-459D-8DBE-57F6531A6D24}">
      <dsp:nvSpPr>
        <dsp:cNvPr id="0" name=""/>
        <dsp:cNvSpPr/>
      </dsp:nvSpPr>
      <dsp:spPr>
        <a:xfrm>
          <a:off x="9860112"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53" y="25024"/>
        <a:ext cx="75022" cy="243482"/>
      </dsp:txXfrm>
    </dsp:sp>
    <dsp:sp modelId="{38FC698C-3944-4519-B767-FB982AE32008}">
      <dsp:nvSpPr>
        <dsp:cNvPr id="0" name=""/>
        <dsp:cNvSpPr/>
      </dsp:nvSpPr>
      <dsp:spPr>
        <a:xfrm>
          <a:off x="10193561"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ZA" sz="1200" b="1" kern="1200" dirty="0"/>
            <a:t>Agan het </a:t>
          </a:r>
          <a:r>
            <a:rPr lang="en-ZA" sz="1200" b="1" kern="1200" dirty="0" err="1"/>
            <a:t>stil</a:t>
          </a:r>
          <a:r>
            <a:rPr lang="en-ZA" sz="1200" b="1" kern="1200" dirty="0"/>
            <a:t> </a:t>
          </a:r>
          <a:r>
            <a:rPr lang="en-ZA" sz="1200" b="1" kern="1200" dirty="0" err="1"/>
            <a:t>gebly</a:t>
          </a:r>
          <a:endParaRPr lang="es-ES" sz="1200" kern="1200" dirty="0"/>
        </a:p>
      </dsp:txBody>
      <dsp:txXfrm>
        <a:off x="10315302" y="25024"/>
        <a:ext cx="1343692" cy="243482"/>
      </dsp:txXfrm>
    </dsp:sp>
    <dsp:sp modelId="{2DC59288-CCE7-479C-AEF5-2C7D90B217E1}">
      <dsp:nvSpPr>
        <dsp:cNvPr id="0" name=""/>
        <dsp:cNvSpPr/>
      </dsp:nvSpPr>
      <dsp:spPr>
        <a:xfrm>
          <a:off x="408036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Die stam van Juda is uitgewys (Jos</a:t>
          </a:r>
          <a:r>
            <a:rPr lang="en" sz="1800" b="1" kern="1200" dirty="0">
              <a:effectLst>
                <a:outerShdw blurRad="38100" dist="38100" dir="2700000" algn="tl">
                  <a:srgbClr val="000000">
                    <a:alpha val="43137"/>
                  </a:srgbClr>
                </a:outerShdw>
              </a:effectLst>
            </a:rPr>
            <a:t>. 7:16)</a:t>
          </a:r>
          <a:endParaRPr lang="es-ES" sz="1800" kern="1200" dirty="0">
            <a:effectLst>
              <a:outerShdw blurRad="38100" dist="38100" dir="2700000" algn="tl">
                <a:srgbClr val="000000">
                  <a:alpha val="43137"/>
                </a:srgbClr>
              </a:outerShdw>
            </a:effectLst>
          </a:endParaRPr>
        </a:p>
      </dsp:txBody>
      <dsp:txXfrm>
        <a:off x="4227040" y="334510"/>
        <a:ext cx="5473755" cy="293351"/>
      </dsp:txXfrm>
    </dsp:sp>
    <dsp:sp modelId="{4125DFF6-83D5-4277-A491-D308568C91A2}">
      <dsp:nvSpPr>
        <dsp:cNvPr id="0" name=""/>
        <dsp:cNvSpPr/>
      </dsp:nvSpPr>
      <dsp:spPr>
        <a:xfrm>
          <a:off x="9869993"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359445"/>
        <a:ext cx="75022" cy="243482"/>
      </dsp:txXfrm>
    </dsp:sp>
    <dsp:sp modelId="{A539587E-FC17-4E5E-A50B-408C41076433}">
      <dsp:nvSpPr>
        <dsp:cNvPr id="0" name=""/>
        <dsp:cNvSpPr/>
      </dsp:nvSpPr>
      <dsp:spPr>
        <a:xfrm>
          <a:off x="10201397"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ZA" sz="1200" b="1" kern="1200" dirty="0"/>
            <a:t>Agan het </a:t>
          </a:r>
          <a:r>
            <a:rPr lang="en-ZA" sz="1200" b="1" kern="1200" dirty="0" err="1"/>
            <a:t>stil</a:t>
          </a:r>
          <a:r>
            <a:rPr lang="en-ZA" sz="1200" b="1" kern="1200" dirty="0"/>
            <a:t> </a:t>
          </a:r>
          <a:r>
            <a:rPr lang="en-ZA" sz="1200" b="1" kern="1200" dirty="0" err="1"/>
            <a:t>gebly</a:t>
          </a:r>
          <a:endParaRPr lang="es-ES" sz="1200" kern="1200" dirty="0"/>
        </a:p>
      </dsp:txBody>
      <dsp:txXfrm>
        <a:off x="10323138" y="359445"/>
        <a:ext cx="1343692" cy="243482"/>
      </dsp:txXfrm>
    </dsp:sp>
    <dsp:sp modelId="{4A66EC69-65EE-4ECD-AA81-1FAEECF1D4F5}">
      <dsp:nvSpPr>
        <dsp:cNvPr id="0" name=""/>
        <dsp:cNvSpPr/>
      </dsp:nvSpPr>
      <dsp:spPr>
        <a:xfrm>
          <a:off x="408036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Die gesin van Sera is uitgewys (Jos</a:t>
          </a:r>
          <a:r>
            <a:rPr lang="en" sz="1800" b="1" kern="1200" dirty="0">
              <a:effectLst>
                <a:outerShdw blurRad="38100" dist="38100" dir="2700000" algn="tl">
                  <a:srgbClr val="000000">
                    <a:alpha val="43137"/>
                  </a:srgbClr>
                </a:outerShdw>
              </a:effectLst>
            </a:rPr>
            <a:t>. 7:17a)</a:t>
          </a:r>
          <a:endParaRPr lang="es-ES" sz="1800" kern="1200" dirty="0">
            <a:effectLst>
              <a:outerShdw blurRad="38100" dist="38100" dir="2700000" algn="tl">
                <a:srgbClr val="000000">
                  <a:alpha val="43137"/>
                </a:srgbClr>
              </a:outerShdw>
            </a:effectLst>
          </a:endParaRPr>
        </a:p>
      </dsp:txBody>
      <dsp:txXfrm>
        <a:off x="4227040" y="668932"/>
        <a:ext cx="5473755" cy="293351"/>
      </dsp:txXfrm>
    </dsp:sp>
    <dsp:sp modelId="{8B0524A4-A0AE-462B-BF0C-4EC968739FD0}">
      <dsp:nvSpPr>
        <dsp:cNvPr id="0" name=""/>
        <dsp:cNvSpPr/>
      </dsp:nvSpPr>
      <dsp:spPr>
        <a:xfrm>
          <a:off x="9860151"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92" y="676460"/>
        <a:ext cx="75022" cy="243482"/>
      </dsp:txXfrm>
    </dsp:sp>
    <dsp:sp modelId="{851D1B37-6643-4D62-9601-E0058D220A5F}">
      <dsp:nvSpPr>
        <dsp:cNvPr id="0" name=""/>
        <dsp:cNvSpPr/>
      </dsp:nvSpPr>
      <dsp:spPr>
        <a:xfrm>
          <a:off x="10201397"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ZA" sz="1200" b="1" kern="1200" dirty="0"/>
            <a:t>Agan het </a:t>
          </a:r>
          <a:r>
            <a:rPr lang="en-ZA" sz="1200" b="1" kern="1200" dirty="0" err="1"/>
            <a:t>stil</a:t>
          </a:r>
          <a:r>
            <a:rPr lang="en-ZA" sz="1200" b="1" kern="1200" dirty="0"/>
            <a:t> </a:t>
          </a:r>
          <a:r>
            <a:rPr lang="en-ZA" sz="1200" b="1" kern="1200" dirty="0" err="1"/>
            <a:t>gebly</a:t>
          </a:r>
          <a:endParaRPr lang="es-ES" sz="1200" kern="1200" dirty="0"/>
        </a:p>
      </dsp:txBody>
      <dsp:txXfrm>
        <a:off x="10323138" y="693866"/>
        <a:ext cx="1343692" cy="243482"/>
      </dsp:txXfrm>
    </dsp:sp>
    <dsp:sp modelId="{46961188-8AC9-41D6-BF58-E21BEC8B3A81}">
      <dsp:nvSpPr>
        <dsp:cNvPr id="0" name=""/>
        <dsp:cNvSpPr/>
      </dsp:nvSpPr>
      <dsp:spPr>
        <a:xfrm>
          <a:off x="408036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Die leier Sabdi is aangewys (Jos</a:t>
          </a:r>
          <a:r>
            <a:rPr lang="en" sz="1800" b="1" kern="1200" dirty="0">
              <a:effectLst>
                <a:outerShdw blurRad="38100" dist="38100" dir="2700000" algn="tl">
                  <a:srgbClr val="000000">
                    <a:alpha val="43137"/>
                  </a:srgbClr>
                </a:outerShdw>
              </a:effectLst>
            </a:rPr>
            <a:t>. 7:17b)</a:t>
          </a:r>
          <a:endParaRPr lang="es-ES" sz="1800" kern="1200" dirty="0">
            <a:effectLst>
              <a:outerShdw blurRad="38100" dist="38100" dir="2700000" algn="tl">
                <a:srgbClr val="000000">
                  <a:alpha val="43137"/>
                </a:srgbClr>
              </a:outerShdw>
            </a:effectLst>
          </a:endParaRPr>
        </a:p>
      </dsp:txBody>
      <dsp:txXfrm>
        <a:off x="4227040" y="1003353"/>
        <a:ext cx="5473755" cy="293351"/>
      </dsp:txXfrm>
    </dsp:sp>
    <dsp:sp modelId="{66871472-CE64-47CE-A810-30A567E2798E}">
      <dsp:nvSpPr>
        <dsp:cNvPr id="0" name=""/>
        <dsp:cNvSpPr/>
      </dsp:nvSpPr>
      <dsp:spPr>
        <a:xfrm>
          <a:off x="9869993"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028288"/>
        <a:ext cx="75022" cy="243482"/>
      </dsp:txXfrm>
    </dsp:sp>
    <dsp:sp modelId="{C9568CFF-9A3C-4C28-9546-D376128FA9E6}">
      <dsp:nvSpPr>
        <dsp:cNvPr id="0" name=""/>
        <dsp:cNvSpPr/>
      </dsp:nvSpPr>
      <dsp:spPr>
        <a:xfrm>
          <a:off x="10201397"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ZA" sz="1200" b="1" kern="1200" dirty="0"/>
            <a:t>Agan het </a:t>
          </a:r>
          <a:r>
            <a:rPr lang="en-ZA" sz="1200" b="1" kern="1200" dirty="0" err="1"/>
            <a:t>stil</a:t>
          </a:r>
          <a:r>
            <a:rPr lang="en-ZA" sz="1200" b="1" kern="1200" dirty="0"/>
            <a:t> </a:t>
          </a:r>
          <a:r>
            <a:rPr lang="en-ZA" sz="1200" b="1" kern="1200" dirty="0" err="1"/>
            <a:t>gebly</a:t>
          </a:r>
          <a:endParaRPr lang="es-ES" sz="1200" kern="1200" dirty="0"/>
        </a:p>
      </dsp:txBody>
      <dsp:txXfrm>
        <a:off x="10323138" y="1028288"/>
        <a:ext cx="1343692" cy="243482"/>
      </dsp:txXfrm>
    </dsp:sp>
    <dsp:sp modelId="{123C8EFC-2789-4603-91BF-EEF6B7C2ED82}">
      <dsp:nvSpPr>
        <dsp:cNvPr id="0" name=""/>
        <dsp:cNvSpPr/>
      </dsp:nvSpPr>
      <dsp:spPr>
        <a:xfrm>
          <a:off x="408036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ZA" sz="1800" b="1" kern="1200" dirty="0">
              <a:effectLst>
                <a:outerShdw blurRad="38100" dist="38100" dir="2700000" algn="tl">
                  <a:srgbClr val="000000">
                    <a:alpha val="43137"/>
                  </a:srgbClr>
                </a:outerShdw>
              </a:effectLst>
            </a:rPr>
            <a:t>Agan is </a:t>
          </a:r>
          <a:r>
            <a:rPr lang="en-ZA" sz="1800" b="1" kern="1200" dirty="0" err="1">
              <a:effectLst>
                <a:outerShdw blurRad="38100" dist="38100" dir="2700000" algn="tl">
                  <a:srgbClr val="000000">
                    <a:alpha val="43137"/>
                  </a:srgbClr>
                </a:outerShdw>
              </a:effectLst>
            </a:rPr>
            <a:t>genoem</a:t>
          </a:r>
          <a:r>
            <a:rPr lang="en-ZA" sz="1800" b="1" kern="1200" dirty="0">
              <a:effectLst>
                <a:outerShdw blurRad="38100" dist="38100" dir="2700000" algn="tl">
                  <a:srgbClr val="000000">
                    <a:alpha val="43137"/>
                  </a:srgbClr>
                </a:outerShdw>
              </a:effectLst>
            </a:rPr>
            <a:t> (Jos</a:t>
          </a:r>
          <a:r>
            <a:rPr lang="en" sz="1800" b="1" kern="1200" dirty="0">
              <a:effectLst>
                <a:outerShdw blurRad="38100" dist="38100" dir="2700000" algn="tl">
                  <a:srgbClr val="000000">
                    <a:alpha val="43137"/>
                  </a:srgbClr>
                </a:outerShdw>
              </a:effectLst>
            </a:rPr>
            <a:t>. 7:18)</a:t>
          </a:r>
          <a:endParaRPr lang="es-ES" sz="1800" kern="1200" dirty="0">
            <a:effectLst>
              <a:outerShdw blurRad="38100" dist="38100" dir="2700000" algn="tl">
                <a:srgbClr val="000000">
                  <a:alpha val="43137"/>
                </a:srgbClr>
              </a:outerShdw>
            </a:effectLst>
          </a:endParaRPr>
        </a:p>
      </dsp:txBody>
      <dsp:txXfrm>
        <a:off x="4227040" y="1337774"/>
        <a:ext cx="5473755" cy="293351"/>
      </dsp:txXfrm>
    </dsp:sp>
    <dsp:sp modelId="{8D6A8B27-3F09-4C5F-9F28-4492D09B8235}">
      <dsp:nvSpPr>
        <dsp:cNvPr id="0" name=""/>
        <dsp:cNvSpPr/>
      </dsp:nvSpPr>
      <dsp:spPr>
        <a:xfrm>
          <a:off x="9869993"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362709"/>
        <a:ext cx="75022" cy="243482"/>
      </dsp:txXfrm>
    </dsp:sp>
    <dsp:sp modelId="{81494637-307B-48EF-8F7B-31E6C2D3C389}">
      <dsp:nvSpPr>
        <dsp:cNvPr id="0" name=""/>
        <dsp:cNvSpPr/>
      </dsp:nvSpPr>
      <dsp:spPr>
        <a:xfrm>
          <a:off x="10201397"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ZA" sz="1200" b="1" kern="1200" dirty="0"/>
            <a:t>Agan het </a:t>
          </a:r>
          <a:r>
            <a:rPr lang="en-ZA" sz="1200" b="1" kern="1200" dirty="0" err="1"/>
            <a:t>stil</a:t>
          </a:r>
          <a:r>
            <a:rPr lang="en-ZA" sz="1200" b="1" kern="1200" dirty="0"/>
            <a:t> </a:t>
          </a:r>
          <a:r>
            <a:rPr lang="en-ZA" sz="1200" b="1" kern="1200" dirty="0" err="1"/>
            <a:t>gebly</a:t>
          </a:r>
          <a:endParaRPr lang="en-ZA" sz="1200" b="1" kern="1200" dirty="0"/>
        </a:p>
      </dsp:txBody>
      <dsp:txXfrm>
        <a:off x="10323138"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133991"/>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Ragab</a:t>
          </a:r>
        </a:p>
      </dsp:txBody>
      <dsp:txXfrm>
        <a:off x="18319" y="151633"/>
        <a:ext cx="1169389" cy="567052"/>
      </dsp:txXfrm>
    </dsp:sp>
    <dsp:sp modelId="{5ED71C70-9444-4F7A-9D93-BC9CD35AAB8A}">
      <dsp:nvSpPr>
        <dsp:cNvPr id="0" name=""/>
        <dsp:cNvSpPr/>
      </dsp:nvSpPr>
      <dsp:spPr>
        <a:xfrm>
          <a:off x="121144" y="736328"/>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886912"/>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nl-NL" sz="1700" b="1" kern="1200" dirty="0"/>
            <a:t>Sy het die spioene op die dak weggesteek</a:t>
          </a:r>
          <a:endParaRPr lang="en" sz="1700" b="1" kern="1200" dirty="0"/>
        </a:p>
      </dsp:txBody>
      <dsp:txXfrm>
        <a:off x="259253" y="904554"/>
        <a:ext cx="2202825" cy="567052"/>
      </dsp:txXfrm>
    </dsp:sp>
    <dsp:sp modelId="{C59103E5-E72E-4BCB-B60E-3965B196A920}">
      <dsp:nvSpPr>
        <dsp:cNvPr id="0" name=""/>
        <dsp:cNvSpPr/>
      </dsp:nvSpPr>
      <dsp:spPr>
        <a:xfrm>
          <a:off x="121144" y="736328"/>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639833"/>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nl-NL" sz="1700" b="1" kern="1200" dirty="0"/>
            <a:t>Sy het vriendelik teenoor Israel opgetree</a:t>
          </a:r>
          <a:endParaRPr lang="en" sz="1700" b="1" kern="1200" dirty="0"/>
        </a:p>
      </dsp:txBody>
      <dsp:txXfrm>
        <a:off x="259253" y="1657475"/>
        <a:ext cx="2202825" cy="567052"/>
      </dsp:txXfrm>
    </dsp:sp>
    <dsp:sp modelId="{B240B43A-6446-4345-8693-D7A4B4BE01B6}">
      <dsp:nvSpPr>
        <dsp:cNvPr id="0" name=""/>
        <dsp:cNvSpPr/>
      </dsp:nvSpPr>
      <dsp:spPr>
        <a:xfrm>
          <a:off x="121144" y="736328"/>
          <a:ext cx="120467" cy="2064313"/>
        </a:xfrm>
        <a:custGeom>
          <a:avLst/>
          <a:gdLst/>
          <a:ahLst/>
          <a:cxnLst/>
          <a:rect l="0" t="0" r="0" b="0"/>
          <a:pathLst>
            <a:path>
              <a:moveTo>
                <a:pt x="0" y="0"/>
              </a:moveTo>
              <a:lnTo>
                <a:pt x="0" y="2064313"/>
              </a:lnTo>
              <a:lnTo>
                <a:pt x="120467" y="206431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392754"/>
          <a:ext cx="2238109" cy="815774"/>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Sy het oorwinning verkies vanweë haar geloof</a:t>
          </a:r>
          <a:endParaRPr lang="en" sz="1800" b="1" kern="1200" dirty="0"/>
        </a:p>
      </dsp:txBody>
      <dsp:txXfrm>
        <a:off x="265504" y="2416647"/>
        <a:ext cx="2190323" cy="767988"/>
      </dsp:txXfrm>
    </dsp:sp>
    <dsp:sp modelId="{0034CAD1-EADD-442A-9426-DB425099B22C}">
      <dsp:nvSpPr>
        <dsp:cNvPr id="0" name=""/>
        <dsp:cNvSpPr/>
      </dsp:nvSpPr>
      <dsp:spPr>
        <a:xfrm>
          <a:off x="121144" y="736328"/>
          <a:ext cx="120467" cy="2923953"/>
        </a:xfrm>
        <a:custGeom>
          <a:avLst/>
          <a:gdLst/>
          <a:ahLst/>
          <a:cxnLst/>
          <a:rect l="0" t="0" r="0" b="0"/>
          <a:pathLst>
            <a:path>
              <a:moveTo>
                <a:pt x="0" y="0"/>
              </a:moveTo>
              <a:lnTo>
                <a:pt x="0" y="2923953"/>
              </a:lnTo>
              <a:lnTo>
                <a:pt x="120467" y="292395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359113"/>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Sy het 'n verbond met Israel gesluit</a:t>
          </a:r>
          <a:endParaRPr lang="en" sz="1800" b="1" kern="1200" dirty="0"/>
        </a:p>
      </dsp:txBody>
      <dsp:txXfrm>
        <a:off x="259253" y="3376755"/>
        <a:ext cx="2202825" cy="567052"/>
      </dsp:txXfrm>
    </dsp:sp>
    <dsp:sp modelId="{047C62CB-97DD-4DF5-92DC-026C1E5B4AA4}">
      <dsp:nvSpPr>
        <dsp:cNvPr id="0" name=""/>
        <dsp:cNvSpPr/>
      </dsp:nvSpPr>
      <dsp:spPr>
        <a:xfrm>
          <a:off x="121144" y="736328"/>
          <a:ext cx="120467" cy="3676874"/>
        </a:xfrm>
        <a:custGeom>
          <a:avLst/>
          <a:gdLst/>
          <a:ahLst/>
          <a:cxnLst/>
          <a:rect l="0" t="0" r="0" b="0"/>
          <a:pathLst>
            <a:path>
              <a:moveTo>
                <a:pt x="0" y="0"/>
              </a:moveTo>
              <a:lnTo>
                <a:pt x="0" y="3676874"/>
              </a:lnTo>
              <a:lnTo>
                <a:pt x="120467" y="367687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4112034"/>
          <a:ext cx="2238109" cy="602336"/>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nl-NL" sz="1700" b="1" kern="1200" dirty="0"/>
            <a:t>Sy het haar lewe en dié van haar gesin bevry</a:t>
          </a:r>
          <a:endParaRPr lang="es-ES" sz="1700" b="1" kern="1200" dirty="0"/>
        </a:p>
      </dsp:txBody>
      <dsp:txXfrm>
        <a:off x="259253" y="4129676"/>
        <a:ext cx="2202825" cy="567052"/>
      </dsp:txXfrm>
    </dsp:sp>
    <dsp:sp modelId="{B24EC25B-8508-41A4-8261-EEF250282397}">
      <dsp:nvSpPr>
        <dsp:cNvPr id="0" name=""/>
        <dsp:cNvSpPr/>
      </dsp:nvSpPr>
      <dsp:spPr>
        <a:xfrm>
          <a:off x="2539955" y="133991"/>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effectLst/>
            </a:rPr>
            <a:t>Agan</a:t>
          </a:r>
        </a:p>
      </dsp:txBody>
      <dsp:txXfrm>
        <a:off x="2557597" y="151633"/>
        <a:ext cx="1169389" cy="567052"/>
      </dsp:txXfrm>
    </dsp:sp>
    <dsp:sp modelId="{E7C7B1D9-907F-435B-A212-8F4FD25F36D7}">
      <dsp:nvSpPr>
        <dsp:cNvPr id="0" name=""/>
        <dsp:cNvSpPr/>
      </dsp:nvSpPr>
      <dsp:spPr>
        <a:xfrm>
          <a:off x="2660422" y="736328"/>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886912"/>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Hy het die buit in die grond weggesteek</a:t>
          </a:r>
          <a:endParaRPr lang="en" sz="1800" b="1" kern="1200" dirty="0"/>
        </a:p>
      </dsp:txBody>
      <dsp:txXfrm>
        <a:off x="2798532" y="904554"/>
        <a:ext cx="2202825" cy="567052"/>
      </dsp:txXfrm>
    </dsp:sp>
    <dsp:sp modelId="{5704AC36-7228-4647-BA2F-E5EA2A0ECE5E}">
      <dsp:nvSpPr>
        <dsp:cNvPr id="0" name=""/>
        <dsp:cNvSpPr/>
      </dsp:nvSpPr>
      <dsp:spPr>
        <a:xfrm>
          <a:off x="2660422" y="736328"/>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639833"/>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Dit het moeilikheid vir Israel gebring</a:t>
          </a:r>
          <a:endParaRPr lang="en" sz="1800" b="1" kern="1200" dirty="0"/>
        </a:p>
      </dsp:txBody>
      <dsp:txXfrm>
        <a:off x="2798532" y="1657475"/>
        <a:ext cx="2202825" cy="567052"/>
      </dsp:txXfrm>
    </dsp:sp>
    <dsp:sp modelId="{AFB70125-0A05-4C1C-AF46-F60B93D12F4B}">
      <dsp:nvSpPr>
        <dsp:cNvPr id="0" name=""/>
        <dsp:cNvSpPr/>
      </dsp:nvSpPr>
      <dsp:spPr>
        <a:xfrm>
          <a:off x="2660422" y="736328"/>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392754"/>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Hy het 'n nederlaag veroorsaak deur sy werke</a:t>
          </a:r>
          <a:endParaRPr lang="en" sz="1800" b="1" kern="1200" dirty="0"/>
        </a:p>
      </dsp:txBody>
      <dsp:txXfrm>
        <a:off x="2798532" y="2410396"/>
        <a:ext cx="2202825" cy="567052"/>
      </dsp:txXfrm>
    </dsp:sp>
    <dsp:sp modelId="{CEAA5FDD-32FD-454A-8A2D-E96BAF282211}">
      <dsp:nvSpPr>
        <dsp:cNvPr id="0" name=""/>
        <dsp:cNvSpPr/>
      </dsp:nvSpPr>
      <dsp:spPr>
        <a:xfrm>
          <a:off x="2660422" y="736328"/>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145675"/>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Hy het die verbond van Israel verbreek</a:t>
          </a:r>
          <a:endParaRPr lang="en" sz="1800" b="1" kern="1200" dirty="0"/>
        </a:p>
      </dsp:txBody>
      <dsp:txXfrm>
        <a:off x="2798532" y="3163317"/>
        <a:ext cx="2202825" cy="567052"/>
      </dsp:txXfrm>
    </dsp:sp>
    <dsp:sp modelId="{A259866E-3786-4381-A66D-9618105CD9C3}">
      <dsp:nvSpPr>
        <dsp:cNvPr id="0" name=""/>
        <dsp:cNvSpPr/>
      </dsp:nvSpPr>
      <dsp:spPr>
        <a:xfrm>
          <a:off x="2660422" y="736328"/>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3898596"/>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t>Hy is saam met sy gesin oorlede</a:t>
          </a:r>
          <a:endParaRPr lang="en" sz="1800" b="1" kern="1200" dirty="0"/>
        </a:p>
      </dsp:txBody>
      <dsp:txXfrm>
        <a:off x="2798532" y="3916238"/>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11/4/2025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5</a:t>
            </a:fld>
            <a:endParaRPr lang="en-US"/>
          </a:p>
        </p:txBody>
      </p:sp>
    </p:spTree>
    <p:extLst>
      <p:ext uri="{BB962C8B-B14F-4D97-AF65-F5344CB8AC3E}">
        <p14:creationId xmlns:p14="http://schemas.microsoft.com/office/powerpoint/2010/main" val="7391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04/11/2025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04/11/2025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1.jpeg"/><Relationship Id="rId5" Type="http://schemas.openxmlformats.org/officeDocument/2006/relationships/diagramQuickStyle" Target="../diagrams/quickStyle2.xml"/><Relationship Id="rId10" Type="http://schemas.openxmlformats.org/officeDocument/2006/relationships/image" Target="../media/image30.jpeg"/><Relationship Id="rId4" Type="http://schemas.openxmlformats.org/officeDocument/2006/relationships/diagramLayout" Target="../diagrams/layout2.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97508" y="317019"/>
            <a:ext cx="3826711" cy="2723823"/>
          </a:xfrm>
          <a:prstGeom prst="rect">
            <a:avLst/>
          </a:prstGeom>
          <a:noFill/>
          <a:effectLst>
            <a:outerShdw blurRad="50800" dist="25400" dir="2700000" algn="tl" rotWithShape="0">
              <a:prstClr val="black"/>
            </a:outerShdw>
          </a:effectLst>
        </p:spPr>
        <p:txBody>
          <a:bodyPr wrap="square" rtlCol="0">
            <a:spAutoFit/>
          </a:bodyPr>
          <a:lstStyle/>
          <a:p>
            <a:pPr algn="ctr"/>
            <a:r>
              <a:rPr lang="en-US" sz="5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DIE VYAND VAN BINNE</a:t>
            </a:r>
            <a:endParaRPr lang="en" sz="5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196732" y="209550"/>
            <a:ext cx="3794883" cy="307777"/>
          </a:xfrm>
          <a:prstGeom prst="rect">
            <a:avLst/>
          </a:prstGeom>
          <a:noFill/>
        </p:spPr>
        <p:txBody>
          <a:bodyPr wrap="square" rtlCol="0">
            <a:spAutoFit/>
          </a:bodyPr>
          <a:lstStyle/>
          <a:p>
            <a:pPr algn="ctr"/>
            <a:r>
              <a:rPr lang="en" sz="1400" b="1" dirty="0">
                <a:solidFill>
                  <a:srgbClr val="E1EDF7"/>
                </a:solidFill>
                <a:effectLst>
                  <a:outerShdw blurRad="38100" dist="38100" dir="2700000" algn="tl">
                    <a:srgbClr val="000000">
                      <a:alpha val="43137"/>
                    </a:srgbClr>
                  </a:outerShdw>
                </a:effectLst>
              </a:rPr>
              <a:t>Les 6 vir 8 November 2025</a:t>
            </a: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715250" y="289679"/>
            <a:ext cx="4362450" cy="566308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r>
              <a:rPr kumimoji="0" lang="nl-NL"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Ek, die HERE, deursoek die hart, toets die niere, om aan elkeen te gee na sy weë, volgens die vrug van sy handelinge</a:t>
            </a: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err="1">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Jeremia</a:t>
            </a:r>
            <a:r>
              <a:rPr kumimoji="0" lang="es-ES" sz="32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 17:10</a:t>
            </a: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5772150" cy="2539157"/>
          </a:xfrm>
          <a:prstGeom prst="rect">
            <a:avLst/>
          </a:prstGeom>
          <a:noFill/>
        </p:spPr>
        <p:txBody>
          <a:bodyPr wrap="square" rtlCol="0">
            <a:spAutoFit/>
          </a:bodyPr>
          <a:lstStyle/>
          <a:p>
            <a:pPr>
              <a:spcBef>
                <a:spcPts val="1800"/>
              </a:spcBef>
            </a:pPr>
            <a:r>
              <a:rPr lang="nl-NL" sz="1900" b="1" dirty="0">
                <a:uFill>
                  <a:solidFill>
                    <a:srgbClr val="CB2760"/>
                  </a:solidFill>
                </a:uFill>
              </a:rPr>
              <a:t>Die oorsaak van die nederlaag (Josua </a:t>
            </a:r>
            <a:r>
              <a:rPr lang="en" sz="1900" b="1" dirty="0"/>
              <a:t>7:1-5, 10-13)</a:t>
            </a:r>
          </a:p>
          <a:p>
            <a:pPr>
              <a:spcBef>
                <a:spcPts val="1800"/>
              </a:spcBef>
            </a:pPr>
            <a:r>
              <a:rPr lang="en-ZA" sz="2000" b="1" dirty="0" err="1"/>
              <a:t>Ontsteld</a:t>
            </a:r>
            <a:r>
              <a:rPr lang="en-ZA" sz="2000" b="1" dirty="0"/>
              <a:t> </a:t>
            </a:r>
            <a:r>
              <a:rPr lang="en-ZA" sz="2000" b="1" dirty="0" err="1"/>
              <a:t>en</a:t>
            </a:r>
            <a:r>
              <a:rPr lang="en-ZA" sz="2000" b="1" dirty="0"/>
              <a:t> </a:t>
            </a:r>
            <a:r>
              <a:rPr lang="en-ZA" sz="2000" b="1" dirty="0" err="1"/>
              <a:t>geteister</a:t>
            </a:r>
            <a:r>
              <a:rPr lang="en-ZA" sz="2000" b="1" dirty="0"/>
              <a:t> (Josua </a:t>
            </a:r>
            <a:r>
              <a:rPr lang="en" sz="2000" b="1" dirty="0"/>
              <a:t>7:6-9)</a:t>
            </a:r>
          </a:p>
          <a:p>
            <a:pPr>
              <a:spcBef>
                <a:spcPts val="1800"/>
              </a:spcBef>
            </a:pPr>
            <a:r>
              <a:rPr lang="en-ZA" sz="2000" b="1" dirty="0"/>
              <a:t>Die </a:t>
            </a:r>
            <a:r>
              <a:rPr lang="en-ZA" sz="2000" b="1" dirty="0" err="1"/>
              <a:t>oortreder</a:t>
            </a:r>
            <a:r>
              <a:rPr lang="en-ZA" sz="2000" b="1" dirty="0"/>
              <a:t> </a:t>
            </a:r>
            <a:r>
              <a:rPr lang="en-ZA" sz="2000" b="1" dirty="0" err="1"/>
              <a:t>ontdek</a:t>
            </a:r>
            <a:r>
              <a:rPr lang="en-ZA" sz="2000" b="1" dirty="0"/>
              <a:t> (Josua </a:t>
            </a:r>
            <a:r>
              <a:rPr lang="en" sz="2000" b="1" dirty="0"/>
              <a:t>7:14-19)</a:t>
            </a:r>
          </a:p>
          <a:p>
            <a:pPr>
              <a:spcBef>
                <a:spcPts val="1800"/>
              </a:spcBef>
            </a:pPr>
            <a:r>
              <a:rPr lang="en-ZA" sz="2000" b="1" dirty="0"/>
              <a:t>Agan se sonde (Josua </a:t>
            </a:r>
            <a:r>
              <a:rPr lang="en" sz="2000" b="1" dirty="0"/>
              <a:t>7:20-26)</a:t>
            </a:r>
          </a:p>
          <a:p>
            <a:pPr>
              <a:spcBef>
                <a:spcPts val="1800"/>
              </a:spcBef>
            </a:pPr>
            <a:r>
              <a:rPr lang="en-ZA" sz="2000" b="1" dirty="0" err="1"/>
              <a:t>Weer</a:t>
            </a:r>
            <a:r>
              <a:rPr lang="en-ZA" sz="2000" b="1" dirty="0"/>
              <a:t> </a:t>
            </a:r>
            <a:r>
              <a:rPr lang="en-ZA" sz="2000" b="1" dirty="0" err="1"/>
              <a:t>seëvierend</a:t>
            </a:r>
            <a:r>
              <a:rPr lang="en-ZA" sz="2000" b="1" dirty="0"/>
              <a:t> (Josua </a:t>
            </a:r>
            <a:r>
              <a:rPr lang="en" sz="2000" b="1" dirty="0"/>
              <a:t>8:1-29)</a:t>
            </a:r>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5" y="161925"/>
            <a:ext cx="6477000" cy="1323439"/>
          </a:xfrm>
          <a:prstGeom prst="rect">
            <a:avLst/>
          </a:prstGeom>
          <a:noFill/>
        </p:spPr>
        <p:txBody>
          <a:bodyPr wrap="square" rtlCol="0">
            <a:spAutoFit/>
          </a:bodyPr>
          <a:lstStyle/>
          <a:p>
            <a:pPr>
              <a:spcBef>
                <a:spcPts val="600"/>
              </a:spcBef>
            </a:pPr>
            <a:r>
              <a:rPr lang="nl-NL" sz="2000" b="1" dirty="0"/>
              <a:t>Na 'n onlogiese militêre taktiek het die mure van Jerigo geval. Israel het die stad binnegegaan en dit met die grond gelykgemaak. Oorwinning! Wie s’n? God s'n, aangesien Israel min daarmee te doen gehad het</a:t>
            </a:r>
            <a:r>
              <a:rPr lang="en" sz="2000" b="1" dirty="0"/>
              <a:t>.</a:t>
            </a:r>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628" y="5111212"/>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628" y="616892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2628" y="5640068"/>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2628" y="4053500"/>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2628" y="4582356"/>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76225" y="2487035"/>
            <a:ext cx="6476998" cy="1323439"/>
          </a:xfrm>
          <a:prstGeom prst="rect">
            <a:avLst/>
          </a:prstGeom>
          <a:noFill/>
        </p:spPr>
        <p:txBody>
          <a:bodyPr wrap="square">
            <a:spAutoFit/>
          </a:bodyPr>
          <a:lstStyle/>
          <a:p>
            <a:pPr>
              <a:spcBef>
                <a:spcPts val="600"/>
              </a:spcBef>
            </a:pPr>
            <a:r>
              <a:rPr lang="nl-NL" sz="2000" b="1" dirty="0"/>
              <a:t>Toe hulle God uiteindelik bevraagteken het, was die antwoord dawerend: Israel het gesondig en kan nie meer sy vyande verslaan nie. Hoe kan hulle God se guns herwin</a:t>
            </a:r>
            <a:r>
              <a:rPr lang="en" sz="2000" b="1" dirty="0"/>
              <a:t>?</a:t>
            </a:r>
          </a:p>
        </p:txBody>
      </p:sp>
      <p:sp>
        <p:nvSpPr>
          <p:cNvPr id="9" name="CuadroTexto 8">
            <a:extLst>
              <a:ext uri="{FF2B5EF4-FFF2-40B4-BE49-F238E27FC236}">
                <a16:creationId xmlns:a16="http://schemas.microsoft.com/office/drawing/2014/main" id="{AD2EBC14-CC74-FB00-3906-F565C145F22C}"/>
              </a:ext>
            </a:extLst>
          </p:cNvPr>
          <p:cNvSpPr txBox="1"/>
          <p:nvPr/>
        </p:nvSpPr>
        <p:spPr>
          <a:xfrm>
            <a:off x="276224" y="1478368"/>
            <a:ext cx="6476998" cy="1015663"/>
          </a:xfrm>
          <a:prstGeom prst="rect">
            <a:avLst/>
          </a:prstGeom>
          <a:noFill/>
        </p:spPr>
        <p:txBody>
          <a:bodyPr wrap="square">
            <a:spAutoFit/>
          </a:bodyPr>
          <a:lstStyle/>
          <a:p>
            <a:pPr>
              <a:spcBef>
                <a:spcPts val="600"/>
              </a:spcBef>
            </a:pPr>
            <a:r>
              <a:rPr lang="nl-NL" sz="2000" b="1" dirty="0"/>
              <a:t>Na 'n weldeurdagte militêre taktiek wen Ai. Verslaan! Deur wie? Deur die volk Israel, aangesien hulle nie op God gereken het nie</a:t>
            </a:r>
            <a:r>
              <a:rPr lang="en" sz="2000" b="1" dirty="0"/>
              <a:t>.</a:t>
            </a:r>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0"/>
            <a:ext cx="12191999" cy="769441"/>
          </a:xfrm>
          <a:prstGeom prst="rect">
            <a:avLst/>
          </a:prstGeom>
          <a:noFill/>
        </p:spPr>
        <p:txBody>
          <a:bodyPr wrap="square">
            <a:spAutoFit/>
          </a:bodyPr>
          <a:lstStyle/>
          <a:p>
            <a:pPr algn="ctr"/>
            <a:r>
              <a:rPr lang="nl-NL"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DIE OORSAAK VAN DIE NEDERLAAG</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ACBB1FC-82B5-F325-8290-43F026A8A3C6}"/>
              </a:ext>
            </a:extLst>
          </p:cNvPr>
          <p:cNvSpPr txBox="1"/>
          <p:nvPr/>
        </p:nvSpPr>
        <p:spPr>
          <a:xfrm>
            <a:off x="2" y="589577"/>
            <a:ext cx="12191998" cy="584775"/>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Israel het gesondig en het ook my verbond oortree wat Ek hulle opgelê het, en ook geneem van die bangoed en ook gesteel en dit selfs heimlik by hulle goed gevoeg</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(Josua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0" y="1349317"/>
            <a:ext cx="8203202" cy="1015663"/>
          </a:xfrm>
          <a:prstGeom prst="rect">
            <a:avLst/>
          </a:prstGeom>
          <a:noFill/>
        </p:spPr>
        <p:txBody>
          <a:bodyPr wrap="square" rtlCol="0">
            <a:spAutoFit/>
          </a:bodyPr>
          <a:lstStyle/>
          <a:p>
            <a:pPr>
              <a:spcBef>
                <a:spcPts val="600"/>
              </a:spcBef>
            </a:pPr>
            <a:r>
              <a:rPr lang="nl-NL" sz="2000" b="1" dirty="0"/>
              <a:t>Ná die gunstige verslag van die spioene wat na Jerigo gestuur is, het Josua God geraadpleeg en van Hom die strategie ontvang om die stad in te neem</a:t>
            </a:r>
            <a:r>
              <a:rPr lang="en" sz="2000" b="1" dirty="0"/>
              <a:t>.</a:t>
            </a:r>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3202" y="1450389"/>
            <a:ext cx="3798298" cy="23791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510112" y="3904050"/>
            <a:ext cx="6007510" cy="1554272"/>
          </a:xfrm>
          <a:prstGeom prst="rect">
            <a:avLst/>
          </a:prstGeom>
          <a:noFill/>
        </p:spPr>
        <p:txBody>
          <a:bodyPr wrap="square">
            <a:spAutoFit/>
          </a:bodyPr>
          <a:lstStyle/>
          <a:p>
            <a:pPr>
              <a:spcBef>
                <a:spcPts val="600"/>
              </a:spcBef>
            </a:pPr>
            <a:r>
              <a:rPr lang="en-ZA" sz="1900" b="1" dirty="0"/>
              <a:t>God het </a:t>
            </a:r>
            <a:r>
              <a:rPr lang="en-ZA" sz="1900" b="1" dirty="0" err="1"/>
              <a:t>gesien</a:t>
            </a:r>
            <a:r>
              <a:rPr lang="en-ZA" sz="1900" b="1" dirty="0"/>
              <a:t> </a:t>
            </a:r>
            <a:r>
              <a:rPr lang="en-ZA" sz="1900" b="1" dirty="0" err="1"/>
              <a:t>dat</a:t>
            </a:r>
            <a:r>
              <a:rPr lang="en-ZA" sz="1900" b="1" dirty="0"/>
              <a:t> "Israel </a:t>
            </a:r>
            <a:r>
              <a:rPr lang="en-ZA" sz="1900" b="1" dirty="0" err="1"/>
              <a:t>gesondig</a:t>
            </a:r>
            <a:r>
              <a:rPr lang="en-ZA" sz="1900" b="1" dirty="0"/>
              <a:t> het." </a:t>
            </a:r>
            <a:r>
              <a:rPr lang="en-ZA" sz="1900" b="1" dirty="0" err="1"/>
              <a:t>Nêrens</a:t>
            </a:r>
            <a:r>
              <a:rPr lang="en-ZA" sz="1900" b="1" dirty="0"/>
              <a:t> in die Bybel word sonde met </a:t>
            </a:r>
            <a:r>
              <a:rPr lang="en-ZA" sz="1900" b="1" dirty="0" err="1"/>
              <a:t>sulke</a:t>
            </a:r>
            <a:r>
              <a:rPr lang="en-ZA" sz="1900" b="1" dirty="0"/>
              <a:t> </a:t>
            </a:r>
            <a:r>
              <a:rPr lang="en-ZA" sz="1900" b="1" dirty="0" err="1"/>
              <a:t>nuanses</a:t>
            </a:r>
            <a:r>
              <a:rPr lang="en-ZA" sz="1900" b="1" dirty="0"/>
              <a:t> </a:t>
            </a:r>
            <a:r>
              <a:rPr lang="en-ZA" sz="1900" b="1" dirty="0" err="1"/>
              <a:t>beskryf</a:t>
            </a:r>
            <a:r>
              <a:rPr lang="en-ZA" sz="1900" b="1" dirty="0"/>
              <a:t> </a:t>
            </a:r>
            <a:r>
              <a:rPr lang="en-ZA" sz="1900" b="1" dirty="0" err="1"/>
              <a:t>nie</a:t>
            </a:r>
            <a:r>
              <a:rPr lang="en-ZA" sz="1900" b="1" dirty="0"/>
              <a:t>: "</a:t>
            </a:r>
            <a:r>
              <a:rPr lang="en-ZA" sz="1900" b="1" dirty="0" err="1"/>
              <a:t>hulle</a:t>
            </a:r>
            <a:r>
              <a:rPr lang="en-ZA" sz="1900" b="1" dirty="0"/>
              <a:t> het </a:t>
            </a:r>
            <a:r>
              <a:rPr lang="en-ZA" sz="1900" b="1" dirty="0" err="1"/>
              <a:t>geskend</a:t>
            </a:r>
            <a:r>
              <a:rPr lang="en-ZA" sz="1900" b="1" dirty="0"/>
              <a:t> ... </a:t>
            </a:r>
            <a:r>
              <a:rPr lang="en-ZA" sz="1900" b="1" dirty="0" err="1"/>
              <a:t>hulle</a:t>
            </a:r>
            <a:r>
              <a:rPr lang="en-ZA" sz="1900" b="1" dirty="0"/>
              <a:t> het </a:t>
            </a:r>
            <a:r>
              <a:rPr lang="en-ZA" sz="1900" b="1" dirty="0" err="1"/>
              <a:t>gevat</a:t>
            </a:r>
            <a:r>
              <a:rPr lang="en-ZA" sz="1900" b="1" dirty="0"/>
              <a:t> ... </a:t>
            </a:r>
            <a:r>
              <a:rPr lang="en-ZA" sz="1900" b="1" dirty="0" err="1"/>
              <a:t>hulle</a:t>
            </a:r>
            <a:r>
              <a:rPr lang="en-ZA" sz="1900" b="1" dirty="0"/>
              <a:t> het </a:t>
            </a:r>
            <a:r>
              <a:rPr lang="en-ZA" sz="1900" b="1" dirty="0" err="1"/>
              <a:t>gesteel</a:t>
            </a:r>
            <a:r>
              <a:rPr lang="en-ZA" sz="1900" b="1" dirty="0"/>
              <a:t>... </a:t>
            </a:r>
            <a:r>
              <a:rPr lang="en-ZA" sz="1900" b="1" dirty="0" err="1"/>
              <a:t>hulle</a:t>
            </a:r>
            <a:r>
              <a:rPr lang="en-ZA" sz="1900" b="1" dirty="0"/>
              <a:t> het </a:t>
            </a:r>
            <a:r>
              <a:rPr lang="en-ZA" sz="1900" b="1" dirty="0" err="1"/>
              <a:t>gelieg</a:t>
            </a:r>
            <a:r>
              <a:rPr lang="en-ZA" sz="1900" b="1" dirty="0"/>
              <a:t> ... </a:t>
            </a:r>
            <a:r>
              <a:rPr lang="en-ZA" sz="1900" b="1" dirty="0" err="1"/>
              <a:t>hulle</a:t>
            </a:r>
            <a:r>
              <a:rPr lang="en-ZA" sz="1900" b="1" dirty="0"/>
              <a:t> het </a:t>
            </a:r>
            <a:r>
              <a:rPr lang="en-ZA" sz="1900" b="1" dirty="0" err="1"/>
              <a:t>dit</a:t>
            </a:r>
            <a:r>
              <a:rPr lang="en-ZA" sz="1900" b="1" dirty="0"/>
              <a:t> by </a:t>
            </a:r>
            <a:r>
              <a:rPr lang="en-ZA" sz="1900" b="1" dirty="0" err="1"/>
              <a:t>hul</a:t>
            </a:r>
            <a:r>
              <a:rPr lang="en-ZA" sz="1900" b="1" dirty="0"/>
              <a:t> </a:t>
            </a:r>
            <a:r>
              <a:rPr lang="en-ZA" sz="1900" b="1" dirty="0" err="1"/>
              <a:t>eie</a:t>
            </a:r>
            <a:r>
              <a:rPr lang="en-ZA" sz="1900" b="1" dirty="0"/>
              <a:t> </a:t>
            </a:r>
            <a:r>
              <a:rPr lang="en-ZA" sz="1900" b="1" dirty="0" err="1"/>
              <a:t>besittings</a:t>
            </a:r>
            <a:r>
              <a:rPr lang="en-ZA" sz="1900" b="1" dirty="0"/>
              <a:t> </a:t>
            </a:r>
            <a:r>
              <a:rPr lang="en-ZA" sz="1900" b="1" dirty="0" err="1"/>
              <a:t>geplaas</a:t>
            </a:r>
            <a:r>
              <a:rPr lang="en" sz="1900" b="1" dirty="0"/>
              <a:t>.”</a:t>
            </a:r>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4185143"/>
            <a:ext cx="3172132"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6782" y="4343489"/>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0" y="3199728"/>
            <a:ext cx="8203200" cy="677108"/>
          </a:xfrm>
          <a:prstGeom prst="rect">
            <a:avLst/>
          </a:prstGeom>
          <a:noFill/>
        </p:spPr>
        <p:txBody>
          <a:bodyPr wrap="square">
            <a:spAutoFit/>
          </a:bodyPr>
          <a:lstStyle/>
          <a:p>
            <a:pPr>
              <a:spcBef>
                <a:spcPts val="600"/>
              </a:spcBef>
            </a:pPr>
            <a:r>
              <a:rPr lang="nl-NL" sz="1900" b="1" dirty="0"/>
              <a:t>Maar wat was die werklike rede vir die nederlaag, of wat sou die rede vir God gewees het om vir Josua te sê om nie Ai aan te val nie (Jos</a:t>
            </a:r>
            <a:r>
              <a:rPr lang="en" sz="1900" b="1" dirty="0"/>
              <a:t>. 7:11)?</a:t>
            </a:r>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187629"/>
            <a:ext cx="8203201" cy="969496"/>
          </a:xfrm>
          <a:prstGeom prst="rect">
            <a:avLst/>
          </a:prstGeom>
          <a:noFill/>
        </p:spPr>
        <p:txBody>
          <a:bodyPr wrap="square">
            <a:spAutoFit/>
          </a:bodyPr>
          <a:lstStyle/>
          <a:p>
            <a:pPr>
              <a:spcBef>
                <a:spcPts val="600"/>
              </a:spcBef>
            </a:pPr>
            <a:r>
              <a:rPr lang="nl-NL" sz="1900" b="1" dirty="0"/>
              <a:t>As Josua, nadat hy die verslag ontvang het van die spioene wat na Ai gestuur is, dieselfde gedoen het, sou die dood van 36 mense vermy gewees het (Josua </a:t>
            </a:r>
            <a:r>
              <a:rPr lang="en" sz="1900" b="1" dirty="0"/>
              <a:t>7:1-5).</a:t>
            </a:r>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2" y="5531704"/>
            <a:ext cx="6007510" cy="1261884"/>
          </a:xfrm>
          <a:prstGeom prst="rect">
            <a:avLst/>
          </a:prstGeom>
          <a:noFill/>
        </p:spPr>
        <p:txBody>
          <a:bodyPr wrap="square">
            <a:spAutoFit/>
          </a:bodyPr>
          <a:lstStyle/>
          <a:p>
            <a:pPr>
              <a:spcBef>
                <a:spcPts val="600"/>
              </a:spcBef>
            </a:pPr>
            <a:r>
              <a:rPr lang="nl-NL" sz="1900" b="1" dirty="0"/>
              <a:t>Let op die meervoud. Die sonde is deur een man gepleeg, maar God het die hele volk verantwoordelik gehou. Hulle het die verbond verbreek; sonde moes uitgeroei word sodat dit herstel kon word</a:t>
            </a:r>
            <a:r>
              <a:rPr lang="en" sz="1900" b="1" dirty="0"/>
              <a:t>.</a:t>
            </a:r>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38100"/>
            <a:ext cx="12192000" cy="769441"/>
          </a:xfrm>
          <a:prstGeom prst="rect">
            <a:avLst/>
          </a:prstGeom>
          <a:noFill/>
        </p:spPr>
        <p:txBody>
          <a:bodyPr wrap="square">
            <a:spAutoFit/>
          </a:bodyPr>
          <a:lstStyle/>
          <a:p>
            <a:pPr algn="ctr"/>
            <a:r>
              <a:rPr lang="en-ZA"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ONTSTELD EN GETEISTER</a:t>
            </a:r>
            <a:endParaRPr lang="en"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0DA06A-8CEF-5DA7-6B6C-882764A54BCE}"/>
              </a:ext>
            </a:extLst>
          </p:cNvPr>
          <p:cNvSpPr txBox="1"/>
          <p:nvPr/>
        </p:nvSpPr>
        <p:spPr>
          <a:xfrm>
            <a:off x="557213" y="649117"/>
            <a:ext cx="11077573" cy="923330"/>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 b="1"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En Josua het gesê: ‘Ag, Here HERE, waarom het U hierdie volk ooit deur die Jordaan laat trek om ons oor te gee in die hand van die Amoriete, sodat hulle ons kan vernietig? Het ons tog maar besluit om oorkant die Jordaan te bly</a:t>
            </a:r>
            <a:r>
              <a:rPr lang="en" b="1" dirty="0">
                <a:solidFill>
                  <a:schemeClr val="accent5">
                    <a:lumMod val="75000"/>
                  </a:schemeClr>
                </a:solidFill>
                <a:latin typeface="Comic Sans MS" panose="030F0702030302020204" pitchFamily="66" charset="0"/>
              </a:rPr>
              <a:t>!’ ” </a:t>
            </a:r>
            <a:r>
              <a:rPr lang="en" sz="1400" b="1" dirty="0">
                <a:solidFill>
                  <a:schemeClr val="accent5">
                    <a:lumMod val="75000"/>
                  </a:schemeClr>
                </a:solidFill>
                <a:latin typeface="Comic Sans MS" panose="030F0702030302020204" pitchFamily="66" charset="0"/>
              </a:rPr>
              <a:t>(Josua 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531315" y="1663170"/>
            <a:ext cx="8660683" cy="707886"/>
          </a:xfrm>
          <a:prstGeom prst="rect">
            <a:avLst/>
          </a:prstGeom>
          <a:noFill/>
        </p:spPr>
        <p:txBody>
          <a:bodyPr wrap="square" rtlCol="0">
            <a:spAutoFit/>
          </a:bodyPr>
          <a:lstStyle/>
          <a:p>
            <a:pPr>
              <a:spcBef>
                <a:spcPts val="600"/>
              </a:spcBef>
            </a:pPr>
            <a:r>
              <a:rPr lang="nl-NL" sz="2000" b="1" dirty="0"/>
              <a:t>Josua en die ouderlinge was ontsteld oor die nederlaag by Ai, en hulle het duidelike tekens van rou getoon (Josua</a:t>
            </a:r>
            <a:r>
              <a:rPr lang="en" sz="2000" b="1" dirty="0"/>
              <a:t> 7:6).</a:t>
            </a: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31812" y="3496355"/>
            <a:ext cx="3331600"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31316" y="3318570"/>
            <a:ext cx="5071910" cy="1846659"/>
          </a:xfrm>
          <a:prstGeom prst="rect">
            <a:avLst/>
          </a:prstGeom>
          <a:noFill/>
        </p:spPr>
        <p:txBody>
          <a:bodyPr wrap="square">
            <a:spAutoFit/>
          </a:bodyPr>
          <a:lstStyle/>
          <a:p>
            <a:pPr>
              <a:spcBef>
                <a:spcPts val="600"/>
              </a:spcBef>
            </a:pPr>
            <a:r>
              <a:rPr lang="nl-NL" sz="1900" b="1" dirty="0"/>
              <a:t>Maar Josua se gees was nie dieselfde as dié van die Israeliete in die woestyn nie. Sy klagte was nie deur teleurstelling gemotiveer nie, maar deur vrees dat God se naam onder die heidene oneer sou doen (Josua</a:t>
            </a:r>
            <a:r>
              <a:rPr lang="en" sz="1900" b="1" dirty="0"/>
              <a:t> 7:8-9).</a:t>
            </a:r>
          </a:p>
        </p:txBody>
      </p:sp>
      <p:sp>
        <p:nvSpPr>
          <p:cNvPr id="7" name="CuadroTexto 6">
            <a:extLst>
              <a:ext uri="{FF2B5EF4-FFF2-40B4-BE49-F238E27FC236}">
                <a16:creationId xmlns:a16="http://schemas.microsoft.com/office/drawing/2014/main" id="{9818F621-15CB-E286-09E2-5570B3E2811C}"/>
              </a:ext>
            </a:extLst>
          </p:cNvPr>
          <p:cNvSpPr txBox="1"/>
          <p:nvPr/>
        </p:nvSpPr>
        <p:spPr>
          <a:xfrm>
            <a:off x="3531315" y="2318296"/>
            <a:ext cx="8660683" cy="1015663"/>
          </a:xfrm>
          <a:prstGeom prst="rect">
            <a:avLst/>
          </a:prstGeom>
          <a:noFill/>
        </p:spPr>
        <p:txBody>
          <a:bodyPr wrap="square">
            <a:spAutoFit/>
          </a:bodyPr>
          <a:lstStyle/>
          <a:p>
            <a:pPr>
              <a:spcBef>
                <a:spcPts val="600"/>
              </a:spcBef>
            </a:pPr>
            <a:r>
              <a:rPr lang="nl-NL" sz="2000" b="1" dirty="0"/>
              <a:t>Josua reageer dan met 'n woedebui soortgelyk aan Israel se herhaalde reaksie gedurende hulle 40 jaar van rondswerwing: "Waarom het jy ons oorgebring...? As ons maar net tevrede was om te bly ...!" (Josua</a:t>
            </a:r>
            <a:r>
              <a:rPr lang="en" sz="2000" b="1" dirty="0"/>
              <a:t> 7:7).</a:t>
            </a: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31315" y="5177097"/>
            <a:ext cx="5177048" cy="1554272"/>
          </a:xfrm>
          <a:prstGeom prst="rect">
            <a:avLst/>
          </a:prstGeom>
          <a:noFill/>
        </p:spPr>
        <p:txBody>
          <a:bodyPr wrap="square">
            <a:spAutoFit/>
          </a:bodyPr>
          <a:lstStyle/>
          <a:p>
            <a:pPr>
              <a:spcBef>
                <a:spcPts val="600"/>
              </a:spcBef>
            </a:pPr>
            <a:r>
              <a:rPr lang="nl-NL" sz="1900" b="1" dirty="0"/>
              <a:t>Hy het duidelik gesien dat God se karakter deur ongelowiges geïnterpreteer sou word op grond van hoe Sy mense opgetree het. Vandag is ons steeds God se getuienis in die wêreld. Wat 'n groot verantwoordelikheid</a:t>
            </a:r>
            <a:r>
              <a:rPr lang="en" sz="1900" b="1" dirty="0"/>
              <a:t>!</a:t>
            </a:r>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algn="ctr"/>
            <a:r>
              <a:rPr lang="en-ZA" sz="4400" b="1">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ONTDEK DIE OORTREDER</a:t>
            </a:r>
            <a:endParaRPr lang="e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endParaRPr>
          </a:p>
        </p:txBody>
      </p:sp>
      <p:sp>
        <p:nvSpPr>
          <p:cNvPr id="5" name="CuadroTexto 4">
            <a:extLst>
              <a:ext uri="{FF2B5EF4-FFF2-40B4-BE49-F238E27FC236}">
                <a16:creationId xmlns:a16="http://schemas.microsoft.com/office/drawing/2014/main" id="{79B7115B-E2AA-9267-6FB1-64BA667ACBD2}"/>
              </a:ext>
            </a:extLst>
          </p:cNvPr>
          <p:cNvSpPr txBox="1"/>
          <p:nvPr/>
        </p:nvSpPr>
        <p:spPr>
          <a:xfrm>
            <a:off x="0" y="697025"/>
            <a:ext cx="8676510" cy="1200329"/>
          </a:xfrm>
          <a:prstGeom prst="rect">
            <a:avLst/>
          </a:prstGeom>
          <a:noFill/>
        </p:spPr>
        <p:txBody>
          <a:bodyPr wrap="square">
            <a:spAutoFit/>
          </a:bodyPr>
          <a:lstStyle/>
          <a:p>
            <a:pPr algn="ct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nl-NL"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Kom dan môre vroeg aan volgens julle stamme; en die stam wat die HERE deur die lot aanwys, moet aankom volgens die geslagte; en die geslag wat die HERE aanwys, moet aankom volgens die huisgesinne, en die huisgesin wat die HERE aanwys, moet aankom man vir man</a:t>
            </a:r>
            <a:r>
              <a:rPr lang="en"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 sz="1400" b="1" dirty="0">
                <a:solidFill>
                  <a:srgbClr val="C2E49C"/>
                </a:solidFill>
                <a:effectLst>
                  <a:glow rad="88900">
                    <a:srgbClr val="8F3503"/>
                  </a:glow>
                  <a:outerShdw blurRad="38100" dist="38100" dir="2700000" algn="tl">
                    <a:srgbClr val="973803"/>
                  </a:outerShdw>
                </a:effectLst>
                <a:latin typeface="Comic Sans MS" panose="030F0702030302020204" pitchFamily="66" charset="0"/>
              </a:rPr>
              <a:t>(Josua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147635" y="2033290"/>
            <a:ext cx="8437770" cy="1554272"/>
          </a:xfrm>
          <a:prstGeom prst="rect">
            <a:avLst/>
          </a:prstGeom>
          <a:noFill/>
        </p:spPr>
        <p:txBody>
          <a:bodyPr wrap="square" rtlCol="0">
            <a:spAutoFit/>
          </a:bodyPr>
          <a:lstStyle/>
          <a:p>
            <a:pPr>
              <a:spcBef>
                <a:spcPts val="600"/>
              </a:spcBef>
            </a:pPr>
            <a:r>
              <a:rPr lang="nl-NL" sz="1900" b="1" dirty="0"/>
              <a:t>Om korporatiewe sonde (die skuld van die hele volk) uit die weg te ruim, moes die sondaar uitgeskakel word (Jos. 7:15). Uitgeskakel? Sou hy nie vergewe word as hy hom bekeer nie? Natuurlik sou hy! Maar Agan het geen teken van opregte berou getoon nie (en hy het baie geleenthede gehad om dit te doen</a:t>
            </a:r>
            <a:r>
              <a:rPr lang="en" sz="1900" b="1" dirty="0"/>
              <a:t>).</a:t>
            </a:r>
          </a:p>
        </p:txBody>
      </p:sp>
      <p:sp>
        <p:nvSpPr>
          <p:cNvPr id="8" name="CuadroTexto 7">
            <a:extLst>
              <a:ext uri="{FF2B5EF4-FFF2-40B4-BE49-F238E27FC236}">
                <a16:creationId xmlns:a16="http://schemas.microsoft.com/office/drawing/2014/main" id="{4BE24C83-B459-7209-55E4-017BE55643F7}"/>
              </a:ext>
            </a:extLst>
          </p:cNvPr>
          <p:cNvSpPr txBox="1"/>
          <p:nvPr/>
        </p:nvSpPr>
        <p:spPr>
          <a:xfrm>
            <a:off x="4365523" y="5149840"/>
            <a:ext cx="7826476" cy="707886"/>
          </a:xfrm>
          <a:prstGeom prst="rect">
            <a:avLst/>
          </a:prstGeom>
          <a:noFill/>
        </p:spPr>
        <p:txBody>
          <a:bodyPr wrap="square" rtlCol="0">
            <a:spAutoFit/>
          </a:bodyPr>
          <a:lstStyle/>
          <a:p>
            <a:pPr>
              <a:spcBef>
                <a:spcPts val="600"/>
              </a:spcBef>
            </a:pPr>
            <a:r>
              <a:rPr lang="nl-NL" sz="2000" b="1" dirty="0"/>
              <a:t>As weerspieëling van goddelike goedhartigheid en liefde het Josua Agan gevra om sy sonde te bely (Jos</a:t>
            </a:r>
            <a:r>
              <a:rPr lang="en" sz="2000" b="1" dirty="0"/>
              <a:t>. 7:19).</a:t>
            </a: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3146579369"/>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681884" y="730113"/>
            <a:ext cx="336247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365523" y="5842337"/>
            <a:ext cx="7826477" cy="1015663"/>
          </a:xfrm>
          <a:prstGeom prst="rect">
            <a:avLst/>
          </a:prstGeom>
          <a:noFill/>
        </p:spPr>
        <p:txBody>
          <a:bodyPr wrap="square">
            <a:spAutoFit/>
          </a:bodyPr>
          <a:lstStyle/>
          <a:p>
            <a:pPr>
              <a:spcBef>
                <a:spcPts val="600"/>
              </a:spcBef>
            </a:pPr>
            <a:r>
              <a:rPr lang="nl-NL" sz="2000" b="1" dirty="0"/>
              <a:t>Agan se saak is verlore. Hy het bely, maar hy het nie om vergifnis gevra nie (Jos. 7:20). God het egter getreur oor sy hardheid van hart, gedemonstreer in elke oproep tot bekering</a:t>
            </a:r>
            <a:r>
              <a:rPr lang="en" sz="2000" b="1" dirty="0"/>
              <a:t>.</a:t>
            </a:r>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en-ZA" sz="4400" b="1" spc="600" dirty="0">
                <a:ln/>
                <a:solidFill>
                  <a:srgbClr val="FFD03B"/>
                </a:solidFill>
              </a:rPr>
              <a:t>AGAN SE SONDE</a:t>
            </a:r>
            <a:endParaRPr lang="en" sz="4400" b="1" spc="600" noProof="0" dirty="0">
              <a:ln/>
              <a:solidFill>
                <a:srgbClr val="FFD03B"/>
              </a:solidFill>
            </a:endParaRP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671975"/>
            <a:ext cx="9350477" cy="1200329"/>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Ek het naamlik een mooi mantel uit Sínear by die buitgoed gesien en twee honderd sikkels silwer en een goudstaaf van vyftig sikkels in gewig, en ek het dit begeer en dit geneem; en kyk, daar lê dit begrawe in die grond binne-in my tent, en die silwer daaronder</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(Josua 7:21)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113227" y="2112875"/>
            <a:ext cx="6718042" cy="1323439"/>
          </a:xfrm>
          <a:prstGeom prst="rect">
            <a:avLst/>
          </a:prstGeom>
          <a:noFill/>
        </p:spPr>
        <p:txBody>
          <a:bodyPr wrap="square" rtlCol="0">
            <a:spAutoFit/>
          </a:bodyPr>
          <a:lstStyle/>
          <a:p>
            <a:pPr>
              <a:spcBef>
                <a:spcPts val="600"/>
              </a:spcBef>
            </a:pPr>
            <a:r>
              <a:rPr lang="nl-NL" sz="2000" b="1" dirty="0"/>
              <a:t>Josua het Agan gevra om eer aan God te gee en sy sonde te bely (Jos. 7:19). Dit was sy laaste kans. As hy, toe hy bely het, om vergifnis gevra het ... Maar hy het nie, en daar was geen vergifnis vir hom nie. (Num</a:t>
            </a:r>
            <a:r>
              <a:rPr lang="en" sz="2000" b="1" dirty="0"/>
              <a:t>. 15:30-31).</a:t>
            </a: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1825733584"/>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906290" y="4815769"/>
            <a:ext cx="2223021" cy="1938992"/>
          </a:xfrm>
          <a:prstGeom prst="rect">
            <a:avLst/>
          </a:prstGeom>
          <a:noFill/>
        </p:spPr>
        <p:txBody>
          <a:bodyPr wrap="square">
            <a:spAutoFit/>
          </a:bodyPr>
          <a:lstStyle/>
          <a:p>
            <a:pPr>
              <a:spcBef>
                <a:spcPts val="600"/>
              </a:spcBef>
            </a:pPr>
            <a:r>
              <a:rPr lang="nl-NL" sz="2000" b="1" dirty="0"/>
              <a:t>Die besluite wat Agan in Jerigo geneem het, was diametraal teenoor dié van Ragab</a:t>
            </a:r>
            <a:r>
              <a:rPr lang="en" sz="2000" b="1" dirty="0"/>
              <a:t>:</a:t>
            </a: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4412" y="4919767"/>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89106" y="4919768"/>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05096" y="4916823"/>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113227" y="3436314"/>
            <a:ext cx="6718042" cy="1323439"/>
          </a:xfrm>
          <a:prstGeom prst="rect">
            <a:avLst/>
          </a:prstGeom>
          <a:noFill/>
        </p:spPr>
        <p:txBody>
          <a:bodyPr wrap="square">
            <a:spAutoFit/>
          </a:bodyPr>
          <a:lstStyle/>
          <a:p>
            <a:pPr>
              <a:spcBef>
                <a:spcPts val="600"/>
              </a:spcBef>
            </a:pPr>
            <a:r>
              <a:rPr lang="nl-NL" sz="2000" b="1" dirty="0"/>
              <a:t>Soos Eva, het Akan "gesien", "begeer" en "geneem", en sy sonde het baie geraak (Gen. 3:6). Soos Ananias en Saffira, het Akan van die vervloekte dinge wat aan God toegewy is, geneem en daarvoor betaal (Hand.</a:t>
            </a:r>
            <a:r>
              <a:rPr lang="en" sz="2000" b="1" dirty="0"/>
              <a:t>5:1-2).</a:t>
            </a:r>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0" y="0"/>
            <a:ext cx="12191999"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en-ZA"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WEER SEËVIEREND</a:t>
            </a:r>
            <a:endParaRPr lang="e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99066FC8-B834-F26F-CEC6-00B7E9065C2A}"/>
              </a:ext>
            </a:extLst>
          </p:cNvPr>
          <p:cNvSpPr txBox="1"/>
          <p:nvPr/>
        </p:nvSpPr>
        <p:spPr>
          <a:xfrm>
            <a:off x="2" y="694459"/>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en-US" sz="1600" b="1" dirty="0" err="1">
                <a:solidFill>
                  <a:schemeClr val="accent3">
                    <a:lumMod val="50000"/>
                  </a:schemeClr>
                </a:solidFill>
                <a:latin typeface="Comic Sans MS" panose="030F0702030302020204" pitchFamily="66" charset="0"/>
              </a:rPr>
              <a:t>Daarop</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sê</a:t>
            </a:r>
            <a:r>
              <a:rPr lang="en-US" sz="1600" b="1" dirty="0">
                <a:solidFill>
                  <a:schemeClr val="accent3">
                    <a:lumMod val="50000"/>
                  </a:schemeClr>
                </a:solidFill>
                <a:latin typeface="Comic Sans MS" panose="030F0702030302020204" pitchFamily="66" charset="0"/>
              </a:rPr>
              <a:t> die HERE </a:t>
            </a:r>
            <a:r>
              <a:rPr lang="en-US" sz="1600" b="1" dirty="0" err="1">
                <a:solidFill>
                  <a:schemeClr val="accent3">
                    <a:lumMod val="50000"/>
                  </a:schemeClr>
                </a:solidFill>
                <a:latin typeface="Comic Sans MS" panose="030F0702030302020204" pitchFamily="66" charset="0"/>
              </a:rPr>
              <a:t>vir</a:t>
            </a:r>
            <a:r>
              <a:rPr lang="en-US" sz="1600" b="1" dirty="0">
                <a:solidFill>
                  <a:schemeClr val="accent3">
                    <a:lumMod val="50000"/>
                  </a:schemeClr>
                </a:solidFill>
                <a:latin typeface="Comic Sans MS" panose="030F0702030302020204" pitchFamily="66" charset="0"/>
              </a:rPr>
              <a:t> Josua: ‘Wees </a:t>
            </a:r>
            <a:r>
              <a:rPr lang="en-US" sz="1600" b="1" dirty="0" err="1">
                <a:solidFill>
                  <a:schemeClr val="accent3">
                    <a:lumMod val="50000"/>
                  </a:schemeClr>
                </a:solidFill>
                <a:latin typeface="Comic Sans MS" panose="030F0702030302020204" pitchFamily="66" charset="0"/>
              </a:rPr>
              <a:t>nie</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bevrees</a:t>
            </a:r>
            <a:r>
              <a:rPr lang="en-US" sz="1600" b="1" dirty="0">
                <a:solidFill>
                  <a:schemeClr val="accent3">
                    <a:lumMod val="50000"/>
                  </a:schemeClr>
                </a:solidFill>
                <a:latin typeface="Comic Sans MS" panose="030F0702030302020204" pitchFamily="66" charset="0"/>
              </a:rPr>
              <a:t> of </a:t>
            </a:r>
            <a:r>
              <a:rPr lang="en-US" sz="1600" b="1" dirty="0" err="1">
                <a:solidFill>
                  <a:schemeClr val="accent3">
                    <a:lumMod val="50000"/>
                  </a:schemeClr>
                </a:solidFill>
                <a:latin typeface="Comic Sans MS" panose="030F0702030302020204" pitchFamily="66" charset="0"/>
              </a:rPr>
              <a:t>verskrik</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nie</a:t>
            </a:r>
            <a:r>
              <a:rPr lang="en-US" sz="1600" b="1" dirty="0">
                <a:solidFill>
                  <a:schemeClr val="accent3">
                    <a:lumMod val="50000"/>
                  </a:schemeClr>
                </a:solidFill>
                <a:latin typeface="Comic Sans MS" panose="030F0702030302020204" pitchFamily="66" charset="0"/>
              </a:rPr>
              <a:t>; neem al die </a:t>
            </a:r>
            <a:r>
              <a:rPr lang="en-US" sz="1600" b="1" dirty="0" err="1">
                <a:solidFill>
                  <a:schemeClr val="accent3">
                    <a:lumMod val="50000"/>
                  </a:schemeClr>
                </a:solidFill>
                <a:latin typeface="Comic Sans MS" panose="030F0702030302020204" pitchFamily="66" charset="0"/>
              </a:rPr>
              <a:t>weerbare</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manskappe</a:t>
            </a:r>
            <a:r>
              <a:rPr lang="en-US" sz="1600" b="1" dirty="0">
                <a:solidFill>
                  <a:schemeClr val="accent3">
                    <a:lumMod val="50000"/>
                  </a:schemeClr>
                </a:solidFill>
                <a:latin typeface="Comic Sans MS" panose="030F0702030302020204" pitchFamily="66" charset="0"/>
              </a:rPr>
              <a:t> met </a:t>
            </a:r>
            <a:r>
              <a:rPr lang="en-US" sz="1600" b="1" dirty="0" err="1">
                <a:solidFill>
                  <a:schemeClr val="accent3">
                    <a:lumMod val="50000"/>
                  </a:schemeClr>
                </a:solidFill>
                <a:latin typeface="Comic Sans MS" panose="030F0702030302020204" pitchFamily="66" charset="0"/>
              </a:rPr>
              <a:t>jou</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saam</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en</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maak</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jou</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klaar</a:t>
            </a:r>
            <a:r>
              <a:rPr lang="en-US" sz="1600" b="1" dirty="0">
                <a:solidFill>
                  <a:schemeClr val="accent3">
                    <a:lumMod val="50000"/>
                  </a:schemeClr>
                </a:solidFill>
                <a:latin typeface="Comic Sans MS" panose="030F0702030302020204" pitchFamily="66" charset="0"/>
              </a:rPr>
              <a:t>, trek op </a:t>
            </a:r>
            <a:r>
              <a:rPr lang="en-US" sz="1600" b="1" dirty="0" err="1">
                <a:solidFill>
                  <a:schemeClr val="accent3">
                    <a:lumMod val="50000"/>
                  </a:schemeClr>
                </a:solidFill>
                <a:latin typeface="Comic Sans MS" panose="030F0702030302020204" pitchFamily="66" charset="0"/>
              </a:rPr>
              <a:t>na</a:t>
            </a:r>
            <a:r>
              <a:rPr lang="en-US" sz="1600" b="1" dirty="0">
                <a:solidFill>
                  <a:schemeClr val="accent3">
                    <a:lumMod val="50000"/>
                  </a:schemeClr>
                </a:solidFill>
                <a:latin typeface="Comic Sans MS" panose="030F0702030302020204" pitchFamily="66" charset="0"/>
              </a:rPr>
              <a:t> Ai; </a:t>
            </a:r>
            <a:r>
              <a:rPr lang="en-US" sz="1600" b="1" dirty="0" err="1">
                <a:solidFill>
                  <a:schemeClr val="accent3">
                    <a:lumMod val="50000"/>
                  </a:schemeClr>
                </a:solidFill>
                <a:latin typeface="Comic Sans MS" panose="030F0702030302020204" pitchFamily="66" charset="0"/>
              </a:rPr>
              <a:t>kyk</a:t>
            </a:r>
            <a:r>
              <a:rPr lang="en-US" sz="1600" b="1" dirty="0">
                <a:solidFill>
                  <a:schemeClr val="accent3">
                    <a:lumMod val="50000"/>
                  </a:schemeClr>
                </a:solidFill>
                <a:latin typeface="Comic Sans MS" panose="030F0702030302020204" pitchFamily="66" charset="0"/>
              </a:rPr>
              <a:t>, Ek gee die </a:t>
            </a:r>
            <a:r>
              <a:rPr lang="en-US" sz="1600" b="1" dirty="0" err="1">
                <a:solidFill>
                  <a:schemeClr val="accent3">
                    <a:lumMod val="50000"/>
                  </a:schemeClr>
                </a:solidFill>
                <a:latin typeface="Comic Sans MS" panose="030F0702030302020204" pitchFamily="66" charset="0"/>
              </a:rPr>
              <a:t>koning</a:t>
            </a:r>
            <a:r>
              <a:rPr lang="en-US" sz="1600" b="1" dirty="0">
                <a:solidFill>
                  <a:schemeClr val="accent3">
                    <a:lumMod val="50000"/>
                  </a:schemeClr>
                </a:solidFill>
                <a:latin typeface="Comic Sans MS" panose="030F0702030302020204" pitchFamily="66" charset="0"/>
              </a:rPr>
              <a:t> van Ai </a:t>
            </a:r>
            <a:r>
              <a:rPr lang="en-US" sz="1600" b="1" dirty="0" err="1">
                <a:solidFill>
                  <a:schemeClr val="accent3">
                    <a:lumMod val="50000"/>
                  </a:schemeClr>
                </a:solidFill>
                <a:latin typeface="Comic Sans MS" panose="030F0702030302020204" pitchFamily="66" charset="0"/>
              </a:rPr>
              <a:t>en</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sy</a:t>
            </a:r>
            <a:r>
              <a:rPr lang="en-US" sz="1600" b="1" dirty="0">
                <a:solidFill>
                  <a:schemeClr val="accent3">
                    <a:lumMod val="50000"/>
                  </a:schemeClr>
                </a:solidFill>
                <a:latin typeface="Comic Sans MS" panose="030F0702030302020204" pitchFamily="66" charset="0"/>
              </a:rPr>
              <a:t> volk </a:t>
            </a:r>
            <a:r>
              <a:rPr lang="en-US" sz="1600" b="1" dirty="0" err="1">
                <a:solidFill>
                  <a:schemeClr val="accent3">
                    <a:lumMod val="50000"/>
                  </a:schemeClr>
                </a:solidFill>
                <a:latin typeface="Comic Sans MS" panose="030F0702030302020204" pitchFamily="66" charset="0"/>
              </a:rPr>
              <a:t>en</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sy</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stad</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en</a:t>
            </a:r>
            <a:r>
              <a:rPr lang="en-US" sz="1600" b="1" dirty="0">
                <a:solidFill>
                  <a:schemeClr val="accent3">
                    <a:lumMod val="50000"/>
                  </a:schemeClr>
                </a:solidFill>
                <a:latin typeface="Comic Sans MS" panose="030F0702030302020204" pitchFamily="66" charset="0"/>
              </a:rPr>
              <a:t> </a:t>
            </a:r>
            <a:r>
              <a:rPr lang="en-US" sz="1600" b="1" dirty="0" err="1">
                <a:solidFill>
                  <a:schemeClr val="accent3">
                    <a:lumMod val="50000"/>
                  </a:schemeClr>
                </a:solidFill>
                <a:latin typeface="Comic Sans MS" panose="030F0702030302020204" pitchFamily="66" charset="0"/>
              </a:rPr>
              <a:t>sy</a:t>
            </a:r>
            <a:r>
              <a:rPr lang="en-US" sz="1600" b="1" dirty="0">
                <a:solidFill>
                  <a:schemeClr val="accent3">
                    <a:lumMod val="50000"/>
                  </a:schemeClr>
                </a:solidFill>
                <a:latin typeface="Comic Sans MS" panose="030F0702030302020204" pitchFamily="66" charset="0"/>
              </a:rPr>
              <a:t> land in </a:t>
            </a:r>
            <a:r>
              <a:rPr lang="en-US" sz="1600" b="1" dirty="0" err="1">
                <a:solidFill>
                  <a:schemeClr val="accent3">
                    <a:lumMod val="50000"/>
                  </a:schemeClr>
                </a:solidFill>
                <a:latin typeface="Comic Sans MS" panose="030F0702030302020204" pitchFamily="66" charset="0"/>
              </a:rPr>
              <a:t>jou</a:t>
            </a:r>
            <a:r>
              <a:rPr lang="en-US" sz="1600" b="1" dirty="0">
                <a:solidFill>
                  <a:schemeClr val="accent3">
                    <a:lumMod val="50000"/>
                  </a:schemeClr>
                </a:solidFill>
                <a:latin typeface="Comic Sans MS" panose="030F0702030302020204" pitchFamily="66" charset="0"/>
              </a:rPr>
              <a:t> hand</a:t>
            </a:r>
            <a:r>
              <a:rPr lang="en" b="1" dirty="0">
                <a:solidFill>
                  <a:schemeClr val="accent3">
                    <a:lumMod val="50000"/>
                  </a:schemeClr>
                </a:solidFill>
                <a:latin typeface="Comic Sans MS" panose="030F0702030302020204" pitchFamily="66" charset="0"/>
              </a:rPr>
              <a:t>.’ </a:t>
            </a:r>
            <a:r>
              <a:rPr lang="en" sz="1600" b="1" dirty="0">
                <a:solidFill>
                  <a:schemeClr val="accent3">
                    <a:lumMod val="50000"/>
                  </a:schemeClr>
                </a:solidFill>
                <a:latin typeface="Comic Sans MS" panose="030F0702030302020204" pitchFamily="66" charset="0"/>
              </a:rPr>
              <a:t>”</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(Josua 8:1)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422190"/>
            <a:ext cx="6754761" cy="707886"/>
          </a:xfrm>
          <a:prstGeom prst="rect">
            <a:avLst/>
          </a:prstGeom>
          <a:noFill/>
        </p:spPr>
        <p:txBody>
          <a:bodyPr wrap="square" rtlCol="0">
            <a:spAutoFit/>
          </a:bodyPr>
          <a:lstStyle/>
          <a:p>
            <a:pPr>
              <a:spcBef>
                <a:spcPts val="600"/>
              </a:spcBef>
            </a:pPr>
            <a:r>
              <a:rPr lang="nl-NL" sz="2000" b="1" dirty="0"/>
              <a:t>Soos in Jerigo, het God vir Josua die strategie voorsien om oorwinning oor Ai te behaal (Jos</a:t>
            </a:r>
            <a:r>
              <a:rPr lang="en" sz="2000" b="1" dirty="0"/>
              <a:t>. 8:1-2).</a:t>
            </a:r>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5711" y="2399380"/>
            <a:ext cx="3490364"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extLst>
              <a:ext uri="{28A0092B-C50C-407E-A947-70E740481C1C}">
                <a14:useLocalDpi xmlns:a14="http://schemas.microsoft.com/office/drawing/2010/main"/>
              </a:ext>
            </a:extLst>
          </a:blip>
          <a:srcRect b="4760"/>
          <a:stretch>
            <a:fillRect/>
          </a:stretch>
        </p:blipFill>
        <p:spPr>
          <a:xfrm>
            <a:off x="7352789" y="2733137"/>
            <a:ext cx="4485710" cy="4124864"/>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228594" y="3334017"/>
            <a:ext cx="7514304" cy="1631216"/>
          </a:xfrm>
          <a:prstGeom prst="rect">
            <a:avLst/>
          </a:prstGeom>
          <a:noFill/>
        </p:spPr>
        <p:txBody>
          <a:bodyPr wrap="square">
            <a:spAutoFit/>
          </a:bodyPr>
          <a:lstStyle/>
          <a:p>
            <a:pPr>
              <a:spcBef>
                <a:spcPts val="600"/>
              </a:spcBef>
            </a:pPr>
            <a:r>
              <a:rPr lang="en-ZA" sz="2000" b="1" dirty="0" err="1"/>
              <a:t>Terwyl</a:t>
            </a:r>
            <a:r>
              <a:rPr lang="en-ZA" sz="2000" b="1" dirty="0"/>
              <a:t> Moses </a:t>
            </a:r>
            <a:r>
              <a:rPr lang="en-ZA" sz="2000" b="1" dirty="0" err="1"/>
              <a:t>sy</a:t>
            </a:r>
            <a:r>
              <a:rPr lang="en-ZA" sz="2000" b="1" dirty="0"/>
              <a:t> </a:t>
            </a:r>
            <a:r>
              <a:rPr lang="en-ZA" sz="2000" b="1" dirty="0" err="1"/>
              <a:t>staf</a:t>
            </a:r>
            <a:r>
              <a:rPr lang="en-ZA" sz="2000" b="1" dirty="0"/>
              <a:t> </a:t>
            </a:r>
            <a:r>
              <a:rPr lang="en-ZA" sz="2000" b="1" dirty="0" err="1"/>
              <a:t>opgelig</a:t>
            </a:r>
            <a:r>
              <a:rPr lang="en-ZA" sz="2000" b="1" dirty="0"/>
              <a:t> het </a:t>
            </a:r>
            <a:r>
              <a:rPr lang="en-ZA" sz="2000" b="1" dirty="0" err="1"/>
              <a:t>totdat</a:t>
            </a:r>
            <a:r>
              <a:rPr lang="en-ZA" sz="2000" b="1" dirty="0"/>
              <a:t> hy die </a:t>
            </a:r>
            <a:r>
              <a:rPr lang="en-ZA" sz="2000" b="1" dirty="0" err="1"/>
              <a:t>oorwinning</a:t>
            </a:r>
            <a:r>
              <a:rPr lang="en-ZA" sz="2000" b="1" dirty="0"/>
              <a:t> </a:t>
            </a:r>
            <a:r>
              <a:rPr lang="en-ZA" sz="2000" b="1" dirty="0" err="1"/>
              <a:t>oor</a:t>
            </a:r>
            <a:r>
              <a:rPr lang="en-ZA" sz="2000" b="1" dirty="0"/>
              <a:t> die </a:t>
            </a:r>
            <a:r>
              <a:rPr lang="en-ZA" sz="2000" b="1" dirty="0" err="1"/>
              <a:t>Amalekiete</a:t>
            </a:r>
            <a:r>
              <a:rPr lang="en-ZA" sz="2000" b="1" dirty="0"/>
              <a:t> </a:t>
            </a:r>
            <a:r>
              <a:rPr lang="en-ZA" sz="2000" b="1" dirty="0" err="1"/>
              <a:t>behaal</a:t>
            </a:r>
            <a:r>
              <a:rPr lang="en-ZA" sz="2000" b="1" dirty="0"/>
              <a:t> het, het Josua op God se bevel </a:t>
            </a:r>
            <a:r>
              <a:rPr lang="en-ZA" sz="2000" b="1" dirty="0" err="1"/>
              <a:t>sy</a:t>
            </a:r>
            <a:r>
              <a:rPr lang="en-ZA" sz="2000" b="1" dirty="0"/>
              <a:t> "</a:t>
            </a:r>
            <a:r>
              <a:rPr lang="en-ZA" sz="2000" b="1" dirty="0" err="1"/>
              <a:t>wapen</a:t>
            </a:r>
            <a:r>
              <a:rPr lang="en-ZA" sz="2000" b="1" dirty="0"/>
              <a:t>" (</a:t>
            </a:r>
            <a:r>
              <a:rPr lang="en-ZA" sz="2000" b="1" dirty="0" err="1"/>
              <a:t>waarskynlik</a:t>
            </a:r>
            <a:r>
              <a:rPr lang="en-ZA" sz="2000" b="1" dirty="0"/>
              <a:t> 'n </a:t>
            </a:r>
            <a:r>
              <a:rPr lang="en-ZA" sz="2000" b="1" dirty="0" err="1"/>
              <a:t>sekelswaard</a:t>
            </a:r>
            <a:r>
              <a:rPr lang="en-ZA" sz="2000" b="1" dirty="0"/>
              <a:t> wat </a:t>
            </a:r>
            <a:r>
              <a:rPr lang="en-ZA" sz="2000" b="1" dirty="0" err="1"/>
              <a:t>deur</a:t>
            </a:r>
            <a:r>
              <a:rPr lang="en-ZA" sz="2000" b="1" dirty="0"/>
              <a:t> die </a:t>
            </a:r>
            <a:r>
              <a:rPr lang="en-ZA" sz="2000" b="1" dirty="0" err="1"/>
              <a:t>Egiptenare</a:t>
            </a:r>
            <a:r>
              <a:rPr lang="en-ZA" sz="2000" b="1" dirty="0"/>
              <a:t> </a:t>
            </a:r>
            <a:r>
              <a:rPr lang="en-ZA" sz="2000" b="1" dirty="0" err="1"/>
              <a:t>gebruik</a:t>
            </a:r>
            <a:r>
              <a:rPr lang="en-ZA" sz="2000" b="1" dirty="0"/>
              <a:t> is) </a:t>
            </a:r>
            <a:r>
              <a:rPr lang="en-ZA" sz="2000" b="1" dirty="0" err="1"/>
              <a:t>opgelig</a:t>
            </a:r>
            <a:r>
              <a:rPr lang="en-ZA" sz="2000" b="1" dirty="0"/>
              <a:t> </a:t>
            </a:r>
            <a:r>
              <a:rPr lang="en-ZA" sz="2000" b="1" dirty="0" err="1"/>
              <a:t>en</a:t>
            </a:r>
            <a:r>
              <a:rPr lang="en-ZA" sz="2000" b="1" dirty="0"/>
              <a:t> </a:t>
            </a:r>
            <a:r>
              <a:rPr lang="en-ZA" sz="2000" b="1" dirty="0" err="1"/>
              <a:t>dit</a:t>
            </a:r>
            <a:r>
              <a:rPr lang="en-ZA" sz="2000" b="1" dirty="0"/>
              <a:t> </a:t>
            </a:r>
            <a:r>
              <a:rPr lang="en-ZA" sz="2000" b="1" dirty="0" err="1"/>
              <a:t>omhoog</a:t>
            </a:r>
            <a:r>
              <a:rPr lang="en-ZA" sz="2000" b="1" dirty="0"/>
              <a:t> </a:t>
            </a:r>
            <a:r>
              <a:rPr lang="en-ZA" sz="2000" b="1" dirty="0" err="1"/>
              <a:t>gehou</a:t>
            </a:r>
            <a:r>
              <a:rPr lang="en-ZA" sz="2000" b="1" dirty="0"/>
              <a:t> </a:t>
            </a:r>
            <a:r>
              <a:rPr lang="en-ZA" sz="2000" b="1" dirty="0" err="1"/>
              <a:t>totdat</a:t>
            </a:r>
            <a:r>
              <a:rPr lang="en-ZA" sz="2000" b="1" dirty="0"/>
              <a:t> hy </a:t>
            </a:r>
            <a:r>
              <a:rPr lang="en-ZA" sz="2000" b="1" dirty="0" err="1"/>
              <a:t>volkome</a:t>
            </a:r>
            <a:r>
              <a:rPr lang="en-ZA" sz="2000" b="1" dirty="0"/>
              <a:t> </a:t>
            </a:r>
            <a:r>
              <a:rPr lang="en-ZA" sz="2000" b="1" dirty="0" err="1"/>
              <a:t>oorwinning</a:t>
            </a:r>
            <a:r>
              <a:rPr lang="en-ZA" sz="2000" b="1" dirty="0"/>
              <a:t> </a:t>
            </a:r>
            <a:r>
              <a:rPr lang="en-ZA" sz="2000" b="1" dirty="0" err="1"/>
              <a:t>behaal</a:t>
            </a:r>
            <a:r>
              <a:rPr lang="en-ZA" sz="2000" b="1" dirty="0"/>
              <a:t> het (Jos</a:t>
            </a:r>
            <a:r>
              <a:rPr lang="en" sz="2000" b="1" dirty="0"/>
              <a:t>. 8:18-22, 26).</a:t>
            </a:r>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070327"/>
            <a:ext cx="4658391" cy="1323439"/>
          </a:xfrm>
          <a:prstGeom prst="rect">
            <a:avLst/>
          </a:prstGeom>
          <a:noFill/>
        </p:spPr>
        <p:txBody>
          <a:bodyPr wrap="square">
            <a:spAutoFit/>
          </a:bodyPr>
          <a:lstStyle/>
          <a:p>
            <a:pPr>
              <a:spcBef>
                <a:spcPts val="600"/>
              </a:spcBef>
            </a:pPr>
            <a:r>
              <a:rPr lang="nl-NL" sz="2000" b="1" dirty="0"/>
              <a:t>Gedurende die nag is 'n hinderlaag agter die stad opgerig. Teen dagbreek het die leër Ai genader en gemaak asof hulle weer voor hulle vlug</a:t>
            </a:r>
            <a:r>
              <a:rPr lang="en" sz="2000" b="1" dirty="0"/>
              <a:t>.</a:t>
            </a:r>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599" y="1498933"/>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228596" y="6169175"/>
            <a:ext cx="7342243" cy="707886"/>
          </a:xfrm>
          <a:prstGeom prst="rect">
            <a:avLst/>
          </a:prstGeom>
          <a:noFill/>
        </p:spPr>
        <p:txBody>
          <a:bodyPr wrap="square">
            <a:spAutoFit/>
          </a:bodyPr>
          <a:lstStyle/>
          <a:p>
            <a:pPr>
              <a:spcBef>
                <a:spcPts val="600"/>
              </a:spcBef>
            </a:pPr>
            <a:r>
              <a:rPr lang="nl-NL" sz="2000" b="1" dirty="0"/>
              <a:t>Wanneer ons goddelike vergifnis deur geloof aanvaar, begrawe God ons sonde in Akor en maak die deur oop vir hoop</a:t>
            </a:r>
            <a:r>
              <a:rPr lang="en" sz="2000" b="1" dirty="0"/>
              <a:t>.</a:t>
            </a:r>
          </a:p>
        </p:txBody>
      </p:sp>
      <p:sp>
        <p:nvSpPr>
          <p:cNvPr id="9" name="CuadroTexto 8">
            <a:extLst>
              <a:ext uri="{FF2B5EF4-FFF2-40B4-BE49-F238E27FC236}">
                <a16:creationId xmlns:a16="http://schemas.microsoft.com/office/drawing/2014/main" id="{E188C983-ECD8-3C95-4024-75D39FBDC0A7}"/>
              </a:ext>
            </a:extLst>
          </p:cNvPr>
          <p:cNvSpPr txBox="1"/>
          <p:nvPr/>
        </p:nvSpPr>
        <p:spPr>
          <a:xfrm>
            <a:off x="228597" y="4905484"/>
            <a:ext cx="7124189" cy="1323439"/>
          </a:xfrm>
          <a:prstGeom prst="rect">
            <a:avLst/>
          </a:prstGeom>
          <a:noFill/>
        </p:spPr>
        <p:txBody>
          <a:bodyPr wrap="square">
            <a:spAutoFit/>
          </a:bodyPr>
          <a:lstStyle/>
          <a:p>
            <a:pPr>
              <a:spcBef>
                <a:spcPts val="600"/>
              </a:spcBef>
            </a:pPr>
            <a:r>
              <a:rPr lang="nl-NL" sz="2000" b="1" dirty="0"/>
              <a:t>God het weereens oorwinning aan sy mense gegee. Die Vallei van Achor, waar Agan en sy gesin tereggestel is, het die deur na oorwinning oopgemaak, 'n "deur van hoop" (Hosea </a:t>
            </a:r>
            <a:r>
              <a:rPr lang="en" sz="2000" b="1" dirty="0"/>
              <a:t>2:15).</a:t>
            </a:r>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3283974" y="1013337"/>
            <a:ext cx="8790039" cy="4231928"/>
          </a:xfrm>
          <a:prstGeom prst="rect">
            <a:avLst/>
          </a:prstGeom>
          <a:noFill/>
        </p:spPr>
        <p:txBody>
          <a:bodyPr wrap="square" rtlCol="0">
            <a:spAutoFit/>
          </a:bodyPr>
          <a:lstStyle/>
          <a:p>
            <a:pPr>
              <a:spcBef>
                <a:spcPts val="600"/>
              </a:spcBef>
            </a:pPr>
            <a:r>
              <a:rPr lang="en" sz="2400" b="1" dirty="0">
                <a:latin typeface="Constantia" panose="02030602050306030303" pitchFamily="18" charset="0"/>
              </a:rPr>
              <a:t>“</a:t>
            </a:r>
            <a:r>
              <a:rPr lang="nl-NL" sz="2400" b="1" dirty="0">
                <a:latin typeface="Constantia" panose="02030602050306030303" pitchFamily="18" charset="0"/>
              </a:rPr>
              <a:t>Die invloed wat die kerk die meeste moet vrees, is nie dié van openlike teenstanders, ongelowiges en godslasteraars nie, maar van inkonsekwente belydenisse van Christus. Dit is hulle wat die seën van die God van Israel terughou en swakheid oor die kerk bring, 'n smaad wat nie maklik weggevee kan word nie</a:t>
            </a:r>
            <a:r>
              <a:rPr lang="en-US" sz="2400" b="1" dirty="0">
                <a:latin typeface="Constantia" panose="02030602050306030303" pitchFamily="18" charset="0"/>
              </a:rPr>
              <a:t>…</a:t>
            </a:r>
          </a:p>
          <a:p>
            <a:pPr>
              <a:spcBef>
                <a:spcPts val="600"/>
              </a:spcBef>
            </a:pPr>
            <a:r>
              <a:rPr lang="nl-NL" sz="2400" b="1" dirty="0">
                <a:latin typeface="Constantia" panose="02030602050306030303" pitchFamily="18" charset="0"/>
              </a:rPr>
              <a:t>Die Christendom moet nie bloot op die Sabbat geparadeer word en in die heiligdom vertoon word nie; dit is vir elke dag in die week en vir elke plek. Sy eise moet erken en gehoorsaam word in die werkswinkel, tuis en in saketransaksies met broeders en met die wêreld </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3" name="CuadroTexto 2">
            <a:extLst>
              <a:ext uri="{FF2B5EF4-FFF2-40B4-BE49-F238E27FC236}">
                <a16:creationId xmlns:a16="http://schemas.microsoft.com/office/drawing/2014/main" id="{98807323-22EF-F615-DF65-363B11561D97}"/>
              </a:ext>
            </a:extLst>
          </p:cNvPr>
          <p:cNvSpPr txBox="1"/>
          <p:nvPr/>
        </p:nvSpPr>
        <p:spPr>
          <a:xfrm>
            <a:off x="8452381" y="5864372"/>
            <a:ext cx="3621632" cy="338554"/>
          </a:xfrm>
          <a:prstGeom prst="rect">
            <a:avLst/>
          </a:prstGeom>
          <a:noFill/>
        </p:spPr>
        <p:txBody>
          <a:bodyPr wrap="none" rtlCol="0">
            <a:spAutoFit/>
          </a:bodyPr>
          <a:lstStyle/>
          <a:p>
            <a:pPr algn="r"/>
            <a:r>
              <a:rPr lang="en" sz="1600" b="1" dirty="0"/>
              <a:t>EGW (Conflict and Courage, April 23)</a:t>
            </a: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1493</Words>
  <Application>Microsoft Office PowerPoint</Application>
  <PresentationFormat>Panorámica</PresentationFormat>
  <Paragraphs>68</Paragraphs>
  <Slides>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Aptos</vt:lpstr>
      <vt:lpstr>Arial</vt:lpstr>
      <vt:lpstr>Constantia</vt:lpstr>
      <vt:lpstr>Comic Sans MS</vt:lpstr>
      <vt:lpstr>Aptos Display</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78</cp:revision>
  <dcterms:created xsi:type="dcterms:W3CDTF">2025-10-11T15:20:58Z</dcterms:created>
  <dcterms:modified xsi:type="dcterms:W3CDTF">2025-11-04T15:44:34Z</dcterms:modified>
</cp:coreProperties>
</file>