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7" d="100"/>
          <a:sy n="27" d="100"/>
        </p:scale>
        <p:origin x="72" y="14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03/11/2025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03/11/2025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03/11/2025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896100" y="382385"/>
            <a:ext cx="4828065" cy="4247317"/>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nl-NL" sz="5400" b="1" dirty="0">
                <a:ln w="9525">
                  <a:noFill/>
                  <a:prstDash val="solid"/>
                </a:ln>
                <a:solidFill>
                  <a:srgbClr val="AC503C"/>
                </a:solidFill>
                <a:effectLst>
                  <a:outerShdw blurRad="12700" dist="38100" dir="2700000" algn="tl" rotWithShape="0">
                    <a:srgbClr val="87832A"/>
                  </a:outerShdw>
                </a:effectLst>
              </a:rPr>
              <a:t>DIE HOOGSTE LOJALITEIT: AANBIDDING IN 'N OORLOGSONE</a:t>
            </a:r>
            <a:endParaRPr lang="en" sz="5400" b="1" dirty="0">
              <a:ln w="9525">
                <a:noFill/>
                <a:prstDash val="solid"/>
              </a:ln>
              <a:solidFill>
                <a:srgbClr val="AC503C"/>
              </a:solidFill>
              <a:effectLst>
                <a:outerShdw blurRad="12700" dist="38100" dir="2700000" algn="tl" rotWithShape="0">
                  <a:srgbClr val="87832A"/>
                </a:outerShdw>
              </a:effectLst>
            </a:endParaRP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en" sz="1600" b="1" dirty="0">
                <a:solidFill>
                  <a:srgbClr val="797525"/>
                </a:solidFill>
              </a:rPr>
              <a:t>Les 7 vir 15 November 2025</a:t>
            </a: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87050"/>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ZA" sz="6600" b="1" dirty="0">
                <a:ln/>
                <a:solidFill>
                  <a:srgbClr val="8B5299"/>
                </a:solidFill>
                <a:effectLst>
                  <a:outerShdw blurRad="38100" dist="38100" dir="2700000" algn="tl">
                    <a:schemeClr val="accent3">
                      <a:lumMod val="60000"/>
                      <a:lumOff val="40000"/>
                    </a:schemeClr>
                  </a:outerShdw>
                </a:effectLst>
              </a:rPr>
              <a:t>'N SPESIALE PLEK OM TE AANBID</a:t>
            </a:r>
            <a:endParaRPr lang="en" sz="6600" b="1" dirty="0">
              <a:ln/>
              <a:solidFill>
                <a:srgbClr val="8B5299"/>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nl-NL"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DIE OPRIGTING VAN DIE HEILIGDOM</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49D7992A-F478-2F95-E88A-722153034FB9}"/>
              </a:ext>
            </a:extLst>
          </p:cNvPr>
          <p:cNvSpPr txBox="1"/>
          <p:nvPr/>
        </p:nvSpPr>
        <p:spPr>
          <a:xfrm>
            <a:off x="862615" y="706328"/>
            <a:ext cx="10466769"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Daarop het die hele vergadering van die kinders van Israel in Silo byeengekom en daar die tent van samekoms opgeslaan, aangesien die land voor hulle onderwerp was</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(Josua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spcBef>
                <a:spcPts val="600"/>
              </a:spcBef>
            </a:pPr>
            <a:r>
              <a:rPr lang="nl-NL" sz="2000" b="1" dirty="0"/>
              <a:t>Die land is deur Israel onderwerp. Die gebied is onder die mees prominente stamme verdeel, hoewel sewe stamme nog nie hul deel ontvang het nie. Die krygsmanne van Ruben, Gad en die halwe stam van Manasse moes na hulle besittings anderkant die Jordaan gestuur word</a:t>
            </a:r>
            <a:r>
              <a:rPr lang="en" sz="2000" b="1" dirty="0"/>
              <a:t>.</a:t>
            </a: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5959338" cy="1323439"/>
          </a:xfrm>
          <a:prstGeom prst="rect">
            <a:avLst/>
          </a:prstGeom>
          <a:noFill/>
        </p:spPr>
        <p:txBody>
          <a:bodyPr wrap="square">
            <a:spAutoFit/>
          </a:bodyPr>
          <a:lstStyle/>
          <a:p>
            <a:pPr>
              <a:spcBef>
                <a:spcPts val="600"/>
              </a:spcBef>
            </a:pPr>
            <a:r>
              <a:rPr lang="nl-NL" sz="2000" b="1" dirty="0"/>
              <a:t>Die Heiligdom, as God se sigbare woonplek, was die punt van eenheid waar almal in aanbidding verenig is. Sonder God se teenwoordigheid was die besit van die land betekenisloos</a:t>
            </a:r>
            <a:r>
              <a:rPr lang="en" sz="2000" b="1" dirty="0"/>
              <a:t>.</a:t>
            </a: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spcBef>
                <a:spcPts val="600"/>
              </a:spcBef>
            </a:pPr>
            <a:r>
              <a:rPr lang="nl-NL" sz="2000" b="1" dirty="0"/>
              <a:t>Voordat die stamme geskei het, is 'n spesiale en noodsaaklike daad verrig: die oprigting van die tabernakel, die middelpunt van Israel se aanbidding (Jos</a:t>
            </a:r>
            <a:r>
              <a:rPr lang="en" sz="2000" b="1" dirty="0"/>
              <a:t>. 18:1).</a:t>
            </a: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3" y="5440090"/>
            <a:ext cx="6276974" cy="1323439"/>
          </a:xfrm>
          <a:prstGeom prst="rect">
            <a:avLst/>
          </a:prstGeom>
          <a:noFill/>
        </p:spPr>
        <p:txBody>
          <a:bodyPr wrap="square">
            <a:spAutoFit/>
          </a:bodyPr>
          <a:lstStyle/>
          <a:p>
            <a:pPr>
              <a:spcBef>
                <a:spcPts val="600"/>
              </a:spcBef>
            </a:pPr>
            <a:r>
              <a:rPr lang="nl-NL" sz="2000" b="1" dirty="0"/>
              <a:t>Vandag, wanneer daar nog moderne en postmoderne reuse is om te oorkom, is dit uiters belangrik dat ons ons aandag vestig op die Hemelse Heiligdom, waar Jesus vir ons intree</a:t>
            </a:r>
            <a:r>
              <a:rPr lang="en" sz="2000" b="1" dirty="0"/>
              <a:t>.</a:t>
            </a: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938741"/>
            <a:ext cx="9054135" cy="5493812"/>
          </a:xfrm>
          <a:prstGeom prst="rect">
            <a:avLst/>
          </a:prstGeom>
          <a:noFill/>
        </p:spPr>
        <p:txBody>
          <a:bodyPr wrap="square">
            <a:spAutoFit/>
          </a:bodyPr>
          <a:lstStyle/>
          <a:p>
            <a:pPr>
              <a:spcBef>
                <a:spcPts val="600"/>
              </a:spcBef>
            </a:pPr>
            <a:r>
              <a:rPr lang="en" sz="2300" b="1" dirty="0">
                <a:latin typeface="Constantia" panose="02030602050306030303" pitchFamily="18" charset="0"/>
              </a:rPr>
              <a:t>“</a:t>
            </a:r>
            <a:r>
              <a:rPr lang="nl-NL" sz="2300" b="1" dirty="0">
                <a:latin typeface="Constantia" panose="02030602050306030303" pitchFamily="18" charset="0"/>
              </a:rPr>
              <a:t>Dit was nie baie weke vandat Moses die hele boek van Deuteronomium in verhandelings aan die volk deurgegee het nie, nogtans het Josua die wet nou weer voorgelees</a:t>
            </a:r>
            <a:r>
              <a:rPr lang="en-US" sz="2300" b="1" dirty="0">
                <a:latin typeface="Constantia" panose="02030602050306030303" pitchFamily="18" charset="0"/>
              </a:rPr>
              <a:t>.</a:t>
            </a:r>
          </a:p>
          <a:p>
            <a:pPr>
              <a:spcBef>
                <a:spcPts val="600"/>
              </a:spcBef>
            </a:pPr>
            <a:r>
              <a:rPr lang="nl-NL" sz="2300" b="1" dirty="0">
                <a:latin typeface="Constantia" panose="02030602050306030303" pitchFamily="18" charset="0"/>
              </a:rPr>
              <a:t>Nie alleen die manne van Israel nie, maar al “...die vroue en die kinders...” het geluister terwyl die wet voorgelees word; want dit was belangrik dat hulle dit ook moes ken en hulle plig nakom</a:t>
            </a:r>
            <a:r>
              <a:rPr lang="en-US" sz="2300" b="1" dirty="0">
                <a:latin typeface="Constantia" panose="02030602050306030303" pitchFamily="18" charset="0"/>
              </a:rPr>
              <a:t>. […]</a:t>
            </a:r>
          </a:p>
          <a:p>
            <a:pPr>
              <a:spcBef>
                <a:spcPts val="600"/>
              </a:spcBef>
            </a:pPr>
            <a:r>
              <a:rPr lang="nl-NL" sz="2300" b="1" dirty="0">
                <a:latin typeface="Constantia" panose="02030602050306030303" pitchFamily="18" charset="0"/>
              </a:rPr>
              <a:t>Elke vers en elke hoofstuk van die Bybel is ‘n mededeling van God aan die mensdom. Ons moet die voorskrifte as ‘n teken op ons hande en as ‘n voorhoofband tussen ons oë bind. As ons dit bestudeer en gehoorsaam, sal dit God se volk lei soos die Israeliete gelei is, bedags deur ‘n wolkkolom en snags deur ‘n vuurkolom</a:t>
            </a:r>
            <a:r>
              <a:rPr lang="en-US" sz="2300" b="1" dirty="0">
                <a:latin typeface="Constantia" panose="02030602050306030303" pitchFamily="18" charset="0"/>
              </a:rPr>
              <a:t>.”</a:t>
            </a:r>
          </a:p>
          <a:p>
            <a:pPr>
              <a:spcBef>
                <a:spcPts val="600"/>
              </a:spcBef>
            </a:pP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720261" y="5580705"/>
            <a:ext cx="4055855" cy="338554"/>
          </a:xfrm>
          <a:prstGeom prst="rect">
            <a:avLst/>
          </a:prstGeom>
          <a:noFill/>
        </p:spPr>
        <p:txBody>
          <a:bodyPr wrap="none" rtlCol="0">
            <a:spAutoFit/>
          </a:bodyPr>
          <a:lstStyle/>
          <a:p>
            <a:pPr algn="r"/>
            <a:r>
              <a:rPr lang="en" sz="1600" b="1" dirty="0"/>
              <a:t>EGW (Patriarchs and Prophets, pp. 500-504)</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174699"/>
            <a:ext cx="4101806" cy="347787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1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nl-NL" sz="31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Maar soek eers die koninkryk van God en sy geregtigheid, en al hierdie dinge sal vir julle bygevoeg word</a:t>
            </a:r>
            <a:r>
              <a:rPr kumimoji="0" lang="es-ES" sz="31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Matth</a:t>
            </a:r>
            <a:r>
              <a:rPr lang="es-ES" sz="2400" b="1" dirty="0" err="1">
                <a:ln w="12700" cmpd="sng">
                  <a:noFill/>
                  <a:prstDash val="solid"/>
                </a:ln>
                <a:solidFill>
                  <a:srgbClr val="F2601E"/>
                </a:solidFill>
                <a:latin typeface="Comic Sans MS" panose="030F0702030302020204" pitchFamily="66" charset="0"/>
              </a:rPr>
              <a:t>eus</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6:33</a:t>
            </a: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6157863" y="3315026"/>
            <a:ext cx="6034137"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Aanbidding voordat jy oorwin:</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rPr>
              <a:t>Die vernuwing van die verbond (Josua </a:t>
            </a:r>
            <a:r>
              <a:rPr lang="en" sz="2000" b="1" dirty="0">
                <a:solidFill>
                  <a:schemeClr val="bg1"/>
                </a:solidFill>
                <a:effectLst>
                  <a:glow rad="38100">
                    <a:srgbClr val="345E4D"/>
                  </a:glow>
                  <a:outerShdw blurRad="38100" dist="38100" dir="2700000" algn="tl">
                    <a:srgbClr val="000000">
                      <a:alpha val="43137"/>
                    </a:srgbClr>
                  </a:outerShdw>
                </a:effectLst>
              </a:rPr>
              <a:t>5:1-9)</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rPr>
              <a:t>Die eerste Pasga in Kanaän (Josua </a:t>
            </a:r>
            <a:r>
              <a:rPr lang="en" sz="2000" b="1" dirty="0">
                <a:solidFill>
                  <a:schemeClr val="bg1"/>
                </a:solidFill>
                <a:effectLst>
                  <a:glow rad="38100">
                    <a:srgbClr val="345E4D"/>
                  </a:glow>
                  <a:outerShdw blurRad="38100" dist="38100" dir="2700000" algn="tl">
                    <a:srgbClr val="000000">
                      <a:alpha val="43137"/>
                    </a:srgbClr>
                  </a:outerShdw>
                </a:effectLst>
              </a:rPr>
              <a:t>5:10-12)</a:t>
            </a:r>
          </a:p>
          <a:p>
            <a:pPr>
              <a:spcBef>
                <a:spcPts val="1800"/>
              </a:spcBef>
            </a:pPr>
            <a:r>
              <a:rPr lang="en" sz="2000" dirty="0">
                <a:effectLst>
                  <a:outerShdw blurRad="38100" dist="38100" dir="2700000" algn="tl">
                    <a:srgbClr val="000000">
                      <a:alpha val="43137"/>
                    </a:srgbClr>
                  </a:outerShdw>
                </a:effectLst>
                <a:highlight>
                  <a:srgbClr val="E19EBD"/>
                </a:highlight>
              </a:rPr>
              <a:t> Aanbidding tussen berge:</a:t>
            </a:r>
          </a:p>
          <a:p>
            <a:pPr lvl="1">
              <a:spcBef>
                <a:spcPts val="600"/>
              </a:spcBef>
            </a:pPr>
            <a:r>
              <a:rPr lang="pt-BR" sz="2000" b="1" dirty="0">
                <a:solidFill>
                  <a:schemeClr val="bg1"/>
                </a:solidFill>
                <a:effectLst>
                  <a:glow rad="38100">
                    <a:srgbClr val="345E4D"/>
                  </a:glow>
                  <a:outerShdw blurRad="38100" dist="38100" dir="2700000" algn="tl">
                    <a:srgbClr val="000000">
                      <a:alpha val="43137"/>
                    </a:srgbClr>
                  </a:outerShdw>
                </a:effectLst>
              </a:rPr>
              <a:t>'n Altaar vir aanbidding (Josua </a:t>
            </a:r>
            <a:r>
              <a:rPr lang="en" sz="2000" b="1" dirty="0">
                <a:solidFill>
                  <a:schemeClr val="bg1"/>
                </a:solidFill>
                <a:effectLst>
                  <a:glow rad="38100">
                    <a:srgbClr val="345E4D"/>
                  </a:glow>
                  <a:outerShdw blurRad="38100" dist="38100" dir="2700000" algn="tl">
                    <a:srgbClr val="000000">
                      <a:alpha val="43137"/>
                    </a:srgbClr>
                  </a:outerShdw>
                </a:effectLst>
              </a:rPr>
              <a:t>8:30-31)</a:t>
            </a:r>
          </a:p>
          <a:p>
            <a:pPr lvl="1">
              <a:spcBef>
                <a:spcPts val="600"/>
              </a:spcBef>
            </a:pPr>
            <a:r>
              <a:rPr lang="en-ZA" sz="2000" b="1" dirty="0" err="1">
                <a:solidFill>
                  <a:schemeClr val="bg1"/>
                </a:solidFill>
                <a:effectLst>
                  <a:glow rad="38100">
                    <a:srgbClr val="345E4D"/>
                  </a:glow>
                  <a:outerShdw blurRad="38100" dist="38100" dir="2700000" algn="tl">
                    <a:srgbClr val="000000">
                      <a:alpha val="43137"/>
                    </a:srgbClr>
                  </a:outerShdw>
                </a:effectLst>
              </a:rPr>
              <a:t>Onthou</a:t>
            </a:r>
            <a:r>
              <a:rPr lang="en-ZA" sz="2000" b="1" dirty="0">
                <a:solidFill>
                  <a:schemeClr val="bg1"/>
                </a:solidFill>
                <a:effectLst>
                  <a:glow rad="38100">
                    <a:srgbClr val="345E4D"/>
                  </a:glow>
                  <a:outerShdw blurRad="38100" dist="38100" dir="2700000" algn="tl">
                    <a:srgbClr val="000000">
                      <a:alpha val="43137"/>
                    </a:srgbClr>
                  </a:outerShdw>
                </a:effectLst>
              </a:rPr>
              <a:t> die wet (Josua </a:t>
            </a:r>
            <a:r>
              <a:rPr lang="en" sz="2000" b="1" dirty="0">
                <a:solidFill>
                  <a:schemeClr val="bg1"/>
                </a:solidFill>
                <a:effectLst>
                  <a:glow rad="38100">
                    <a:srgbClr val="345E4D"/>
                  </a:glow>
                  <a:outerShdw blurRad="38100" dist="38100" dir="2700000" algn="tl">
                    <a:srgbClr val="000000">
                      <a:alpha val="43137"/>
                    </a:srgbClr>
                  </a:outerShdw>
                </a:effectLst>
              </a:rPr>
              <a:t>8:32-35)</a:t>
            </a:r>
          </a:p>
          <a:p>
            <a:pPr>
              <a:spcBef>
                <a:spcPts val="1800"/>
              </a:spcBef>
            </a:pPr>
            <a:r>
              <a:rPr lang="en" sz="2000" dirty="0">
                <a:effectLst>
                  <a:outerShdw blurRad="38100" dist="38100" dir="2700000" algn="tl">
                    <a:srgbClr val="000000">
                      <a:alpha val="43137"/>
                    </a:srgbClr>
                  </a:outerShdw>
                </a:effectLst>
                <a:highlight>
                  <a:srgbClr val="F39D91"/>
                </a:highlight>
              </a:rPr>
              <a:t> ‘n Spesiale plek om te aanbidip:</a:t>
            </a:r>
          </a:p>
          <a:p>
            <a:pPr lvl="1">
              <a:spcBef>
                <a:spcPts val="600"/>
              </a:spcBef>
            </a:pPr>
            <a:r>
              <a:rPr lang="nl-NL" sz="2000" b="1" dirty="0">
                <a:solidFill>
                  <a:schemeClr val="bg1"/>
                </a:solidFill>
                <a:effectLst>
                  <a:glow rad="38100">
                    <a:srgbClr val="345E4D"/>
                  </a:glow>
                  <a:outerShdw blurRad="38100" dist="38100" dir="2700000" algn="tl">
                    <a:srgbClr val="000000">
                      <a:alpha val="43137"/>
                    </a:srgbClr>
                  </a:outerShdw>
                </a:effectLst>
              </a:rPr>
              <a:t>Die oprigting van die heiligdom (Josua </a:t>
            </a:r>
            <a:r>
              <a:rPr lang="en" sz="2000" b="1" dirty="0">
                <a:solidFill>
                  <a:schemeClr val="bg1"/>
                </a:solidFill>
                <a:effectLst>
                  <a:glow rad="38100">
                    <a:srgbClr val="345E4D"/>
                  </a:glow>
                  <a:outerShdw blurRad="38100" dist="38100" dir="2700000" algn="tl">
                    <a:srgbClr val="000000">
                      <a:alpha val="43137"/>
                    </a:srgbClr>
                  </a:outerShdw>
                </a:effectLst>
              </a:rPr>
              <a:t>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3" y="22948"/>
            <a:ext cx="9258301" cy="677108"/>
          </a:xfrm>
          <a:prstGeom prst="rect">
            <a:avLst/>
          </a:prstGeom>
          <a:noFill/>
        </p:spPr>
        <p:txBody>
          <a:bodyPr wrap="square" rtlCol="0">
            <a:spAutoFit/>
          </a:bodyPr>
          <a:lstStyle/>
          <a:p>
            <a:pPr>
              <a:spcBef>
                <a:spcPts val="600"/>
              </a:spcBef>
            </a:pPr>
            <a:r>
              <a:rPr lang="nl-NL" sz="1900" b="1" dirty="0"/>
              <a:t>By die wonderbaarlike oorsteek van die Jordaan, was al die Kanaänitiese konings verskrik (Josua 5:1). Die grond is voorberei vir onmiddellike verowering</a:t>
            </a:r>
            <a:r>
              <a:rPr lang="en" sz="1900" b="1" dirty="0"/>
              <a:t>.</a:t>
            </a: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1674"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1674"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1674"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1674"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71674"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51661"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71981"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72275"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nl-NL" sz="2000" b="1" dirty="0"/>
              <a:t>Byna aan die einde van die verowering het hulle 'n nuwe mylpaal van aanbidding bereik: hulle het die heiligdom in Shiloh gebou</a:t>
            </a:r>
            <a:r>
              <a:rPr lang="en" sz="2000" b="1" dirty="0"/>
              <a:t>.</a:t>
            </a: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372065"/>
            <a:ext cx="9254275" cy="1015663"/>
          </a:xfrm>
          <a:prstGeom prst="rect">
            <a:avLst/>
          </a:prstGeom>
          <a:noFill/>
        </p:spPr>
        <p:txBody>
          <a:bodyPr wrap="square">
            <a:spAutoFit/>
          </a:bodyPr>
          <a:lstStyle/>
          <a:p>
            <a:pPr>
              <a:spcBef>
                <a:spcPts val="600"/>
              </a:spcBef>
            </a:pPr>
            <a:r>
              <a:rPr lang="nl-NL" sz="2000" b="1" dirty="0"/>
              <a:t>Te midde van die verowering het hulle ook besluit om 'n blaaskans te neem om hulself weer aan die Here toe te wy in 'n groot ontmoeting tussen die berge van Ebal en Gerisim</a:t>
            </a:r>
            <a:r>
              <a:rPr lang="en" sz="2000" b="1" dirty="0"/>
              <a:t>.</a:t>
            </a: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3" y="734992"/>
            <a:ext cx="9254275" cy="677108"/>
          </a:xfrm>
          <a:prstGeom prst="rect">
            <a:avLst/>
          </a:prstGeom>
          <a:noFill/>
        </p:spPr>
        <p:txBody>
          <a:bodyPr wrap="square">
            <a:spAutoFit/>
          </a:bodyPr>
          <a:lstStyle/>
          <a:p>
            <a:pPr>
              <a:spcBef>
                <a:spcPts val="600"/>
              </a:spcBef>
            </a:pPr>
            <a:r>
              <a:rPr lang="nl-NL" sz="1900" b="1" dirty="0"/>
              <a:t>Dit was egter nie Israel se prioriteit nie. Hulle moes eers gemeenskap met God soek</a:t>
            </a:r>
            <a:r>
              <a:rPr lang="en" sz="1900" b="1" dirty="0"/>
              <a:t>.</a:t>
            </a: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3416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ZA" sz="7200" b="1" dirty="0">
                <a:ln/>
                <a:solidFill>
                  <a:srgbClr val="B63D3B"/>
                </a:solidFill>
                <a:effectLst>
                  <a:outerShdw blurRad="38100" dist="38100" dir="2700000" algn="tl">
                    <a:schemeClr val="accent3">
                      <a:lumMod val="60000"/>
                      <a:lumOff val="40000"/>
                    </a:schemeClr>
                  </a:outerShdw>
                </a:effectLst>
              </a:rPr>
              <a:t>AANBIDING VOORDAT JY OORWIN</a:t>
            </a:r>
            <a:endParaRPr lang="en" sz="7200" b="1" dirty="0">
              <a:ln/>
              <a:solidFill>
                <a:srgbClr val="B63D3B"/>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nl-NL"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DIE VERNUWING VAN DIE VERBOND</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In dié tyd het die HERE vir Josua gesê: ‘Maak vir jou klipmesse en besny weer die kinders van Israel vir die tweede keer</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(Josua 5:2</a:t>
            </a:r>
            <a:r>
              <a:rPr lang="en"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413062"/>
            <a:ext cx="8306633" cy="1015663"/>
          </a:xfrm>
          <a:prstGeom prst="rect">
            <a:avLst/>
          </a:prstGeom>
          <a:noFill/>
        </p:spPr>
        <p:txBody>
          <a:bodyPr wrap="square" rtlCol="0">
            <a:spAutoFit/>
          </a:bodyPr>
          <a:lstStyle/>
          <a:p>
            <a:pPr>
              <a:spcBef>
                <a:spcPts val="600"/>
              </a:spcBef>
            </a:pPr>
            <a:r>
              <a:rPr lang="nl-NL" sz="2000" b="1" dirty="0"/>
              <a:t>Gilgal is die naam wat gegee is aan die Israelitiese kamp, die bevelsentrum gedurende die vroeë deel van die verowering. Watter betekenis is aan hierdie naam gegee (Jos. 5:9)</a:t>
            </a:r>
            <a:endParaRPr lang="en" sz="2000" b="1" dirty="0"/>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606510"/>
            <a:ext cx="5921186" cy="2246769"/>
          </a:xfrm>
          <a:prstGeom prst="rect">
            <a:avLst/>
          </a:prstGeom>
          <a:noFill/>
        </p:spPr>
        <p:txBody>
          <a:bodyPr wrap="square">
            <a:spAutoFit/>
          </a:bodyPr>
          <a:lstStyle/>
          <a:p>
            <a:pPr>
              <a:spcBef>
                <a:spcPts val="600"/>
              </a:spcBef>
            </a:pPr>
            <a:r>
              <a:rPr lang="nl-NL" sz="2000" b="1" dirty="0"/>
              <a:t>Om die verbond te hernu, was dit nodig om daardie fisiese teken te herhaal (Gen. 17:10). Hierdie daad het dit wat belangrik was eerste gestel. Vir ons is dit 'n voorbeeld om na te volg: "Maar soek eers sy koninkryk en sy geregtigheid, en al hierdie dinge sal ook aan julle gegee word." (Matt</a:t>
            </a:r>
            <a:r>
              <a:rPr lang="en" sz="2000" b="1" dirty="0"/>
              <a:t>. 6:33).</a:t>
            </a: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701792"/>
            <a:ext cx="12030908" cy="1015663"/>
          </a:xfrm>
          <a:prstGeom prst="rect">
            <a:avLst/>
          </a:prstGeom>
          <a:noFill/>
        </p:spPr>
        <p:txBody>
          <a:bodyPr wrap="square">
            <a:spAutoFit/>
          </a:bodyPr>
          <a:lstStyle/>
          <a:p>
            <a:pPr>
              <a:spcBef>
                <a:spcPts val="600"/>
              </a:spcBef>
            </a:pPr>
            <a:r>
              <a:rPr lang="nl-NL" sz="2000" b="1" dirty="0"/>
              <a:t>Voordat hulle die eerste Pasga geëet het, is Israelitiese mans besny, want geen onbesnede persoon kon daaraan deelneem nie (Ex. 12:48). Maar omdat hulle die eerste keer geweier het om Kanaän binne te gaan, is die verbond verbreek en is geen Israeliet in die woestyn besny nie (Jos</a:t>
            </a:r>
            <a:r>
              <a:rPr lang="en" sz="2000" b="1" dirty="0"/>
              <a:t>. 5:5).</a:t>
            </a: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403539"/>
            <a:ext cx="8679090" cy="1323439"/>
          </a:xfrm>
          <a:prstGeom prst="rect">
            <a:avLst/>
          </a:prstGeom>
          <a:noFill/>
        </p:spPr>
        <p:txBody>
          <a:bodyPr wrap="square">
            <a:spAutoFit/>
          </a:bodyPr>
          <a:lstStyle/>
          <a:p>
            <a:pPr>
              <a:spcBef>
                <a:spcPts val="600"/>
              </a:spcBef>
            </a:pPr>
            <a:r>
              <a:rPr lang="nl-NL" sz="2000" b="1" dirty="0"/>
              <a:t>Hoewel meer as 40 jaar verloop het sedert hulle Egipte verlaat het, het Israel nog nie die Beloofde Land binnegegaan nie. Nou trap hul voete daarop. Dit was tyd om "die smaad van Egipte" uit die weg te ruim en die verbond met God te hernu</a:t>
            </a:r>
            <a:r>
              <a:rPr lang="en" sz="2000" b="1" dirty="0"/>
              <a:t>.</a:t>
            </a: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nl-NL" sz="4400" b="1" dirty="0">
                <a:ln w="6600">
                  <a:solidFill>
                    <a:schemeClr val="accent2"/>
                  </a:solidFill>
                  <a:prstDash val="solid"/>
                </a:ln>
                <a:solidFill>
                  <a:srgbClr val="FFFFFF"/>
                </a:solidFill>
                <a:effectLst>
                  <a:outerShdw dist="38100" dir="2700000" algn="tl" rotWithShape="0">
                    <a:schemeClr val="accent2"/>
                  </a:outerShdw>
                </a:effectLst>
              </a:rPr>
              <a:t>DIE EERSTE PASGA IN KANAÄN</a:t>
            </a:r>
            <a:endParaRPr lang="en"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Terwyl die kinders van Israel by Gilgal gelaer was, het hulle die pasga gehou op die veertiende dag van die maand in die aand, in die vlaktes van Jérigo</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(Josua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err="1">
                <a:solidFill>
                  <a:schemeClr val="accent3">
                    <a:lumMod val="75000"/>
                  </a:schemeClr>
                </a:solidFill>
                <a:effectLst>
                  <a:outerShdw blurRad="38100" dist="38100" dir="2700000" algn="tl">
                    <a:srgbClr val="000000">
                      <a:alpha val="43137"/>
                    </a:srgbClr>
                  </a:outerShdw>
                </a:effectLst>
              </a:rPr>
              <a:t>Egipte</a:t>
            </a:r>
            <a:endParaRPr lang="en" b="1" dirty="0">
              <a:solidFill>
                <a:schemeClr val="accent3">
                  <a:lumMod val="75000"/>
                </a:schemeClr>
              </a:solidFill>
              <a:effectLst>
                <a:outerShdw blurRad="38100" dist="38100" dir="2700000" algn="tl">
                  <a:srgbClr val="000000">
                    <a:alpha val="43137"/>
                  </a:srgbClr>
                </a:outerShdw>
              </a:effectLst>
            </a:endParaRP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err="1">
                <a:solidFill>
                  <a:schemeClr val="accent3">
                    <a:lumMod val="75000"/>
                  </a:schemeClr>
                </a:solidFill>
                <a:effectLst>
                  <a:outerShdw blurRad="38100" dist="38100" dir="2700000" algn="tl">
                    <a:srgbClr val="000000">
                      <a:alpha val="43137"/>
                    </a:srgbClr>
                  </a:outerShdw>
                </a:effectLst>
              </a:rPr>
              <a:t>Kanaän</a:t>
            </a:r>
            <a:endParaRPr lang="en" b="1" dirty="0">
              <a:solidFill>
                <a:schemeClr val="accent3">
                  <a:lumMod val="75000"/>
                </a:schemeClr>
              </a:solidFill>
              <a:effectLst>
                <a:outerShdw blurRad="38100" dist="38100" dir="2700000" algn="tl">
                  <a:srgbClr val="000000">
                    <a:alpha val="43137"/>
                  </a:srgbClr>
                </a:outerShdw>
              </a:effectLst>
            </a:endParaRP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ZA" b="1" dirty="0" err="1">
                <a:effectLst>
                  <a:outerShdw blurRad="38100" dist="38100" dir="2700000" algn="tl">
                    <a:srgbClr val="000000">
                      <a:alpha val="43137"/>
                    </a:srgbClr>
                  </a:outerShdw>
                </a:effectLst>
              </a:rPr>
              <a:t>Besnydenis</a:t>
            </a:r>
            <a:r>
              <a:rPr lang="en-ZA" b="1" dirty="0">
                <a:effectLst>
                  <a:outerShdw blurRad="38100" dist="38100" dir="2700000" algn="tl">
                    <a:srgbClr val="000000">
                      <a:alpha val="43137"/>
                    </a:srgbClr>
                  </a:outerShdw>
                </a:effectLst>
              </a:rPr>
              <a:t> </a:t>
            </a:r>
            <a:r>
              <a:rPr lang="en-ZA" b="1" dirty="0" err="1">
                <a:effectLst>
                  <a:outerShdw blurRad="38100" dist="38100" dir="2700000" algn="tl">
                    <a:srgbClr val="000000">
                      <a:alpha val="43137"/>
                    </a:srgbClr>
                  </a:outerShdw>
                </a:effectLst>
              </a:rPr>
              <a:t>en</a:t>
            </a:r>
            <a:r>
              <a:rPr lang="en-ZA" b="1" dirty="0">
                <a:effectLst>
                  <a:outerShdw blurRad="38100" dist="38100" dir="2700000" algn="tl">
                    <a:srgbClr val="000000">
                      <a:alpha val="43137"/>
                    </a:srgbClr>
                  </a:outerShdw>
                </a:effectLst>
              </a:rPr>
              <a:t> </a:t>
            </a:r>
            <a:r>
              <a:rPr lang="en-ZA" b="1" dirty="0" err="1">
                <a:effectLst>
                  <a:outerShdw blurRad="38100" dist="38100" dir="2700000" algn="tl">
                    <a:srgbClr val="000000">
                      <a:alpha val="43137"/>
                    </a:srgbClr>
                  </a:outerShdw>
                </a:effectLst>
              </a:rPr>
              <a:t>Pasga</a:t>
            </a:r>
            <a:endParaRPr lang="en" b="1" dirty="0">
              <a:effectLst>
                <a:outerShdw blurRad="38100" dist="38100" dir="2700000" algn="tl">
                  <a:srgbClr val="000000">
                    <a:alpha val="43137"/>
                  </a:srgbClr>
                </a:outerShdw>
              </a:effectLst>
            </a:endParaRP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nl-NL" sz="1500" b="1" dirty="0">
                <a:effectLst>
                  <a:outerShdw blurRad="38100" dist="38100" dir="2700000" algn="tl">
                    <a:srgbClr val="000000">
                      <a:alpha val="43137"/>
                    </a:srgbClr>
                  </a:outerShdw>
                </a:effectLst>
              </a:rPr>
              <a:t>Oorsteek van die Rooi See</a:t>
            </a:r>
            <a:endParaRPr lang="en" sz="1500" b="1" dirty="0">
              <a:effectLst>
                <a:outerShdw blurRad="38100" dist="38100" dir="2700000" algn="tl">
                  <a:srgbClr val="000000">
                    <a:alpha val="43137"/>
                  </a:srgbClr>
                </a:outerShdw>
              </a:effectLst>
            </a:endParaRP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Woestyn</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ZA" b="1" dirty="0" err="1">
                <a:effectLst>
                  <a:outerShdw blurRad="38100" dist="38100" dir="2700000" algn="tl">
                    <a:srgbClr val="000000">
                      <a:alpha val="43137"/>
                    </a:srgbClr>
                  </a:outerShdw>
                </a:effectLst>
              </a:rPr>
              <a:t>Besnydenis</a:t>
            </a:r>
            <a:r>
              <a:rPr lang="en-ZA" b="1" dirty="0">
                <a:effectLst>
                  <a:outerShdw blurRad="38100" dist="38100" dir="2700000" algn="tl">
                    <a:srgbClr val="000000">
                      <a:alpha val="43137"/>
                    </a:srgbClr>
                  </a:outerShdw>
                </a:effectLst>
              </a:rPr>
              <a:t> </a:t>
            </a:r>
            <a:r>
              <a:rPr lang="en-ZA" b="1" dirty="0" err="1">
                <a:effectLst>
                  <a:outerShdw blurRad="38100" dist="38100" dir="2700000" algn="tl">
                    <a:srgbClr val="000000">
                      <a:alpha val="43137"/>
                    </a:srgbClr>
                  </a:outerShdw>
                </a:effectLst>
              </a:rPr>
              <a:t>en</a:t>
            </a:r>
            <a:r>
              <a:rPr lang="en-ZA" b="1" dirty="0">
                <a:effectLst>
                  <a:outerShdw blurRad="38100" dist="38100" dir="2700000" algn="tl">
                    <a:srgbClr val="000000">
                      <a:alpha val="43137"/>
                    </a:srgbClr>
                  </a:outerShdw>
                </a:effectLst>
              </a:rPr>
              <a:t> </a:t>
            </a:r>
            <a:r>
              <a:rPr lang="en-ZA" b="1" dirty="0" err="1">
                <a:effectLst>
                  <a:outerShdw blurRad="38100" dist="38100" dir="2700000" algn="tl">
                    <a:srgbClr val="000000">
                      <a:alpha val="43137"/>
                    </a:srgbClr>
                  </a:outerShdw>
                </a:effectLst>
              </a:rPr>
              <a:t>Pasga</a:t>
            </a:r>
            <a:endParaRPr lang="en" b="1" dirty="0">
              <a:effectLst>
                <a:outerShdw blurRad="38100" dist="38100" dir="2700000" algn="tl">
                  <a:srgbClr val="000000">
                    <a:alpha val="43137"/>
                  </a:srgbClr>
                </a:outerShdw>
              </a:effectLst>
            </a:endParaRP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ZA" b="1" dirty="0" err="1">
                <a:effectLst>
                  <a:outerShdw blurRad="38100" dist="38100" dir="2700000" algn="tl">
                    <a:srgbClr val="000000">
                      <a:alpha val="43137"/>
                    </a:srgbClr>
                  </a:outerShdw>
                </a:effectLst>
              </a:rPr>
              <a:t>Oorsteek</a:t>
            </a:r>
            <a:r>
              <a:rPr lang="en-ZA" b="1" dirty="0">
                <a:effectLst>
                  <a:outerShdw blurRad="38100" dist="38100" dir="2700000" algn="tl">
                    <a:srgbClr val="000000">
                      <a:alpha val="43137"/>
                    </a:srgbClr>
                  </a:outerShdw>
                </a:effectLst>
              </a:rPr>
              <a:t> van die Jordaan</a:t>
            </a:r>
            <a:endParaRPr lang="en" b="1" dirty="0">
              <a:effectLst>
                <a:outerShdw blurRad="38100" dist="38100" dir="2700000" algn="tl">
                  <a:srgbClr val="000000">
                    <a:alpha val="43137"/>
                  </a:srgbClr>
                </a:outerShdw>
              </a:effectLst>
            </a:endParaRP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33304"/>
            <a:ext cx="12020551" cy="369332"/>
          </a:xfrm>
          <a:prstGeom prst="rect">
            <a:avLst/>
          </a:prstGeom>
          <a:noFill/>
        </p:spPr>
        <p:txBody>
          <a:bodyPr wrap="square" rtlCol="0">
            <a:spAutoFit/>
          </a:bodyPr>
          <a:lstStyle/>
          <a:p>
            <a:pPr>
              <a:spcBef>
                <a:spcPts val="600"/>
              </a:spcBef>
            </a:pPr>
            <a:r>
              <a:rPr lang="nl-NL" b="1" dirty="0"/>
              <a:t>Van Egipte tot Kanaän het Israel 'n "chiastiese" proses gevolg en die gebeure in omgekeerde volgorde herhaal</a:t>
            </a:r>
            <a:r>
              <a:rPr lang="en" b="1" dirty="0"/>
              <a:t>:</a:t>
            </a: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spcBef>
                <a:spcPts val="600"/>
              </a:spcBef>
            </a:pPr>
            <a:r>
              <a:rPr lang="nl-NL" sz="2000" b="1" dirty="0"/>
              <a:t>Die eerste Pasga was 'n simbool van die bevryding uit Egipte. Die tweede Pasga, wat deur die nuwe geslag gevier is, was 'n simbool van hulle besit van die Beloofde Land</a:t>
            </a:r>
            <a:r>
              <a:rPr lang="en" sz="2000" b="1" dirty="0"/>
              <a:t>.</a:t>
            </a: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841308" cy="1323439"/>
          </a:xfrm>
          <a:prstGeom prst="rect">
            <a:avLst/>
          </a:prstGeom>
          <a:noFill/>
        </p:spPr>
        <p:txBody>
          <a:bodyPr wrap="square">
            <a:spAutoFit/>
          </a:bodyPr>
          <a:lstStyle/>
          <a:p>
            <a:pPr>
              <a:spcBef>
                <a:spcPts val="600"/>
              </a:spcBef>
            </a:pPr>
            <a:r>
              <a:rPr lang="nl-NL" sz="2000" b="1" dirty="0"/>
              <a:t>Hulle is nou simbole van die liggaam en bloed van ons Verlosser, wat ons uit Egipte (dit wil sê uit ons sonde) bring en ons na die Beloofde Land bring (1 Kor</a:t>
            </a:r>
            <a:r>
              <a:rPr lang="en" sz="2000" b="1" dirty="0"/>
              <a:t>. 11:23-26).</a:t>
            </a: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299609"/>
            <a:ext cx="6039882" cy="1015663"/>
          </a:xfrm>
          <a:prstGeom prst="rect">
            <a:avLst/>
          </a:prstGeom>
          <a:noFill/>
        </p:spPr>
        <p:txBody>
          <a:bodyPr wrap="square">
            <a:spAutoFit/>
          </a:bodyPr>
          <a:lstStyle/>
          <a:p>
            <a:pPr>
              <a:spcBef>
                <a:spcPts val="600"/>
              </a:spcBef>
            </a:pPr>
            <a:r>
              <a:rPr lang="nl-NL" sz="2000" b="1" dirty="0"/>
              <a:t>Kort voor sy kruisiging het Jesus hierdie ritueel 'n nuwe betekenis gegee, met nuwe simbole: die lam het brood geword en die bloed het wyn geword</a:t>
            </a:r>
            <a:r>
              <a:rPr lang="en" sz="2000" b="1" dirty="0"/>
              <a:t>.</a:t>
            </a: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ZA" sz="7200" b="1" dirty="0">
                <a:ln/>
                <a:solidFill>
                  <a:srgbClr val="A75A2B"/>
                </a:solidFill>
                <a:effectLst>
                  <a:outerShdw blurRad="38100" dist="38100" dir="2700000" algn="tl">
                    <a:schemeClr val="accent3">
                      <a:lumMod val="60000"/>
                      <a:lumOff val="40000"/>
                    </a:schemeClr>
                  </a:outerShdw>
                </a:effectLst>
              </a:rPr>
              <a:t>AANBIDDING TUSSEN BERGE</a:t>
            </a:r>
            <a:endParaRPr lang="en" sz="7200" b="1" dirty="0">
              <a:ln/>
              <a:solidFill>
                <a:srgbClr val="A75A2B"/>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en-ZA" sz="4400" b="1" spc="300" dirty="0">
                <a:ln w="9525" cmpd="sng">
                  <a:solidFill>
                    <a:schemeClr val="accent1"/>
                  </a:solidFill>
                  <a:prstDash val="solid"/>
                </a:ln>
                <a:solidFill>
                  <a:srgbClr val="70AD47">
                    <a:tint val="1000"/>
                  </a:srgbClr>
                </a:solidFill>
                <a:effectLst>
                  <a:glow rad="38100">
                    <a:schemeClr val="accent1">
                      <a:alpha val="40000"/>
                    </a:schemeClr>
                  </a:glow>
                </a:effectLst>
              </a:rPr>
              <a:t>'N ALTAAR VIR AANBIDDING</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B8D62109-D9A0-2348-DE7B-66553A35AF11}"/>
              </a:ext>
            </a:extLst>
          </p:cNvPr>
          <p:cNvSpPr txBox="1"/>
          <p:nvPr/>
        </p:nvSpPr>
        <p:spPr>
          <a:xfrm>
            <a:off x="575187" y="582332"/>
            <a:ext cx="11105536" cy="369332"/>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AFE6EF"/>
                </a:solidFill>
                <a:effectLst>
                  <a:outerShdw blurRad="38100" dist="38100" dir="2700000" algn="tl">
                    <a:srgbClr val="000000">
                      <a:alpha val="43137"/>
                    </a:srgbClr>
                  </a:outerShdw>
                </a:effectLst>
                <a:latin typeface="Comic Sans MS" panose="030F0702030302020204" pitchFamily="66" charset="0"/>
              </a:rPr>
              <a:t>Toe het Josua ‘n altaar gebou vir die HERE, die God van Israel, op die berg Ebal</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(Josua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015663"/>
          </a:xfrm>
          <a:prstGeom prst="rect">
            <a:avLst/>
          </a:prstGeom>
          <a:noFill/>
        </p:spPr>
        <p:txBody>
          <a:bodyPr wrap="square" rtlCol="0">
            <a:spAutoFit/>
          </a:bodyPr>
          <a:lstStyle/>
          <a:p>
            <a:pPr>
              <a:spcBef>
                <a:spcPts val="600"/>
              </a:spcBef>
            </a:pPr>
            <a:r>
              <a:rPr lang="nl-NL" sz="2000" b="1" dirty="0"/>
              <a:t>Moses het beveel dat 'n altaar op die berg Ebal gebou moet word wanneer hulle Kanaän binnegaan, en God moet lof gegee word (Deut. 27:5-7). Waarom op die berg Ebal en nie op Gerisim nie</a:t>
            </a:r>
            <a:r>
              <a:rPr lang="en" sz="2000" b="1" dirty="0"/>
              <a:t>?</a:t>
            </a: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23439"/>
          </a:xfrm>
          <a:prstGeom prst="rect">
            <a:avLst/>
          </a:prstGeom>
          <a:noFill/>
        </p:spPr>
        <p:txBody>
          <a:bodyPr wrap="square">
            <a:spAutoFit/>
          </a:bodyPr>
          <a:lstStyle/>
          <a:p>
            <a:pPr>
              <a:spcBef>
                <a:spcPts val="600"/>
              </a:spcBef>
            </a:pPr>
            <a:r>
              <a:rPr lang="nl-NL" sz="2000" b="1" dirty="0"/>
              <a:t>Te midde van die verowering het Israel 'n oomblik gesoek om homself weer aan God toe te wy. Dit is ' n uitnodiging vir ons om hulle voorbeeld na te volg en ons weer aan God toe te wy, nie net individueel nie, maar ook as God se uitverkore volk</a:t>
            </a:r>
            <a:r>
              <a:rPr lang="en" sz="2000" b="1" dirty="0"/>
              <a:t>.</a:t>
            </a: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498220"/>
            <a:ext cx="3726759" cy="1938992"/>
          </a:xfrm>
          <a:prstGeom prst="rect">
            <a:avLst/>
          </a:prstGeom>
          <a:noFill/>
        </p:spPr>
        <p:txBody>
          <a:bodyPr wrap="square">
            <a:spAutoFit/>
          </a:bodyPr>
          <a:lstStyle/>
          <a:p>
            <a:pPr>
              <a:spcBef>
                <a:spcPts val="600"/>
              </a:spcBef>
            </a:pPr>
            <a:r>
              <a:rPr lang="nl-NL" sz="2000" b="1" dirty="0"/>
              <a:t>Jesus het vir ons 'n vloek geword, sodat ons die seën kan ontvang (Gal. 3:13-14). Hierdie altaar is vir ons 'n duidelike beeld van Jesus se offer om ons onthalwe</a:t>
            </a:r>
            <a:r>
              <a:rPr lang="en" sz="2000" b="1" dirty="0"/>
              <a:t>.</a:t>
            </a: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132349"/>
            <a:ext cx="7768672" cy="1323439"/>
          </a:xfrm>
          <a:prstGeom prst="rect">
            <a:avLst/>
          </a:prstGeom>
          <a:noFill/>
        </p:spPr>
        <p:txBody>
          <a:bodyPr wrap="square">
            <a:spAutoFit/>
          </a:bodyPr>
          <a:lstStyle/>
          <a:p>
            <a:pPr>
              <a:spcBef>
                <a:spcPts val="600"/>
              </a:spcBef>
            </a:pPr>
            <a:r>
              <a:rPr lang="nl-NL" sz="2000" b="1" dirty="0"/>
              <a:t>Beide die altaar en die wette wat op 'n monument geskryf en aan die volk voorgelees moes word, het verband gehou met seëninge en vloeke (Deut. 27:12-13). Die seën is uitgespreek oor Gerisim, en die vloek oor Ebal</a:t>
            </a:r>
            <a:r>
              <a:rPr lang="en" sz="2000" b="1" dirty="0"/>
              <a:t>.</a:t>
            </a: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69573"/>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ZA"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ONTHOU DIE WET</a:t>
            </a:r>
            <a:endPar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endParaRP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855143"/>
                </a:solidFill>
                <a:latin typeface="Comic Sans MS" panose="030F0702030302020204" pitchFamily="66" charset="0"/>
              </a:rPr>
              <a:t>“</a:t>
            </a:r>
            <a:r>
              <a:rPr lang="nl-NL" b="1" dirty="0">
                <a:solidFill>
                  <a:srgbClr val="855143"/>
                </a:solidFill>
                <a:latin typeface="Comic Sans MS" panose="030F0702030302020204" pitchFamily="66" charset="0"/>
              </a:rPr>
              <a:t>En daar het hy ‘n afskrif van die wet van Moses op die klippe geskrywe, wat hy geskrywe het voor die oë van die kinders van Israel</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(Josua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554272"/>
          </a:xfrm>
          <a:prstGeom prst="rect">
            <a:avLst/>
          </a:prstGeom>
          <a:noFill/>
        </p:spPr>
        <p:txBody>
          <a:bodyPr wrap="square" rtlCol="0">
            <a:spAutoFit/>
          </a:bodyPr>
          <a:lstStyle/>
          <a:p>
            <a:pPr>
              <a:spcBef>
                <a:spcPts val="600"/>
              </a:spcBef>
            </a:pPr>
            <a:r>
              <a:rPr lang="nl-NL" sz="1900" b="1" dirty="0"/>
              <a:t>Nadat Josua die altaar op die berg Ebal gebou het, het hy 'n paar klippe opgerig en dit met kalk gepleister. Toe het hy op hulle 'n afskrif van die wet geskryf [Deuteronomium, wat die Tien Gebooie en verskeie wette ingesluit het, saam met seëninge en vloeke] (Jos</a:t>
            </a:r>
            <a:r>
              <a:rPr lang="en" sz="1900" b="1" dirty="0"/>
              <a:t>. 8:32; Deut. 27:2-3).</a:t>
            </a: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377109"/>
            <a:ext cx="5151916" cy="1323439"/>
          </a:xfrm>
          <a:prstGeom prst="rect">
            <a:avLst/>
          </a:prstGeom>
          <a:noFill/>
        </p:spPr>
        <p:txBody>
          <a:bodyPr wrap="square">
            <a:spAutoFit/>
          </a:bodyPr>
          <a:lstStyle/>
          <a:p>
            <a:pPr>
              <a:spcBef>
                <a:spcPts val="600"/>
              </a:spcBef>
            </a:pPr>
            <a:r>
              <a:rPr lang="nl-NL" sz="2000" b="1" dirty="0"/>
              <a:t>Benewens ons persoonlike vernuwing, voorsien die Nagmaal ook vir ons daardie spesiale oomblik van vernuwing as die volk van God</a:t>
            </a:r>
            <a:r>
              <a:rPr lang="en" sz="2000" b="1" dirty="0"/>
              <a:t>.</a:t>
            </a: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642288"/>
            <a:ext cx="4345471" cy="1938992"/>
          </a:xfrm>
          <a:prstGeom prst="rect">
            <a:avLst/>
          </a:prstGeom>
          <a:noFill/>
        </p:spPr>
        <p:txBody>
          <a:bodyPr wrap="square">
            <a:spAutoFit/>
          </a:bodyPr>
          <a:lstStyle/>
          <a:p>
            <a:pPr>
              <a:spcBef>
                <a:spcPts val="600"/>
              </a:spcBef>
            </a:pPr>
            <a:r>
              <a:rPr lang="nl-NL" sz="2000" b="1" dirty="0"/>
              <a:t>Dit is ook 'n roeping vir ons. As God se oorblyfselvolk moet ons van tyd tot tyd ons verbond met Hom hernu, onthou hoe Hy ons so ver gelei het en die seëninge wat Hy aan ons geskenk het</a:t>
            </a:r>
            <a:r>
              <a:rPr lang="en" sz="2000" b="1" dirty="0"/>
              <a:t>.</a:t>
            </a: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323439"/>
          </a:xfrm>
          <a:prstGeom prst="rect">
            <a:avLst/>
          </a:prstGeom>
          <a:noFill/>
        </p:spPr>
        <p:txBody>
          <a:bodyPr wrap="square">
            <a:spAutoFit/>
          </a:bodyPr>
          <a:lstStyle/>
          <a:p>
            <a:pPr>
              <a:spcBef>
                <a:spcPts val="600"/>
              </a:spcBef>
            </a:pPr>
            <a:r>
              <a:rPr lang="nl-NL" sz="2000" b="1" dirty="0"/>
              <a:t>Uiteindelik is die wet aan die volk voorgelees en in twee dele verdeel – een aan elke bergkant (Jos. 8:33-35). Op hierdie manier is die verbond tussen God en sy volk hernu</a:t>
            </a:r>
            <a:r>
              <a:rPr lang="en" sz="2000" b="1" dirty="0"/>
              <a:t>.</a:t>
            </a: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8060</TotalTime>
  <Words>1390</Words>
  <Application>Microsoft Office PowerPoint</Application>
  <PresentationFormat>Panorámica</PresentationFormat>
  <Paragraphs>61</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97</cp:revision>
  <dcterms:created xsi:type="dcterms:W3CDTF">2025-10-14T06:18:54Z</dcterms:created>
  <dcterms:modified xsi:type="dcterms:W3CDTF">2025-11-03T05:38:54Z</dcterms:modified>
</cp:coreProperties>
</file>