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nl-NL" sz="1900" b="1" dirty="0"/>
            <a:t>Geloof ignoreer nie die feite nie; dit bied bloot 'n ander begripshoek</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nl-NL" sz="2000" b="1" dirty="0"/>
            <a:t>In plaas daarvan om te kla, word ons geroep om God se planne te vertrou en ons daaraan te onderwerp</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en-ZA" sz="2000" b="1" dirty="0" err="1"/>
            <a:t>Seëninge</a:t>
          </a:r>
          <a:r>
            <a:rPr lang="en-ZA" sz="2000" b="1" dirty="0"/>
            <a:t> </a:t>
          </a:r>
          <a:r>
            <a:rPr lang="en-ZA" sz="2000" b="1" dirty="0" err="1"/>
            <a:t>kom</a:t>
          </a:r>
          <a:r>
            <a:rPr lang="en-ZA" sz="2000" b="1" dirty="0"/>
            <a:t> vir </a:t>
          </a:r>
          <a:r>
            <a:rPr lang="en-ZA" sz="2000" b="1" dirty="0" err="1"/>
            <a:t>diegene</a:t>
          </a:r>
          <a:r>
            <a:rPr lang="en-ZA" sz="2000" b="1" dirty="0"/>
            <a:t> wat </a:t>
          </a:r>
          <a:r>
            <a:rPr lang="en-ZA" sz="2000" b="1" dirty="0" err="1"/>
            <a:t>heeltemal</a:t>
          </a:r>
          <a:r>
            <a:rPr lang="en-ZA" sz="2000" b="1" dirty="0"/>
            <a:t> in die Here </a:t>
          </a:r>
          <a:r>
            <a:rPr lang="en-ZA" sz="2000" b="1" dirty="0" err="1"/>
            <a:t>bly</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nl-NL" sz="2000" b="1" dirty="0"/>
            <a:t>Die lewe in al sy dimensies moet geleef word volgens die planne wat deur God opgestel is</a:t>
          </a:r>
          <a:endParaRPr lang="es-ES" sz="20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nl-NL" sz="2000" b="1" dirty="0"/>
            <a:t>Dit is die moeite werd om naby God te leef </a:t>
          </a:r>
          <a:br>
            <a:rPr lang="es-ES" sz="2000" b="1" dirty="0"/>
          </a:br>
          <a:r>
            <a:rPr lang="en" sz="2000" b="1" dirty="0"/>
            <a:t>(Ps.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t>Geloof ignoreer nie die feite nie; dit bied bloot 'n ander begripshoek</a:t>
          </a:r>
          <a:endParaRPr lang="es-ES" sz="1900" kern="120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In plaas daarvan om te kla, word ons geroep om God se planne te vertrou en ons daaraan te onderwerp</a:t>
          </a:r>
          <a:endParaRPr lang="es-ES" sz="2000" kern="120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err="1"/>
            <a:t>Seëninge</a:t>
          </a:r>
          <a:r>
            <a:rPr lang="en-ZA" sz="2000" b="1" kern="1200" dirty="0"/>
            <a:t> </a:t>
          </a:r>
          <a:r>
            <a:rPr lang="en-ZA" sz="2000" b="1" kern="1200" dirty="0" err="1"/>
            <a:t>kom</a:t>
          </a:r>
          <a:r>
            <a:rPr lang="en-ZA" sz="2000" b="1" kern="1200" dirty="0"/>
            <a:t> vir </a:t>
          </a:r>
          <a:r>
            <a:rPr lang="en-ZA" sz="2000" b="1" kern="1200" dirty="0" err="1"/>
            <a:t>diegene</a:t>
          </a:r>
          <a:r>
            <a:rPr lang="en-ZA" sz="2000" b="1" kern="1200" dirty="0"/>
            <a:t> wat </a:t>
          </a:r>
          <a:r>
            <a:rPr lang="en-ZA" sz="2000" b="1" kern="1200" dirty="0" err="1"/>
            <a:t>heeltemal</a:t>
          </a:r>
          <a:r>
            <a:rPr lang="en-ZA" sz="2000" b="1" kern="1200" dirty="0"/>
            <a:t> in die Here </a:t>
          </a:r>
          <a:r>
            <a:rPr lang="en-ZA" sz="2000" b="1" kern="1200" dirty="0" err="1"/>
            <a:t>bly</a:t>
          </a:r>
          <a:endParaRPr lang="es-ES" sz="2000" kern="120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Die lewe in al sy dimensies moet geleef word volgens die planne wat deur God opgestel is</a:t>
          </a:r>
          <a:endParaRPr lang="es-ES" sz="200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Dit is die moeite werd om naby God te leef </a:t>
          </a:r>
          <a:br>
            <a:rPr lang="es-ES" sz="2000" b="1" kern="1200" dirty="0"/>
          </a:br>
          <a:r>
            <a:rPr lang="en" sz="2000" b="1" kern="1200" dirty="0"/>
            <a:t>(Ps. 84:10)</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12/11/2025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12/11/2025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800" b="1" dirty="0">
                <a:ln/>
                <a:solidFill>
                  <a:schemeClr val="accent3"/>
                </a:solidFill>
              </a:rPr>
              <a:t>REUSE VAN GELOOF</a:t>
            </a:r>
            <a:r>
              <a:rPr lang="en" sz="4800" b="1" dirty="0">
                <a:ln/>
                <a:solidFill>
                  <a:schemeClr val="accent3"/>
                </a:solidFill>
              </a:rPr>
              <a:t>: </a:t>
            </a:r>
            <a:br>
              <a:rPr lang="es-ES" sz="4800" b="1" dirty="0">
                <a:ln/>
                <a:solidFill>
                  <a:schemeClr val="accent3"/>
                </a:solidFill>
              </a:rPr>
            </a:br>
            <a:r>
              <a:rPr lang="en-ZA" sz="4800" b="1" dirty="0">
                <a:ln/>
                <a:solidFill>
                  <a:schemeClr val="accent3"/>
                </a:solidFill>
              </a:rPr>
              <a:t>JOSUA EN KALEB</a:t>
            </a:r>
            <a:endParaRPr lang="en" sz="4800" b="1" dirty="0">
              <a:ln/>
              <a:solidFill>
                <a:schemeClr val="accent3"/>
              </a:solidFill>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en" sz="1600" b="1" dirty="0">
                <a:solidFill>
                  <a:srgbClr val="7E6000"/>
                </a:solidFill>
              </a:rPr>
              <a:t>Les 8 vir 22 November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75432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nl-NL" sz="5400" b="1" dirty="0">
                <a:ln/>
                <a:solidFill>
                  <a:srgbClr val="9A37C9"/>
                </a:solidFill>
              </a:rPr>
              <a:t>HOE OM GELOOF TE VERKRY</a:t>
            </a:r>
            <a:endParaRPr lang="en" sz="5400" b="1" dirty="0">
              <a:ln/>
              <a:solidFill>
                <a:srgbClr val="9A37C9"/>
              </a:solidFill>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72560"/>
            <a:ext cx="10946424" cy="147732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nl-NL" dirty="0">
                <a:solidFill>
                  <a:schemeClr val="bg2">
                    <a:lumMod val="60000"/>
                    <a:lumOff val="40000"/>
                  </a:schemeClr>
                </a:solidFill>
                <a:effectLst>
                  <a:glow rad="101600">
                    <a:srgbClr val="392B81"/>
                  </a:glow>
                  <a:outerShdw blurRad="38100" dist="38100" dir="2700000" algn="tl">
                    <a:srgbClr val="000000">
                      <a:alpha val="43137"/>
                    </a:srgbClr>
                  </a:outerShdw>
                </a:effectLst>
              </a:rPr>
              <a:t>Daarom dan, terwyl ons so ‘n groot wolk van getuies rondom ons het, laat ons ook elke las aflê en die sonde wat ons so maklik omring, en met volharding die wedloop loop wat voor ons lê, die oog gevestig op Jesus, die Leidsman en Voleinder van die geloof, wat vir die vreugde wat Hom voorgehou is, die kruis verdra het, die skande verag het en aan die regterkant van die troon van God gaan sit het</a:t>
            </a:r>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 sz="1400" dirty="0">
                <a:solidFill>
                  <a:schemeClr val="bg2">
                    <a:lumMod val="60000"/>
                    <a:lumOff val="40000"/>
                  </a:schemeClr>
                </a:solidFill>
                <a:effectLst>
                  <a:glow rad="101600">
                    <a:srgbClr val="392B81"/>
                  </a:glow>
                  <a:outerShdw blurRad="38100" dist="38100" dir="2700000" algn="tl">
                    <a:srgbClr val="000000">
                      <a:alpha val="43137"/>
                    </a:srgbClr>
                  </a:outerShdw>
                </a:effectLst>
              </a:rPr>
              <a:t>(Hebreërs 12:1-2)</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09725"/>
            <a:ext cx="9435613" cy="1015663"/>
          </a:xfrm>
          <a:prstGeom prst="rect">
            <a:avLst/>
          </a:prstGeom>
          <a:noFill/>
        </p:spPr>
        <p:txBody>
          <a:bodyPr wrap="square" rtlCol="0">
            <a:spAutoFit/>
          </a:bodyPr>
          <a:lstStyle/>
          <a:p>
            <a:pPr>
              <a:spcBef>
                <a:spcPts val="600"/>
              </a:spcBef>
            </a:pPr>
            <a:r>
              <a:rPr lang="nl-NL" sz="2000" b="1" dirty="0"/>
              <a:t>Ons gedrag is geneig om te weerspieël wat ons sien. Daar is selfs sogenaamde "spieëlneurone" wat die onderskeid tussen die waarneming van iets en die doen daarvan vervaag</a:t>
            </a:r>
            <a:r>
              <a:rPr lang="en" sz="2000" b="1" dirty="0"/>
              <a:t>.</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7586298" cy="1323439"/>
          </a:xfrm>
          <a:prstGeom prst="rect">
            <a:avLst/>
          </a:prstGeom>
          <a:noFill/>
        </p:spPr>
        <p:txBody>
          <a:bodyPr wrap="square">
            <a:spAutoFit/>
          </a:bodyPr>
          <a:lstStyle/>
          <a:p>
            <a:pPr>
              <a:spcBef>
                <a:spcPts val="600"/>
              </a:spcBef>
            </a:pPr>
            <a:r>
              <a:rPr lang="nl-NL" sz="2000" b="1" dirty="0"/>
              <a:t>Deur die lewens van mense van geloof soos Kaleb en Josua te bestudeer, leer ons om God te vertrou soos hulle gedoen het; om nederig te wees soos hulle was; om met moed van die waarheid te getuig, soos hulle gedoen het</a:t>
            </a:r>
            <a:r>
              <a:rPr lang="en" sz="2000" b="1" dirty="0"/>
              <a:t>.</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86198"/>
            <a:ext cx="6010127" cy="1938992"/>
          </a:xfrm>
          <a:prstGeom prst="rect">
            <a:avLst/>
          </a:prstGeom>
          <a:noFill/>
        </p:spPr>
        <p:txBody>
          <a:bodyPr wrap="square">
            <a:spAutoFit/>
          </a:bodyPr>
          <a:lstStyle/>
          <a:p>
            <a:pPr>
              <a:spcBef>
                <a:spcPts val="600"/>
              </a:spcBef>
            </a:pPr>
            <a:r>
              <a:rPr lang="nl-NL" sz="2000" b="1" dirty="0"/>
              <a:t>Maar hoe kan ons verander word? Die Bybel is duidelik: deur die Heilige Gees toe te laat om in ons te werk (2 Kor. 3:18). Dit is 'n aktiewe werk. Ons moet kies om getransformeer te word en, soos Kaleb, te begin werk. Ons is geroep om lewende offers vir God te wees </a:t>
            </a:r>
            <a:r>
              <a:rPr lang="en" sz="2000" b="1" dirty="0"/>
              <a:t>(Rom.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7" y="2467704"/>
            <a:ext cx="9004803" cy="707886"/>
          </a:xfrm>
          <a:prstGeom prst="rect">
            <a:avLst/>
          </a:prstGeom>
          <a:noFill/>
        </p:spPr>
        <p:txBody>
          <a:bodyPr wrap="square">
            <a:spAutoFit/>
          </a:bodyPr>
          <a:lstStyle/>
          <a:p>
            <a:pPr>
              <a:spcBef>
                <a:spcPts val="600"/>
              </a:spcBef>
            </a:pPr>
            <a:r>
              <a:rPr lang="nl-NL" sz="2000" b="1" dirty="0"/>
              <a:t>Die Bybel nooi ons uit om die voorbeeld van die groot helde van die geloof na te sien, met spesiale aandag aan Jesus, die hoogste voorbeeld (Heb</a:t>
            </a:r>
            <a:r>
              <a:rPr lang="en" sz="2000" b="1" dirty="0"/>
              <a:t>.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5339923"/>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Ons het nou behoefte aan getroue manne, manne wat die Here ten volle navolg, manne wat nie neig om stil te bly as hulle behoort te praat nie, wat so beginselvas is soos staal, wat nie verwaand is nie, maar wat nederig met God wandel, geduldige, vriendelike gedienstige, hoflike manne, wat verstaan dat die wetenskap van die gebed beteken om geloof te beoefen en werke tot eer van God en vir die welsyn van Sy volk te doen .... Om Jesus te volg, vereis eerstens heelhartige bekering en 'n herhaling van hierdie bekering elke dag</a:t>
            </a:r>
            <a:r>
              <a:rPr lang="en-US" sz="2400" b="1" dirty="0">
                <a:latin typeface="Constantia" panose="02030602050306030303" pitchFamily="18" charset="0"/>
              </a:rPr>
              <a:t>.</a:t>
            </a:r>
            <a:endParaRPr lang="en" sz="2400" b="1" dirty="0">
              <a:latin typeface="Constantia" panose="02030602050306030303" pitchFamily="18" charset="0"/>
            </a:endParaRPr>
          </a:p>
          <a:p>
            <a:pPr>
              <a:spcBef>
                <a:spcPts val="600"/>
              </a:spcBef>
            </a:pPr>
            <a:r>
              <a:rPr lang="nl-NL" sz="2400" b="1" dirty="0">
                <a:latin typeface="Constantia" panose="02030602050306030303" pitchFamily="18" charset="0"/>
              </a:rPr>
              <a:t>Dit was Kaleb se geloof in God wat hom moed gegee het, wat hom van die vrees vir die mens bewaar en wat hom in staat gestel het om dapper en onwrikbaar te staan  vir wat reg is. Deur op dieselfde mag te vertrou, die magtige Aanvoerder van die leërmagte van die hemel, kan elke ware stryder van die kruis krag en moed ontvang om skynbaar onoorkomlike struikelblokke te oorwin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81B549FD-6580-66FC-9565-CCE56B79EE27}"/>
              </a:ext>
            </a:extLst>
          </p:cNvPr>
          <p:cNvSpPr txBox="1"/>
          <p:nvPr/>
        </p:nvSpPr>
        <p:spPr>
          <a:xfrm>
            <a:off x="7568618" y="6519446"/>
            <a:ext cx="4623382" cy="338554"/>
          </a:xfrm>
          <a:prstGeom prst="rect">
            <a:avLst/>
          </a:prstGeom>
          <a:noFill/>
        </p:spPr>
        <p:txBody>
          <a:bodyPr wrap="none" rtlCol="0">
            <a:spAutoFit/>
          </a:bodyPr>
          <a:lstStyle/>
          <a:p>
            <a:pPr algn="r"/>
            <a:r>
              <a:rPr lang="en" sz="1600" b="1" dirty="0"/>
              <a:t>EGW ( </a:t>
            </a:r>
            <a:r>
              <a:rPr lang="en" sz="1600" b="1" noProof="0" dirty="0"/>
              <a:t>Sons and Daughters of God </a:t>
            </a:r>
            <a:r>
              <a:rPr lang="en" sz="1600" b="1" dirty="0"/>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75893"/>
            <a:ext cx="4014047" cy="67710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Gedenk julle voorgangers wat die woord van God aan julle verkondig het; aanskou die uiteinde van hulle lewenswandel en volg hulle geloof na</a:t>
            </a:r>
            <a:r>
              <a:rPr kumimoji="0" lang="es-ES" sz="36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Hebre</a:t>
            </a:r>
            <a:r>
              <a:rPr lang="es-ES" sz="2800" b="1" dirty="0" err="1">
                <a:ln w="12700" cmpd="sng">
                  <a:noFill/>
                  <a:prstDash val="solid"/>
                </a:ln>
                <a:solidFill>
                  <a:srgbClr val="7030A0"/>
                </a:solidFill>
                <a:latin typeface="Comic Sans MS" panose="030F0702030302020204" pitchFamily="66" charset="0"/>
              </a:rPr>
              <a:t>ër</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s 13:7)</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ZA" sz="2000" b="1" dirty="0">
                <a:solidFill>
                  <a:srgbClr val="436EBB"/>
                </a:solidFill>
              </a:rPr>
              <a:t>Die </a:t>
            </a:r>
            <a:r>
              <a:rPr lang="en-ZA" sz="2000" b="1" dirty="0" err="1">
                <a:solidFill>
                  <a:srgbClr val="436EBB"/>
                </a:solidFill>
              </a:rPr>
              <a:t>geloof</a:t>
            </a:r>
            <a:r>
              <a:rPr lang="en-ZA" sz="2000" b="1" dirty="0">
                <a:solidFill>
                  <a:srgbClr val="436EBB"/>
                </a:solidFill>
              </a:rPr>
              <a:t> van Kaleb</a:t>
            </a:r>
            <a:r>
              <a:rPr lang="en" sz="2000" b="1" dirty="0">
                <a:solidFill>
                  <a:srgbClr val="436EBB"/>
                </a:solidFill>
              </a:rPr>
              <a:t>:</a:t>
            </a:r>
          </a:p>
          <a:p>
            <a:pPr lvl="1">
              <a:spcBef>
                <a:spcPts val="600"/>
              </a:spcBef>
            </a:pPr>
            <a:r>
              <a:rPr lang="en-ZA" sz="2000" b="1" dirty="0"/>
              <a:t>Maak die </a:t>
            </a:r>
            <a:r>
              <a:rPr lang="en-ZA" sz="2000" b="1" dirty="0" err="1"/>
              <a:t>onmoontlike</a:t>
            </a:r>
            <a:r>
              <a:rPr lang="en-ZA" sz="2000" b="1" dirty="0"/>
              <a:t> </a:t>
            </a:r>
            <a:r>
              <a:rPr lang="en-ZA" sz="2000" b="1" dirty="0" err="1"/>
              <a:t>moontlik</a:t>
            </a:r>
            <a:r>
              <a:rPr lang="en" sz="2000" b="1" dirty="0"/>
              <a:t>.</a:t>
            </a:r>
          </a:p>
          <a:p>
            <a:pPr lvl="1">
              <a:spcBef>
                <a:spcPts val="600"/>
              </a:spcBef>
            </a:pPr>
            <a:r>
              <a:rPr lang="en-ZA" sz="2000" b="1" dirty="0" err="1"/>
              <a:t>Geloof</a:t>
            </a:r>
            <a:r>
              <a:rPr lang="en-ZA" sz="2000" b="1" dirty="0"/>
              <a:t> in </a:t>
            </a:r>
            <a:r>
              <a:rPr lang="en-ZA" sz="2000" b="1" dirty="0" err="1"/>
              <a:t>aksie</a:t>
            </a:r>
            <a:r>
              <a:rPr lang="en" sz="2000" b="1" dirty="0"/>
              <a:t>.</a:t>
            </a:r>
          </a:p>
          <a:p>
            <a:pPr lvl="1">
              <a:spcBef>
                <a:spcPts val="600"/>
              </a:spcBef>
            </a:pPr>
            <a:r>
              <a:rPr lang="en-ZA" sz="2000" b="1" dirty="0"/>
              <a:t>Gee die </a:t>
            </a:r>
            <a:r>
              <a:rPr lang="en-ZA" sz="2000" b="1" dirty="0" err="1"/>
              <a:t>fakkel</a:t>
            </a:r>
            <a:r>
              <a:rPr lang="en-ZA" sz="2000" b="1" dirty="0"/>
              <a:t> </a:t>
            </a:r>
            <a:r>
              <a:rPr lang="en-ZA" sz="2000" b="1" dirty="0" err="1"/>
              <a:t>oor</a:t>
            </a:r>
            <a:r>
              <a:rPr lang="en" sz="2000" b="1" dirty="0"/>
              <a:t>.</a:t>
            </a:r>
          </a:p>
          <a:p>
            <a:pPr>
              <a:spcBef>
                <a:spcPts val="1800"/>
              </a:spcBef>
            </a:pPr>
            <a:r>
              <a:rPr lang="en-ZA" sz="2000" b="1" dirty="0">
                <a:solidFill>
                  <a:srgbClr val="349479"/>
                </a:solidFill>
              </a:rPr>
              <a:t>Die </a:t>
            </a:r>
            <a:r>
              <a:rPr lang="en-ZA" sz="2000" b="1" dirty="0" err="1">
                <a:solidFill>
                  <a:srgbClr val="349479"/>
                </a:solidFill>
              </a:rPr>
              <a:t>geloof</a:t>
            </a:r>
            <a:r>
              <a:rPr lang="en-ZA" sz="2000" b="1" dirty="0">
                <a:solidFill>
                  <a:srgbClr val="349479"/>
                </a:solidFill>
              </a:rPr>
              <a:t> van Josua</a:t>
            </a:r>
            <a:r>
              <a:rPr lang="en" sz="2000" b="1" dirty="0">
                <a:solidFill>
                  <a:srgbClr val="349479"/>
                </a:solidFill>
              </a:rPr>
              <a:t>.</a:t>
            </a:r>
          </a:p>
          <a:p>
            <a:pPr>
              <a:spcBef>
                <a:spcPts val="1800"/>
              </a:spcBef>
            </a:pPr>
            <a:r>
              <a:rPr lang="nl-NL" sz="2000" b="1" dirty="0">
                <a:solidFill>
                  <a:srgbClr val="CC5149"/>
                </a:solidFill>
              </a:rPr>
              <a:t>Hoe om geloof te verkry</a:t>
            </a:r>
            <a:r>
              <a:rPr lang="en" sz="2000" b="1" dirty="0">
                <a:solidFill>
                  <a:srgbClr val="CC5149"/>
                </a:solidFill>
              </a:rPr>
              <a:t>.</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en-ZA" sz="2000" b="1" dirty="0"/>
              <a:t>Ken </a:t>
            </a:r>
            <a:r>
              <a:rPr lang="en-ZA" sz="2000" b="1" dirty="0" err="1"/>
              <a:t>jy</a:t>
            </a:r>
            <a:r>
              <a:rPr lang="en-ZA" sz="2000" b="1" dirty="0"/>
              <a:t> </a:t>
            </a:r>
            <a:r>
              <a:rPr lang="en-ZA" sz="2000" b="1" dirty="0" err="1"/>
              <a:t>hierdie</a:t>
            </a:r>
            <a:r>
              <a:rPr lang="en-ZA" sz="2000" b="1" dirty="0"/>
              <a:t> </a:t>
            </a:r>
            <a:r>
              <a:rPr lang="en-ZA" sz="2000" b="1" dirty="0" err="1"/>
              <a:t>tien</a:t>
            </a:r>
            <a:r>
              <a:rPr lang="en-ZA" sz="2000" b="1" dirty="0"/>
              <a:t> </a:t>
            </a:r>
            <a:r>
              <a:rPr lang="en-ZA" sz="2000" b="1" dirty="0" err="1"/>
              <a:t>mense</a:t>
            </a:r>
            <a:r>
              <a:rPr lang="en-ZA" sz="2000" b="1" dirty="0"/>
              <a:t>: </a:t>
            </a:r>
            <a:r>
              <a:rPr lang="en-ZA" sz="2000" b="1" dirty="0" err="1"/>
              <a:t>Sámmua</a:t>
            </a:r>
            <a:r>
              <a:rPr lang="en-ZA" sz="2000" b="1" dirty="0"/>
              <a:t>, Safat, </a:t>
            </a:r>
            <a:r>
              <a:rPr lang="en-ZA" sz="2000" b="1" dirty="0" err="1"/>
              <a:t>Jígeal</a:t>
            </a:r>
            <a:r>
              <a:rPr lang="en-ZA" sz="2000" b="1" dirty="0"/>
              <a:t>, Palti, </a:t>
            </a:r>
            <a:r>
              <a:rPr lang="en-ZA" sz="2000" b="1" dirty="0" err="1"/>
              <a:t>Gáddiël</a:t>
            </a:r>
            <a:r>
              <a:rPr lang="en-ZA" sz="2000" b="1" dirty="0"/>
              <a:t>, Gaddi, </a:t>
            </a:r>
            <a:r>
              <a:rPr lang="en-ZA" sz="2000" b="1" dirty="0" err="1"/>
              <a:t>Ammíël</a:t>
            </a:r>
            <a:r>
              <a:rPr lang="en-ZA" sz="2000" b="1" dirty="0"/>
              <a:t>, Setur, </a:t>
            </a:r>
            <a:r>
              <a:rPr lang="en-ZA" sz="2000" b="1" dirty="0" err="1"/>
              <a:t>Nagbi</a:t>
            </a:r>
            <a:r>
              <a:rPr lang="en-ZA" sz="2000" b="1" dirty="0"/>
              <a:t> </a:t>
            </a:r>
            <a:r>
              <a:rPr lang="en-ZA" sz="2000" b="1" dirty="0" err="1"/>
              <a:t>en</a:t>
            </a:r>
            <a:r>
              <a:rPr lang="en-ZA" sz="2000" b="1" dirty="0"/>
              <a:t> </a:t>
            </a:r>
            <a:r>
              <a:rPr lang="en-ZA" sz="2000" b="1" dirty="0" err="1"/>
              <a:t>Géhuel</a:t>
            </a:r>
            <a:r>
              <a:rPr lang="en" sz="2000" b="1" dirty="0"/>
              <a:t>?</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nl-NL" sz="2000" b="1" dirty="0"/>
              <a:t>Hoe kan ons hulle geloof navolg en ten volle vertrou dat God die onmoontlike kan doen, net soos hulle gedoen het</a:t>
            </a:r>
            <a:r>
              <a:rPr lang="en" sz="2000" b="1" dirty="0"/>
              <a:t>?</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12218"/>
            <a:ext cx="7639050" cy="1015663"/>
          </a:xfrm>
          <a:prstGeom prst="rect">
            <a:avLst/>
          </a:prstGeom>
          <a:noFill/>
        </p:spPr>
        <p:txBody>
          <a:bodyPr wrap="square">
            <a:spAutoFit/>
          </a:bodyPr>
          <a:lstStyle/>
          <a:p>
            <a:pPr>
              <a:spcBef>
                <a:spcPts val="600"/>
              </a:spcBef>
            </a:pPr>
            <a:r>
              <a:rPr lang="nl-NL" sz="2000" b="1" dirty="0"/>
              <a:t>Maar jy het waarskynlik al van hierdie twee mense gehoor: Josua en Kaleb. Hulle het vasgestaan, in God se beloftes geglo en geleef om te sien hoe dit vervul word </a:t>
            </a:r>
            <a:r>
              <a:rPr lang="en" sz="2000" b="1" dirty="0"/>
              <a:t>(Num.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60606"/>
            <a:ext cx="7639049" cy="1015663"/>
          </a:xfrm>
          <a:prstGeom prst="rect">
            <a:avLst/>
          </a:prstGeom>
          <a:noFill/>
        </p:spPr>
        <p:txBody>
          <a:bodyPr wrap="square">
            <a:spAutoFit/>
          </a:bodyPr>
          <a:lstStyle/>
          <a:p>
            <a:pPr>
              <a:spcBef>
                <a:spcPts val="600"/>
              </a:spcBef>
            </a:pPr>
            <a:r>
              <a:rPr lang="nl-NL" sz="2000" b="1" dirty="0"/>
              <a:t>Sy "roem" het daarin bestaan om die krag van God te wantrou en daardeur sy dood en dié van 'n hele geslag te bewerkstellig</a:t>
            </a:r>
            <a:r>
              <a:rPr lang="en" sz="2000" b="1" dirty="0"/>
              <a:t>.                     (Num.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861774"/>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5000" b="1" dirty="0">
                <a:ln/>
                <a:solidFill>
                  <a:srgbClr val="916941"/>
                </a:solidFill>
              </a:rPr>
              <a:t>DIE GELOOF VAN KALEB</a:t>
            </a:r>
            <a:endParaRPr lang="en" sz="50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en-ZA"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MAAK DIE ONMOONTLIKE MOONTLIK</a:t>
            </a:r>
            <a:endPar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en" b="1" dirty="0">
                <a:solidFill>
                  <a:schemeClr val="accent5">
                    <a:lumMod val="50000"/>
                  </a:schemeClr>
                </a:solidFill>
                <a:effectLst>
                  <a:glow rad="101600">
                    <a:srgbClr val="FFFFDD"/>
                  </a:glow>
                </a:effectLst>
                <a:latin typeface="Comic Sans MS" panose="030F0702030302020204" pitchFamily="66" charset="0"/>
              </a:rPr>
              <a:t>“</a:t>
            </a:r>
            <a:r>
              <a:rPr lang="nl-NL" b="1" dirty="0">
                <a:solidFill>
                  <a:schemeClr val="accent5">
                    <a:lumMod val="50000"/>
                  </a:schemeClr>
                </a:solidFill>
                <a:effectLst>
                  <a:glow rad="101600">
                    <a:srgbClr val="FFFFDD"/>
                  </a:glow>
                </a:effectLst>
                <a:latin typeface="Comic Sans MS" panose="030F0702030302020204" pitchFamily="66" charset="0"/>
              </a:rPr>
              <a:t>maar my broers wat saam met my opgetrek het, het die hart van die volk laat versmelt, terwyl ek volgehou het om die HERE my God te volg</a:t>
            </a:r>
            <a:r>
              <a:rPr lang="en" b="1" dirty="0">
                <a:solidFill>
                  <a:schemeClr val="accent5">
                    <a:lumMod val="50000"/>
                  </a:schemeClr>
                </a:solidFill>
                <a:effectLst>
                  <a:glow rad="101600">
                    <a:srgbClr val="FFFFDD"/>
                  </a:glow>
                </a:effectLst>
                <a:latin typeface="Comic Sans MS" panose="030F0702030302020204" pitchFamily="66" charset="0"/>
              </a:rPr>
              <a:t>” </a:t>
            </a:r>
            <a:r>
              <a:rPr lang="en" sz="1400" b="1" dirty="0">
                <a:solidFill>
                  <a:schemeClr val="accent5">
                    <a:lumMod val="50000"/>
                  </a:schemeClr>
                </a:solidFill>
                <a:effectLst>
                  <a:glow rad="101600">
                    <a:srgbClr val="FFFFDD"/>
                  </a:glow>
                </a:effectLst>
                <a:latin typeface="Comic Sans MS" panose="030F0702030302020204" pitchFamily="66" charset="0"/>
              </a:rPr>
              <a:t>(Josua 14:8)</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413579" cy="1846659"/>
          </a:xfrm>
          <a:prstGeom prst="rect">
            <a:avLst/>
          </a:prstGeom>
          <a:noFill/>
        </p:spPr>
        <p:txBody>
          <a:bodyPr wrap="square" rtlCol="0">
            <a:spAutoFit/>
          </a:bodyPr>
          <a:lstStyle/>
          <a:p>
            <a:pPr>
              <a:spcBef>
                <a:spcPts val="600"/>
              </a:spcBef>
            </a:pPr>
            <a:r>
              <a:rPr lang="en-ZA" sz="1900" b="1" dirty="0"/>
              <a:t>Die naam "Caleb" </a:t>
            </a:r>
            <a:r>
              <a:rPr lang="en-ZA" sz="1900" b="1" dirty="0" err="1"/>
              <a:t>beteken</a:t>
            </a:r>
            <a:r>
              <a:rPr lang="en-ZA" sz="1900" b="1" dirty="0"/>
              <a:t> "</a:t>
            </a:r>
            <a:r>
              <a:rPr lang="en-ZA" sz="1900" b="1" dirty="0" err="1"/>
              <a:t>hond.</a:t>
            </a:r>
            <a:r>
              <a:rPr lang="en-ZA" sz="1900" b="1" dirty="0"/>
              <a:t>" Soos </a:t>
            </a:r>
            <a:r>
              <a:rPr lang="en-ZA" sz="1900" b="1" dirty="0" err="1"/>
              <a:t>sy</a:t>
            </a:r>
            <a:r>
              <a:rPr lang="en-ZA" sz="1900" b="1" dirty="0"/>
              <a:t> </a:t>
            </a:r>
            <a:r>
              <a:rPr lang="en-ZA" sz="1900" b="1" dirty="0" err="1"/>
              <a:t>lewe</a:t>
            </a:r>
            <a:r>
              <a:rPr lang="en-ZA" sz="1900" b="1" dirty="0"/>
              <a:t> </a:t>
            </a:r>
            <a:r>
              <a:rPr lang="en-ZA" sz="1900" b="1" dirty="0" err="1"/>
              <a:t>getoon</a:t>
            </a:r>
            <a:r>
              <a:rPr lang="en-ZA" sz="1900" b="1" dirty="0"/>
              <a:t> het, het hy </a:t>
            </a:r>
            <a:r>
              <a:rPr lang="en-ZA" sz="1900" b="1" dirty="0" err="1"/>
              <a:t>nie</a:t>
            </a:r>
            <a:r>
              <a:rPr lang="en-ZA" sz="1900" b="1" dirty="0"/>
              <a:t> </a:t>
            </a:r>
            <a:r>
              <a:rPr lang="en-ZA" sz="1900" b="1" dirty="0" err="1"/>
              <a:t>daardie</a:t>
            </a:r>
            <a:r>
              <a:rPr lang="en-ZA" sz="1900" b="1" dirty="0"/>
              <a:t> naam as 'n </a:t>
            </a:r>
            <a:r>
              <a:rPr lang="en-ZA" sz="1900" b="1" dirty="0" err="1"/>
              <a:t>neerhalende</a:t>
            </a:r>
            <a:r>
              <a:rPr lang="en-ZA" sz="1900" b="1" dirty="0"/>
              <a:t> term </a:t>
            </a:r>
            <a:r>
              <a:rPr lang="en-ZA" sz="1900" b="1" dirty="0" err="1"/>
              <a:t>ontvang</a:t>
            </a:r>
            <a:r>
              <a:rPr lang="en-ZA" sz="1900" b="1" dirty="0"/>
              <a:t> </a:t>
            </a:r>
            <a:r>
              <a:rPr lang="en-ZA" sz="1900" b="1" dirty="0" err="1"/>
              <a:t>nie</a:t>
            </a:r>
            <a:r>
              <a:rPr lang="en-ZA" sz="1900" b="1" dirty="0"/>
              <a:t>, maar as </a:t>
            </a:r>
            <a:r>
              <a:rPr lang="en-ZA" sz="1900" b="1" dirty="0" err="1"/>
              <a:t>gevolg</a:t>
            </a:r>
            <a:r>
              <a:rPr lang="en-ZA" sz="1900" b="1" dirty="0"/>
              <a:t> van </a:t>
            </a:r>
            <a:r>
              <a:rPr lang="en-ZA" sz="1900" b="1" dirty="0" err="1"/>
              <a:t>sy</a:t>
            </a:r>
            <a:r>
              <a:rPr lang="en-ZA" sz="1900" b="1" dirty="0"/>
              <a:t> </a:t>
            </a:r>
            <a:r>
              <a:rPr lang="en-ZA" sz="1900" b="1" dirty="0" err="1"/>
              <a:t>onwrikbare</a:t>
            </a:r>
            <a:r>
              <a:rPr lang="en-ZA" sz="1900" b="1" dirty="0"/>
              <a:t> </a:t>
            </a:r>
            <a:r>
              <a:rPr lang="en-ZA" sz="1900" b="1" dirty="0" err="1"/>
              <a:t>lojaliteit</a:t>
            </a:r>
            <a:r>
              <a:rPr lang="en-ZA" sz="1900" b="1" dirty="0"/>
              <a:t>. Hy was </a:t>
            </a:r>
            <a:r>
              <a:rPr lang="en-ZA" sz="1900" b="1" dirty="0" err="1"/>
              <a:t>getrou</a:t>
            </a:r>
            <a:r>
              <a:rPr lang="en-ZA" sz="1900" b="1" dirty="0"/>
              <a:t> </a:t>
            </a:r>
            <a:r>
              <a:rPr lang="en-ZA" sz="1900" b="1" dirty="0" err="1"/>
              <a:t>waar</a:t>
            </a:r>
            <a:r>
              <a:rPr lang="en-ZA" sz="1900" b="1" dirty="0"/>
              <a:t> </a:t>
            </a:r>
            <a:r>
              <a:rPr lang="en-ZA" sz="1900" b="1" dirty="0" err="1"/>
              <a:t>ander</a:t>
            </a:r>
            <a:r>
              <a:rPr lang="en-ZA" sz="1900" b="1" dirty="0"/>
              <a:t> </a:t>
            </a:r>
            <a:r>
              <a:rPr lang="en-ZA" sz="1900" b="1" dirty="0" err="1"/>
              <a:t>ontrou</a:t>
            </a:r>
            <a:r>
              <a:rPr lang="en-ZA" sz="1900" b="1" dirty="0"/>
              <a:t> was. Hy het </a:t>
            </a:r>
            <a:r>
              <a:rPr lang="en-ZA" sz="1900" b="1" dirty="0" err="1"/>
              <a:t>lojaal</a:t>
            </a:r>
            <a:r>
              <a:rPr lang="en-ZA" sz="1900" b="1" dirty="0"/>
              <a:t> </a:t>
            </a:r>
            <a:r>
              <a:rPr lang="en-ZA" sz="1900" b="1" dirty="0" err="1"/>
              <a:t>aan</a:t>
            </a:r>
            <a:r>
              <a:rPr lang="en-ZA" sz="1900" b="1" dirty="0"/>
              <a:t> God </a:t>
            </a:r>
            <a:r>
              <a:rPr lang="en-ZA" sz="1900" b="1" dirty="0" err="1"/>
              <a:t>gebly</a:t>
            </a:r>
            <a:r>
              <a:rPr lang="en-ZA" sz="1900" b="1" dirty="0"/>
              <a:t> </a:t>
            </a:r>
            <a:r>
              <a:rPr lang="en-ZA" sz="1900" b="1" dirty="0" err="1"/>
              <a:t>waar</a:t>
            </a:r>
            <a:r>
              <a:rPr lang="en-ZA" sz="1900" b="1" dirty="0"/>
              <a:t> </a:t>
            </a:r>
            <a:r>
              <a:rPr lang="en-ZA" sz="1900" b="1" dirty="0" err="1"/>
              <a:t>ander</a:t>
            </a:r>
            <a:r>
              <a:rPr lang="en-ZA" sz="1900" b="1" dirty="0"/>
              <a:t> </a:t>
            </a:r>
            <a:r>
              <a:rPr lang="en-ZA" sz="1900" b="1" dirty="0" err="1"/>
              <a:t>teruggedeins</a:t>
            </a:r>
            <a:r>
              <a:rPr lang="en-ZA" sz="1900" b="1" dirty="0"/>
              <a:t> het</a:t>
            </a:r>
            <a:r>
              <a:rPr lang="en" sz="1900" b="1" dirty="0"/>
              <a:t>.</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1015663"/>
          </a:xfrm>
          <a:prstGeom prst="rect">
            <a:avLst/>
          </a:prstGeom>
          <a:noFill/>
        </p:spPr>
        <p:txBody>
          <a:bodyPr wrap="square">
            <a:spAutoFit/>
          </a:bodyPr>
          <a:lstStyle/>
          <a:p>
            <a:pPr>
              <a:spcBef>
                <a:spcPts val="600"/>
              </a:spcBef>
            </a:pPr>
            <a:r>
              <a:rPr lang="nl-NL" sz="2000" b="1" dirty="0"/>
              <a:t>Sy voorbeeld moedig ons aan om ons vaste geloof in God te behou, wat dit moontlik kan maak wat vir ons onmoontlik is</a:t>
            </a:r>
            <a:r>
              <a:rPr lang="en" sz="2000" b="1" dirty="0"/>
              <a:t>.</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7" y="4728720"/>
            <a:ext cx="5413578" cy="969496"/>
          </a:xfrm>
          <a:prstGeom prst="rect">
            <a:avLst/>
          </a:prstGeom>
          <a:noFill/>
        </p:spPr>
        <p:txBody>
          <a:bodyPr wrap="square">
            <a:spAutoFit/>
          </a:bodyPr>
          <a:lstStyle/>
          <a:p>
            <a:pPr>
              <a:spcBef>
                <a:spcPts val="600"/>
              </a:spcBef>
            </a:pPr>
            <a:r>
              <a:rPr lang="en-ZA" sz="1900" b="1" dirty="0"/>
              <a:t>Saam met Josua (</a:t>
            </a:r>
            <a:r>
              <a:rPr lang="en-ZA" sz="1900" b="1" dirty="0" err="1"/>
              <a:t>ietwat</a:t>
            </a:r>
            <a:r>
              <a:rPr lang="en-ZA" sz="1900" b="1" dirty="0"/>
              <a:t> </a:t>
            </a:r>
            <a:r>
              <a:rPr lang="en-ZA" sz="1900" b="1" dirty="0" err="1"/>
              <a:t>jonger</a:t>
            </a:r>
            <a:r>
              <a:rPr lang="en-ZA" sz="1900" b="1" dirty="0"/>
              <a:t> as hy) het hy </a:t>
            </a:r>
            <a:r>
              <a:rPr lang="en-ZA" sz="1900" b="1" dirty="0" err="1"/>
              <a:t>vasgestaan</a:t>
            </a:r>
            <a:r>
              <a:rPr lang="en-ZA" sz="1900" b="1" dirty="0"/>
              <a:t> in </a:t>
            </a:r>
            <a:r>
              <a:rPr lang="en-ZA" sz="1900" b="1" dirty="0" err="1"/>
              <a:t>sy</a:t>
            </a:r>
            <a:r>
              <a:rPr lang="en-ZA" sz="1900" b="1" dirty="0"/>
              <a:t> </a:t>
            </a:r>
            <a:r>
              <a:rPr lang="en-ZA" sz="1900" b="1" dirty="0" err="1"/>
              <a:t>mening</a:t>
            </a:r>
            <a:r>
              <a:rPr lang="en-ZA" sz="1900" b="1" dirty="0"/>
              <a:t>, </a:t>
            </a:r>
            <a:r>
              <a:rPr lang="en-ZA" sz="1900" b="1" dirty="0" err="1"/>
              <a:t>selfs</a:t>
            </a:r>
            <a:r>
              <a:rPr lang="en-ZA" sz="1900" b="1" dirty="0"/>
              <a:t> toe die </a:t>
            </a:r>
            <a:r>
              <a:rPr lang="en-ZA" sz="1900" b="1" dirty="0" err="1"/>
              <a:t>skare</a:t>
            </a:r>
            <a:r>
              <a:rPr lang="en-ZA" sz="1900" b="1" dirty="0"/>
              <a:t> </a:t>
            </a:r>
            <a:r>
              <a:rPr lang="en-ZA" sz="1900" b="1" dirty="0" err="1"/>
              <a:t>hulle</a:t>
            </a:r>
            <a:r>
              <a:rPr lang="en-ZA" sz="1900" b="1" dirty="0"/>
              <a:t> </a:t>
            </a:r>
            <a:r>
              <a:rPr lang="en-ZA" sz="1900" b="1" dirty="0" err="1"/>
              <a:t>wou</a:t>
            </a:r>
            <a:r>
              <a:rPr lang="en-ZA" sz="1900" b="1" dirty="0"/>
              <a:t> </a:t>
            </a:r>
            <a:r>
              <a:rPr lang="en-ZA" sz="1900" b="1" dirty="0" err="1"/>
              <a:t>stenig</a:t>
            </a:r>
            <a:r>
              <a:rPr lang="en-ZA" sz="1900" b="1" dirty="0"/>
              <a:t> </a:t>
            </a:r>
            <a:r>
              <a:rPr lang="en" sz="1900" b="1" dirty="0"/>
              <a:t>(Num.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6" y="3109665"/>
            <a:ext cx="5413580" cy="1554272"/>
          </a:xfrm>
          <a:prstGeom prst="rect">
            <a:avLst/>
          </a:prstGeom>
          <a:noFill/>
        </p:spPr>
        <p:txBody>
          <a:bodyPr wrap="square">
            <a:spAutoFit/>
          </a:bodyPr>
          <a:lstStyle/>
          <a:p>
            <a:pPr>
              <a:spcBef>
                <a:spcPts val="600"/>
              </a:spcBef>
            </a:pPr>
            <a:r>
              <a:rPr lang="nl-NL" sz="1900" b="1" dirty="0"/>
              <a:t>Waar tien spioene stede onmoontlik gesien het om te verower, en reuse wat onmoontlik was om te oorwin, het Kaleb stede verower en reuse "soos brood geëet" gesien </a:t>
            </a:r>
            <a:r>
              <a:rPr lang="en" sz="1900" b="1" dirty="0"/>
              <a:t> (Num. 13:28-33;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800" b="1" spc="600" dirty="0">
                <a:ln/>
                <a:solidFill>
                  <a:schemeClr val="accent5">
                    <a:lumMod val="75000"/>
                  </a:schemeClr>
                </a:solidFill>
                <a:effectLst>
                  <a:outerShdw blurRad="38100" dist="38100" dir="2700000" algn="tl">
                    <a:srgbClr val="A2A6F8"/>
                  </a:outerShdw>
                </a:effectLst>
              </a:rPr>
              <a:t>GELOOF IN AKSIE</a:t>
            </a:r>
            <a:endParaRPr lang="en" sz="4800" b="1" spc="600" dirty="0">
              <a:ln/>
              <a:solidFill>
                <a:schemeClr val="accent5">
                  <a:lumMod val="75000"/>
                </a:schemeClr>
              </a:solidFill>
              <a:effectLst>
                <a:outerShdw blurRad="38100" dist="38100" dir="2700000" algn="tl">
                  <a:srgbClr val="A2A6F8"/>
                </a:outerShdw>
              </a:effectLst>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923330"/>
          </a:xfrm>
          <a:prstGeom prst="rect">
            <a:avLst/>
          </a:prstGeom>
          <a:noFill/>
        </p:spPr>
        <p:txBody>
          <a:bodyPr wrap="square">
            <a:spAutoFit/>
          </a:bodyPr>
          <a:lstStyle/>
          <a:p>
            <a:pPr algn="ctr"/>
            <a:r>
              <a:rPr lang="en" b="1" dirty="0">
                <a:solidFill>
                  <a:srgbClr val="124A1F"/>
                </a:solidFill>
                <a:effectLst>
                  <a:glow rad="101600">
                    <a:schemeClr val="accent2">
                      <a:lumMod val="20000"/>
                      <a:lumOff val="80000"/>
                    </a:schemeClr>
                  </a:glow>
                </a:effectLst>
                <a:latin typeface="Comic Sans MS" panose="030F0702030302020204" pitchFamily="66" charset="0"/>
              </a:rPr>
              <a:t>“</a:t>
            </a:r>
            <a:r>
              <a:rPr lang="nl-NL" b="1" dirty="0">
                <a:solidFill>
                  <a:srgbClr val="124A1F"/>
                </a:solidFill>
                <a:effectLst>
                  <a:glow rad="101600">
                    <a:schemeClr val="accent2">
                      <a:lumMod val="20000"/>
                      <a:lumOff val="80000"/>
                    </a:schemeClr>
                  </a:glow>
                </a:effectLst>
                <a:latin typeface="Comic Sans MS" panose="030F0702030302020204" pitchFamily="66" charset="0"/>
              </a:rPr>
              <a:t>Gee my dan nou hierdie bergland waarvan die HERE daardie dag gespreek het; want u self het dié dag gehoor dat dáár Enakiete is en groot versterkte stede; miskien sal die HERE met my wees, sodat ek hulle kan verdrywe, soos die HERE gespreek het</a:t>
            </a:r>
            <a:r>
              <a:rPr lang="en" b="1" dirty="0">
                <a:solidFill>
                  <a:srgbClr val="124A1F"/>
                </a:solidFill>
                <a:effectLst>
                  <a:glow rad="101600">
                    <a:schemeClr val="accent2">
                      <a:lumMod val="20000"/>
                      <a:lumOff val="80000"/>
                    </a:schemeClr>
                  </a:glow>
                </a:effectLst>
                <a:latin typeface="Comic Sans MS" panose="030F0702030302020204" pitchFamily="66" charset="0"/>
              </a:rPr>
              <a:t>.” </a:t>
            </a:r>
            <a:r>
              <a:rPr lang="en" sz="1400" b="1" dirty="0">
                <a:solidFill>
                  <a:srgbClr val="124A1F"/>
                </a:solidFill>
                <a:effectLst>
                  <a:glow rad="101600">
                    <a:schemeClr val="accent2">
                      <a:lumMod val="20000"/>
                      <a:lumOff val="80000"/>
                    </a:schemeClr>
                  </a:glow>
                </a:effectLst>
                <a:latin typeface="Comic Sans MS" panose="030F0702030302020204" pitchFamily="66" charset="0"/>
              </a:rPr>
              <a:t>(Josua 14:12)</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283401" cy="2554545"/>
          </a:xfrm>
          <a:prstGeom prst="rect">
            <a:avLst/>
          </a:prstGeom>
          <a:noFill/>
        </p:spPr>
        <p:txBody>
          <a:bodyPr wrap="square" rtlCol="0">
            <a:spAutoFit/>
          </a:bodyPr>
          <a:lstStyle/>
          <a:p>
            <a:pPr>
              <a:spcBef>
                <a:spcPts val="600"/>
              </a:spcBef>
            </a:pPr>
            <a:r>
              <a:rPr lang="en-ZA" sz="2000" b="1" dirty="0" err="1"/>
              <a:t>Volgens</a:t>
            </a:r>
            <a:r>
              <a:rPr lang="en-ZA" sz="2000" b="1" dirty="0"/>
              <a:t> Kaleb self, toe Moses om 'n </a:t>
            </a:r>
            <a:r>
              <a:rPr lang="en-ZA" sz="2000" b="1" dirty="0" err="1"/>
              <a:t>verslag</a:t>
            </a:r>
            <a:r>
              <a:rPr lang="en-ZA" sz="2000" b="1" dirty="0"/>
              <a:t> </a:t>
            </a:r>
            <a:r>
              <a:rPr lang="en-ZA" sz="2000" b="1" dirty="0" err="1"/>
              <a:t>gevra</a:t>
            </a:r>
            <a:r>
              <a:rPr lang="en-ZA" sz="2000" b="1" dirty="0"/>
              <a:t> het, " </a:t>
            </a:r>
            <a:r>
              <a:rPr lang="en-ZA" sz="2000" b="1" dirty="0" err="1"/>
              <a:t>en</a:t>
            </a:r>
            <a:r>
              <a:rPr lang="en-ZA" sz="2000" b="1" dirty="0"/>
              <a:t> ek het </a:t>
            </a:r>
            <a:r>
              <a:rPr lang="en-ZA" sz="2000" b="1" dirty="0" err="1"/>
              <a:t>hom</a:t>
            </a:r>
            <a:r>
              <a:rPr lang="en-ZA" sz="2000" b="1" dirty="0"/>
              <a:t> </a:t>
            </a:r>
            <a:r>
              <a:rPr lang="en-ZA" sz="2000" b="1" dirty="0" err="1"/>
              <a:t>berig</a:t>
            </a:r>
            <a:r>
              <a:rPr lang="en-ZA" sz="2000" b="1" dirty="0"/>
              <a:t> </a:t>
            </a:r>
            <a:r>
              <a:rPr lang="en-ZA" sz="2000" b="1" dirty="0" err="1"/>
              <a:t>gebring</a:t>
            </a:r>
            <a:r>
              <a:rPr lang="en-ZA" sz="2000" b="1" dirty="0"/>
              <a:t> </a:t>
            </a:r>
            <a:r>
              <a:rPr lang="en-ZA" sz="2000" b="1" dirty="0" err="1"/>
              <a:t>soos</a:t>
            </a:r>
            <a:r>
              <a:rPr lang="en-ZA" sz="2000" b="1" dirty="0"/>
              <a:t> </a:t>
            </a:r>
            <a:r>
              <a:rPr lang="en-ZA" sz="2000" b="1" dirty="0" err="1"/>
              <a:t>dit</a:t>
            </a:r>
            <a:r>
              <a:rPr lang="en-ZA" sz="2000" b="1" dirty="0"/>
              <a:t> in my hart was" (Jos. 14:7), </a:t>
            </a:r>
            <a:r>
              <a:rPr lang="en-ZA" sz="2000" b="1" dirty="0" err="1"/>
              <a:t>en</a:t>
            </a:r>
            <a:r>
              <a:rPr lang="en-ZA" sz="2000" b="1" dirty="0"/>
              <a:t> " </a:t>
            </a:r>
            <a:r>
              <a:rPr lang="en-ZA" sz="2000" b="1" dirty="0" err="1"/>
              <a:t>volgehou</a:t>
            </a:r>
            <a:r>
              <a:rPr lang="en-ZA" sz="2000" b="1" dirty="0"/>
              <a:t> het om die HERE my God </a:t>
            </a:r>
            <a:r>
              <a:rPr lang="en-ZA" sz="2000" b="1" dirty="0" err="1"/>
              <a:t>te</a:t>
            </a:r>
            <a:r>
              <a:rPr lang="en-ZA" sz="2000" b="1" dirty="0"/>
              <a:t> </a:t>
            </a:r>
            <a:r>
              <a:rPr lang="en-ZA" sz="2000" b="1" dirty="0" err="1"/>
              <a:t>volg</a:t>
            </a:r>
            <a:r>
              <a:rPr lang="en-ZA" sz="2000" b="1" dirty="0"/>
              <a:t>." (Jos. 14:8). As </a:t>
            </a:r>
            <a:r>
              <a:rPr lang="en-ZA" sz="2000" b="1" dirty="0" err="1"/>
              <a:t>gevolg</a:t>
            </a:r>
            <a:r>
              <a:rPr lang="en-ZA" sz="2000" b="1" dirty="0"/>
              <a:t> van </a:t>
            </a:r>
            <a:r>
              <a:rPr lang="en-ZA" sz="2000" b="1" dirty="0" err="1"/>
              <a:t>sy</a:t>
            </a:r>
            <a:r>
              <a:rPr lang="en-ZA" sz="2000" b="1" dirty="0"/>
              <a:t> </a:t>
            </a:r>
            <a:r>
              <a:rPr lang="en-ZA" sz="2000" b="1" dirty="0" err="1"/>
              <a:t>getrouheid</a:t>
            </a:r>
            <a:r>
              <a:rPr lang="en-ZA" sz="2000" b="1" dirty="0"/>
              <a:t> is hy </a:t>
            </a:r>
            <a:r>
              <a:rPr lang="en-ZA" sz="2000" b="1" dirty="0" err="1"/>
              <a:t>belowe</a:t>
            </a:r>
            <a:r>
              <a:rPr lang="en-ZA" sz="2000" b="1" dirty="0"/>
              <a:t> </a:t>
            </a:r>
            <a:r>
              <a:rPr lang="en-ZA" sz="2000" b="1" dirty="0" err="1"/>
              <a:t>dat</a:t>
            </a:r>
            <a:r>
              <a:rPr lang="en-ZA" sz="2000" b="1" dirty="0"/>
              <a:t> hy die </a:t>
            </a:r>
            <a:r>
              <a:rPr lang="en-ZA" sz="2000" b="1" dirty="0" err="1"/>
              <a:t>plek</a:t>
            </a:r>
            <a:r>
              <a:rPr lang="en-ZA" sz="2000" b="1" dirty="0"/>
              <a:t> sou erf </a:t>
            </a:r>
            <a:r>
              <a:rPr lang="en-ZA" sz="2000" b="1" dirty="0" err="1"/>
              <a:t>waar</a:t>
            </a:r>
            <a:r>
              <a:rPr lang="en-ZA" sz="2000" b="1" dirty="0"/>
              <a:t> </a:t>
            </a:r>
            <a:r>
              <a:rPr lang="en-ZA" sz="2000" b="1" dirty="0" err="1"/>
              <a:t>sy</a:t>
            </a:r>
            <a:r>
              <a:rPr lang="en-ZA" sz="2000" b="1" dirty="0"/>
              <a:t> </a:t>
            </a:r>
            <a:r>
              <a:rPr lang="en-ZA" sz="2000" b="1" dirty="0" err="1"/>
              <a:t>voete</a:t>
            </a:r>
            <a:r>
              <a:rPr lang="en-ZA" sz="2000" b="1" dirty="0"/>
              <a:t> </a:t>
            </a:r>
            <a:r>
              <a:rPr lang="en-ZA" sz="2000" b="1" dirty="0" err="1"/>
              <a:t>tydens</a:t>
            </a:r>
            <a:r>
              <a:rPr lang="en-ZA" sz="2000" b="1" dirty="0"/>
              <a:t> die </a:t>
            </a:r>
            <a:r>
              <a:rPr lang="en-ZA" sz="2000" b="1" dirty="0" err="1"/>
              <a:t>inspeksie</a:t>
            </a:r>
            <a:r>
              <a:rPr lang="en-ZA" sz="2000" b="1" dirty="0"/>
              <a:t> </a:t>
            </a:r>
            <a:r>
              <a:rPr lang="en-ZA" sz="2000" b="1" dirty="0" err="1"/>
              <a:t>voete</a:t>
            </a:r>
            <a:r>
              <a:rPr lang="en-ZA" sz="2000" b="1" dirty="0"/>
              <a:t> </a:t>
            </a:r>
            <a:r>
              <a:rPr lang="en-ZA" sz="2000" b="1" dirty="0" err="1"/>
              <a:t>eerste</a:t>
            </a:r>
            <a:r>
              <a:rPr lang="en-ZA" sz="2000" b="1"/>
              <a:t> getrap</a:t>
            </a:r>
            <a:r>
              <a:rPr lang="en-ZA" sz="2000" b="1" dirty="0"/>
              <a:t> het (Jos</a:t>
            </a:r>
            <a:r>
              <a:rPr lang="en" sz="2000" b="1" dirty="0"/>
              <a:t>. 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35043" y="4031605"/>
            <a:ext cx="5283401" cy="1938992"/>
          </a:xfrm>
          <a:prstGeom prst="rect">
            <a:avLst/>
          </a:prstGeom>
          <a:noFill/>
        </p:spPr>
        <p:txBody>
          <a:bodyPr wrap="square">
            <a:spAutoFit/>
          </a:bodyPr>
          <a:lstStyle/>
          <a:p>
            <a:pPr>
              <a:spcBef>
                <a:spcPts val="600"/>
              </a:spcBef>
            </a:pPr>
            <a:r>
              <a:rPr lang="nl-NL" sz="2000" b="1" dirty="0"/>
              <a:t>Caleb was 40 jaar oud toe hy as 'n spioen gestuur is. Ná vyf jaar van verowering was hy nou 'n ou man van 85 (Jos. 14:10). Sy liggaam en gees was nog steeds net so kragtig, en sy gedagtes was steeds dieselfde.                              (Jos</a:t>
            </a:r>
            <a:r>
              <a:rPr lang="en" sz="2000" b="1" dirty="0"/>
              <a:t>.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7859455" cy="1015663"/>
          </a:xfrm>
          <a:prstGeom prst="rect">
            <a:avLst/>
          </a:prstGeom>
          <a:noFill/>
        </p:spPr>
        <p:txBody>
          <a:bodyPr wrap="square">
            <a:spAutoFit/>
          </a:bodyPr>
          <a:lstStyle/>
          <a:p>
            <a:pPr>
              <a:spcBef>
                <a:spcPts val="600"/>
              </a:spcBef>
            </a:pPr>
            <a:r>
              <a:rPr lang="nl-NL" sz="2000" b="1" dirty="0"/>
              <a:t>Die tyd het aangebreek om die belofte op te eis en te bewys dat sy woorde nie tevergeefs was nie. Met God se hulp sou Hy die reuse verslaan en hulle stede verower (Jos</a:t>
            </a:r>
            <a:r>
              <a:rPr lang="en" sz="2000" b="1" dirty="0"/>
              <a:t>. 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GEE DIE FAKKEL OOR</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614900"/>
            <a:ext cx="7795481"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Kaleb het gesê: ‘Hy wat Kirjat-Sefer verslaan en dit inneem, aan hom sal ek my dogter Agsa as vrou gee</a:t>
            </a:r>
            <a:r>
              <a:rPr lang="en-US" b="1" dirty="0">
                <a:effectLst>
                  <a:outerShdw blurRad="38100" dist="38100" dir="2700000" algn="tl">
                    <a:srgbClr val="000000">
                      <a:alpha val="43137"/>
                    </a:srgbClr>
                  </a:outerShdw>
                </a:effectLst>
                <a:latin typeface="Comic Sans MS" panose="030F0702030302020204" pitchFamily="66" charset="0"/>
              </a:rPr>
              <a:t>’ </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(Josua 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1015663"/>
          </a:xfrm>
          <a:prstGeom prst="rect">
            <a:avLst/>
          </a:prstGeom>
          <a:noFill/>
        </p:spPr>
        <p:txBody>
          <a:bodyPr wrap="square" rtlCol="0">
            <a:spAutoFit/>
          </a:bodyPr>
          <a:lstStyle/>
          <a:p>
            <a:pPr>
              <a:spcBef>
                <a:spcPts val="600"/>
              </a:spcBef>
            </a:pPr>
            <a:r>
              <a:rPr lang="nl-NL" sz="2000" b="1" dirty="0"/>
              <a:t>Toe hy 'n deel van die gebied wat regmatig syne was, verower het, het Kaleb gedink aan die nalatenskap wat hy sou agterlaat. Sou sy nakomelinge aanhou om op God te vertrou soos hy</a:t>
            </a:r>
            <a:r>
              <a:rPr lang="en-US" sz="2000" b="1" dirty="0"/>
              <a:t>?</a:t>
            </a:r>
            <a:endParaRPr lang="en" sz="20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82079"/>
            <a:ext cx="6096953" cy="1015663"/>
          </a:xfrm>
          <a:prstGeom prst="rect">
            <a:avLst/>
          </a:prstGeom>
          <a:noFill/>
        </p:spPr>
        <p:txBody>
          <a:bodyPr wrap="square">
            <a:spAutoFit/>
          </a:bodyPr>
          <a:lstStyle/>
          <a:p>
            <a:pPr>
              <a:spcBef>
                <a:spcPts val="600"/>
              </a:spcBef>
            </a:pPr>
            <a:r>
              <a:rPr lang="nl-NL" sz="2000" b="1" dirty="0"/>
              <a:t>Om hierdie rede het hy sy dogter se hand belowe aan die een wat Kirjat-Sefer, ook genoem Debir, verower het (Jos</a:t>
            </a:r>
            <a:r>
              <a:rPr lang="en" sz="2000" b="1" dirty="0"/>
              <a:t>. 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354832"/>
            <a:ext cx="6673395" cy="1015663"/>
          </a:xfrm>
          <a:prstGeom prst="rect">
            <a:avLst/>
          </a:prstGeom>
          <a:noFill/>
        </p:spPr>
        <p:txBody>
          <a:bodyPr wrap="square">
            <a:spAutoFit/>
          </a:bodyPr>
          <a:lstStyle/>
          <a:p>
            <a:pPr>
              <a:spcBef>
                <a:spcPts val="600"/>
              </a:spcBef>
            </a:pPr>
            <a:r>
              <a:rPr lang="nl-NL" sz="2000" b="1" dirty="0"/>
              <a:t>Hy het bewys dat God vertrou kan word, nou wou hy iemand vind wat dieselfde geloof het, sodat hy die fakkel aan hulle kon oordra</a:t>
            </a:r>
            <a:r>
              <a:rPr lang="en" sz="2000" b="1" dirty="0"/>
              <a:t>.</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4" y="5297828"/>
            <a:ext cx="6096953" cy="1631216"/>
          </a:xfrm>
          <a:prstGeom prst="rect">
            <a:avLst/>
          </a:prstGeom>
          <a:noFill/>
        </p:spPr>
        <p:txBody>
          <a:bodyPr wrap="square">
            <a:spAutoFit/>
          </a:bodyPr>
          <a:lstStyle/>
          <a:p>
            <a:pPr>
              <a:spcBef>
                <a:spcPts val="600"/>
              </a:spcBef>
            </a:pPr>
            <a:r>
              <a:rPr lang="nl-NL" sz="2000" b="1" dirty="0"/>
              <a:t>Nadat hy met Agsa, Kaleb se dogter, getroud is, het hy haar pa oorreed om hom toe te laat om die verowerde gebied uit te brei (Jos. 15:18-19) en sodoende bewys dat hy 'n waardige erfgenaam van Kaleb is</a:t>
            </a:r>
            <a:r>
              <a:rPr lang="en" sz="2000" b="1" dirty="0"/>
              <a:t>.</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38574" y="4234134"/>
            <a:ext cx="6096953" cy="1015663"/>
          </a:xfrm>
          <a:prstGeom prst="rect">
            <a:avLst/>
          </a:prstGeom>
          <a:noFill/>
        </p:spPr>
        <p:txBody>
          <a:bodyPr wrap="square">
            <a:spAutoFit/>
          </a:bodyPr>
          <a:lstStyle/>
          <a:p>
            <a:pPr>
              <a:spcBef>
                <a:spcPts val="600"/>
              </a:spcBef>
            </a:pPr>
            <a:r>
              <a:rPr lang="nl-NL" sz="2000" b="1" dirty="0"/>
              <a:t>Sy neef Otniel was die magtige man wat die stad verower het en die eerste regter van Israel geword het (Jos. 15:17; Rigters </a:t>
            </a:r>
            <a:r>
              <a:rPr lang="en" sz="2000" b="1" dirty="0"/>
              <a:t>3:9-11).</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077218"/>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ZA" sz="6400" b="1" dirty="0">
                <a:ln/>
                <a:solidFill>
                  <a:srgbClr val="C15C16"/>
                </a:solidFill>
              </a:rPr>
              <a:t>DIE GELOOF VAN JOSUA</a:t>
            </a:r>
            <a:endParaRPr lang="en" sz="6400" b="1" dirty="0">
              <a:ln/>
              <a:solidFill>
                <a:srgbClr val="C15C16"/>
              </a:solidFill>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646331"/>
          </a:xfrm>
          <a:prstGeom prst="rect">
            <a:avLst/>
          </a:prstGeom>
          <a:noFill/>
        </p:spPr>
        <p:txBody>
          <a:bodyPr wrap="square">
            <a:spAutoFit/>
          </a:bodyPr>
          <a:lstStyle/>
          <a:p>
            <a:pPr algn="ct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Toe hulle die land volgens sy grenslyne as erfenis geheel verdeel het, het die kinders van Israel aan Josua, die seun van Nun, ‘n erfdeel onder hulle gegee</a:t>
            </a: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(Josua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936690"/>
            <a:ext cx="6829427" cy="1015663"/>
          </a:xfrm>
          <a:prstGeom prst="rect">
            <a:avLst/>
          </a:prstGeom>
          <a:noFill/>
        </p:spPr>
        <p:txBody>
          <a:bodyPr wrap="square" rtlCol="0">
            <a:spAutoFit/>
          </a:bodyPr>
          <a:lstStyle/>
          <a:p>
            <a:pPr>
              <a:spcBef>
                <a:spcPts val="600"/>
              </a:spcBef>
            </a:pPr>
            <a:r>
              <a:rPr lang="en-ZA" sz="2000" b="1" dirty="0"/>
              <a:t>As 'n jong man is Josua </a:t>
            </a:r>
            <a:r>
              <a:rPr lang="en-ZA" sz="2000" b="1" dirty="0" err="1"/>
              <a:t>deur</a:t>
            </a:r>
            <a:r>
              <a:rPr lang="en-ZA" sz="2000" b="1" dirty="0"/>
              <a:t> Moses as </a:t>
            </a:r>
            <a:r>
              <a:rPr lang="en-ZA" sz="2000" b="1" dirty="0" err="1"/>
              <a:t>sy</a:t>
            </a:r>
            <a:r>
              <a:rPr lang="en-ZA" sz="2000" b="1" dirty="0"/>
              <a:t> </a:t>
            </a:r>
            <a:r>
              <a:rPr lang="en-ZA" sz="2000" b="1" dirty="0" err="1"/>
              <a:t>assistent</a:t>
            </a:r>
            <a:r>
              <a:rPr lang="en-ZA" sz="2000" b="1" dirty="0"/>
              <a:t> </a:t>
            </a:r>
            <a:r>
              <a:rPr lang="en-ZA" sz="2000" b="1" dirty="0" err="1"/>
              <a:t>gekies</a:t>
            </a:r>
            <a:r>
              <a:rPr lang="en-ZA" sz="2000" b="1" dirty="0"/>
              <a:t>. Hy was </a:t>
            </a:r>
            <a:r>
              <a:rPr lang="en-ZA" sz="2000" b="1" dirty="0" err="1"/>
              <a:t>gehoorsaam</a:t>
            </a:r>
            <a:r>
              <a:rPr lang="en-ZA" sz="2000" b="1" dirty="0"/>
              <a:t>, </a:t>
            </a:r>
            <a:r>
              <a:rPr lang="en-ZA" sz="2000" b="1" dirty="0" err="1"/>
              <a:t>moedig</a:t>
            </a:r>
            <a:r>
              <a:rPr lang="en-ZA" sz="2000" b="1" dirty="0"/>
              <a:t>, </a:t>
            </a:r>
            <a:r>
              <a:rPr lang="en-ZA" sz="2000" b="1" dirty="0" err="1"/>
              <a:t>getrou</a:t>
            </a:r>
            <a:r>
              <a:rPr lang="en-ZA" sz="2000" b="1" dirty="0"/>
              <a:t>, </a:t>
            </a:r>
            <a:r>
              <a:rPr lang="en-ZA" sz="2000" b="1" dirty="0" err="1"/>
              <a:t>behulpsaam</a:t>
            </a:r>
            <a:r>
              <a:rPr lang="en-ZA" sz="2000" b="1" dirty="0"/>
              <a:t> </a:t>
            </a:r>
            <a:r>
              <a:rPr lang="en-ZA" sz="2000" b="1" dirty="0" err="1"/>
              <a:t>en</a:t>
            </a:r>
            <a:r>
              <a:rPr lang="en-ZA" sz="2000" b="1" dirty="0"/>
              <a:t> lief vir die dinge van God (</a:t>
            </a:r>
            <a:r>
              <a:rPr lang="en-ZA" sz="2000" b="1" dirty="0" err="1"/>
              <a:t>Eks</a:t>
            </a:r>
            <a:r>
              <a:rPr lang="en" sz="2000" b="1" dirty="0"/>
              <a:t>. 33:11).</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296156023"/>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nl-NL" sz="2000" b="1" dirty="0"/>
              <a:t>Uit sy verhaal leer ons dat</a:t>
            </a:r>
            <a:r>
              <a:rPr lang="en" sz="2000" b="1" dirty="0"/>
              <a:t>:</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52353"/>
            <a:ext cx="6829427" cy="1323439"/>
          </a:xfrm>
          <a:prstGeom prst="rect">
            <a:avLst/>
          </a:prstGeom>
          <a:noFill/>
        </p:spPr>
        <p:txBody>
          <a:bodyPr wrap="square">
            <a:spAutoFit/>
          </a:bodyPr>
          <a:lstStyle/>
          <a:p>
            <a:pPr>
              <a:spcBef>
                <a:spcPts val="600"/>
              </a:spcBef>
            </a:pPr>
            <a:r>
              <a:rPr lang="nl-NL" sz="2000" b="1" dirty="0"/>
              <a:t>Toe die tyd aangebreek het om sy eie gebied op te eis, het hy gewag totdat al die stamme hulle erfenis verkry het, en hy het "die oorblywende deel" [Timnat-Sera] gekies (Jos. 19:50), 'n stad naby Silo, waar die Heiligdom opgerig is</a:t>
            </a:r>
            <a:r>
              <a:rPr lang="en" sz="2000" b="1" dirty="0"/>
              <a:t>.</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769</TotalTime>
  <Words>1495</Words>
  <Application>Microsoft Office PowerPoint</Application>
  <PresentationFormat>Panorámica</PresentationFormat>
  <Paragraphs>52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2025-10-19T08:16:14Z</dcterms:created>
  <dcterms:modified xsi:type="dcterms:W3CDTF">2025-11-12T16:47:29Z</dcterms:modified>
</cp:coreProperties>
</file>