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nl-NL" b="1" dirty="0">
              <a:effectLst>
                <a:outerShdw blurRad="38100" dist="38100" dir="2700000" algn="tl">
                  <a:srgbClr val="000000">
                    <a:alpha val="43137"/>
                  </a:srgbClr>
                </a:outerShdw>
              </a:effectLst>
            </a:rPr>
            <a:t>Die land wat verlore gegaan het</a:t>
          </a:r>
          <a:endParaRPr lang="en"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nl-NL" b="1" dirty="0">
              <a:effectLst>
                <a:outerShdw blurRad="38100" dist="38100" dir="2700000" algn="tl">
                  <a:srgbClr val="000000">
                    <a:alpha val="43137"/>
                  </a:srgbClr>
                </a:outerShdw>
              </a:effectLst>
            </a:rPr>
            <a:t>Die land wat God gee</a:t>
          </a:r>
          <a:endParaRPr lang="en"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n-ZA" b="1" dirty="0" err="1">
              <a:effectLst>
                <a:outerShdw blurRad="38100" dist="38100" dir="2700000" algn="tl">
                  <a:srgbClr val="000000">
                    <a:alpha val="43137"/>
                  </a:srgbClr>
                </a:outerShdw>
              </a:effectLst>
            </a:rPr>
            <a:t>Verower</a:t>
          </a:r>
          <a:r>
            <a:rPr lang="en-ZA" b="1" dirty="0">
              <a:effectLst>
                <a:outerShdw blurRad="38100" dist="38100" dir="2700000" algn="tl">
                  <a:srgbClr val="000000">
                    <a:alpha val="43137"/>
                  </a:srgbClr>
                </a:outerShdw>
              </a:effectLst>
            </a:rPr>
            <a:t> die land</a:t>
          </a:r>
          <a:endParaRPr lang="en"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n-ZA" b="1" dirty="0">
              <a:effectLst>
                <a:outerShdw blurRad="38100" dist="38100" dir="2700000" algn="tl">
                  <a:srgbClr val="000000">
                    <a:alpha val="43137"/>
                  </a:srgbClr>
                </a:outerShdw>
              </a:effectLst>
            </a:rPr>
            <a:t>Hou die </a:t>
          </a:r>
          <a:r>
            <a:rPr lang="en-ZA" b="1" dirty="0" err="1">
              <a:effectLst>
                <a:outerShdw blurRad="38100" dist="38100" dir="2700000" algn="tl">
                  <a:srgbClr val="000000">
                    <a:alpha val="43137"/>
                  </a:srgbClr>
                </a:outerShdw>
              </a:effectLst>
            </a:rPr>
            <a:t>geskenk</a:t>
          </a:r>
          <a:endParaRPr lang="en"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n-ZA" b="1" dirty="0">
              <a:effectLst>
                <a:outerShdw blurRad="38100" dist="38100" dir="2700000" algn="tl">
                  <a:srgbClr val="000000">
                    <a:alpha val="43137"/>
                  </a:srgbClr>
                </a:outerShdw>
              </a:effectLst>
            </a:rPr>
            <a:t>Die </a:t>
          </a:r>
          <a:r>
            <a:rPr lang="en-ZA" b="1" dirty="0" err="1">
              <a:effectLst>
                <a:outerShdw blurRad="38100" dist="38100" dir="2700000" algn="tl">
                  <a:srgbClr val="000000">
                    <a:alpha val="43137"/>
                  </a:srgbClr>
                </a:outerShdw>
              </a:effectLst>
            </a:rPr>
            <a:t>herwonne</a:t>
          </a:r>
          <a:r>
            <a:rPr lang="en-ZA" b="1" dirty="0">
              <a:effectLst>
                <a:outerShdw blurRad="38100" dist="38100" dir="2700000" algn="tl">
                  <a:srgbClr val="000000">
                    <a:alpha val="43137"/>
                  </a:srgbClr>
                </a:outerShdw>
              </a:effectLst>
            </a:rPr>
            <a:t> </a:t>
          </a:r>
          <a:r>
            <a:rPr lang="en-ZA" b="1" dirty="0" err="1">
              <a:effectLst>
                <a:outerShdw blurRad="38100" dist="38100" dir="2700000" algn="tl">
                  <a:srgbClr val="000000">
                    <a:alpha val="43137"/>
                  </a:srgbClr>
                </a:outerShdw>
              </a:effectLst>
            </a:rPr>
            <a:t>grond</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nl-NL" sz="2100" b="1" kern="1200" dirty="0">
              <a:effectLst>
                <a:outerShdw blurRad="38100" dist="38100" dir="2700000" algn="tl">
                  <a:srgbClr val="000000">
                    <a:alpha val="43137"/>
                  </a:srgbClr>
                </a:outerShdw>
              </a:effectLst>
            </a:rPr>
            <a:t>Die land wat verlore gegaan het</a:t>
          </a:r>
          <a:endParaRPr lang="en" sz="2100" b="1" kern="1200" dirty="0">
            <a:effectLst>
              <a:outerShdw blurRad="38100" dist="38100" dir="2700000" algn="tl">
                <a:srgbClr val="000000">
                  <a:alpha val="43137"/>
                </a:srgbClr>
              </a:outerShdw>
            </a:effectLst>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nl-NL" sz="2100" b="1" kern="1200" dirty="0">
              <a:effectLst>
                <a:outerShdw blurRad="38100" dist="38100" dir="2700000" algn="tl">
                  <a:srgbClr val="000000">
                    <a:alpha val="43137"/>
                  </a:srgbClr>
                </a:outerShdw>
              </a:effectLst>
            </a:rPr>
            <a:t>Die land wat God gee</a:t>
          </a:r>
          <a:endParaRPr lang="en" sz="21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ZA" sz="2100" b="1" kern="1200" dirty="0" err="1">
              <a:effectLst>
                <a:outerShdw blurRad="38100" dist="38100" dir="2700000" algn="tl">
                  <a:srgbClr val="000000">
                    <a:alpha val="43137"/>
                  </a:srgbClr>
                </a:outerShdw>
              </a:effectLst>
            </a:rPr>
            <a:t>Verower</a:t>
          </a:r>
          <a:r>
            <a:rPr lang="en-ZA" sz="2100" b="1" kern="1200" dirty="0">
              <a:effectLst>
                <a:outerShdw blurRad="38100" dist="38100" dir="2700000" algn="tl">
                  <a:srgbClr val="000000">
                    <a:alpha val="43137"/>
                  </a:srgbClr>
                </a:outerShdw>
              </a:effectLst>
            </a:rPr>
            <a:t> die land</a:t>
          </a:r>
          <a:endParaRPr lang="en" sz="2100" b="1" kern="120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ZA" sz="2100" b="1" kern="1200" dirty="0">
              <a:effectLst>
                <a:outerShdw blurRad="38100" dist="38100" dir="2700000" algn="tl">
                  <a:srgbClr val="000000">
                    <a:alpha val="43137"/>
                  </a:srgbClr>
                </a:outerShdw>
              </a:effectLst>
            </a:rPr>
            <a:t>Hou die </a:t>
          </a:r>
          <a:r>
            <a:rPr lang="en-ZA" sz="2100" b="1" kern="1200" dirty="0" err="1">
              <a:effectLst>
                <a:outerShdw blurRad="38100" dist="38100" dir="2700000" algn="tl">
                  <a:srgbClr val="000000">
                    <a:alpha val="43137"/>
                  </a:srgbClr>
                </a:outerShdw>
              </a:effectLst>
            </a:rPr>
            <a:t>geskenk</a:t>
          </a:r>
          <a:endParaRPr lang="en" sz="21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ZA" sz="2100" b="1" kern="1200" dirty="0">
              <a:effectLst>
                <a:outerShdw blurRad="38100" dist="38100" dir="2700000" algn="tl">
                  <a:srgbClr val="000000">
                    <a:alpha val="43137"/>
                  </a:srgbClr>
                </a:outerShdw>
              </a:effectLst>
            </a:rPr>
            <a:t>Die </a:t>
          </a:r>
          <a:r>
            <a:rPr lang="en-ZA" sz="2100" b="1" kern="1200" dirty="0" err="1">
              <a:effectLst>
                <a:outerShdw blurRad="38100" dist="38100" dir="2700000" algn="tl">
                  <a:srgbClr val="000000">
                    <a:alpha val="43137"/>
                  </a:srgbClr>
                </a:outerShdw>
              </a:effectLst>
            </a:rPr>
            <a:t>herwonne</a:t>
          </a:r>
          <a:r>
            <a:rPr lang="en-ZA" sz="2100" b="1" kern="1200" dirty="0">
              <a:effectLst>
                <a:outerShdw blurRad="38100" dist="38100" dir="2700000" algn="tl">
                  <a:srgbClr val="000000">
                    <a:alpha val="43137"/>
                  </a:srgbClr>
                </a:outerShdw>
              </a:effectLst>
            </a:rPr>
            <a:t> </a:t>
          </a:r>
          <a:r>
            <a:rPr lang="en-ZA" sz="2100" b="1" kern="1200" dirty="0" err="1">
              <a:effectLst>
                <a:outerShdw blurRad="38100" dist="38100" dir="2700000" algn="tl">
                  <a:srgbClr val="000000">
                    <a:alpha val="43137"/>
                  </a:srgbClr>
                </a:outerShdw>
              </a:effectLst>
            </a:rPr>
            <a:t>grond</a:t>
          </a:r>
          <a:endParaRPr lang="en"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24/11/2025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ZA"/>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ZA"/>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ZA"/>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ZA"/>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24/11/2025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24/11/2025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ZA" sz="4400" b="1" spc="300" dirty="0">
                <a:ln/>
                <a:solidFill>
                  <a:srgbClr val="FFC000"/>
                </a:solidFill>
                <a:effectLst>
                  <a:outerShdw blurRad="38100" dist="38100" dir="2700000" algn="tl">
                    <a:srgbClr val="000000"/>
                  </a:outerShdw>
                </a:effectLst>
              </a:rPr>
              <a:t>ERFGENAME VAN BELOFTES</a:t>
            </a:r>
            <a:r>
              <a:rPr lang="en" sz="4400" b="1" spc="300" dirty="0">
                <a:ln/>
                <a:solidFill>
                  <a:srgbClr val="FFC000"/>
                </a:solidFill>
                <a:effectLst>
                  <a:outerShdw blurRad="38100" dist="38100" dir="2700000" algn="tl">
                    <a:srgbClr val="000000"/>
                  </a:outerShdw>
                </a:effectLst>
              </a:rPr>
              <a:t>, </a:t>
            </a:r>
            <a:br>
              <a:rPr lang="es-ES" sz="4400" b="1" spc="300" dirty="0">
                <a:ln/>
                <a:solidFill>
                  <a:srgbClr val="FFC000"/>
                </a:solidFill>
                <a:effectLst>
                  <a:outerShdw blurRad="38100" dist="38100" dir="2700000" algn="tl">
                    <a:srgbClr val="000000"/>
                  </a:outerShdw>
                </a:effectLst>
              </a:rPr>
            </a:br>
            <a:r>
              <a:rPr lang="en-ZA" sz="4400" b="1" spc="300" dirty="0">
                <a:ln/>
                <a:solidFill>
                  <a:srgbClr val="FFC000"/>
                </a:solidFill>
                <a:effectLst>
                  <a:outerShdw blurRad="38100" dist="38100" dir="2700000" algn="tl">
                    <a:srgbClr val="000000"/>
                  </a:outerShdw>
                </a:effectLst>
              </a:rPr>
              <a:t>HOOPVOLLE GEVANGENES</a:t>
            </a:r>
            <a:endParaRPr lang="en"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7182471" y="6427505"/>
            <a:ext cx="2727285" cy="338554"/>
          </a:xfrm>
          <a:prstGeom prst="rect">
            <a:avLst/>
          </a:prstGeom>
          <a:noFill/>
        </p:spPr>
        <p:txBody>
          <a:bodyPr wrap="none" rtlCol="0">
            <a:spAutoFit/>
          </a:bodyPr>
          <a:lstStyle/>
          <a:p>
            <a:pPr algn="r"/>
            <a:r>
              <a:rPr lang="en" sz="1600" b="1" dirty="0">
                <a:solidFill>
                  <a:srgbClr val="BBE4FA"/>
                </a:solidFill>
                <a:effectLst>
                  <a:outerShdw blurRad="38100" dist="38100" dir="2700000" algn="tl">
                    <a:srgbClr val="000000">
                      <a:alpha val="43137"/>
                    </a:srgbClr>
                  </a:outerShdw>
                </a:effectLst>
              </a:rPr>
              <a:t>Les 9 vir 29 November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Keer terug na die vesting, o hoopvolle gevangenes! Ook kondig Ek vandag aan dat Ek jou dubbel sal vergoed</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Sagaria</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a:t>
            </a: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2872303408"/>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n"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n"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n"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n"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rtlCol="0">
            <a:spAutoFit/>
          </a:bodyPr>
          <a:lstStyle/>
          <a:p>
            <a:pPr algn="ctr"/>
            <a:r>
              <a:rPr lang="en"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nl-NL" sz="2000" b="1" dirty="0"/>
              <a:t>Baie van die boek Josua, hoofstukke 13 tot 21, handel oor die verspreiding van die land Kanaän onder die verskillende stamme van Israel</a:t>
            </a:r>
            <a:r>
              <a:rPr lang="en" sz="2000" b="1" dirty="0"/>
              <a:t>.</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de-DE" sz="2000" b="1" dirty="0"/>
                <a:t>DIE 12 STAMME VAN ISRAEL</a:t>
              </a:r>
              <a:endParaRPr lang="en"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n-ZA" sz="1400" b="1" dirty="0" err="1">
                  <a:solidFill>
                    <a:srgbClr val="108FD6"/>
                  </a:solidFill>
                </a:rPr>
                <a:t>Middellandse</a:t>
              </a:r>
              <a:r>
                <a:rPr lang="en-ZA" sz="1400" b="1" dirty="0">
                  <a:solidFill>
                    <a:srgbClr val="108FD6"/>
                  </a:solidFill>
                </a:rPr>
                <a:t> See</a:t>
              </a:r>
              <a:endParaRPr lang="en" sz="1400" b="1" dirty="0">
                <a:solidFill>
                  <a:srgbClr val="108FD6"/>
                </a:solidFill>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n-ZA" sz="1200" b="1" dirty="0"/>
                <a:t>ASER</a:t>
              </a:r>
              <a:endParaRPr lang="en" sz="1200" b="1" dirty="0"/>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n-ZA" sz="1200" b="1" dirty="0"/>
                <a:t>SÉBULON</a:t>
              </a:r>
              <a:endParaRPr lang="en"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n-ZA" sz="1200" b="1" dirty="0"/>
                <a:t>ISSASKAR</a:t>
              </a:r>
              <a:endParaRPr lang="en"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en-ZA" sz="1200" b="1" dirty="0"/>
                <a:t>NÁFTALI</a:t>
              </a:r>
              <a:endParaRPr lang="en"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n" sz="1200" b="1" dirty="0"/>
                <a:t>MANASSE</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n" sz="1200" b="1" dirty="0"/>
                <a:t>MANASSE</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n"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en" sz="1200" b="1" dirty="0"/>
                <a:t>EFRAIM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n"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n" sz="1100" b="1" dirty="0"/>
                <a:t>BENJAMIN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n" sz="1400" b="1" dirty="0"/>
                <a:t>JUDA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n" sz="1400" b="1" dirty="0"/>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n-ZA" sz="1200" b="1" dirty="0"/>
                <a:t>SÍMEON</a:t>
              </a:r>
              <a:endParaRPr lang="en" sz="1200" b="1" dirty="0"/>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nl-NL" sz="2000" b="1" dirty="0"/>
              <a:t>Jesus se dood verseker ons dat ons nou die land geërf het wat Adam en Eva eens verloor het. Ons is egter steeds "hoopvolle gevangenes" om dit te ontvang</a:t>
            </a:r>
            <a:r>
              <a:rPr lang="en" sz="2000" b="1" dirty="0"/>
              <a:t>.</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nl-NL" sz="2000" b="1" dirty="0"/>
              <a:t>Tussen die verwysings na plekke, volke en stamme kan ons 'n land sien wat reeds Israel se erfenis was, maar wat hulle terselfdertyd nog nie heeltemal besit het nie</a:t>
            </a:r>
            <a:r>
              <a:rPr lang="en" sz="2000" b="1" dirty="0"/>
              <a:t>.</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nl-NL"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DIE LAND WAT VERLORE GEGAAN HET</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5DEFE"/>
                </a:solidFill>
                <a:effectLst>
                  <a:outerShdw blurRad="38100" dist="38100" dir="2700000" algn="tl">
                    <a:srgbClr val="000000">
                      <a:alpha val="43137"/>
                    </a:srgbClr>
                  </a:outerShdw>
                </a:effectLst>
                <a:latin typeface="Comic Sans MS" panose="030F0702030302020204" pitchFamily="66" charset="0"/>
              </a:rPr>
              <a:t>Toe stuur die HERE God hom weg uit die tuin van Eden om die grond te bewerk waaruit hy geneem is</a:t>
            </a: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(Genesis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nl-NL" sz="2000" b="1" dirty="0"/>
              <a:t>Toe hulle aan God ongehoorsaam was, is hulle daarvandaan verdryf (Gen. 3:23). Hulle het heerskappy oor die aarde verloor</a:t>
            </a:r>
            <a:r>
              <a:rPr lang="en" sz="2000" b="1" dirty="0"/>
              <a:t>.</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spcBef>
                <a:spcPts val="600"/>
              </a:spcBef>
            </a:pPr>
            <a:r>
              <a:rPr lang="nl-NL" sz="2000" b="1" dirty="0"/>
              <a:t>God het Adam en Eva as heersers van hierdie wêreld aangestel (Gen. 1:27-28) en hulle in die tuin van Eden geplaas </a:t>
            </a:r>
            <a:r>
              <a:rPr lang="en" sz="2000" b="1" dirty="0"/>
              <a:t> (Gen.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nl-NL" sz="2000" b="1" dirty="0"/>
              <a:t>Israel se ongehoorsaamheid het tot 'n verandering in die oorspronklike planne gelei. God het kinders van Abraham uit die klippe opgewek om sy beloftes te beërwe: ons (Luk. 3:8; Heb. </a:t>
            </a:r>
            <a:r>
              <a:rPr lang="en" sz="2000" b="1" dirty="0"/>
              <a:t>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nl-NL" sz="2000" b="1" dirty="0"/>
              <a:t>Geleidelik sou die besitting na die hele aarde uitgebrei word, aangesien die kennis van God elke volk en nasie bereik het (Jesaja</a:t>
            </a:r>
            <a:r>
              <a:rPr lang="en" sz="2000" b="1" dirty="0"/>
              <a:t>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6016652" cy="1323439"/>
          </a:xfrm>
          <a:prstGeom prst="rect">
            <a:avLst/>
          </a:prstGeom>
          <a:noFill/>
        </p:spPr>
        <p:txBody>
          <a:bodyPr wrap="square">
            <a:spAutoFit/>
          </a:bodyPr>
          <a:lstStyle/>
          <a:p>
            <a:pPr>
              <a:spcBef>
                <a:spcPts val="600"/>
              </a:spcBef>
            </a:pPr>
            <a:r>
              <a:rPr lang="nl-NL" sz="2000" b="1" dirty="0"/>
              <a:t>Maar God het 'n plan vir die mensdom gehad om die verlore land terug te kry. In die eerste fase het Hy vir Abraham, Isak en Jakob 'n klein stukkie grond gegee: Kanaän </a:t>
            </a:r>
            <a:r>
              <a:rPr lang="en" sz="2000" b="1" dirty="0"/>
              <a:t>(Gen.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nl-NL" sz="4400" b="1" spc="600" dirty="0">
                <a:ln w="6600">
                  <a:solidFill>
                    <a:schemeClr val="accent5"/>
                  </a:solidFill>
                  <a:prstDash val="solid"/>
                </a:ln>
                <a:solidFill>
                  <a:srgbClr val="FFFFFF"/>
                </a:solidFill>
                <a:effectLst>
                  <a:outerShdw dist="38100" dir="2700000" algn="tl" rotWithShape="0">
                    <a:schemeClr val="accent5"/>
                  </a:outerShdw>
                </a:effectLst>
              </a:rPr>
              <a:t>DIE LAND WAT GOD GEE</a:t>
            </a:r>
            <a:endParaRPr lang="en"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70656"/>
            <a:ext cx="12024604" cy="707886"/>
          </a:xfrm>
          <a:prstGeom prst="rect">
            <a:avLst/>
          </a:prstGeom>
          <a:noFill/>
        </p:spPr>
        <p:txBody>
          <a:bodyPr wrap="square">
            <a:spAutoFit/>
          </a:bodyPr>
          <a:lstStyle/>
          <a:p>
            <a:pPr lvl="0">
              <a:spcBef>
                <a:spcPts val="600"/>
              </a:spcBef>
              <a:defRPr/>
            </a:pPr>
            <a:r>
              <a:rPr lang="nl-NL" sz="2000" b="1" dirty="0">
                <a:solidFill>
                  <a:prstClr val="black"/>
                </a:solidFill>
              </a:rPr>
              <a:t>Net soos Adam en Eva niks gedoen het om die tuin van Eden te verdien nie, het Abraham en sy nageslag niks gedoen om die Beloofde Land te verdien nie. Dit was 'n gawe van God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0" y="614235"/>
            <a:ext cx="12024603"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nl-NL"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Die aarde behoort aan die HERE en die volheid daarvan, die wêreld en die wat daarin woon</a:t>
            </a: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n"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(Psalm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1894531"/>
            <a:ext cx="7713690" cy="969496"/>
          </a:xfrm>
          <a:prstGeom prst="rect">
            <a:avLst/>
          </a:prstGeom>
          <a:noFill/>
        </p:spPr>
        <p:txBody>
          <a:bodyPr wrap="square">
            <a:spAutoFit/>
          </a:bodyPr>
          <a:lstStyle/>
          <a:p>
            <a:pPr lvl="0">
              <a:spcBef>
                <a:spcPts val="600"/>
              </a:spcBef>
              <a:defRPr/>
            </a:pPr>
            <a:r>
              <a:rPr lang="nl-NL" sz="1900" b="1" dirty="0">
                <a:solidFill>
                  <a:prstClr val="black"/>
                </a:solidFill>
              </a:rPr>
              <a:t>Ons kan hierdie geskenk vergelyk met 'n gehuurde huis. Hoewel Israel in Kanaän kon woon, het die land God se eiendom gebly </a:t>
            </a:r>
            <a:r>
              <a:rPr kumimoji="0" lang="en" sz="1900" b="1" i="0" u="none" strike="noStrike" kern="1200" cap="none" spc="0" normalizeH="0" baseline="0" noProof="0" dirty="0">
                <a:ln>
                  <a:noFill/>
                </a:ln>
                <a:solidFill>
                  <a:prstClr val="black"/>
                </a:solidFill>
                <a:effectLst/>
                <a:uLnTx/>
                <a:uFillTx/>
                <a:latin typeface="Aptos" panose="02110004020202020204"/>
              </a:rPr>
              <a:t>(Ps.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554545"/>
          </a:xfrm>
          <a:prstGeom prst="rect">
            <a:avLst/>
          </a:prstGeom>
          <a:noFill/>
        </p:spPr>
        <p:txBody>
          <a:bodyPr wrap="square">
            <a:spAutoFit/>
          </a:bodyPr>
          <a:lstStyle/>
          <a:p>
            <a:pPr lvl="0">
              <a:spcBef>
                <a:spcPts val="600"/>
              </a:spcBef>
              <a:defRPr/>
            </a:pPr>
            <a:r>
              <a:rPr lang="nl-NL" sz="2000" b="1" dirty="0">
                <a:solidFill>
                  <a:prstClr val="black"/>
                </a:solidFill>
              </a:rPr>
              <a:t>Soos in Eden, was daar huur om te "betaal": gehoorsaamheid (Lev. 20:22). Dit was eintlik 'n kwessie van verhouding: om God lief te hê en Sy seëninge te geniet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771818"/>
            <a:ext cx="7713690" cy="1261884"/>
          </a:xfrm>
          <a:prstGeom prst="rect">
            <a:avLst/>
          </a:prstGeom>
          <a:noFill/>
        </p:spPr>
        <p:txBody>
          <a:bodyPr wrap="square">
            <a:spAutoFit/>
          </a:bodyPr>
          <a:lstStyle/>
          <a:p>
            <a:pPr lvl="0">
              <a:spcBef>
                <a:spcPts val="600"/>
              </a:spcBef>
              <a:defRPr/>
            </a:pPr>
            <a:r>
              <a:rPr lang="nl-NL" sz="1900" b="1" dirty="0">
                <a:solidFill>
                  <a:prstClr val="black"/>
                </a:solidFill>
              </a:rPr>
              <a:t>Die eienaar van die huis is die een wat sorg vir die instandhouding van die dak, die loodgieterswerk, ens. Net so is God die een wat die reën voorsien het, die gewasse beskerm het, ens., sodat Israel met vertroue kon leef in die land wat God vir hulle gegee het</a:t>
            </a:r>
            <a:r>
              <a:rPr lang="en" sz="1900" b="1" dirty="0">
                <a:solidFill>
                  <a:prstClr val="black"/>
                </a:solidFill>
                <a:latin typeface="Aptos" panose="02110004020202020204"/>
              </a:rPr>
              <a:t>.</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lang="nl-NL" sz="2000" b="1" dirty="0">
                <a:solidFill>
                  <a:prstClr val="black"/>
                </a:solidFill>
              </a:rPr>
              <a:t>Gister, soos vandag, bly dit 'n saak van geloof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(Heb.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dirty="0">
                <a:ln/>
                <a:solidFill>
                  <a:schemeClr val="accent3"/>
                </a:solidFill>
              </a:rPr>
              <a:t>VEROWER DIE LAND</a:t>
            </a:r>
            <a:endParaRPr lang="en"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Verdeel dan nou hierdie land as erfdeel onder die nege stamme en die halwe stam van Manasse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(Josua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nl-NL" sz="2000" b="1" dirty="0"/>
              <a:t>Toe Josua oud was, het God hom beveel om die land onder die stamme van Israel te verdeel, insluitend die onverowerde gebiede (Jos</a:t>
            </a:r>
            <a:r>
              <a:rPr lang="en" sz="2000" b="1" dirty="0"/>
              <a:t>.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1" y="3287467"/>
            <a:ext cx="4380059" cy="2431435"/>
          </a:xfrm>
          <a:prstGeom prst="rect">
            <a:avLst/>
          </a:prstGeom>
          <a:noFill/>
        </p:spPr>
        <p:txBody>
          <a:bodyPr wrap="square">
            <a:spAutoFit/>
          </a:bodyPr>
          <a:lstStyle/>
          <a:p>
            <a:pPr>
              <a:spcBef>
                <a:spcPts val="600"/>
              </a:spcBef>
            </a:pPr>
            <a:r>
              <a:rPr lang="en-ZA" sz="1900" b="1" dirty="0" err="1"/>
              <a:t>Alhoewel</a:t>
            </a:r>
            <a:r>
              <a:rPr lang="en-ZA" sz="1900" b="1" dirty="0"/>
              <a:t> </a:t>
            </a:r>
            <a:r>
              <a:rPr lang="en-ZA" sz="1900" b="1" dirty="0" err="1"/>
              <a:t>hulle</a:t>
            </a:r>
            <a:r>
              <a:rPr lang="en-ZA" sz="1900" b="1" dirty="0"/>
              <a:t> vir die </a:t>
            </a:r>
            <a:r>
              <a:rPr lang="en-ZA" sz="1900" b="1" dirty="0" err="1"/>
              <a:t>oorwinning</a:t>
            </a:r>
            <a:r>
              <a:rPr lang="en-ZA" sz="1900" b="1" dirty="0"/>
              <a:t> </a:t>
            </a:r>
            <a:r>
              <a:rPr lang="en-ZA" sz="1900" b="1" dirty="0" err="1"/>
              <a:t>geveg</a:t>
            </a:r>
            <a:r>
              <a:rPr lang="en-ZA" sz="1900" b="1" dirty="0"/>
              <a:t> het, was </a:t>
            </a:r>
            <a:r>
              <a:rPr lang="en-ZA" sz="1900" b="1" dirty="0" err="1"/>
              <a:t>hulle</a:t>
            </a:r>
            <a:r>
              <a:rPr lang="en-ZA" sz="1900" b="1" dirty="0"/>
              <a:t> </a:t>
            </a:r>
            <a:r>
              <a:rPr lang="en-ZA" sz="1900" b="1" dirty="0" err="1"/>
              <a:t>sukses</a:t>
            </a:r>
            <a:r>
              <a:rPr lang="en-ZA" sz="1900" b="1" dirty="0"/>
              <a:t> </a:t>
            </a:r>
            <a:r>
              <a:rPr lang="en-ZA" sz="1900" b="1" dirty="0" err="1"/>
              <a:t>nie</a:t>
            </a:r>
            <a:r>
              <a:rPr lang="en-ZA" sz="1900" b="1" dirty="0"/>
              <a:t> </a:t>
            </a:r>
            <a:r>
              <a:rPr lang="en-ZA" sz="1900" b="1" dirty="0" err="1"/>
              <a:t>hulle</a:t>
            </a:r>
            <a:r>
              <a:rPr lang="en-ZA" sz="1900" b="1" dirty="0"/>
              <a:t> </a:t>
            </a:r>
            <a:r>
              <a:rPr lang="en-ZA" sz="1900" b="1" dirty="0" err="1"/>
              <a:t>eie</a:t>
            </a:r>
            <a:r>
              <a:rPr lang="en-ZA" sz="1900" b="1" dirty="0"/>
              <a:t> </a:t>
            </a:r>
            <a:r>
              <a:rPr lang="en-ZA" sz="1900" b="1" dirty="0" err="1"/>
              <a:t>verdienste</a:t>
            </a:r>
            <a:r>
              <a:rPr lang="en-ZA" sz="1900" b="1" dirty="0"/>
              <a:t> </a:t>
            </a:r>
            <a:r>
              <a:rPr lang="en-ZA" sz="1900" b="1" dirty="0" err="1"/>
              <a:t>nie</a:t>
            </a:r>
            <a:r>
              <a:rPr lang="en-ZA" sz="1900" b="1" dirty="0"/>
              <a:t>, maar God </a:t>
            </a:r>
            <a:r>
              <a:rPr lang="en-ZA" sz="1900" b="1" dirty="0" err="1"/>
              <a:t>s'n</a:t>
            </a:r>
            <a:r>
              <a:rPr lang="en-ZA" sz="1900" b="1" dirty="0"/>
              <a:t> (Deut. 9:5). Soos Israel, </a:t>
            </a:r>
            <a:r>
              <a:rPr lang="en-ZA" sz="1900" b="1" dirty="0" err="1"/>
              <a:t>kan</a:t>
            </a:r>
            <a:r>
              <a:rPr lang="en-ZA" sz="1900" b="1" dirty="0"/>
              <a:t> </a:t>
            </a:r>
            <a:r>
              <a:rPr lang="en-ZA" sz="1900" b="1" dirty="0" err="1"/>
              <a:t>ons</a:t>
            </a:r>
            <a:r>
              <a:rPr lang="en-ZA" sz="1900" b="1" dirty="0"/>
              <a:t> </a:t>
            </a:r>
            <a:r>
              <a:rPr lang="en-ZA" sz="1900" b="1" dirty="0" err="1"/>
              <a:t>niks</a:t>
            </a:r>
            <a:r>
              <a:rPr lang="en-ZA" sz="1900" b="1" dirty="0"/>
              <a:t> </a:t>
            </a:r>
            <a:r>
              <a:rPr lang="en-ZA" sz="1900" b="1" dirty="0" err="1"/>
              <a:t>doen</a:t>
            </a:r>
            <a:r>
              <a:rPr lang="en-ZA" sz="1900" b="1" dirty="0"/>
              <a:t> om </a:t>
            </a:r>
            <a:r>
              <a:rPr lang="en-ZA" sz="1900" b="1" dirty="0" err="1"/>
              <a:t>verlossing</a:t>
            </a:r>
            <a:r>
              <a:rPr lang="en-ZA" sz="1900" b="1" dirty="0"/>
              <a:t> </a:t>
            </a:r>
            <a:r>
              <a:rPr lang="en-ZA" sz="1900" b="1" dirty="0" err="1"/>
              <a:t>te</a:t>
            </a:r>
            <a:r>
              <a:rPr lang="en-ZA" sz="1900" b="1" dirty="0"/>
              <a:t> </a:t>
            </a:r>
            <a:r>
              <a:rPr lang="en-ZA" sz="1900" b="1" dirty="0" err="1"/>
              <a:t>verkry</a:t>
            </a:r>
            <a:r>
              <a:rPr lang="en-ZA" sz="1900" b="1" dirty="0"/>
              <a:t> </a:t>
            </a:r>
            <a:r>
              <a:rPr lang="en-ZA" sz="1900" b="1" dirty="0" err="1"/>
              <a:t>en</a:t>
            </a:r>
            <a:r>
              <a:rPr lang="en-ZA" sz="1900" b="1" dirty="0"/>
              <a:t> die </a:t>
            </a:r>
            <a:r>
              <a:rPr lang="en-ZA" sz="1900" b="1" dirty="0" err="1"/>
              <a:t>beloftes</a:t>
            </a:r>
            <a:r>
              <a:rPr lang="en-ZA" sz="1900" b="1" dirty="0"/>
              <a:t> </a:t>
            </a:r>
            <a:r>
              <a:rPr lang="en-ZA" sz="1900" b="1" dirty="0" err="1"/>
              <a:t>te</a:t>
            </a:r>
            <a:r>
              <a:rPr lang="en-ZA" sz="1900" b="1" dirty="0"/>
              <a:t> </a:t>
            </a:r>
            <a:r>
              <a:rPr lang="en-ZA" sz="1900" b="1" dirty="0" err="1"/>
              <a:t>beërf</a:t>
            </a:r>
            <a:r>
              <a:rPr lang="en-ZA" sz="1900" b="1" dirty="0"/>
              <a:t> </a:t>
            </a:r>
            <a:r>
              <a:rPr lang="en-ZA" sz="1900" b="1" dirty="0" err="1"/>
              <a:t>nie</a:t>
            </a:r>
            <a:r>
              <a:rPr lang="en-ZA" sz="1900" b="1" dirty="0"/>
              <a:t> (Ef. 2:8-9; Gal. 3:29). Maar as </a:t>
            </a:r>
            <a:r>
              <a:rPr lang="en-ZA" sz="1900" b="1" dirty="0" err="1"/>
              <a:t>hulle</a:t>
            </a:r>
            <a:r>
              <a:rPr lang="en-ZA" sz="1900" b="1" dirty="0"/>
              <a:t> </a:t>
            </a:r>
            <a:r>
              <a:rPr lang="en-ZA" sz="1900" b="1" dirty="0" err="1"/>
              <a:t>baklei</a:t>
            </a:r>
            <a:r>
              <a:rPr lang="en-ZA" sz="1900" b="1" dirty="0"/>
              <a:t> ... Wat </a:t>
            </a:r>
            <a:r>
              <a:rPr lang="en-ZA" sz="1900" b="1" dirty="0" err="1"/>
              <a:t>moet</a:t>
            </a:r>
            <a:r>
              <a:rPr lang="en-ZA" sz="1900" b="1" dirty="0"/>
              <a:t> </a:t>
            </a:r>
            <a:r>
              <a:rPr lang="en-ZA" sz="1900" b="1" dirty="0" err="1"/>
              <a:t>ons</a:t>
            </a:r>
            <a:r>
              <a:rPr lang="en-ZA" sz="1900" b="1" dirty="0"/>
              <a:t> </a:t>
            </a:r>
            <a:r>
              <a:rPr lang="en-ZA" sz="1900" b="1" dirty="0" err="1"/>
              <a:t>vandag</a:t>
            </a:r>
            <a:r>
              <a:rPr lang="en-ZA" sz="1900" b="1" dirty="0"/>
              <a:t> </a:t>
            </a:r>
            <a:r>
              <a:rPr lang="en-ZA" sz="1900" b="1" dirty="0" err="1"/>
              <a:t>doen</a:t>
            </a:r>
            <a:r>
              <a:rPr lang="en" sz="1900" b="1" dirty="0"/>
              <a:t>?</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0" y="5622084"/>
            <a:ext cx="4477156" cy="1261884"/>
          </a:xfrm>
          <a:prstGeom prst="rect">
            <a:avLst/>
          </a:prstGeom>
          <a:noFill/>
        </p:spPr>
        <p:txBody>
          <a:bodyPr wrap="square">
            <a:spAutoFit/>
          </a:bodyPr>
          <a:lstStyle/>
          <a:p>
            <a:pPr>
              <a:spcBef>
                <a:spcPts val="600"/>
              </a:spcBef>
            </a:pPr>
            <a:r>
              <a:rPr lang="nl-NL" sz="1900" b="1" dirty="0"/>
              <a:t>Sodra God gered het, vereis hy twee dinge van sy erfgename: gehoorsaamheid (Fil. 2:12) en dankbaarheid </a:t>
            </a:r>
            <a:r>
              <a:rPr lang="en" sz="1900" b="1" dirty="0"/>
              <a:t>(Heb.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spcBef>
                <a:spcPts val="600"/>
              </a:spcBef>
            </a:pPr>
            <a:r>
              <a:rPr lang="nl-NL" sz="2000" b="1" dirty="0"/>
              <a:t>Die grond was hulle s'n, maar hulle moes steeds moeite doen om dit te besit. God tree nie onafhanklik van die mens op nie; Hy wil hê ons moet ons deel doen</a:t>
            </a:r>
            <a:r>
              <a:rPr lang="en" sz="2000" b="1" dirty="0"/>
              <a:t>.</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ZA" sz="4400" b="1" spc="600" dirty="0">
                <a:ln/>
                <a:solidFill>
                  <a:schemeClr val="accent4"/>
                </a:solidFill>
                <a:effectLst>
                  <a:outerShdw blurRad="38100" dist="38100" dir="2700000" algn="tl">
                    <a:srgbClr val="000000">
                      <a:alpha val="43137"/>
                    </a:srgbClr>
                  </a:outerShdw>
                </a:effectLst>
              </a:rPr>
              <a:t>HOU DIE GESKENK</a:t>
            </a:r>
            <a:endParaRPr lang="en"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Die grond moet ook nie vir altyd verkoop word nie; want die land is myne, omdat julle vreemdelinge en bywoners by My is</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(Levitikus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nl-NL" sz="2000" b="1" dirty="0"/>
              <a:t>Nadat die erfenis ontvang is, was daar spesiale reëls vir die gebruik van die grond: die sabbatsjaar en die jubileum</a:t>
            </a:r>
            <a:r>
              <a:rPr lang="en" sz="2000" b="1" dirty="0"/>
              <a:t>.</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spcBef>
                <a:spcPts val="600"/>
              </a:spcBef>
            </a:pPr>
            <a:r>
              <a:rPr lang="nl-NL" sz="2000" b="1" dirty="0"/>
              <a:t>Die jubileum het die terugbesorging van grond aan hul oorspronklike eienaars behels en sosiale ongelykhede vermy (</a:t>
            </a:r>
            <a:r>
              <a:rPr lang="en" sz="2000" b="1" dirty="0"/>
              <a:t>Lev.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nl-NL" sz="2000" b="1" dirty="0"/>
              <a:t>Die Sabbatsjaar, 'n grootskaalse uitbreiding van die Sabbat, het die land toegelaat om te rus (Lev. 25:2-5). Die versuim om hierdie wet na te kom, was een van die redes vir die ballingskap (2 Kron</a:t>
            </a:r>
            <a:r>
              <a:rPr lang="en" sz="2000" b="1" dirty="0"/>
              <a:t>.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spcBef>
                <a:spcPts val="600"/>
              </a:spcBef>
            </a:pPr>
            <a:r>
              <a:rPr lang="nl-NL" sz="2000" b="1" dirty="0"/>
              <a:t>In wese is dit die hoofdoel van die evangelie: om die onderskeid tussen ryk en arm, werkgewer en werknemer, bevoorreg en minderbevoorregtes uit te wis, en ons almal op gelyke voet te plaas deur ons volkome behoefte aan God se genade te erken</a:t>
            </a:r>
            <a:r>
              <a:rPr lang="en" sz="2000" b="1" dirty="0"/>
              <a:t>.</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n-ZA"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DIE HERWONNE GROND</a:t>
            </a:r>
            <a:endPar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En hulle sal woon in die land wat Ek aan my kneg Jakob gegee het, waar julle vaders in gewoon het; ja, húlle sal daarin woon, hulle kinders en hulle kindskinders tot in ewigheid; en my kneg Dawid sal hulle vors wees vir ewig</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(Esegiël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45388"/>
            <a:ext cx="7296151" cy="1015663"/>
          </a:xfrm>
          <a:prstGeom prst="rect">
            <a:avLst/>
          </a:prstGeom>
          <a:noFill/>
        </p:spPr>
        <p:txBody>
          <a:bodyPr wrap="square" rtlCol="0">
            <a:spAutoFit/>
          </a:bodyPr>
          <a:lstStyle/>
          <a:p>
            <a:pPr>
              <a:spcBef>
                <a:spcPts val="600"/>
              </a:spcBef>
            </a:pPr>
            <a:r>
              <a:rPr lang="nl-NL" sz="2000" b="1" dirty="0"/>
              <a:t>As gevolg van hulle ongehoorsaamheid is Israel uit hulle land ontwortel en in Babilon gewerp. Maar God het hulle nie in die steek gelaat nie</a:t>
            </a:r>
            <a:r>
              <a:rPr lang="en" sz="2000" b="1" dirty="0"/>
              <a:t>.</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94418"/>
            <a:ext cx="7296149" cy="1323439"/>
          </a:xfrm>
          <a:prstGeom prst="rect">
            <a:avLst/>
          </a:prstGeom>
          <a:noFill/>
        </p:spPr>
        <p:txBody>
          <a:bodyPr wrap="square">
            <a:spAutoFit/>
          </a:bodyPr>
          <a:lstStyle/>
          <a:p>
            <a:pPr>
              <a:spcBef>
                <a:spcPts val="600"/>
              </a:spcBef>
            </a:pPr>
            <a:r>
              <a:rPr lang="en-ZA" sz="2000" b="1" dirty="0"/>
              <a:t>Hy het </a:t>
            </a:r>
            <a:r>
              <a:rPr lang="en-ZA" sz="2000" b="1" dirty="0" err="1"/>
              <a:t>belowe</a:t>
            </a:r>
            <a:r>
              <a:rPr lang="en-ZA" sz="2000" b="1" dirty="0"/>
              <a:t> om </a:t>
            </a:r>
            <a:r>
              <a:rPr lang="en-ZA" sz="2000" b="1" dirty="0" err="1"/>
              <a:t>hulle</a:t>
            </a:r>
            <a:r>
              <a:rPr lang="en-ZA" sz="2000" b="1" dirty="0"/>
              <a:t> </a:t>
            </a:r>
            <a:r>
              <a:rPr lang="en-ZA" sz="2000" b="1" dirty="0" err="1"/>
              <a:t>terug</a:t>
            </a:r>
            <a:r>
              <a:rPr lang="en-ZA" sz="2000" b="1" dirty="0"/>
              <a:t> </a:t>
            </a:r>
            <a:r>
              <a:rPr lang="en-ZA" sz="2000" b="1" dirty="0" err="1"/>
              <a:t>te</a:t>
            </a:r>
            <a:r>
              <a:rPr lang="en-ZA" sz="2000" b="1" dirty="0"/>
              <a:t> bring, vir </a:t>
            </a:r>
            <a:r>
              <a:rPr lang="en-ZA" sz="2000" b="1" dirty="0" err="1"/>
              <a:t>hulle</a:t>
            </a:r>
            <a:r>
              <a:rPr lang="en-ZA" sz="2000" b="1" dirty="0"/>
              <a:t> die land vir </a:t>
            </a:r>
            <a:r>
              <a:rPr lang="en-ZA" sz="2000" b="1" dirty="0" err="1"/>
              <a:t>ewig</a:t>
            </a:r>
            <a:r>
              <a:rPr lang="en-ZA" sz="2000" b="1" dirty="0"/>
              <a:t> </a:t>
            </a:r>
            <a:r>
              <a:rPr lang="en-ZA" sz="2000" b="1" dirty="0" err="1"/>
              <a:t>te</a:t>
            </a:r>
            <a:r>
              <a:rPr lang="en-ZA" sz="2000" b="1" dirty="0"/>
              <a:t> gee </a:t>
            </a:r>
            <a:r>
              <a:rPr lang="en-ZA" sz="2000" b="1" dirty="0" err="1"/>
              <a:t>en</a:t>
            </a:r>
            <a:r>
              <a:rPr lang="en-ZA" sz="2000" b="1" dirty="0"/>
              <a:t> Dawid as </a:t>
            </a:r>
            <a:r>
              <a:rPr lang="en-ZA" sz="2000" b="1" dirty="0" err="1"/>
              <a:t>koning</a:t>
            </a:r>
            <a:r>
              <a:rPr lang="en-ZA" sz="2000" b="1" dirty="0"/>
              <a:t> </a:t>
            </a:r>
            <a:r>
              <a:rPr lang="en-ZA" sz="2000" b="1" dirty="0" err="1"/>
              <a:t>oor</a:t>
            </a:r>
            <a:r>
              <a:rPr lang="en-ZA" sz="2000" b="1" dirty="0"/>
              <a:t> </a:t>
            </a:r>
            <a:r>
              <a:rPr lang="en-ZA" sz="2000" b="1" dirty="0" err="1"/>
              <a:t>hulle</a:t>
            </a:r>
            <a:r>
              <a:rPr lang="en-ZA" sz="2000" b="1" dirty="0"/>
              <a:t> </a:t>
            </a:r>
            <a:r>
              <a:rPr lang="en-ZA" sz="2000" b="1" dirty="0" err="1"/>
              <a:t>aan</a:t>
            </a:r>
            <a:r>
              <a:rPr lang="en-ZA" sz="2000" b="1" dirty="0"/>
              <a:t> </a:t>
            </a:r>
            <a:r>
              <a:rPr lang="en-ZA" sz="2000" b="1" dirty="0" err="1"/>
              <a:t>te</a:t>
            </a:r>
            <a:r>
              <a:rPr lang="en-ZA" sz="2000" b="1" dirty="0"/>
              <a:t> </a:t>
            </a:r>
            <a:r>
              <a:rPr lang="en-ZA" sz="2000" b="1" dirty="0" err="1"/>
              <a:t>stel</a:t>
            </a:r>
            <a:r>
              <a:rPr lang="en-ZA" sz="2000" b="1" dirty="0"/>
              <a:t> (</a:t>
            </a:r>
            <a:r>
              <a:rPr lang="en-ZA" sz="2000" b="1" dirty="0" err="1"/>
              <a:t>Eseg</a:t>
            </a:r>
            <a:r>
              <a:rPr lang="en-ZA" sz="2000" b="1" dirty="0"/>
              <a:t>. 37:25). Maar Israel het </a:t>
            </a:r>
            <a:r>
              <a:rPr lang="en-ZA" sz="2000" b="1" dirty="0" err="1"/>
              <a:t>daardie</a:t>
            </a:r>
            <a:r>
              <a:rPr lang="en-ZA" sz="2000" b="1" dirty="0"/>
              <a:t> land </a:t>
            </a:r>
            <a:r>
              <a:rPr lang="en-ZA" sz="2000" b="1" dirty="0" err="1"/>
              <a:t>nie</a:t>
            </a:r>
            <a:r>
              <a:rPr lang="en-ZA" sz="2000" b="1" dirty="0"/>
              <a:t> vir </a:t>
            </a:r>
            <a:r>
              <a:rPr lang="en-ZA" sz="2000" b="1" dirty="0" err="1"/>
              <a:t>ewig</a:t>
            </a:r>
            <a:r>
              <a:rPr lang="en-ZA" sz="2000" b="1" dirty="0"/>
              <a:t> </a:t>
            </a:r>
            <a:r>
              <a:rPr lang="en-ZA" sz="2000" b="1" dirty="0" err="1"/>
              <a:t>besit</a:t>
            </a:r>
            <a:r>
              <a:rPr lang="en-ZA" sz="2000" b="1" dirty="0"/>
              <a:t> </a:t>
            </a:r>
            <a:r>
              <a:rPr lang="en-ZA" sz="2000" b="1" dirty="0" err="1"/>
              <a:t>nie</a:t>
            </a:r>
            <a:r>
              <a:rPr lang="en-ZA" sz="2000" b="1" dirty="0"/>
              <a:t>, </a:t>
            </a:r>
            <a:r>
              <a:rPr lang="en-ZA" sz="2000" b="1" dirty="0" err="1"/>
              <a:t>en</a:t>
            </a:r>
            <a:r>
              <a:rPr lang="en-ZA" sz="2000" b="1" dirty="0"/>
              <a:t> Dawid was </a:t>
            </a:r>
            <a:r>
              <a:rPr lang="en-ZA" sz="2000" b="1" dirty="0" err="1"/>
              <a:t>lankal</a:t>
            </a:r>
            <a:r>
              <a:rPr lang="en-ZA" sz="2000" b="1" dirty="0"/>
              <a:t> </a:t>
            </a:r>
            <a:r>
              <a:rPr lang="en-ZA" sz="2000" b="1" dirty="0" err="1"/>
              <a:t>dood</a:t>
            </a:r>
            <a:r>
              <a:rPr lang="en-ZA" sz="2000" b="1" dirty="0"/>
              <a:t>. Wat </a:t>
            </a:r>
            <a:r>
              <a:rPr lang="en-ZA" sz="2000" b="1" dirty="0" err="1"/>
              <a:t>beteken</a:t>
            </a:r>
            <a:r>
              <a:rPr lang="en-ZA" sz="2000" b="1" dirty="0"/>
              <a:t> </a:t>
            </a:r>
            <a:r>
              <a:rPr lang="en-ZA" sz="2000" b="1" dirty="0" err="1"/>
              <a:t>hierdie</a:t>
            </a:r>
            <a:r>
              <a:rPr lang="en-ZA" sz="2000" b="1" dirty="0"/>
              <a:t> </a:t>
            </a:r>
            <a:r>
              <a:rPr lang="en-ZA" sz="2000" b="1" dirty="0" err="1"/>
              <a:t>profesie</a:t>
            </a:r>
            <a:r>
              <a:rPr lang="en-ZA" sz="2000" b="1" dirty="0"/>
              <a:t> dan</a:t>
            </a:r>
            <a:r>
              <a:rPr lang="en" sz="2000" b="1" dirty="0"/>
              <a:t>?</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498288"/>
            <a:ext cx="4053927" cy="2246769"/>
          </a:xfrm>
          <a:prstGeom prst="rect">
            <a:avLst/>
          </a:prstGeom>
          <a:noFill/>
        </p:spPr>
        <p:txBody>
          <a:bodyPr wrap="square">
            <a:spAutoFit/>
          </a:bodyPr>
          <a:lstStyle/>
          <a:p>
            <a:pPr>
              <a:spcBef>
                <a:spcPts val="600"/>
              </a:spcBef>
            </a:pPr>
            <a:r>
              <a:rPr lang="nl-NL" sz="2000" b="1" dirty="0"/>
              <a:t>Hy is die vervulling van al die beloftes (Rom. 15:8; 2 Kor. 1:20). In Hom ontvang ons nou seëninge en in die toekoms die beloofde erfenis (1 Pet. 1:3-4). Binnekort sal ons ons voete in die Beloofde Land sit</a:t>
            </a:r>
            <a:r>
              <a:rPr lang="en" sz="2000" b="1" dirty="0"/>
              <a:t>.</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nl-NL" sz="2000" b="1" dirty="0"/>
              <a:t>Hier word Jesus verkondig, die ware Koning wat vir ewig regeer. Hy wat ons deur sy bloed verseker van 'n ewige erfenis</a:t>
            </a:r>
            <a:r>
              <a:rPr lang="en" sz="2000" b="1" dirty="0"/>
              <a:t>.</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853862"/>
            <a:ext cx="7496175"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Deur ongehoorsaamheid aan God het Adam en Eva Eden verloor, en weens sonde was die hele aarde vervloek. Maar as God se volk Sy opdrag gevolg het, sou hulle land tot vrugbaarheid en skoonheid herstel word. God self het hulle riglyne gegee met betrekking tot die kultuur van die grond, en hulle moes met Hom saamwerk om dit te herstel. Sodoende sou die hele land, onder God se beheer, ’ n voorwerp les van geestelike waarheid word. Soos die aarde in gehoorsaamheid aan Sy natuurwette sy skatte moes voortbring, so moes die harte van die mense in gehoorsaamheid aan Sy morele wet die eienskappe van Sy karakter weerspieël</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en" sz="1600" b="1" dirty="0"/>
              <a:t>EGW (</a:t>
            </a:r>
            <a:r>
              <a:rPr lang="en-US" sz="1600" b="1" dirty="0"/>
              <a:t>Christ's Object Lessons</a:t>
            </a:r>
            <a:r>
              <a:rPr lang="en" sz="1600" b="1" dirty="0"/>
              <a:t>,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6703</TotalTime>
  <Words>1276</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2025-10-25T14:24:07Z</dcterms:created>
  <dcterms:modified xsi:type="dcterms:W3CDTF">2025-11-24T21:14:01Z</dcterms:modified>
</cp:coreProperties>
</file>