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nl-NL" sz="1800" b="1" dirty="0"/>
            <a:t>Paulus het na Frigië gegaan </a:t>
          </a:r>
          <a:r>
            <a:rPr lang="en" sz="1800" b="1" dirty="0"/>
            <a:t>(6a)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nl-NL" sz="1800" b="1" dirty="0"/>
            <a:t>Hy kon nie daar of in Galasië preek nie </a:t>
          </a:r>
          <a:r>
            <a:rPr lang="en" sz="1800" b="1" dirty="0"/>
            <a:t>(6b)</a:t>
          </a:r>
          <a:endParaRPr lang="es-ES" sz="18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nl-NL" sz="1800" b="1" dirty="0"/>
            <a:t>Hy het in Misië aangekom </a:t>
          </a:r>
          <a:r>
            <a:rPr lang="en" sz="1800" b="1" dirty="0"/>
            <a:t>(7a)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nl-NL" sz="1500" b="1" dirty="0"/>
            <a:t>Hy het probeer om na Bithinië te gaan, maar hy kon nie </a:t>
          </a:r>
          <a:r>
            <a:rPr lang="en" sz="1500" b="1" dirty="0"/>
            <a:t>(7b)</a:t>
          </a:r>
          <a:endParaRPr lang="es-ES" sz="15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nl-NL" sz="1500" b="1" dirty="0"/>
            <a:t>Hy het na Troas gegaan, waar hy 'n visioen gehad het </a:t>
          </a:r>
          <a:r>
            <a:rPr lang="en" sz="1500" b="1" dirty="0"/>
            <a:t>(8-10)</a:t>
          </a:r>
          <a:endParaRPr lang="es-ES" sz="15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nl-NL" sz="1800" b="1" dirty="0"/>
            <a:t>Hy het na Samothráce gevaar </a:t>
          </a:r>
          <a:r>
            <a:rPr lang="en" sz="1800" b="1" dirty="0"/>
            <a:t>(11a)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n-ZA" sz="1800" b="1" dirty="0"/>
            <a:t>Van </a:t>
          </a:r>
          <a:r>
            <a:rPr lang="en-ZA" sz="1800" b="1" dirty="0" err="1"/>
            <a:t>daar</a:t>
          </a:r>
          <a:r>
            <a:rPr lang="en-ZA" sz="1800" b="1" dirty="0"/>
            <a:t> </a:t>
          </a:r>
          <a:r>
            <a:rPr lang="en-ZA" sz="1800" b="1" dirty="0" err="1"/>
            <a:t>na</a:t>
          </a:r>
          <a:r>
            <a:rPr lang="en-ZA" sz="1800" b="1" dirty="0"/>
            <a:t> </a:t>
          </a:r>
          <a:r>
            <a:rPr lang="en-ZA" sz="1800" b="1" dirty="0" err="1"/>
            <a:t>Neápolis</a:t>
          </a:r>
          <a:r>
            <a:rPr lang="en-ZA" sz="1800" b="1" dirty="0"/>
            <a:t> </a:t>
          </a:r>
          <a:r>
            <a:rPr lang="en" sz="1800" b="1" dirty="0"/>
            <a:t>(11b)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nl-NL" sz="1800" b="1" dirty="0"/>
            <a:t>Uiteindelik het hy by Filippi aangekom </a:t>
          </a:r>
          <a:r>
            <a:rPr lang="en" sz="1800" b="1" dirty="0"/>
            <a:t>(12)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nl-NL" sz="2000" b="1" dirty="0">
              <a:effectLst>
                <a:outerShdw blurRad="38100" dist="38100" dir="2700000" algn="tl">
                  <a:srgbClr val="000000">
                    <a:alpha val="43137"/>
                  </a:srgbClr>
                </a:outerShdw>
              </a:effectLst>
            </a:rPr>
            <a:t>Die inleidings tot die briewe aan die Filippense en aan die Kolossense, wat baie soortgelyk is, wys vir ons twee belangrike aspekte (Fil. 1:1; Kol</a:t>
          </a:r>
          <a:r>
            <a:rPr lang="en" sz="2000" b="1" dirty="0">
              <a:effectLst>
                <a:outerShdw blurRad="38100" dist="38100" dir="2700000" algn="tl">
                  <a:srgbClr val="000000">
                    <a:alpha val="43137"/>
                  </a:srgbClr>
                </a:outerShdw>
              </a:effectLst>
            </a:rPr>
            <a:t>.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2000" b="1" dirty="0">
              <a:effectLst>
                <a:outerShdw blurRad="38100" dist="38100" dir="2700000" algn="tl">
                  <a:srgbClr val="000000">
                    <a:alpha val="43137"/>
                  </a:srgbClr>
                </a:outerShdw>
              </a:effectLst>
            </a:rPr>
            <a:t> </a:t>
          </a:r>
          <a:r>
            <a:rPr lang="nl-NL" sz="2000" b="1" dirty="0">
              <a:effectLst>
                <a:outerShdw blurRad="38100" dist="38100" dir="2700000" algn="tl">
                  <a:srgbClr val="000000">
                    <a:alpha val="43137"/>
                  </a:srgbClr>
                </a:outerShdw>
              </a:effectLst>
            </a:rPr>
            <a:t>In God se oë is kerklede heilig en getrou, ondanks hul foute</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nl-NL" sz="2000" b="1" dirty="0">
              <a:effectLst>
                <a:outerShdw blurRad="38100" dist="38100" dir="2700000" algn="tl">
                  <a:srgbClr val="000000">
                    <a:alpha val="43137"/>
                  </a:srgbClr>
                </a:outerShdw>
              </a:effectLst>
            </a:rPr>
            <a:t>In die kerk is daar 'n orde, waar sommige van sy lede meer gesag en verantwoordelikheid het as ander</a:t>
          </a:r>
          <a:r>
            <a:rPr lang="en" sz="2000" b="1" dirty="0">
              <a:effectLst>
                <a:outerShdw blurRad="38100" dist="38100" dir="2700000" algn="tl">
                  <a:srgbClr val="000000">
                    <a:alpha val="43137"/>
                  </a:srgbClr>
                </a:outerShdw>
              </a:effectLst>
            </a:rPr>
            <a:t>:</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nl-NL" sz="1800" b="1" dirty="0">
              <a:effectLst>
                <a:outerShdw blurRad="38100" dist="38100" dir="2700000" algn="tl">
                  <a:srgbClr val="000000">
                    <a:alpha val="43137"/>
                  </a:srgbClr>
                </a:outerShdw>
              </a:effectLst>
            </a:rPr>
            <a:t>Paulus is 'n apostel, 'n leier op die hoogste vlak</a:t>
          </a:r>
          <a:endParaRPr lang="en" sz="1800" b="1" dirty="0">
            <a:effectLst>
              <a:outerShdw blurRad="38100" dist="38100" dir="2700000" algn="tl">
                <a:srgbClr val="000000">
                  <a:alpha val="43137"/>
                </a:srgbClr>
              </a:outerShdw>
            </a:effectLst>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nl-NL" sz="2000" b="1" dirty="0">
              <a:effectLst>
                <a:outerShdw blurRad="38100" dist="38100" dir="2700000" algn="tl">
                  <a:srgbClr val="000000">
                    <a:alpha val="43137"/>
                  </a:srgbClr>
                </a:outerShdw>
              </a:effectLst>
            </a:rPr>
            <a:t>Timotheus is sy medewerker (predikant</a:t>
          </a:r>
          <a:r>
            <a:rPr lang="en" sz="2000" b="1" dirty="0">
              <a:effectLst>
                <a:outerShdw blurRad="38100" dist="38100" dir="2700000" algn="tl">
                  <a:srgbClr val="000000">
                    <a:alpha val="43137"/>
                  </a:srgbClr>
                </a:outerShdw>
              </a:effectLst>
            </a:rPr>
            <a:t>)</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n-ZA" sz="2000" b="1" dirty="0" err="1">
              <a:effectLst>
                <a:outerShdw blurRad="38100" dist="38100" dir="2700000" algn="tl">
                  <a:srgbClr val="000000">
                    <a:alpha val="43137"/>
                  </a:srgbClr>
                </a:outerShdw>
              </a:effectLst>
            </a:rPr>
            <a:t>Oudstes</a:t>
          </a:r>
          <a:r>
            <a:rPr lang="en-ZA" sz="2000" b="1" dirty="0">
              <a:effectLst>
                <a:outerShdw blurRad="38100" dist="38100" dir="2700000" algn="tl">
                  <a:srgbClr val="000000">
                    <a:alpha val="43137"/>
                  </a:srgbClr>
                </a:outerShdw>
              </a:effectLst>
            </a:rPr>
            <a:t> is </a:t>
          </a:r>
          <a:r>
            <a:rPr lang="en-ZA" sz="2000" b="1" dirty="0" err="1">
              <a:effectLst>
                <a:outerShdw blurRad="38100" dist="38100" dir="2700000" algn="tl">
                  <a:srgbClr val="000000">
                    <a:alpha val="43137"/>
                  </a:srgbClr>
                </a:outerShdw>
              </a:effectLst>
            </a:rPr>
            <a:t>plaaslike</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leiers</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ouderlinge</a:t>
          </a:r>
          <a:r>
            <a:rPr lang="en" sz="2000" b="1" dirty="0">
              <a:effectLst>
                <a:outerShdw blurRad="38100" dist="38100" dir="2700000" algn="tl">
                  <a:srgbClr val="000000">
                    <a:alpha val="43137"/>
                  </a:srgbClr>
                </a:outerShdw>
              </a:effectLst>
            </a:rPr>
            <a:t>)</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n-ZA" sz="2000" b="1" dirty="0" err="1">
              <a:effectLst>
                <a:outerShdw blurRad="38100" dist="38100" dir="2700000" algn="tl">
                  <a:srgbClr val="000000">
                    <a:alpha val="43137"/>
                  </a:srgbClr>
                </a:outerShdw>
              </a:effectLst>
            </a:rPr>
            <a:t>Diakens</a:t>
          </a:r>
          <a:r>
            <a:rPr lang="en-ZA" sz="2000" b="1" dirty="0">
              <a:effectLst>
                <a:outerShdw blurRad="38100" dist="38100" dir="2700000" algn="tl">
                  <a:srgbClr val="000000">
                    <a:alpha val="43137"/>
                  </a:srgbClr>
                </a:outerShdw>
              </a:effectLst>
            </a:rPr>
            <a:t> </a:t>
          </a:r>
          <a:r>
            <a:rPr lang="en-ZA" sz="2000" b="1" dirty="0" err="1">
              <a:effectLst>
                <a:outerShdw blurRad="38100" dist="38100" dir="2700000" algn="tl">
                  <a:srgbClr val="000000">
                    <a:alpha val="43137"/>
                  </a:srgbClr>
                </a:outerShdw>
              </a:effectLst>
            </a:rPr>
            <a:t>bestuur</a:t>
          </a:r>
          <a:r>
            <a:rPr lang="en-ZA" sz="2000" b="1" dirty="0">
              <a:effectLst>
                <a:outerShdw blurRad="38100" dist="38100" dir="2700000" algn="tl">
                  <a:srgbClr val="000000">
                    <a:alpha val="43137"/>
                  </a:srgbClr>
                </a:outerShdw>
              </a:effectLst>
            </a:rPr>
            <a:t> die </a:t>
          </a:r>
          <a:r>
            <a:rPr lang="en-ZA" sz="2000" b="1">
              <a:effectLst>
                <a:outerShdw blurRad="38100" dist="38100" dir="2700000" algn="tl">
                  <a:srgbClr val="000000">
                    <a:alpha val="43137"/>
                  </a:srgbClr>
                </a:outerShdw>
              </a:effectLst>
            </a:rPr>
            <a:t>kerk</a:t>
          </a:r>
          <a:endParaRPr lang="en" sz="2000" b="1" dirty="0">
            <a:effectLst>
              <a:outerShdw blurRad="38100" dist="38100" dir="2700000" algn="tl">
                <a:srgbClr val="000000">
                  <a:alpha val="43137"/>
                </a:srgbClr>
              </a:outerShdw>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Paulus het na Frigië gegaan </a:t>
          </a:r>
          <a:r>
            <a:rPr lang="en" sz="1800" b="1" kern="1200" dirty="0"/>
            <a:t>(6a)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Hy kon nie daar of in Galasië preek nie </a:t>
          </a:r>
          <a:r>
            <a:rPr lang="en" sz="1800" b="1" kern="1200" dirty="0"/>
            <a:t>(6b)</a:t>
          </a:r>
          <a:endParaRPr lang="es-ES" sz="1800"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Hy het in Misië aangekom </a:t>
          </a:r>
          <a:r>
            <a:rPr lang="en" sz="1800" b="1" kern="1200" dirty="0"/>
            <a:t>(7a)</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57150" rIns="106680" bIns="57150" numCol="1" spcCol="1270" anchor="ctr" anchorCtr="0">
          <a:noAutofit/>
        </a:bodyPr>
        <a:lstStyle/>
        <a:p>
          <a:pPr marL="0" lvl="0" indent="0" algn="ctr" defTabSz="666750">
            <a:lnSpc>
              <a:spcPct val="90000"/>
            </a:lnSpc>
            <a:spcBef>
              <a:spcPct val="0"/>
            </a:spcBef>
            <a:spcAft>
              <a:spcPct val="35000"/>
            </a:spcAft>
            <a:buNone/>
          </a:pPr>
          <a:r>
            <a:rPr lang="nl-NL" sz="1500" b="1" kern="1200" dirty="0"/>
            <a:t>Hy het probeer om na Bithinië te gaan, maar hy kon nie </a:t>
          </a:r>
          <a:r>
            <a:rPr lang="en" sz="1500" b="1" kern="1200" dirty="0"/>
            <a:t>(7b)</a:t>
          </a:r>
          <a:endParaRPr lang="es-ES" sz="1500"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57150" rIns="106680" bIns="57150" numCol="1" spcCol="1270" anchor="ctr" anchorCtr="0">
          <a:noAutofit/>
        </a:bodyPr>
        <a:lstStyle/>
        <a:p>
          <a:pPr marL="0" lvl="0" indent="0" algn="ctr" defTabSz="666750">
            <a:lnSpc>
              <a:spcPct val="90000"/>
            </a:lnSpc>
            <a:spcBef>
              <a:spcPct val="0"/>
            </a:spcBef>
            <a:spcAft>
              <a:spcPct val="35000"/>
            </a:spcAft>
            <a:buNone/>
          </a:pPr>
          <a:r>
            <a:rPr lang="nl-NL" sz="1500" b="1" kern="1200" dirty="0"/>
            <a:t>Hy het na Troas gegaan, waar hy 'n visioen gehad het </a:t>
          </a:r>
          <a:r>
            <a:rPr lang="en" sz="1500" b="1" kern="1200" dirty="0"/>
            <a:t>(8-10)</a:t>
          </a:r>
          <a:endParaRPr lang="es-ES" sz="1500"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Hy het na Samothráce gevaar </a:t>
          </a:r>
          <a:r>
            <a:rPr lang="en" sz="1800" b="1" kern="1200" dirty="0"/>
            <a:t>(11a)</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ZA" sz="1800" b="1" kern="1200" dirty="0"/>
            <a:t>Van </a:t>
          </a:r>
          <a:r>
            <a:rPr lang="en-ZA" sz="1800" b="1" kern="1200" dirty="0" err="1"/>
            <a:t>daar</a:t>
          </a:r>
          <a:r>
            <a:rPr lang="en-ZA" sz="1800" b="1" kern="1200" dirty="0"/>
            <a:t> </a:t>
          </a:r>
          <a:r>
            <a:rPr lang="en-ZA" sz="1800" b="1" kern="1200" dirty="0" err="1"/>
            <a:t>na</a:t>
          </a:r>
          <a:r>
            <a:rPr lang="en-ZA" sz="1800" b="1" kern="1200" dirty="0"/>
            <a:t> </a:t>
          </a:r>
          <a:r>
            <a:rPr lang="en-ZA" sz="1800" b="1" kern="1200" dirty="0" err="1"/>
            <a:t>Neápolis</a:t>
          </a:r>
          <a:r>
            <a:rPr lang="en-ZA" sz="1800" b="1" kern="1200" dirty="0"/>
            <a:t> </a:t>
          </a:r>
          <a:r>
            <a:rPr lang="en" sz="1800" b="1" kern="1200" dirty="0"/>
            <a:t>(11b)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Uiteindelik het hy by Filippi aangekom </a:t>
          </a:r>
          <a:r>
            <a:rPr lang="en" sz="1800" b="1" kern="1200" dirty="0"/>
            <a:t>(12)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rPr>
            <a:t>Die inleidings tot die briewe aan die Filippense en aan die Kolossense, wat baie soortgelyk is, wys vir ons twee belangrike aspekte (Fil. 1:1; Kol</a:t>
          </a:r>
          <a:r>
            <a:rPr lang="en" sz="2000" b="1" kern="1200" dirty="0">
              <a:effectLst>
                <a:outerShdw blurRad="38100" dist="38100" dir="2700000" algn="tl">
                  <a:srgbClr val="000000">
                    <a:alpha val="43137"/>
                  </a:srgbClr>
                </a:outerShdw>
              </a:effectLst>
            </a:rPr>
            <a:t>. 1:1-2)</a:t>
          </a:r>
          <a:endParaRPr lang="es-ES" sz="2000" kern="1200" dirty="0">
            <a:effectLst>
              <a:outerShdw blurRad="38100" dist="38100" dir="2700000" algn="tl">
                <a:srgbClr val="000000">
                  <a:alpha val="43137"/>
                </a:srgbClr>
              </a:outerShdw>
            </a:effectLst>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 sz="2000" b="1" kern="1200" dirty="0">
              <a:effectLst>
                <a:outerShdw blurRad="38100" dist="38100" dir="2700000" algn="tl">
                  <a:srgbClr val="000000">
                    <a:alpha val="43137"/>
                  </a:srgbClr>
                </a:outerShdw>
              </a:effectLst>
            </a:rPr>
            <a:t> </a:t>
          </a:r>
          <a:r>
            <a:rPr lang="nl-NL" sz="2000" b="1" kern="1200" dirty="0">
              <a:effectLst>
                <a:outerShdw blurRad="38100" dist="38100" dir="2700000" algn="tl">
                  <a:srgbClr val="000000">
                    <a:alpha val="43137"/>
                  </a:srgbClr>
                </a:outerShdw>
              </a:effectLst>
            </a:rPr>
            <a:t>In God se oë is kerklede heilig en getrou, ondanks hul foute</a:t>
          </a:r>
          <a:endParaRPr lang="es-ES" sz="2000" kern="1200" dirty="0">
            <a:effectLst>
              <a:outerShdw blurRad="38100" dist="38100" dir="2700000" algn="tl">
                <a:srgbClr val="000000">
                  <a:alpha val="43137"/>
                </a:srgbClr>
              </a:outerShdw>
            </a:effectLst>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rPr>
            <a:t>In die kerk is daar 'n orde, waar sommige van sy lede meer gesag en verantwoordelikheid het as ander</a:t>
          </a:r>
          <a:r>
            <a:rPr lang="en" sz="2000" b="1" kern="1200" dirty="0">
              <a:effectLst>
                <a:outerShdw blurRad="38100" dist="38100" dir="2700000" algn="tl">
                  <a:srgbClr val="000000">
                    <a:alpha val="43137"/>
                  </a:srgbClr>
                </a:outerShdw>
              </a:effectLst>
            </a:rPr>
            <a:t>:</a:t>
          </a: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b="1" kern="1200" dirty="0">
              <a:effectLst>
                <a:outerShdw blurRad="38100" dist="38100" dir="2700000" algn="tl">
                  <a:srgbClr val="000000">
                    <a:alpha val="43137"/>
                  </a:srgbClr>
                </a:outerShdw>
              </a:effectLst>
            </a:rPr>
            <a:t>Paulus is 'n apostel, 'n leier op die hoogste vlak</a:t>
          </a:r>
          <a:endParaRPr lang="en" sz="1800" b="1" kern="1200" dirty="0">
            <a:effectLst>
              <a:outerShdw blurRad="38100" dist="38100" dir="2700000" algn="tl">
                <a:srgbClr val="000000">
                  <a:alpha val="43137"/>
                </a:srgbClr>
              </a:outerShdw>
            </a:effectLst>
          </a:endParaRP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rPr>
            <a:t>Timotheus is sy medewerker (predikant</a:t>
          </a:r>
          <a:r>
            <a:rPr lang="en" sz="2000" b="1" kern="1200" dirty="0">
              <a:effectLst>
                <a:outerShdw blurRad="38100" dist="38100" dir="2700000" algn="tl">
                  <a:srgbClr val="000000">
                    <a:alpha val="43137"/>
                  </a:srgbClr>
                </a:outerShdw>
              </a:effectLst>
            </a:rPr>
            <a:t>)</a:t>
          </a: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err="1">
              <a:effectLst>
                <a:outerShdw blurRad="38100" dist="38100" dir="2700000" algn="tl">
                  <a:srgbClr val="000000">
                    <a:alpha val="43137"/>
                  </a:srgbClr>
                </a:outerShdw>
              </a:effectLst>
            </a:rPr>
            <a:t>Oudstes</a:t>
          </a:r>
          <a:r>
            <a:rPr lang="en-ZA" sz="2000" b="1" kern="1200" dirty="0">
              <a:effectLst>
                <a:outerShdw blurRad="38100" dist="38100" dir="2700000" algn="tl">
                  <a:srgbClr val="000000">
                    <a:alpha val="43137"/>
                  </a:srgbClr>
                </a:outerShdw>
              </a:effectLst>
            </a:rPr>
            <a:t> is </a:t>
          </a:r>
          <a:r>
            <a:rPr lang="en-ZA" sz="2000" b="1" kern="1200" dirty="0" err="1">
              <a:effectLst>
                <a:outerShdw blurRad="38100" dist="38100" dir="2700000" algn="tl">
                  <a:srgbClr val="000000">
                    <a:alpha val="43137"/>
                  </a:srgbClr>
                </a:outerShdw>
              </a:effectLst>
            </a:rPr>
            <a:t>plaaslike</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leiers</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ouderlinge</a:t>
          </a:r>
          <a:r>
            <a:rPr lang="en" sz="2000" b="1" kern="1200" dirty="0">
              <a:effectLst>
                <a:outerShdw blurRad="38100" dist="38100" dir="2700000" algn="tl">
                  <a:srgbClr val="000000">
                    <a:alpha val="43137"/>
                  </a:srgbClr>
                </a:outerShdw>
              </a:effectLst>
            </a:rPr>
            <a:t>)</a:t>
          </a: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ZA" sz="2000" b="1" kern="1200" dirty="0" err="1">
              <a:effectLst>
                <a:outerShdw blurRad="38100" dist="38100" dir="2700000" algn="tl">
                  <a:srgbClr val="000000">
                    <a:alpha val="43137"/>
                  </a:srgbClr>
                </a:outerShdw>
              </a:effectLst>
            </a:rPr>
            <a:t>Diakens</a:t>
          </a:r>
          <a:r>
            <a:rPr lang="en-ZA" sz="2000" b="1" kern="1200" dirty="0">
              <a:effectLst>
                <a:outerShdw blurRad="38100" dist="38100" dir="2700000" algn="tl">
                  <a:srgbClr val="000000">
                    <a:alpha val="43137"/>
                  </a:srgbClr>
                </a:outerShdw>
              </a:effectLst>
            </a:rPr>
            <a:t> </a:t>
          </a:r>
          <a:r>
            <a:rPr lang="en-ZA" sz="2000" b="1" kern="1200" dirty="0" err="1">
              <a:effectLst>
                <a:outerShdw blurRad="38100" dist="38100" dir="2700000" algn="tl">
                  <a:srgbClr val="000000">
                    <a:alpha val="43137"/>
                  </a:srgbClr>
                </a:outerShdw>
              </a:effectLst>
            </a:rPr>
            <a:t>bestuur</a:t>
          </a:r>
          <a:r>
            <a:rPr lang="en-ZA" sz="2000" b="1" kern="1200" dirty="0">
              <a:effectLst>
                <a:outerShdw blurRad="38100" dist="38100" dir="2700000" algn="tl">
                  <a:srgbClr val="000000">
                    <a:alpha val="43137"/>
                  </a:srgbClr>
                </a:outerShdw>
              </a:effectLst>
            </a:rPr>
            <a:t> die </a:t>
          </a:r>
          <a:r>
            <a:rPr lang="en-ZA" sz="2000" b="1" kern="1200">
              <a:effectLst>
                <a:outerShdw blurRad="38100" dist="38100" dir="2700000" algn="tl">
                  <a:srgbClr val="000000">
                    <a:alpha val="43137"/>
                  </a:srgbClr>
                </a:outerShdw>
              </a:effectLst>
            </a:rPr>
            <a:t>kerk</a:t>
          </a:r>
          <a:endParaRPr lang="en" sz="2000" b="1" kern="1200" dirty="0">
            <a:effectLst>
              <a:outerShdw blurRad="38100" dist="38100" dir="2700000" algn="tl">
                <a:srgbClr val="000000">
                  <a:alpha val="43137"/>
                </a:srgbClr>
              </a:outerShdw>
            </a:effectLst>
          </a:endParaRP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430404"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nl-NL" sz="4400" b="1" spc="50" dirty="0">
                <a:ln w="41275">
                  <a:noFill/>
                </a:ln>
                <a:solidFill>
                  <a:srgbClr val="CC6600">
                    <a:lumMod val="75000"/>
                  </a:srgbClr>
                </a:solidFill>
                <a:effectLst>
                  <a:glow rad="152400">
                    <a:srgbClr val="F6F7B3"/>
                  </a:glow>
                </a:effectLst>
              </a:rPr>
              <a:t>VERVOLG, MAAR NIE VERLAAT NIE</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6440021"/>
            <a:ext cx="30547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Les 1 vir 3 Januarie 2026</a:t>
            </a: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GESKIEDENIS VAN FILIPPI</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nl-NL" b="1" dirty="0">
                <a:solidFill>
                  <a:srgbClr val="960000"/>
                </a:solidFill>
                <a:latin typeface="Comic Sans MS" panose="030F0702030302020204" pitchFamily="66" charset="0"/>
              </a:rPr>
              <a:t>En Paulus het ‘n gesig in die nag gesien—daar staan ‘n Macedóniër wat hom smeek en sê: Kom oor na Macedónië en help ons</a:t>
            </a:r>
            <a:r>
              <a:rPr lang="en" b="1" dirty="0">
                <a:solidFill>
                  <a:srgbClr val="960000"/>
                </a:solidFill>
                <a:latin typeface="Comic Sans MS" panose="030F0702030302020204" pitchFamily="66" charset="0"/>
              </a:rPr>
              <a:t>’</a:t>
            </a: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 </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(Handelinge 16:9)</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275278"/>
            <a:ext cx="8925235" cy="1261884"/>
          </a:xfrm>
          <a:prstGeom prst="rect">
            <a:avLst/>
          </a:prstGeom>
          <a:noFill/>
        </p:spPr>
        <p:txBody>
          <a:bodyPr wrap="square" rtlCol="0">
            <a:spAutoFit/>
          </a:bodyPr>
          <a:lstStyle/>
          <a:p>
            <a:pPr lvl="0">
              <a:spcBef>
                <a:spcPts val="600"/>
              </a:spcBef>
              <a:defRPr/>
            </a:pPr>
            <a:r>
              <a:rPr lang="nl-NL" sz="1900" b="1" dirty="0">
                <a:solidFill>
                  <a:prstClr val="black"/>
                </a:solidFill>
              </a:rPr>
              <a:t>Paulus se gebruik toe hy in 'n nuwe stad aangekom het, was om die sinagoge te besoek. Maar in Philippi was daar geen sinagoge nie! Op die Sabbat het hulle 'n plek van aanbidding gevind en daar het hulle aan die vroue wat bymekaar was, gepreek (Handelinge </a:t>
            </a:r>
            <a:r>
              <a:rPr kumimoji="0" lang="en" sz="1900" b="1" i="0" u="none" strike="noStrike" kern="1200" cap="none" spc="0" normalizeH="0" baseline="0" noProof="0" dirty="0">
                <a:ln>
                  <a:noFill/>
                </a:ln>
                <a:solidFill>
                  <a:prstClr val="black"/>
                </a:solidFill>
                <a:effectLst/>
                <a:uLnTx/>
                <a:uFillTx/>
                <a:latin typeface="Aptos" panose="02110004020202020204"/>
              </a:rPr>
              <a:t>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218688"/>
            <a:ext cx="3795682" cy="354590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057426"/>
            <a:ext cx="4901712" cy="2139047"/>
          </a:xfrm>
          <a:prstGeom prst="rect">
            <a:avLst/>
          </a:prstGeom>
          <a:noFill/>
        </p:spPr>
        <p:txBody>
          <a:bodyPr wrap="square">
            <a:spAutoFit/>
          </a:bodyPr>
          <a:lstStyle/>
          <a:p>
            <a:pPr lvl="0">
              <a:spcBef>
                <a:spcPts val="600"/>
              </a:spcBef>
              <a:defRPr/>
            </a:pPr>
            <a:r>
              <a:rPr lang="nl-NL" sz="1900" b="1" dirty="0">
                <a:solidFill>
                  <a:prstClr val="black"/>
                </a:solidFill>
              </a:rPr>
              <a:t>Maar die vyand het nie ledig gebly nie. Hy het 'n fortuinverteller aangemoedig om mense se gedagtes te verwar deur voor te gee hy ondersteun Paulus (Handelinge 16:16-17). Toe die meisie vrygelaat is, het Paulus en Silas se probleme begin (Handelinge </a:t>
            </a:r>
            <a:r>
              <a:rPr kumimoji="0" lang="en" sz="1900" b="1" i="0" u="none" strike="noStrike" kern="1200" cap="none" spc="0" normalizeH="0" baseline="0" noProof="0" dirty="0">
                <a:ln>
                  <a:noFill/>
                </a:ln>
                <a:solidFill>
                  <a:prstClr val="black"/>
                </a:solidFill>
                <a:effectLst/>
                <a:uLnTx/>
                <a:uFillTx/>
                <a:latin typeface="Aptos" panose="02110004020202020204"/>
              </a:rPr>
              <a:t>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7" y="2458740"/>
            <a:ext cx="8945017" cy="677108"/>
          </a:xfrm>
          <a:prstGeom prst="rect">
            <a:avLst/>
          </a:prstGeom>
          <a:noFill/>
        </p:spPr>
        <p:txBody>
          <a:bodyPr wrap="square">
            <a:spAutoFit/>
          </a:bodyPr>
          <a:lstStyle/>
          <a:p>
            <a:pPr lvl="0">
              <a:spcBef>
                <a:spcPts val="600"/>
              </a:spcBef>
              <a:defRPr/>
            </a:pPr>
            <a:r>
              <a:rPr lang="nl-NL" sz="1900" b="1" dirty="0">
                <a:solidFill>
                  <a:prstClr val="black"/>
                </a:solidFill>
              </a:rPr>
              <a:t>Uit hierdie ontmoeting het die eerste Europese bekeerling na vore gekom: Lydia. Sy is gedoop, saam met haar hele familie (Handelinge </a:t>
            </a:r>
            <a:r>
              <a:rPr kumimoji="0" lang="en" sz="1900" b="1" i="0" u="none" strike="noStrike" kern="1200" cap="none" spc="0" normalizeH="0" baseline="0" noProof="0" dirty="0">
                <a:ln>
                  <a:noFill/>
                </a:ln>
                <a:solidFill>
                  <a:prstClr val="black"/>
                </a:solidFill>
                <a:effectLst/>
                <a:uLnTx/>
                <a:uFillTx/>
                <a:latin typeface="Aptos" panose="02110004020202020204"/>
              </a:rPr>
              <a:t>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118052"/>
            <a:ext cx="4901712" cy="1554272"/>
          </a:xfrm>
          <a:prstGeom prst="rect">
            <a:avLst/>
          </a:prstGeom>
          <a:noFill/>
        </p:spPr>
        <p:txBody>
          <a:bodyPr wrap="square">
            <a:spAutoFit/>
          </a:bodyPr>
          <a:lstStyle/>
          <a:p>
            <a:pPr lvl="0">
              <a:spcBef>
                <a:spcPts val="600"/>
              </a:spcBef>
              <a:defRPr/>
            </a:pPr>
            <a:r>
              <a:rPr lang="nl-NL" sz="1900" b="1" dirty="0">
                <a:solidFill>
                  <a:prstClr val="black"/>
                </a:solidFill>
              </a:rPr>
              <a:t>Die resultaat: die bekering van die tronkbewaarder en sy gesin (Handelinge 16:25-33). Daar is geen twyfel dat die Evangelie Europa binnegekom het met die krag en leiding van die Heilige Gees nie</a:t>
            </a:r>
            <a:r>
              <a:rPr kumimoji="0" lang="en" sz="1900" b="1" i="0" u="none" strike="noStrike" kern="1200" cap="none" spc="0" normalizeH="0" baseline="0" noProof="0" dirty="0">
                <a:ln>
                  <a:noFill/>
                </a:ln>
                <a:solidFill>
                  <a:prstClr val="black"/>
                </a:solidFill>
                <a:effectLst/>
                <a:uLnTx/>
                <a:uFillTx/>
                <a:latin typeface="Aptos" panose="02110004020202020204"/>
              </a:rPr>
              <a:t>.</a:t>
            </a: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lvl="0" algn="ctr">
              <a:defRPr/>
            </a:pPr>
            <a:r>
              <a:rPr lang="en-ZA" sz="4400" b="1" spc="30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rPr>
              <a:t>GESKIEDENIS VAN KOLOSSE</a:t>
            </a:r>
            <a:endPar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nl-NL" b="1" dirty="0">
                <a:solidFill>
                  <a:srgbClr val="AB3B39"/>
                </a:solidFill>
                <a:latin typeface="Comic Sans MS" panose="030F0702030302020204" pitchFamily="66" charset="0"/>
              </a:rPr>
              <a:t>soos julle ook geleer het van Épafras, ons geliefde mededienskneg, wat ‘n getroue dienaar van Christus vir julle is</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en-ZA" sz="1400" b="1" dirty="0" err="1">
                <a:solidFill>
                  <a:srgbClr val="AB3B39"/>
                </a:solidFill>
                <a:latin typeface="Comic Sans MS" panose="030F0702030302020204" pitchFamily="66" charset="0"/>
              </a:rPr>
              <a:t>Kolossense</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631216"/>
          </a:xfrm>
          <a:prstGeom prst="rect">
            <a:avLst/>
          </a:prstGeom>
          <a:noFill/>
        </p:spPr>
        <p:txBody>
          <a:bodyPr wrap="square" rtlCol="0">
            <a:spAutoFit/>
          </a:bodyPr>
          <a:lstStyle/>
          <a:p>
            <a:pPr lvl="0">
              <a:spcBef>
                <a:spcPts val="600"/>
              </a:spcBef>
              <a:defRPr/>
            </a:pPr>
            <a:r>
              <a:rPr lang="nl-NL" sz="2000" b="1" dirty="0">
                <a:solidFill>
                  <a:prstClr val="black"/>
                </a:solidFill>
              </a:rPr>
              <a:t>Epafras was Paulus se metgesel tydens sy gevangenskap in Rome (Film. 23). Hy was 'n boorling van Kolosse (Kol. 4:12), en was die een wat die evangelie aan daardie stad bekendgestel het (Kol</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734513" cy="1846659"/>
          </a:xfrm>
          <a:prstGeom prst="rect">
            <a:avLst/>
          </a:prstGeom>
          <a:noFill/>
        </p:spPr>
        <p:txBody>
          <a:bodyPr wrap="square">
            <a:spAutoFit/>
          </a:bodyPr>
          <a:lstStyle/>
          <a:p>
            <a:pPr lvl="0">
              <a:spcBef>
                <a:spcPts val="600"/>
              </a:spcBef>
              <a:defRPr/>
            </a:pPr>
            <a:r>
              <a:rPr lang="nl-NL" sz="1900" b="1" dirty="0">
                <a:solidFill>
                  <a:prstClr val="black"/>
                </a:solidFill>
              </a:rPr>
              <a:t>Een van Filemon se slawe, Onesimus, het na Rome gevlug, waar hy Jesus deur Paulus aanvaar het (Film. 10-11). Deur Onesimus aan sy meester terug te gee, het Paulus gewys hoe die verhouding tussen meesters en slawe, of meerderes en ondergeskiktes, moes wees (Film</a:t>
            </a:r>
            <a:r>
              <a:rPr kumimoji="0" lang="en" sz="1900" b="1" i="0" u="none" strike="noStrike" kern="1200" cap="none" spc="0" normalizeH="0" baseline="0" noProof="0" dirty="0">
                <a:ln>
                  <a:noFill/>
                </a:ln>
                <a:solidFill>
                  <a:prstClr val="black"/>
                </a:solidFill>
                <a:effectLst/>
                <a:uLnTx/>
                <a:uFillTx/>
                <a:latin typeface="Aptos" panose="02110004020202020204"/>
              </a:rPr>
              <a:t>.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855657"/>
            <a:ext cx="5734513" cy="2246769"/>
          </a:xfrm>
          <a:prstGeom prst="rect">
            <a:avLst/>
          </a:prstGeom>
          <a:noFill/>
        </p:spPr>
        <p:txBody>
          <a:bodyPr wrap="square">
            <a:spAutoFit/>
          </a:bodyPr>
          <a:lstStyle/>
          <a:p>
            <a:pPr lvl="0">
              <a:spcBef>
                <a:spcPts val="600"/>
              </a:spcBef>
              <a:defRPr/>
            </a:pPr>
            <a:r>
              <a:rPr lang="nl-NL" sz="2000" b="1" dirty="0">
                <a:solidFill>
                  <a:prstClr val="black"/>
                </a:solidFill>
              </a:rPr>
              <a:t>Kolosse was 'n stad in die provinsie Frigië, naby Laodicea en Heriapolis, waar Epafras ook gepreek het (Kol. 4:13). Dit het 'n groot Joodse bevolking gehad. Een van die mees prominente Jode wat daar gewoon het, was Filemon, 'n medewerker van Paulus, in wie se huis 'n kerk vergader het (Film</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1-2).</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nl-NL" sz="4400" b="1" dirty="0">
                <a:ln/>
                <a:solidFill>
                  <a:srgbClr val="00CC99">
                    <a:lumMod val="60000"/>
                    <a:lumOff val="40000"/>
                  </a:srgbClr>
                </a:solidFill>
                <a:effectLst>
                  <a:outerShdw blurRad="38100" dist="38100" dir="2700000" algn="tl">
                    <a:srgbClr val="000000">
                      <a:alpha val="43137"/>
                    </a:srgbClr>
                  </a:outerShdw>
                </a:effectLst>
              </a:rPr>
              <a:t>DIE KERKE VAN FILIPPI EN KOLOSSE</a:t>
            </a:r>
            <a:endPar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152401" y="511983"/>
            <a:ext cx="11887198"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Paulus, ‘n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apostel</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van Jesus Christus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deur</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die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wil</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van God,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en</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die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broeder</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Timótheüs</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aan</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die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heilige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en</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gelowige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broeders</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in Christus wat in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Kolosse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is: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Genade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vir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julle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en</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vrede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van God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onse</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Vader </a:t>
            </a:r>
            <a:r>
              <a:rPr lang="en-US" b="1" dirty="0" err="1">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en</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 die Here Jesus Christus</a:t>
            </a: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(Filippense 1:1,2)</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379195779"/>
              </p:ext>
            </p:extLst>
          </p:nvPr>
        </p:nvGraphicFramePr>
        <p:xfrm>
          <a:off x="133348" y="143380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lvl="0">
              <a:spcBef>
                <a:spcPts val="600"/>
              </a:spcBef>
              <a:defRPr/>
            </a:pPr>
            <a:r>
              <a:rPr lang="nl-NL" sz="2000" b="1" dirty="0">
                <a:solidFill>
                  <a:prstClr val="black"/>
                </a:solidFill>
              </a:rPr>
              <a:t>Uit die tronk bedank Paulus die Filippense vir die hulp wat hulle aan hom gestuur het (Fil</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lvl="0">
              <a:spcBef>
                <a:spcPts val="600"/>
              </a:spcBef>
              <a:defRPr/>
            </a:pPr>
            <a:r>
              <a:rPr lang="nl-NL" sz="2000" b="1" dirty="0">
                <a:solidFill>
                  <a:prstClr val="black"/>
                </a:solidFill>
              </a:rPr>
              <a:t>Na die Kolossense stuur hy sy medewerkers om hulle te troos (Kol</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4:7-9).</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847755"/>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nl-NL" sz="2600" b="1" dirty="0">
                <a:solidFill>
                  <a:prstClr val="black"/>
                </a:solidFill>
                <a:latin typeface="Constantia" panose="02030602050306030303" pitchFamily="18" charset="0"/>
              </a:rPr>
              <a:t>Kom ons oorweeg Paulus se ervaring vir 'n rukkie. Op die presiese tyd toe dit gelyk het asof die apostel se arbeid die nodigste was om die beproefde en vervolgde kerk te versterk, is sy vryheid weggeneem en hy is in kettings vasgebind. Maar dit was die tyd vir die Here om te werk, en kosbaar was die oorwinnings wat behaal is.</a:t>
            </a:r>
          </a:p>
          <a:p>
            <a:pPr lvl="0">
              <a:spcBef>
                <a:spcPts val="600"/>
              </a:spcBef>
              <a:defRPr/>
            </a:pPr>
            <a:r>
              <a:rPr lang="nl-NL" sz="2600" b="1" dirty="0">
                <a:solidFill>
                  <a:prstClr val="black"/>
                </a:solidFill>
                <a:latin typeface="Constantia" panose="02030602050306030303" pitchFamily="18" charset="0"/>
              </a:rPr>
              <a:t>Toe Paulus blykbaar die minste kon doen, was dit toe dat die waarheid 'n ingang tot die koninklike paleis gevind het. Nie Paulus se meesterlike preke voor hierdie groot manne nie, maar sy boeie het hul aandag getrek. Deur sy gevangenskap was hy 'n oorwinnaar vir Christus. Die geduld en sagmoedigheid waarmee hy sy lang en onregverdige aanhouding anvaar het, het hierdie manne se karakter aangespreek</a:t>
            </a:r>
            <a:r>
              <a:rPr lang="en-US" sz="2600" b="1" dirty="0">
                <a:solidFill>
                  <a:prstClr val="black"/>
                </a:solidFill>
                <a:latin typeface="Constantia" panose="02030602050306030303" pitchFamily="18" charset="0"/>
              </a:rPr>
              <a: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kumimoji="0" lang="nl-NL"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Verbly julle altyd in die Here; ek herhaal: Verbly julle!</a:t>
            </a: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Filippense</a:t>
            </a: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lvl="0">
              <a:spcBef>
                <a:spcPts val="600"/>
              </a:spcBef>
              <a:defRPr/>
            </a:pPr>
            <a:r>
              <a:rPr lang="nl-NL" sz="2000" b="1" dirty="0">
                <a:solidFill>
                  <a:srgbClr val="AA0069"/>
                </a:solidFill>
              </a:rPr>
              <a:t>Die outeur van die briewe</a:t>
            </a:r>
            <a:r>
              <a:rPr kumimoji="0" lang="en" sz="2000" b="1" i="0" u="none" strike="noStrike" kern="1200" cap="none" spc="0" normalizeH="0" baseline="0" noProof="0" dirty="0">
                <a:ln>
                  <a:noFill/>
                </a:ln>
                <a:solidFill>
                  <a:srgbClr val="AA0069"/>
                </a:solidFill>
                <a:effectLst/>
                <a:uLnTx/>
                <a:uFillTx/>
                <a:latin typeface="Aptos" panose="02110004020202020204"/>
                <a:ea typeface="+mn-ea"/>
                <a:cs typeface="+mn-cs"/>
              </a:rPr>
              <a:t>:</a:t>
            </a:r>
          </a:p>
          <a:p>
            <a:pPr lvl="1">
              <a:spcBef>
                <a:spcPts val="600"/>
              </a:spcBef>
              <a:defRPr/>
            </a:pPr>
            <a:r>
              <a:rPr lang="en-ZA" sz="2000" b="1" dirty="0">
                <a:solidFill>
                  <a:prstClr val="black"/>
                </a:solidFill>
              </a:rPr>
              <a:t>Paulus </a:t>
            </a:r>
            <a:r>
              <a:rPr lang="en-ZA" sz="2000" b="1" dirty="0" err="1">
                <a:solidFill>
                  <a:prstClr val="black"/>
                </a:solidFill>
              </a:rPr>
              <a:t>gevange</a:t>
            </a:r>
            <a:r>
              <a:rPr lang="en-ZA" sz="2000" b="1" dirty="0">
                <a:solidFill>
                  <a:prstClr val="black"/>
                </a:solidFill>
              </a:rPr>
              <a:t> </a:t>
            </a:r>
            <a:r>
              <a:rPr lang="en-ZA" sz="2000" b="1" dirty="0" err="1">
                <a:solidFill>
                  <a:prstClr val="black"/>
                </a:solidFill>
              </a:rPr>
              <a:t>geneem</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1">
              <a:spcBef>
                <a:spcPts val="600"/>
              </a:spcBef>
              <a:defRPr/>
            </a:pPr>
            <a:r>
              <a:rPr lang="en-ZA" sz="2000" b="1" dirty="0" err="1">
                <a:solidFill>
                  <a:prstClr val="black"/>
                </a:solidFill>
              </a:rPr>
              <a:t>Ambassadeur</a:t>
            </a:r>
            <a:r>
              <a:rPr lang="en-ZA" sz="2000" b="1" dirty="0">
                <a:solidFill>
                  <a:prstClr val="black"/>
                </a:solidFill>
              </a:rPr>
              <a:t> in </a:t>
            </a:r>
            <a:r>
              <a:rPr lang="en-ZA" sz="2000" b="1" dirty="0" err="1">
                <a:solidFill>
                  <a:prstClr val="black"/>
                </a:solidFill>
              </a:rPr>
              <a:t>kettings</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0">
              <a:spcBef>
                <a:spcPts val="1800"/>
              </a:spcBef>
              <a:defRPr/>
            </a:pPr>
            <a:r>
              <a:rPr lang="en-ZA" sz="2000" b="1" dirty="0">
                <a:solidFill>
                  <a:srgbClr val="00AA6B"/>
                </a:solidFill>
              </a:rPr>
              <a:t>Die </a:t>
            </a:r>
            <a:r>
              <a:rPr lang="en-ZA" sz="2000" b="1" dirty="0" err="1">
                <a:solidFill>
                  <a:srgbClr val="00AA6B"/>
                </a:solidFill>
              </a:rPr>
              <a:t>ontvangers</a:t>
            </a:r>
            <a:r>
              <a:rPr kumimoji="0" lang="en" sz="2000" b="1" i="0" u="none" strike="noStrike" kern="1200" cap="none" spc="0" normalizeH="0" baseline="0" noProof="0" dirty="0">
                <a:ln>
                  <a:noFill/>
                </a:ln>
                <a:solidFill>
                  <a:srgbClr val="00AA6B"/>
                </a:solidFill>
                <a:effectLst/>
                <a:uLnTx/>
                <a:uFillTx/>
                <a:latin typeface="Aptos" panose="02110004020202020204"/>
                <a:ea typeface="+mn-ea"/>
                <a:cs typeface="+mn-cs"/>
              </a:rPr>
              <a:t>:</a:t>
            </a:r>
          </a:p>
          <a:p>
            <a:pPr lvl="1">
              <a:spcBef>
                <a:spcPts val="600"/>
              </a:spcBef>
              <a:defRPr/>
            </a:pPr>
            <a:r>
              <a:rPr lang="en-ZA" sz="2000" b="1" dirty="0" err="1">
                <a:solidFill>
                  <a:prstClr val="black"/>
                </a:solidFill>
              </a:rPr>
              <a:t>Geskiedenis</a:t>
            </a:r>
            <a:r>
              <a:rPr lang="en-ZA" sz="2000" b="1" dirty="0">
                <a:solidFill>
                  <a:prstClr val="black"/>
                </a:solidFill>
              </a:rPr>
              <a:t> van Filippi</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1">
              <a:spcBef>
                <a:spcPts val="600"/>
              </a:spcBef>
              <a:defRPr/>
            </a:pPr>
            <a:r>
              <a:rPr lang="en-ZA" sz="2000" b="1" dirty="0" err="1">
                <a:solidFill>
                  <a:prstClr val="black"/>
                </a:solidFill>
              </a:rPr>
              <a:t>Geskiedenis</a:t>
            </a:r>
            <a:r>
              <a:rPr lang="en-ZA" sz="2000" b="1" dirty="0">
                <a:solidFill>
                  <a:prstClr val="black"/>
                </a:solidFill>
              </a:rPr>
              <a:t> van </a:t>
            </a:r>
            <a:r>
              <a:rPr lang="en-ZA" sz="2000" b="1" dirty="0" err="1">
                <a:solidFill>
                  <a:prstClr val="black"/>
                </a:solidFill>
              </a:rPr>
              <a:t>Kolosse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lvl="1">
              <a:spcBef>
                <a:spcPts val="600"/>
              </a:spcBef>
              <a:defRPr/>
            </a:pPr>
            <a:r>
              <a:rPr lang="nl-NL" sz="2000" b="1" dirty="0">
                <a:solidFill>
                  <a:prstClr val="black"/>
                </a:solidFill>
              </a:rPr>
              <a:t>Die kerke van Filippi en Kolosse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49" y="195203"/>
            <a:ext cx="6534151" cy="1323439"/>
          </a:xfrm>
          <a:prstGeom prst="rect">
            <a:avLst/>
          </a:prstGeom>
          <a:noFill/>
        </p:spPr>
        <p:txBody>
          <a:bodyPr wrap="square" rtlCol="0">
            <a:spAutoFit/>
          </a:bodyPr>
          <a:lstStyle/>
          <a:p>
            <a:pPr lvl="0">
              <a:spcBef>
                <a:spcPts val="600"/>
              </a:spcBef>
              <a:defRPr/>
            </a:pPr>
            <a:r>
              <a:rPr lang="nl-NL" sz="2000" b="1" dirty="0">
                <a:solidFill>
                  <a:prstClr val="black"/>
                </a:solidFill>
              </a:rPr>
              <a:t>Deur sy bediening het Paulus probeer om aan almal wat na hom wil luister, die enigste een voor te stel wat hemel en aarde kan verenig: Jesus Christus, die Verlosser</a:t>
            </a:r>
            <a:r>
              <a:rPr kumimoji="0" lang="en" sz="2000" b="1" i="0" u="none" strike="noStrike" kern="1200" cap="none" spc="0" normalizeH="0" baseline="0" noProof="0" dirty="0">
                <a:ln>
                  <a:noFill/>
                </a:ln>
                <a:solidFill>
                  <a:prstClr val="black"/>
                </a:solidFill>
                <a:effectLst/>
                <a:uLnTx/>
                <a:uFillTx/>
                <a:latin typeface="Aptos" panose="02110004020202020204"/>
              </a:rPr>
              <a:t>.</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lvl="0">
              <a:spcBef>
                <a:spcPts val="600"/>
              </a:spcBef>
              <a:defRPr/>
            </a:pPr>
            <a:r>
              <a:rPr lang="nl-NL" sz="2000" b="1" dirty="0">
                <a:solidFill>
                  <a:prstClr val="black"/>
                </a:solidFill>
              </a:rPr>
              <a:t>Deur dit te doen, het Hy vir ons gewys hoe God se kerk vandag met die Hemel kan verenig om op aarde die Opdrag te vervul wat Jesus aan ons toevertrou het</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9" y="1510948"/>
            <a:ext cx="6534150" cy="1015663"/>
          </a:xfrm>
          <a:prstGeom prst="rect">
            <a:avLst/>
          </a:prstGeom>
          <a:noFill/>
        </p:spPr>
        <p:txBody>
          <a:bodyPr wrap="square">
            <a:spAutoFit/>
          </a:bodyPr>
          <a:lstStyle/>
          <a:p>
            <a:pPr lvl="0">
              <a:spcBef>
                <a:spcPts val="600"/>
              </a:spcBef>
              <a:defRPr/>
            </a:pPr>
            <a:r>
              <a:rPr lang="nl-NL" sz="2000" b="1" dirty="0">
                <a:solidFill>
                  <a:prstClr val="black"/>
                </a:solidFill>
              </a:rPr>
              <a:t>Deur sy briewe aan die Filippense en Kolossense te skryf, het hy alles moontlik gedoen om die kerk nader aan die hemel te bring, en Christene nader aan mekaar</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0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 calcmode="lin" valueType="num">
                                      <p:cBhvr>
                                        <p:cTn id="50" dur="500" fill="hold"/>
                                        <p:tgtEl>
                                          <p:spTgt spid="16"/>
                                        </p:tgtEl>
                                        <p:attrNameLst>
                                          <p:attrName>style.rotation</p:attrName>
                                        </p:attrNameLst>
                                      </p:cBhvr>
                                      <p:tavLst>
                                        <p:tav tm="0">
                                          <p:val>
                                            <p:fltVal val="90"/>
                                          </p:val>
                                        </p:tav>
                                        <p:tav tm="100000">
                                          <p:val>
                                            <p:fltVal val="0"/>
                                          </p:val>
                                        </p:tav>
                                      </p:tavLst>
                                    </p:anim>
                                    <p:animEffect transition="in" filter="fade">
                                      <p:cBhvr>
                                        <p:cTn id="51" dur="500"/>
                                        <p:tgtEl>
                                          <p:spTgt spid="16"/>
                                        </p:tgtEl>
                                      </p:cBhvr>
                                    </p:animEffect>
                                  </p:childTnLst>
                                </p:cTn>
                              </p:par>
                            </p:childTnLst>
                          </p:cTn>
                        </p:par>
                        <p:par>
                          <p:cTn id="52" fill="hold">
                            <p:stCondLst>
                              <p:cond delay="2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 calcmode="lin" valueType="num">
                                      <p:cBhvr>
                                        <p:cTn id="73" dur="500" fill="hold"/>
                                        <p:tgtEl>
                                          <p:spTgt spid="12"/>
                                        </p:tgtEl>
                                        <p:attrNameLst>
                                          <p:attrName>style.rotation</p:attrName>
                                        </p:attrNameLst>
                                      </p:cBhvr>
                                      <p:tavLst>
                                        <p:tav tm="0">
                                          <p:val>
                                            <p:fltVal val="90"/>
                                          </p:val>
                                        </p:tav>
                                        <p:tav tm="100000">
                                          <p:val>
                                            <p:fltVal val="0"/>
                                          </p:val>
                                        </p:tav>
                                      </p:tavLst>
                                    </p:anim>
                                    <p:animEffect transition="in" filter="fade">
                                      <p:cBhvr>
                                        <p:cTn id="74" dur="500"/>
                                        <p:tgtEl>
                                          <p:spTgt spid="12"/>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0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2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3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 calcmode="lin" valueType="num">
                                      <p:cBhvr>
                                        <p:cTn id="95" dur="500" fill="hold"/>
                                        <p:tgtEl>
                                          <p:spTgt spid="21"/>
                                        </p:tgtEl>
                                        <p:attrNameLst>
                                          <p:attrName>style.rotation</p:attrName>
                                        </p:attrNameLst>
                                      </p:cBhvr>
                                      <p:tavLst>
                                        <p:tav tm="0">
                                          <p:val>
                                            <p:fltVal val="90"/>
                                          </p:val>
                                        </p:tav>
                                        <p:tav tm="100000">
                                          <p:val>
                                            <p:fltVal val="0"/>
                                          </p:val>
                                        </p:tav>
                                      </p:tavLst>
                                    </p:anim>
                                    <p:animEffect transition="in" filter="fade">
                                      <p:cBhvr>
                                        <p:cTn id="96" dur="500"/>
                                        <p:tgtEl>
                                          <p:spTgt spid="21"/>
                                        </p:tgtEl>
                                      </p:cBhvr>
                                    </p:animEffect>
                                  </p:childTnLst>
                                </p:cTn>
                              </p:par>
                            </p:childTnLst>
                          </p:cTn>
                        </p:par>
                        <p:par>
                          <p:cTn id="97" fill="hold">
                            <p:stCondLst>
                              <p:cond delay="3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nl-NL" sz="3600" b="1" i="0" u="none" strike="noStrike" kern="1200" cap="none" spc="0" normalizeH="0" baseline="0" noProof="0" dirty="0">
                <a:ln>
                  <a:noFill/>
                </a:ln>
                <a:solidFill>
                  <a:srgbClr val="5A3011"/>
                </a:solidFill>
                <a:effectLst/>
                <a:uLnTx/>
                <a:uFillTx/>
                <a:latin typeface="Aptos Display" panose="02110004020202020204"/>
                <a:ea typeface="+mn-ea"/>
                <a:cs typeface="+mn-cs"/>
              </a:rPr>
              <a:t>DIE OUTEUR VAN DIE BRIEWE</a:t>
            </a:r>
            <a:endParaRPr kumimoji="0" lang="en"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53790"/>
            <a:ext cx="12191999" cy="769441"/>
          </a:xfrm>
          <a:prstGeom prst="rect">
            <a:avLst/>
          </a:prstGeom>
          <a:noFill/>
        </p:spPr>
        <p:txBody>
          <a:bodyPr wrap="square">
            <a:spAutoFit/>
          </a:bodyPr>
          <a:lstStyle/>
          <a:p>
            <a:pPr lvl="0" algn="ctr">
              <a:defRPr/>
            </a:pPr>
            <a:r>
              <a:rPr lang="en-ZA" sz="44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rPr>
              <a:t>PAULUS GEVANGE GENEEM</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637731" y="494286"/>
            <a:ext cx="8625385"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nl-NL"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Paulus, ‘n gevangene van Christus Jesus, en die broeder Timótheüs, aan Filémon, die geliefde en ons medearbeider</a:t>
            </a: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(Fil</a:t>
            </a:r>
            <a:r>
              <a:rPr kumimoji="0" lang="en-ZA"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é</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lvl="0">
              <a:spcBef>
                <a:spcPts val="600"/>
              </a:spcBef>
              <a:defRPr/>
            </a:pPr>
            <a:r>
              <a:rPr lang="nl-NL" sz="2000" b="1" dirty="0">
                <a:solidFill>
                  <a:prstClr val="black"/>
                </a:solidFill>
              </a:rPr>
              <a:t>Tydens sy eerste gevangenisstraf in Rome – tussen 60 en 62 n.C. – het Paulus minstens vyf briewe geskryf: aan die Efesiërs, aan die Filippense, aan die Kolossense, aan Philémon, en aan die kerk van Laodicea (wat ons nie bereik het nie</a:t>
            </a:r>
            <a:r>
              <a:rPr kumimoji="0" lang="en" sz="2000" b="1" i="0" u="none" strike="noStrike" kern="1200" cap="none" spc="0" normalizeH="0" baseline="0" noProof="0" dirty="0">
                <a:ln>
                  <a:noFill/>
                </a:ln>
                <a:solidFill>
                  <a:prstClr val="black"/>
                </a:solidFill>
                <a:effectLst/>
                <a:uLnTx/>
                <a:uFillTx/>
                <a:latin typeface="Aptos" panose="02110004020202020204"/>
              </a:rPr>
              <a:t>).</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4442"/>
            <a:ext cx="6118737" cy="1554272"/>
          </a:xfrm>
          <a:prstGeom prst="rect">
            <a:avLst/>
          </a:prstGeom>
          <a:noFill/>
        </p:spPr>
        <p:txBody>
          <a:bodyPr wrap="square">
            <a:spAutoFit/>
          </a:bodyPr>
          <a:lstStyle/>
          <a:p>
            <a:pPr lvl="0">
              <a:spcBef>
                <a:spcPts val="600"/>
              </a:spcBef>
              <a:defRPr/>
            </a:pPr>
            <a:r>
              <a:rPr lang="nl-NL" sz="1900" b="1" dirty="0">
                <a:solidFill>
                  <a:prstClr val="black"/>
                </a:solidFill>
              </a:rPr>
              <a:t>Aangesien daar geen ernstige aanklagte teen hom was nie, is hy toegelaat om in 'n gehuurde huis te woon, altyd bewaak deur 'n Romeinse soldaat (Handelinge 28:16). Dit het hom toegelaat om die evangelie voort te sit, selfs aan die Praetoriaanse Wag self (Fil</a:t>
            </a:r>
            <a:r>
              <a:rPr kumimoji="0" lang="en" sz="1900" b="1" i="0" u="none" strike="noStrike" kern="1200" cap="none" spc="0" normalizeH="0" baseline="0" noProof="0" dirty="0">
                <a:ln>
                  <a:noFill/>
                </a:ln>
                <a:solidFill>
                  <a:prstClr val="black"/>
                </a:solidFill>
                <a:effectLst/>
                <a:uLnTx/>
                <a:uFillTx/>
                <a:latin typeface="Aptos" panose="02110004020202020204"/>
              </a:rPr>
              <a:t>.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087662"/>
            <a:ext cx="9100059" cy="969496"/>
          </a:xfrm>
          <a:prstGeom prst="rect">
            <a:avLst/>
          </a:prstGeom>
          <a:noFill/>
        </p:spPr>
        <p:txBody>
          <a:bodyPr wrap="square">
            <a:spAutoFit/>
          </a:bodyPr>
          <a:lstStyle/>
          <a:p>
            <a:pPr lvl="0">
              <a:spcBef>
                <a:spcPts val="600"/>
              </a:spcBef>
              <a:defRPr/>
            </a:pPr>
            <a:r>
              <a:rPr lang="nl-NL" sz="1900" b="1" dirty="0">
                <a:solidFill>
                  <a:prstClr val="black"/>
                </a:solidFill>
              </a:rPr>
              <a:t>As ons die briewe ondersoek, kan ons sien dat Paulus baie medewerkers gehad het (Kol. 4:7-14; Film. 23-24). Hy was ook in kontak met Caesar se huishouding</a:t>
            </a:r>
            <a:br>
              <a:rPr lang="nl-NL" sz="1900" b="1" dirty="0">
                <a:solidFill>
                  <a:prstClr val="black"/>
                </a:solidFill>
              </a:rPr>
            </a:br>
            <a:r>
              <a:rPr lang="nl-NL" sz="1900" b="1" dirty="0">
                <a:solidFill>
                  <a:prstClr val="black"/>
                </a:solidFill>
              </a:rPr>
              <a:t>(Fil</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086106"/>
            <a:ext cx="9100061" cy="707886"/>
          </a:xfrm>
          <a:prstGeom prst="rect">
            <a:avLst/>
          </a:prstGeom>
          <a:noFill/>
        </p:spPr>
        <p:txBody>
          <a:bodyPr wrap="square">
            <a:spAutoFit/>
          </a:bodyPr>
          <a:lstStyle/>
          <a:p>
            <a:pPr lvl="0">
              <a:spcBef>
                <a:spcPts val="600"/>
              </a:spcBef>
              <a:defRPr/>
            </a:pPr>
            <a:r>
              <a:rPr lang="nl-NL" sz="2000" b="1" dirty="0">
                <a:solidFill>
                  <a:prstClr val="black"/>
                </a:solidFill>
              </a:rPr>
              <a:t>Paulus het gehoop om binnekort vrygelaat te word (Film. 22), 'n hoop wat hy nie meer gehad het tydens sy tweede gevangenisstraf nie (2 Tim</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4:6).</a:t>
            </a: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lvl="0" algn="ctr">
              <a:defRPr/>
            </a:pPr>
            <a:r>
              <a:rPr lang="en-ZA" sz="4400" b="1" spc="300" dirty="0">
                <a:ln w="13462">
                  <a:solidFill>
                    <a:prstClr val="white"/>
                  </a:solidFill>
                  <a:prstDash val="solid"/>
                </a:ln>
                <a:solidFill>
                  <a:srgbClr val="CC6600"/>
                </a:solidFill>
                <a:effectLst>
                  <a:outerShdw dist="12700" dir="2700000" algn="bl" rotWithShape="0">
                    <a:srgbClr val="FFFF66"/>
                  </a:outerShdw>
                </a:effectLst>
              </a:rPr>
              <a:t>AMBASSADEUR IN KETTINGS</a:t>
            </a:r>
            <a:endPar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598134"/>
            <a:ext cx="12191999" cy="58477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nl-NL" b="1" dirty="0">
                <a:solidFill>
                  <a:srgbClr val="536E69"/>
                </a:solidFill>
                <a:latin typeface="Comic Sans MS" panose="030F0702030302020204" pitchFamily="66" charset="0"/>
              </a:rPr>
              <a:t>waarvoor ek ‘n gesant is in kettings, sodat ek daarin vrymoediglik mag spreek soos ek moet spreek</a:t>
            </a: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(Efesiërs 6:20)</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181022"/>
            <a:ext cx="6048375" cy="1015663"/>
          </a:xfrm>
          <a:prstGeom prst="rect">
            <a:avLst/>
          </a:prstGeom>
          <a:noFill/>
        </p:spPr>
        <p:txBody>
          <a:bodyPr wrap="square" rtlCol="0">
            <a:spAutoFit/>
          </a:bodyPr>
          <a:lstStyle/>
          <a:p>
            <a:pPr lvl="0">
              <a:spcBef>
                <a:spcPts val="600"/>
              </a:spcBef>
              <a:defRPr/>
            </a:pPr>
            <a:r>
              <a:rPr lang="nl-NL" sz="2000" b="1" dirty="0">
                <a:solidFill>
                  <a:prstClr val="black"/>
                </a:solidFill>
              </a:rPr>
              <a:t>Van die oomblik dat hy besluit het om 'n ambassadeur vir Christus te wees, was Paulus se lewe nie maklik nie (2 Kor</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3" y="3672589"/>
            <a:ext cx="6661609" cy="1323439"/>
          </a:xfrm>
          <a:prstGeom prst="rect">
            <a:avLst/>
          </a:prstGeom>
          <a:noFill/>
        </p:spPr>
        <p:txBody>
          <a:bodyPr wrap="square">
            <a:spAutoFit/>
          </a:bodyPr>
          <a:lstStyle/>
          <a:p>
            <a:pPr lvl="0">
              <a:spcBef>
                <a:spcPts val="600"/>
              </a:spcBef>
              <a:defRPr/>
            </a:pPr>
            <a:r>
              <a:rPr lang="en-ZA" sz="2000" b="1" dirty="0">
                <a:solidFill>
                  <a:prstClr val="black"/>
                </a:solidFill>
              </a:rPr>
              <a:t>In al </a:t>
            </a:r>
            <a:r>
              <a:rPr lang="en-ZA" sz="2000" b="1" dirty="0" err="1">
                <a:solidFill>
                  <a:prstClr val="black"/>
                </a:solidFill>
              </a:rPr>
              <a:t>hierdie</a:t>
            </a:r>
            <a:r>
              <a:rPr lang="en-ZA" sz="2000" b="1" dirty="0">
                <a:solidFill>
                  <a:prstClr val="black"/>
                </a:solidFill>
              </a:rPr>
              <a:t> </a:t>
            </a:r>
            <a:r>
              <a:rPr lang="en-ZA" sz="2000" b="1" dirty="0" err="1">
                <a:solidFill>
                  <a:prstClr val="black"/>
                </a:solidFill>
              </a:rPr>
              <a:t>moeilikhede</a:t>
            </a:r>
            <a:r>
              <a:rPr lang="en-ZA" sz="2000" b="1" dirty="0">
                <a:solidFill>
                  <a:prstClr val="black"/>
                </a:solidFill>
              </a:rPr>
              <a:t> het Paulus </a:t>
            </a:r>
            <a:r>
              <a:rPr lang="en-ZA" sz="2000" b="1" dirty="0" err="1">
                <a:solidFill>
                  <a:prstClr val="black"/>
                </a:solidFill>
              </a:rPr>
              <a:t>homself</a:t>
            </a:r>
            <a:r>
              <a:rPr lang="en-ZA" sz="2000" b="1" dirty="0">
                <a:solidFill>
                  <a:prstClr val="black"/>
                </a:solidFill>
              </a:rPr>
              <a:t> nooit as </a:t>
            </a:r>
            <a:r>
              <a:rPr lang="en-ZA" sz="2000" b="1" dirty="0" err="1">
                <a:solidFill>
                  <a:prstClr val="black"/>
                </a:solidFill>
              </a:rPr>
              <a:t>hulpeloos</a:t>
            </a:r>
            <a:r>
              <a:rPr lang="en-ZA" sz="2000" b="1" dirty="0">
                <a:solidFill>
                  <a:prstClr val="black"/>
                </a:solidFill>
              </a:rPr>
              <a:t> </a:t>
            </a:r>
            <a:r>
              <a:rPr lang="en-ZA" sz="2000" b="1" dirty="0" err="1">
                <a:solidFill>
                  <a:prstClr val="black"/>
                </a:solidFill>
              </a:rPr>
              <a:t>beskou</a:t>
            </a:r>
            <a:r>
              <a:rPr lang="en-ZA" sz="2000" b="1" dirty="0">
                <a:solidFill>
                  <a:prstClr val="black"/>
                </a:solidFill>
              </a:rPr>
              <a:t> </a:t>
            </a:r>
            <a:r>
              <a:rPr lang="en-ZA" sz="2000" b="1" dirty="0" err="1">
                <a:solidFill>
                  <a:prstClr val="black"/>
                </a:solidFill>
              </a:rPr>
              <a:t>nie</a:t>
            </a:r>
            <a:r>
              <a:rPr lang="en-ZA" sz="2000" b="1" dirty="0">
                <a:solidFill>
                  <a:prstClr val="black"/>
                </a:solidFill>
              </a:rPr>
              <a:t> (2 Kor. 4:7-9). </a:t>
            </a:r>
            <a:r>
              <a:rPr lang="en-ZA" sz="2000" b="1" dirty="0" err="1">
                <a:solidFill>
                  <a:prstClr val="black"/>
                </a:solidFill>
              </a:rPr>
              <a:t>Omdat</a:t>
            </a:r>
            <a:r>
              <a:rPr lang="en-ZA" sz="2000" b="1" dirty="0">
                <a:solidFill>
                  <a:prstClr val="black"/>
                </a:solidFill>
              </a:rPr>
              <a:t> hy </a:t>
            </a:r>
            <a:r>
              <a:rPr lang="en-ZA" sz="2000" b="1" dirty="0" err="1">
                <a:solidFill>
                  <a:prstClr val="black"/>
                </a:solidFill>
              </a:rPr>
              <a:t>nie</a:t>
            </a:r>
            <a:r>
              <a:rPr lang="en-ZA" sz="2000" b="1" dirty="0">
                <a:solidFill>
                  <a:prstClr val="black"/>
                </a:solidFill>
              </a:rPr>
              <a:t> </a:t>
            </a:r>
            <a:r>
              <a:rPr lang="en-ZA" sz="2000" b="1" dirty="0" err="1">
                <a:solidFill>
                  <a:prstClr val="black"/>
                </a:solidFill>
              </a:rPr>
              <a:t>vrylik</a:t>
            </a:r>
            <a:r>
              <a:rPr lang="en-ZA" sz="2000" b="1" dirty="0">
                <a:solidFill>
                  <a:prstClr val="black"/>
                </a:solidFill>
              </a:rPr>
              <a:t> </a:t>
            </a:r>
            <a:r>
              <a:rPr lang="en-ZA" sz="2000" b="1" dirty="0" err="1">
                <a:solidFill>
                  <a:prstClr val="black"/>
                </a:solidFill>
              </a:rPr>
              <a:t>kon</a:t>
            </a:r>
            <a:r>
              <a:rPr lang="en-ZA" sz="2000" b="1" dirty="0">
                <a:solidFill>
                  <a:prstClr val="black"/>
                </a:solidFill>
              </a:rPr>
              <a:t> </a:t>
            </a:r>
            <a:r>
              <a:rPr lang="en-ZA" sz="2000" b="1" dirty="0" err="1">
                <a:solidFill>
                  <a:prstClr val="black"/>
                </a:solidFill>
              </a:rPr>
              <a:t>preek</a:t>
            </a:r>
            <a:r>
              <a:rPr lang="en-ZA" sz="2000" b="1" dirty="0">
                <a:solidFill>
                  <a:prstClr val="black"/>
                </a:solidFill>
              </a:rPr>
              <a:t> </a:t>
            </a:r>
            <a:r>
              <a:rPr lang="en-ZA" sz="2000" b="1" dirty="0" err="1">
                <a:solidFill>
                  <a:prstClr val="black"/>
                </a:solidFill>
              </a:rPr>
              <a:t>nie</a:t>
            </a:r>
            <a:r>
              <a:rPr lang="en-ZA" sz="2000" b="1" dirty="0">
                <a:solidFill>
                  <a:prstClr val="black"/>
                </a:solidFill>
              </a:rPr>
              <a:t>, het hy 'n "</a:t>
            </a:r>
            <a:r>
              <a:rPr lang="en-ZA" sz="2000" b="1" dirty="0" err="1">
                <a:solidFill>
                  <a:prstClr val="black"/>
                </a:solidFill>
              </a:rPr>
              <a:t>ambassadeur</a:t>
            </a:r>
            <a:r>
              <a:rPr lang="en-ZA" sz="2000" b="1" dirty="0">
                <a:solidFill>
                  <a:prstClr val="black"/>
                </a:solidFill>
              </a:rPr>
              <a:t> in </a:t>
            </a:r>
            <a:r>
              <a:rPr lang="en-ZA" sz="2000" b="1" dirty="0" err="1">
                <a:solidFill>
                  <a:prstClr val="black"/>
                </a:solidFill>
              </a:rPr>
              <a:t>kettings</a:t>
            </a:r>
            <a:r>
              <a:rPr lang="en-ZA" sz="2000" b="1" dirty="0">
                <a:solidFill>
                  <a:prstClr val="black"/>
                </a:solidFill>
              </a:rPr>
              <a:t>" </a:t>
            </a:r>
            <a:r>
              <a:rPr lang="en-ZA" sz="2000" b="1" dirty="0" err="1">
                <a:solidFill>
                  <a:prstClr val="black"/>
                </a:solidFill>
              </a:rPr>
              <a:t>geword</a:t>
            </a:r>
            <a:r>
              <a:rPr lang="en-ZA" sz="2000" b="1" dirty="0">
                <a:solidFill>
                  <a:prstClr val="black"/>
                </a:solidFill>
              </a:rPr>
              <a:t> (Ef</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918371"/>
            <a:ext cx="5850195" cy="1938992"/>
          </a:xfrm>
          <a:prstGeom prst="rect">
            <a:avLst/>
          </a:prstGeom>
          <a:noFill/>
        </p:spPr>
        <p:txBody>
          <a:bodyPr wrap="square">
            <a:spAutoFit/>
          </a:bodyPr>
          <a:lstStyle/>
          <a:p>
            <a:pPr lvl="0">
              <a:spcBef>
                <a:spcPts val="600"/>
              </a:spcBef>
              <a:defRPr/>
            </a:pPr>
            <a:r>
              <a:rPr lang="nl-NL" sz="2000" b="1" dirty="0">
                <a:solidFill>
                  <a:prstClr val="black"/>
                </a:solidFill>
              </a:rPr>
              <a:t>Paulus se houding leer ons dat wanneer ons swaarkry omdat ons die evangelie verkondig, ons ons volle vertroue in God moet stel; hou altyd Sy Woord in gedagte (2 Tim. 2:15); en hou vas aan die Heilige Gees, die Trooster wat vir ons krag en moed gee (Sag</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926735"/>
            <a:ext cx="2921663" cy="1781323"/>
          </a:xfrm>
          <a:prstGeom prst="round2DiagRect">
            <a:avLst>
              <a:gd name="adj1" fmla="val 0"/>
              <a:gd name="adj2" fmla="val 50000"/>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119029"/>
            <a:ext cx="6026712" cy="1631216"/>
          </a:xfrm>
          <a:prstGeom prst="rect">
            <a:avLst/>
          </a:prstGeom>
          <a:noFill/>
        </p:spPr>
        <p:txBody>
          <a:bodyPr wrap="square">
            <a:spAutoFit/>
          </a:bodyPr>
          <a:lstStyle/>
          <a:p>
            <a:pPr lvl="0">
              <a:spcBef>
                <a:spcPts val="600"/>
              </a:spcBef>
              <a:defRPr/>
            </a:pPr>
            <a:r>
              <a:rPr lang="en-ZA" sz="2000" b="1" dirty="0">
                <a:solidFill>
                  <a:prstClr val="black"/>
                </a:solidFill>
              </a:rPr>
              <a:t>Die Bybel </a:t>
            </a:r>
            <a:r>
              <a:rPr lang="en-ZA" sz="2000" b="1" dirty="0" err="1">
                <a:solidFill>
                  <a:prstClr val="black"/>
                </a:solidFill>
              </a:rPr>
              <a:t>noem</a:t>
            </a:r>
            <a:r>
              <a:rPr lang="en-ZA" sz="2000" b="1" dirty="0">
                <a:solidFill>
                  <a:prstClr val="black"/>
                </a:solidFill>
              </a:rPr>
              <a:t> </a:t>
            </a:r>
            <a:r>
              <a:rPr lang="en-ZA" sz="2000" b="1" dirty="0" err="1">
                <a:solidFill>
                  <a:prstClr val="black"/>
                </a:solidFill>
              </a:rPr>
              <a:t>slegs</a:t>
            </a:r>
            <a:r>
              <a:rPr lang="en-ZA" sz="2000" b="1" dirty="0">
                <a:solidFill>
                  <a:prstClr val="black"/>
                </a:solidFill>
              </a:rPr>
              <a:t> </a:t>
            </a:r>
            <a:r>
              <a:rPr lang="en-ZA" sz="2000" b="1" dirty="0" err="1">
                <a:solidFill>
                  <a:prstClr val="black"/>
                </a:solidFill>
              </a:rPr>
              <a:t>drie</a:t>
            </a:r>
            <a:r>
              <a:rPr lang="en-ZA" sz="2000" b="1" dirty="0">
                <a:solidFill>
                  <a:prstClr val="black"/>
                </a:solidFill>
              </a:rPr>
              <a:t> </a:t>
            </a:r>
            <a:r>
              <a:rPr lang="en-ZA" sz="2000" b="1" dirty="0" err="1">
                <a:solidFill>
                  <a:prstClr val="black"/>
                </a:solidFill>
              </a:rPr>
              <a:t>gevangenisstrawe</a:t>
            </a:r>
            <a:r>
              <a:rPr lang="en-ZA" sz="2000" b="1" dirty="0">
                <a:solidFill>
                  <a:prstClr val="black"/>
                </a:solidFill>
              </a:rPr>
              <a:t> van Paulus </a:t>
            </a:r>
            <a:r>
              <a:rPr lang="en-ZA" sz="2000" b="1" dirty="0" err="1">
                <a:solidFill>
                  <a:prstClr val="black"/>
                </a:solidFill>
              </a:rPr>
              <a:t>voordat</a:t>
            </a:r>
            <a:r>
              <a:rPr lang="en-ZA" sz="2000" b="1" dirty="0">
                <a:solidFill>
                  <a:prstClr val="black"/>
                </a:solidFill>
              </a:rPr>
              <a:t> hy </a:t>
            </a:r>
            <a:r>
              <a:rPr lang="en-ZA" sz="2000" b="1" dirty="0" err="1">
                <a:solidFill>
                  <a:prstClr val="black"/>
                </a:solidFill>
              </a:rPr>
              <a:t>na</a:t>
            </a:r>
            <a:r>
              <a:rPr lang="en-ZA" sz="2000" b="1" dirty="0">
                <a:solidFill>
                  <a:prstClr val="black"/>
                </a:solidFill>
              </a:rPr>
              <a:t> Rome </a:t>
            </a:r>
            <a:r>
              <a:rPr lang="en-ZA" sz="2000" b="1" dirty="0" err="1">
                <a:solidFill>
                  <a:prstClr val="black"/>
                </a:solidFill>
              </a:rPr>
              <a:t>geneem</a:t>
            </a:r>
            <a:r>
              <a:rPr lang="en-ZA" sz="2000" b="1" dirty="0">
                <a:solidFill>
                  <a:prstClr val="black"/>
                </a:solidFill>
              </a:rPr>
              <a:t> is: in Filippi (</a:t>
            </a:r>
            <a:r>
              <a:rPr lang="en-ZA" sz="2000" b="1" dirty="0" err="1">
                <a:solidFill>
                  <a:prstClr val="black"/>
                </a:solidFill>
              </a:rPr>
              <a:t>Handelinge</a:t>
            </a:r>
            <a:r>
              <a:rPr lang="en-ZA" sz="2000" b="1" dirty="0">
                <a:solidFill>
                  <a:prstClr val="black"/>
                </a:solidFill>
              </a:rPr>
              <a:t> 16:22-24); in Jerusalem (</a:t>
            </a:r>
            <a:r>
              <a:rPr lang="en-ZA" sz="2000" b="1" dirty="0" err="1">
                <a:solidFill>
                  <a:prstClr val="black"/>
                </a:solidFill>
              </a:rPr>
              <a:t>Handelinge</a:t>
            </a:r>
            <a:r>
              <a:rPr lang="en-ZA" sz="2000" b="1" dirty="0">
                <a:solidFill>
                  <a:prstClr val="black"/>
                </a:solidFill>
              </a:rPr>
              <a:t> 23:10); </a:t>
            </a:r>
            <a:r>
              <a:rPr lang="en-ZA" sz="2000" b="1" dirty="0" err="1">
                <a:solidFill>
                  <a:prstClr val="black"/>
                </a:solidFill>
              </a:rPr>
              <a:t>en</a:t>
            </a:r>
            <a:r>
              <a:rPr lang="en-ZA" sz="2000" b="1" dirty="0">
                <a:solidFill>
                  <a:prstClr val="black"/>
                </a:solidFill>
              </a:rPr>
              <a:t> in Caesarea (</a:t>
            </a:r>
            <a:r>
              <a:rPr lang="en-ZA" sz="2000" b="1" dirty="0" err="1">
                <a:solidFill>
                  <a:prstClr val="black"/>
                </a:solidFill>
              </a:rPr>
              <a:t>Handelinge</a:t>
            </a:r>
            <a:r>
              <a:rPr lang="en-ZA" sz="2000" b="1" dirty="0">
                <a:solidFill>
                  <a:prstClr val="black"/>
                </a:solidFill>
              </a:rPr>
              <a:t> 23:33-35). Maar </a:t>
            </a:r>
            <a:r>
              <a:rPr lang="en-ZA" sz="2000" b="1" dirty="0" err="1">
                <a:solidFill>
                  <a:prstClr val="black"/>
                </a:solidFill>
              </a:rPr>
              <a:t>daar</a:t>
            </a:r>
            <a:r>
              <a:rPr lang="en-ZA" sz="2000" b="1" dirty="0">
                <a:solidFill>
                  <a:prstClr val="black"/>
                </a:solidFill>
              </a:rPr>
              <a:t> was </a:t>
            </a:r>
            <a:r>
              <a:rPr lang="en-ZA" sz="2000" b="1" dirty="0" err="1">
                <a:solidFill>
                  <a:prstClr val="black"/>
                </a:solidFill>
              </a:rPr>
              <a:t>sekerlik</a:t>
            </a:r>
            <a:r>
              <a:rPr lang="en-ZA" sz="2000" b="1" dirty="0">
                <a:solidFill>
                  <a:prstClr val="black"/>
                </a:solidFill>
              </a:rPr>
              <a:t> </a:t>
            </a:r>
            <a:r>
              <a:rPr lang="en-ZA" sz="2000" b="1" dirty="0" err="1">
                <a:solidFill>
                  <a:prstClr val="black"/>
                </a:solidFill>
              </a:rPr>
              <a:t>nog</a:t>
            </a:r>
            <a:r>
              <a:rPr lang="en-ZA" sz="2000" b="1" dirty="0">
                <a:solidFill>
                  <a:prstClr val="black"/>
                </a:solidFill>
              </a:rPr>
              <a:t> </a:t>
            </a:r>
            <a:r>
              <a:rPr lang="en-ZA" sz="2000" b="1" dirty="0" err="1">
                <a:solidFill>
                  <a:prstClr val="black"/>
                </a:solidFill>
              </a:rPr>
              <a:t>verskeie</a:t>
            </a:r>
            <a:r>
              <a:rPr lang="en-ZA" sz="2000" b="1" dirty="0">
                <a:solidFill>
                  <a:prstClr val="black"/>
                </a:solidFill>
              </a:rPr>
              <a:t> (2 </a:t>
            </a:r>
            <a:r>
              <a:rPr lang="en-ZA" sz="2000" b="1" dirty="0" err="1">
                <a:solidFill>
                  <a:prstClr val="black"/>
                </a:solidFill>
              </a:rPr>
              <a:t>Korintiërs</a:t>
            </a:r>
            <a:r>
              <a:rPr lang="en-ZA" sz="2000" b="1" dirty="0">
                <a:solidFill>
                  <a:prstClr val="black"/>
                </a:solidFill>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11:23).</a:t>
            </a: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2948093"/>
            <a:ext cx="361815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ZA" sz="3600" b="1" i="0" u="none" strike="noStrike" kern="1200" cap="none" spc="0" normalizeH="0" baseline="0" noProof="0" dirty="0">
                <a:ln>
                  <a:noFill/>
                </a:ln>
                <a:solidFill>
                  <a:srgbClr val="2F5882"/>
                </a:solidFill>
                <a:effectLst/>
                <a:uLnTx/>
                <a:uFillTx/>
                <a:latin typeface="Aptos Display" panose="02110004020202020204"/>
                <a:ea typeface="+mn-ea"/>
                <a:cs typeface="+mn-cs"/>
              </a:rPr>
              <a:t>DIE ONTVANGERS</a:t>
            </a:r>
            <a:endParaRPr kumimoji="0" lang="en" sz="3600" b="1" i="0" u="none" strike="noStrike" kern="1200" cap="none" spc="0" normalizeH="0" baseline="0" noProof="0" dirty="0">
              <a:ln>
                <a:noFill/>
              </a:ln>
              <a:solidFill>
                <a:srgbClr val="2F5882"/>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599450"/>
            <a:ext cx="7473882" cy="5693866"/>
          </a:xfrm>
          <a:prstGeom prst="rect">
            <a:avLst/>
          </a:prstGeom>
          <a:noFill/>
        </p:spPr>
        <p:txBody>
          <a:bodyPr wrap="square">
            <a:spAutoFit/>
          </a:bodyPr>
          <a:lstStyle/>
          <a:p>
            <a:pPr lvl="0">
              <a:spcBef>
                <a:spcPts val="600"/>
              </a:spcBef>
              <a:defRPr/>
            </a:pP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nl-NL" sz="2800" b="1" dirty="0">
                <a:solidFill>
                  <a:prstClr val="black"/>
                </a:solidFill>
                <a:latin typeface="Constantia" panose="02030602050306030303" pitchFamily="18" charset="0"/>
              </a:rPr>
              <a:t>Die apostel Paulus het 'n diep verantwoordelikheid gevoel vir diegene wat onder sy arbeid bekeer is. Bo alles het hy verlang dat hulle getrou moes wees, " my tot ‘n roem teen die dag van Christus," het hy gesê, " dat ek nie verniet geloop of verniet gearbei het nie." Filippense 2:16. Hy het vir die gevolge van sy bediening gesidder. Hy was van mening dat selfs sy eie verlossing in gevaar kon wees as hy nie sy plig vervul nie en die kerk sou versuim om met hom saam te werk in die werk om siele te red</a:t>
            </a:r>
            <a:r>
              <a:rPr lang="en-US" sz="2800" b="1" dirty="0">
                <a:solidFill>
                  <a:prstClr val="black"/>
                </a:solidFill>
                <a:latin typeface="Constantia" panose="02030602050306030303" pitchFamily="18" charset="0"/>
              </a:rPr>
              <a:t>.</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6287739" y="5954762"/>
            <a:ext cx="3545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07886"/>
          </a:xfrm>
          <a:prstGeom prst="rect">
            <a:avLst/>
          </a:prstGeom>
          <a:noFill/>
        </p:spPr>
        <p:txBody>
          <a:bodyPr wrap="square">
            <a:spAutoFit/>
          </a:bodyPr>
          <a:lstStyle/>
          <a:p>
            <a:pPr lvl="0" algn="ctr">
              <a:defRPr/>
            </a:pPr>
            <a:r>
              <a:rPr lang="en-ZA" sz="4000" b="1" dirty="0">
                <a:ln w="10160">
                  <a:solidFill>
                    <a:srgbClr val="CC6600"/>
                  </a:solidFill>
                  <a:prstDash val="solid"/>
                </a:ln>
                <a:solidFill>
                  <a:srgbClr val="FFFFFF"/>
                </a:solidFill>
                <a:effectLst>
                  <a:outerShdw blurRad="38100" dist="22860" dir="5400000" algn="tl" rotWithShape="0">
                    <a:srgbClr val="000000">
                      <a:alpha val="30000"/>
                    </a:srgbClr>
                  </a:outerShdw>
                </a:effectLst>
              </a:rPr>
              <a:t>GESKIEDENIS VAN FILIPPI</a:t>
            </a:r>
            <a:endParaRPr kumimoji="0" lang="en" sz="40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nl-NL"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En Paulus het ‘n gesig in die nag gesien—daar staan ‘n Macedóniër wat hom smeek en sê: Kom oor na Macedónië en help ons</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Handelinge 16:9)</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2400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rPr>
              <a:t>Handelinge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lvl="0" algn="ctr">
              <a:defRPr/>
            </a:pPr>
            <a:r>
              <a:rPr lang="en-ZA" b="1" dirty="0" err="1">
                <a:solidFill>
                  <a:prstClr val="black"/>
                </a:solidFill>
              </a:rPr>
              <a:t>Frigië</a:t>
            </a: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96494" y="3087172"/>
            <a:ext cx="981359" cy="369332"/>
          </a:xfrm>
          <a:prstGeom prst="rect">
            <a:avLst/>
          </a:prstGeom>
          <a:noFill/>
        </p:spPr>
        <p:txBody>
          <a:bodyPr wrap="none" rtlCol="0">
            <a:spAutoFit/>
          </a:bodyPr>
          <a:lstStyle/>
          <a:p>
            <a:pPr lvl="0" algn="ctr">
              <a:defRPr/>
            </a:pPr>
            <a:r>
              <a:rPr lang="en-ZA" b="1" dirty="0" err="1">
                <a:solidFill>
                  <a:prstClr val="black"/>
                </a:solidFill>
              </a:rPr>
              <a:t>Galasië</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052" y="3066662"/>
            <a:ext cx="745717" cy="369332"/>
          </a:xfrm>
          <a:prstGeom prst="rect">
            <a:avLst/>
          </a:prstGeom>
          <a:noFill/>
        </p:spPr>
        <p:txBody>
          <a:bodyPr wrap="none" rtlCol="0">
            <a:spAutoFit/>
          </a:bodyPr>
          <a:lstStyle/>
          <a:p>
            <a:pPr lvl="0" algn="ctr">
              <a:defRPr/>
            </a:pPr>
            <a:r>
              <a:rPr lang="en-ZA" b="1" dirty="0" err="1">
                <a:solidFill>
                  <a:prstClr val="black"/>
                </a:solidFill>
              </a:rPr>
              <a:t>Misië</a:t>
            </a: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CuadroTexto 44">
            <a:extLst>
              <a:ext uri="{FF2B5EF4-FFF2-40B4-BE49-F238E27FC236}">
                <a16:creationId xmlns:a16="http://schemas.microsoft.com/office/drawing/2014/main" id="{F1B8B223-1D9A-9C2B-9E5D-C94ED9BBCC57}"/>
              </a:ext>
            </a:extLst>
          </p:cNvPr>
          <p:cNvSpPr txBox="1"/>
          <p:nvPr/>
        </p:nvSpPr>
        <p:spPr>
          <a:xfrm>
            <a:off x="10000129" y="2601099"/>
            <a:ext cx="990977" cy="369332"/>
          </a:xfrm>
          <a:prstGeom prst="rect">
            <a:avLst/>
          </a:prstGeom>
          <a:noFill/>
        </p:spPr>
        <p:txBody>
          <a:bodyPr wrap="none" rtlCol="0">
            <a:spAutoFit/>
          </a:bodyPr>
          <a:lstStyle/>
          <a:p>
            <a:pPr lvl="0" algn="ctr">
              <a:defRPr/>
            </a:pPr>
            <a:r>
              <a:rPr lang="en-ZA" b="1" dirty="0" err="1">
                <a:solidFill>
                  <a:prstClr val="black"/>
                </a:solidFill>
              </a:rPr>
              <a:t>Bithinië</a:t>
            </a: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272338" y="1559684"/>
            <a:ext cx="2354491" cy="369332"/>
          </a:xfrm>
          <a:prstGeom prst="rect">
            <a:avLst/>
          </a:prstGeom>
          <a:noFill/>
        </p:spPr>
        <p:txBody>
          <a:bodyPr wrap="none" rtlCol="0">
            <a:spAutoFit/>
          </a:bodyPr>
          <a:lstStyle/>
          <a:p>
            <a:pPr lvl="0" algn="ctr">
              <a:defRPr/>
            </a:pPr>
            <a:r>
              <a:rPr lang="en-ZA" b="1" dirty="0" err="1">
                <a:solidFill>
                  <a:prstClr val="black"/>
                </a:solidFill>
              </a:rPr>
              <a:t>Provinsie</a:t>
            </a:r>
            <a:r>
              <a:rPr lang="en-ZA" b="1" dirty="0">
                <a:solidFill>
                  <a:prstClr val="black"/>
                </a:solidFill>
              </a:rPr>
              <a:t> </a:t>
            </a:r>
            <a:r>
              <a:rPr lang="en-ZA" b="1" dirty="0" err="1">
                <a:solidFill>
                  <a:prstClr val="black"/>
                </a:solidFill>
              </a:rPr>
              <a:t>Masedonië</a:t>
            </a: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30568" y="2861667"/>
            <a:ext cx="146181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Samothr</a:t>
            </a:r>
            <a:r>
              <a:rPr kumimoji="0" lang="en-ZA" sz="1800" b="1" i="0" u="none" strike="noStrike" kern="1200" cap="none" spc="0" normalizeH="0" baseline="0" noProof="0" dirty="0">
                <a:ln>
                  <a:noFill/>
                </a:ln>
                <a:solidFill>
                  <a:prstClr val="black"/>
                </a:solidFill>
                <a:effectLst/>
                <a:uLnTx/>
                <a:uFillTx/>
                <a:latin typeface="Aptos" panose="02110004020202020204"/>
                <a:ea typeface="+mn-ea"/>
                <a:cs typeface="+mn-cs"/>
              </a:rPr>
              <a:t>á</a:t>
            </a: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ce</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92379" y="2879735"/>
            <a:ext cx="559478"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Ne</a:t>
            </a:r>
            <a:r>
              <a:rPr kumimoji="0" lang="en-ZA" sz="1800" b="1" i="0" u="none" strike="noStrike" kern="1200" cap="none" spc="0" normalizeH="0" baseline="0" noProof="0" dirty="0">
                <a:ln>
                  <a:noFill/>
                </a:ln>
                <a:solidFill>
                  <a:prstClr val="black"/>
                </a:solidFill>
                <a:effectLst/>
                <a:uLnTx/>
                <a:uFillTx/>
                <a:latin typeface="Aptos" panose="02110004020202020204"/>
                <a:ea typeface="+mn-ea"/>
                <a:cs typeface="+mn-cs"/>
              </a:rPr>
              <a:t>á</a:t>
            </a: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22843" y="2258514"/>
            <a:ext cx="8326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Filippi</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lvl="0">
              <a:spcBef>
                <a:spcPts val="600"/>
              </a:spcBef>
              <a:defRPr/>
            </a:pPr>
            <a:r>
              <a:rPr lang="nl-NL" sz="2000" b="1" dirty="0">
                <a:solidFill>
                  <a:prstClr val="black"/>
                </a:solidFill>
              </a:rPr>
              <a:t>Tydens sy tweede sendingreis het Paulus se planne 'n wending geneem. Die Heilige Gees het sy treë gelei. (Handelinge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1402605167"/>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lvl="0">
              <a:spcBef>
                <a:spcPts val="600"/>
              </a:spcBef>
              <a:defRPr/>
            </a:pPr>
            <a:r>
              <a:rPr lang="nl-NL" sz="2000" b="1" dirty="0">
                <a:solidFill>
                  <a:prstClr val="black"/>
                </a:solidFill>
              </a:rPr>
              <a:t>Filippi was die plek wat deur die Heilige Gees gekies is om die prediking van die Evangelie in Europa te begin. As 'n volwaardige Romeinse stad was die Filippense vrygestel van belastingbetaling en het hulle Romeinse burgerskap by geboorte besit</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787</TotalTime>
  <Words>1637</Words>
  <Application>Microsoft Office PowerPoint</Application>
  <PresentationFormat>Panorámica</PresentationFormat>
  <Paragraphs>78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33</cp:revision>
  <dcterms:created xsi:type="dcterms:W3CDTF">2025-12-27T23:49:19Z</dcterms:created>
  <dcterms:modified xsi:type="dcterms:W3CDTF">2026-01-01T21:09:11Z</dcterms:modified>
</cp:coreProperties>
</file>