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nl-NL" sz="2000" b="1" noProof="0" dirty="0"/>
            <a:t>Mag liefde in jou oorvloedig wees</a:t>
          </a:r>
          <a:endParaRPr lang="en"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nl-NL" sz="2000" b="1" noProof="0" dirty="0"/>
            <a:t>Dit sal jou wyser maak</a:t>
          </a:r>
          <a:endParaRPr lang="en" sz="2000" b="1" noProof="0" dirty="0"/>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nl-NL" sz="2000" b="1" noProof="0" dirty="0"/>
            <a:t>Jy sal die beste keuse maak</a:t>
          </a:r>
          <a:endParaRPr lang="en" sz="2000" b="1" noProof="0"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nl-NL" sz="2000" b="1" noProof="0" dirty="0"/>
            <a:t>Jy sal rein en opreg wees</a:t>
          </a:r>
          <a:endParaRPr lang="en" sz="2000" b="1" noProof="0" dirty="0"/>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ZA" sz="2000" b="1" noProof="0" dirty="0"/>
            <a:t>Jy </a:t>
          </a:r>
          <a:r>
            <a:rPr lang="en-ZA" sz="2000" b="1" noProof="0" dirty="0" err="1"/>
            <a:t>sal</a:t>
          </a:r>
          <a:r>
            <a:rPr lang="en-ZA" sz="2000" b="1" noProof="0" dirty="0"/>
            <a:t> </a:t>
          </a:r>
          <a:r>
            <a:rPr lang="en-ZA" sz="2000" b="1" noProof="0" dirty="0" err="1"/>
            <a:t>vrug</a:t>
          </a:r>
          <a:r>
            <a:rPr lang="en-ZA" sz="2000" b="1" noProof="0" dirty="0"/>
            <a:t> </a:t>
          </a:r>
          <a:r>
            <a:rPr lang="en-ZA" sz="2000" b="1" noProof="0" dirty="0" err="1"/>
            <a:t>dra</a:t>
          </a:r>
          <a:r>
            <a:rPr lang="en-ZA" sz="2000" b="1" noProof="0" dirty="0"/>
            <a:t> </a:t>
          </a:r>
          <a:r>
            <a:rPr lang="en-ZA" sz="2000" b="1" noProof="0" dirty="0" err="1"/>
            <a:t>deur</a:t>
          </a:r>
          <a:r>
            <a:rPr lang="en-ZA" sz="2000" b="1" noProof="0" dirty="0"/>
            <a:t> Jesus Christus</a:t>
          </a:r>
          <a:endParaRPr lang="en" sz="2000" b="1" noProof="0"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nl-NL" sz="2000" b="1" noProof="0" dirty="0"/>
            <a:t>Dit sal lei tot heerlikheid en lof vir God</a:t>
          </a:r>
          <a:endParaRPr lang="en" sz="2000" b="1" noProof="0"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nl-NL" sz="1800" b="1" noProof="0" dirty="0">
              <a:effectLst>
                <a:outerShdw blurRad="38100" dist="38100" dir="2700000" algn="tl">
                  <a:srgbClr val="000000">
                    <a:alpha val="43137"/>
                  </a:srgbClr>
                </a:outerShdw>
              </a:effectLst>
            </a:rPr>
            <a:t>Mag hulle die kennis van God ontvang, wat hulle wysheid en geestelike begrip sal gee</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nl-NL" sz="1800" b="1" noProof="0" dirty="0">
              <a:effectLst>
                <a:outerShdw blurRad="38100" dist="38100" dir="2700000" algn="tl">
                  <a:srgbClr val="000000">
                    <a:alpha val="43137"/>
                  </a:srgbClr>
                </a:outerShdw>
              </a:effectLst>
            </a:rPr>
            <a:t>Leef as kinders van God, en behaag Hom in elke opsig</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nl-NL" sz="1800" b="1" noProof="0" dirty="0">
              <a:effectLst>
                <a:outerShdw blurRad="38100" dist="38100" dir="2700000" algn="tl">
                  <a:srgbClr val="000000">
                    <a:alpha val="43137"/>
                  </a:srgbClr>
                </a:outerShdw>
              </a:effectLst>
            </a:rPr>
            <a:t>Mag hulle vrugte dra en in kennis groei</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nl-NL" sz="1800" b="1" noProof="0" dirty="0">
              <a:effectLst>
                <a:outerShdw blurRad="38100" dist="38100" dir="2700000" algn="tl">
                  <a:srgbClr val="000000">
                    <a:alpha val="43137"/>
                  </a:srgbClr>
                </a:outerShdw>
              </a:effectLst>
            </a:rPr>
            <a:t>Mag hulle versterk word met God se krag sodat hulle geduldig kan wees</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ZA" sz="1800" b="1" noProof="0" dirty="0">
              <a:effectLst>
                <a:outerShdw blurRad="38100" dist="38100" dir="2700000" algn="tl">
                  <a:srgbClr val="000000">
                    <a:alpha val="43137"/>
                  </a:srgbClr>
                </a:outerShdw>
              </a:effectLst>
            </a:rPr>
            <a:t>Die Bybel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(Psalm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nl-NL" sz="1600" b="1" noProof="0" dirty="0">
              <a:effectLst>
                <a:outerShdw blurRad="38100" dist="38100" dir="2700000" algn="tl">
                  <a:srgbClr val="000000">
                    <a:alpha val="43137"/>
                  </a:srgbClr>
                </a:outerShdw>
              </a:effectLst>
            </a:rPr>
            <a:t>Die gees van profesie (Open. 19:10), gemanifesteer deur Ellen G. White</a:t>
          </a:r>
          <a:endParaRPr lang="en" sz="16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ZA" sz="1800" b="1" noProof="0" dirty="0">
              <a:effectLst>
                <a:outerShdw blurRad="38100" dist="38100" dir="2700000" algn="tl">
                  <a:srgbClr val="000000">
                    <a:alpha val="43137"/>
                  </a:srgbClr>
                </a:outerShdw>
              </a:effectLst>
            </a:rPr>
            <a:t>God se </a:t>
          </a:r>
          <a:r>
            <a:rPr lang="en-ZA" sz="1800" b="1" noProof="0" dirty="0" err="1">
              <a:effectLst>
                <a:outerShdw blurRad="38100" dist="38100" dir="2700000" algn="tl">
                  <a:srgbClr val="000000">
                    <a:alpha val="43137"/>
                  </a:srgbClr>
                </a:outerShdw>
              </a:effectLst>
            </a:rPr>
            <a:t>voorsienige</a:t>
          </a:r>
          <a:r>
            <a:rPr lang="en-ZA" sz="1800" b="1" noProof="0" dirty="0">
              <a:effectLst>
                <a:outerShdw blurRad="38100" dist="38100" dir="2700000" algn="tl">
                  <a:srgbClr val="000000">
                    <a:alpha val="43137"/>
                  </a:srgbClr>
                </a:outerShdw>
              </a:effectLst>
            </a:rPr>
            <a:t> </a:t>
          </a:r>
          <a:r>
            <a:rPr lang="en-ZA" sz="1800" b="1" noProof="0" dirty="0" err="1">
              <a:effectLst>
                <a:outerShdw blurRad="38100" dist="38100" dir="2700000" algn="tl">
                  <a:srgbClr val="000000">
                    <a:alpha val="43137"/>
                  </a:srgbClr>
                </a:outerShdw>
              </a:effectLst>
            </a:rPr>
            <a:t>leiding</a:t>
          </a:r>
          <a:r>
            <a:rPr lang="en-ZA" sz="1800" b="1" noProof="0" dirty="0">
              <a:effectLst>
                <a:outerShdw blurRad="38100" dist="38100" dir="2700000" algn="tl">
                  <a:srgbClr val="000000">
                    <a:alpha val="43137"/>
                  </a:srgbClr>
                </a:outerShdw>
              </a:effectLst>
            </a:rPr>
            <a:t> (Kol</a:t>
          </a:r>
          <a:r>
            <a:rPr lang="en" sz="1800" b="1" noProof="0" dirty="0">
              <a:effectLst>
                <a:outerShdw blurRad="38100" dist="38100" dir="2700000" algn="tl">
                  <a:srgbClr val="000000">
                    <a:alpha val="43137"/>
                  </a:srgbClr>
                </a:outerShdw>
              </a:effectLst>
            </a:rPr>
            <a:t>.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ZA" sz="1800" b="1" noProof="0" dirty="0">
              <a:effectLst>
                <a:outerShdw blurRad="38100" dist="38100" dir="2700000" algn="tl">
                  <a:srgbClr val="000000">
                    <a:alpha val="43137"/>
                  </a:srgbClr>
                </a:outerShdw>
              </a:effectLst>
            </a:rPr>
            <a:t>Die </a:t>
          </a:r>
          <a:r>
            <a:rPr lang="en-ZA" sz="1800" b="1" noProof="0" dirty="0" err="1">
              <a:effectLst>
                <a:outerShdw blurRad="38100" dist="38100" dir="2700000" algn="tl">
                  <a:srgbClr val="000000">
                    <a:alpha val="43137"/>
                  </a:srgbClr>
                </a:outerShdw>
              </a:effectLst>
            </a:rPr>
            <a:t>Heilige</a:t>
          </a:r>
          <a:r>
            <a:rPr lang="en-ZA" sz="1800" b="1" noProof="0" dirty="0">
              <a:effectLst>
                <a:outerShdw blurRad="38100" dist="38100" dir="2700000" algn="tl">
                  <a:srgbClr val="000000">
                    <a:alpha val="43137"/>
                  </a:srgbClr>
                </a:outerShdw>
              </a:effectLst>
            </a:rPr>
            <a:t> Gees (Jes</a:t>
          </a:r>
          <a:r>
            <a:rPr lang="en" sz="1800" b="1" noProof="0" dirty="0">
              <a:effectLst>
                <a:outerShdw blurRad="38100" dist="38100" dir="2700000" algn="tl">
                  <a:srgbClr val="000000">
                    <a:alpha val="43137"/>
                  </a:srgbClr>
                </a:outerShdw>
              </a:effectLst>
            </a:rPr>
            <a:t>.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t>Mag liefde in jou oorvloedig wees</a:t>
          </a:r>
          <a:endParaRPr lang="en" sz="2000" b="1" kern="1200" noProof="0" dirty="0"/>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t>Dit sal jou wyser maak</a:t>
          </a:r>
          <a:endParaRPr lang="en" sz="2000" b="1" kern="1200" noProof="0" dirty="0"/>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t>Jy sal die beste keuse maak</a:t>
          </a:r>
          <a:endParaRPr lang="en" sz="2000" b="1" kern="1200" noProof="0" dirty="0"/>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t>Jy sal rein en opreg wees</a:t>
          </a:r>
          <a:endParaRPr lang="en" sz="2000" b="1" kern="1200" noProof="0" dirty="0"/>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ZA" sz="2000" b="1" kern="1200" noProof="0" dirty="0"/>
            <a:t>Jy </a:t>
          </a:r>
          <a:r>
            <a:rPr lang="en-ZA" sz="2000" b="1" kern="1200" noProof="0" dirty="0" err="1"/>
            <a:t>sal</a:t>
          </a:r>
          <a:r>
            <a:rPr lang="en-ZA" sz="2000" b="1" kern="1200" noProof="0" dirty="0"/>
            <a:t> </a:t>
          </a:r>
          <a:r>
            <a:rPr lang="en-ZA" sz="2000" b="1" kern="1200" noProof="0" dirty="0" err="1"/>
            <a:t>vrug</a:t>
          </a:r>
          <a:r>
            <a:rPr lang="en-ZA" sz="2000" b="1" kern="1200" noProof="0" dirty="0"/>
            <a:t> </a:t>
          </a:r>
          <a:r>
            <a:rPr lang="en-ZA" sz="2000" b="1" kern="1200" noProof="0" dirty="0" err="1"/>
            <a:t>dra</a:t>
          </a:r>
          <a:r>
            <a:rPr lang="en-ZA" sz="2000" b="1" kern="1200" noProof="0" dirty="0"/>
            <a:t> </a:t>
          </a:r>
          <a:r>
            <a:rPr lang="en-ZA" sz="2000" b="1" kern="1200" noProof="0" dirty="0" err="1"/>
            <a:t>deur</a:t>
          </a:r>
          <a:r>
            <a:rPr lang="en-ZA" sz="2000" b="1" kern="1200" noProof="0" dirty="0"/>
            <a:t> Jesus Christus</a:t>
          </a:r>
          <a:endParaRPr lang="en" sz="2000" b="1" kern="1200" noProof="0" dirty="0"/>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t>Dit sal lei tot heerlikheid en lof vir God</a:t>
          </a:r>
          <a:endParaRPr lang="en" sz="2000" b="1" kern="1200" noProof="0" dirty="0"/>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81"/>
          <a:ext cx="5447488" cy="67735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rPr>
            <a:t>Mag hulle die kennis van God ontvang, wat hulle wysheid en geestelike begrip sal gee</a:t>
          </a:r>
          <a:endParaRPr lang="en" sz="1800" kern="1200" noProof="0" dirty="0">
            <a:effectLst>
              <a:outerShdw blurRad="38100" dist="38100" dir="2700000" algn="tl">
                <a:srgbClr val="000000">
                  <a:alpha val="43137"/>
                </a:srgbClr>
              </a:outerShdw>
            </a:effectLst>
          </a:endParaRPr>
        </a:p>
      </dsp:txBody>
      <dsp:txXfrm>
        <a:off x="33066" y="33147"/>
        <a:ext cx="5381356" cy="611225"/>
      </dsp:txXfrm>
    </dsp:sp>
    <dsp:sp modelId="{8ED814D4-24A7-4EE6-98D6-F5EF96E58A5E}">
      <dsp:nvSpPr>
        <dsp:cNvPr id="0" name=""/>
        <dsp:cNvSpPr/>
      </dsp:nvSpPr>
      <dsp:spPr>
        <a:xfrm>
          <a:off x="0" y="690966"/>
          <a:ext cx="5447488" cy="677357"/>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rPr>
            <a:t>Leef as kinders van God, en behaag Hom in elke opsig</a:t>
          </a:r>
          <a:endParaRPr lang="en" sz="1800" kern="1200" noProof="0" dirty="0">
            <a:effectLst>
              <a:outerShdw blurRad="38100" dist="38100" dir="2700000" algn="tl">
                <a:srgbClr val="000000">
                  <a:alpha val="43137"/>
                </a:srgbClr>
              </a:outerShdw>
            </a:effectLst>
          </a:endParaRPr>
        </a:p>
      </dsp:txBody>
      <dsp:txXfrm>
        <a:off x="33066" y="724032"/>
        <a:ext cx="5381356" cy="611225"/>
      </dsp:txXfrm>
    </dsp:sp>
    <dsp:sp modelId="{D6B98BC7-4DD1-46DD-9A75-7E74C926B220}">
      <dsp:nvSpPr>
        <dsp:cNvPr id="0" name=""/>
        <dsp:cNvSpPr/>
      </dsp:nvSpPr>
      <dsp:spPr>
        <a:xfrm>
          <a:off x="0" y="1381852"/>
          <a:ext cx="5447488" cy="677357"/>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rPr>
            <a:t>Mag hulle vrugte dra en in kennis groei</a:t>
          </a:r>
          <a:endParaRPr lang="en" sz="1800" kern="1200" noProof="0" dirty="0">
            <a:effectLst>
              <a:outerShdw blurRad="38100" dist="38100" dir="2700000" algn="tl">
                <a:srgbClr val="000000">
                  <a:alpha val="43137"/>
                </a:srgbClr>
              </a:outerShdw>
            </a:effectLst>
          </a:endParaRPr>
        </a:p>
      </dsp:txBody>
      <dsp:txXfrm>
        <a:off x="33066" y="1414918"/>
        <a:ext cx="5381356" cy="611225"/>
      </dsp:txXfrm>
    </dsp:sp>
    <dsp:sp modelId="{51C553D5-6DF9-4050-9DE4-1DCE1A8DC5FD}">
      <dsp:nvSpPr>
        <dsp:cNvPr id="0" name=""/>
        <dsp:cNvSpPr/>
      </dsp:nvSpPr>
      <dsp:spPr>
        <a:xfrm>
          <a:off x="0" y="2072738"/>
          <a:ext cx="5447488" cy="67735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rPr>
            <a:t>Mag hulle versterk word met God se krag sodat hulle geduldig kan wees</a:t>
          </a:r>
          <a:endParaRPr lang="en" sz="1800" kern="1200" noProof="0" dirty="0">
            <a:effectLst>
              <a:outerShdw blurRad="38100" dist="38100" dir="2700000" algn="tl">
                <a:srgbClr val="000000">
                  <a:alpha val="43137"/>
                </a:srgbClr>
              </a:outerShdw>
            </a:effectLst>
          </a:endParaRPr>
        </a:p>
      </dsp:txBody>
      <dsp:txXfrm>
        <a:off x="33066" y="2105804"/>
        <a:ext cx="5381356" cy="61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noProof="0" dirty="0">
              <a:effectLst>
                <a:outerShdw blurRad="38100" dist="38100" dir="2700000" algn="tl">
                  <a:srgbClr val="000000">
                    <a:alpha val="43137"/>
                  </a:srgbClr>
                </a:outerShdw>
              </a:effectLst>
            </a:rPr>
            <a:t>Die Bybel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(Psalm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effectLst>
                <a:outerShdw blurRad="38100" dist="38100" dir="2700000" algn="tl">
                  <a:srgbClr val="000000">
                    <a:alpha val="43137"/>
                  </a:srgbClr>
                </a:outerShdw>
              </a:effectLst>
            </a:rPr>
            <a:t>Die gees van profesie (Open. 19:10), gemanifesteer deur Ellen G. White</a:t>
          </a:r>
          <a:endParaRPr lang="en" sz="16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noProof="0" dirty="0">
              <a:effectLst>
                <a:outerShdw blurRad="38100" dist="38100" dir="2700000" algn="tl">
                  <a:srgbClr val="000000">
                    <a:alpha val="43137"/>
                  </a:srgbClr>
                </a:outerShdw>
              </a:effectLst>
            </a:rPr>
            <a:t>God se </a:t>
          </a:r>
          <a:r>
            <a:rPr lang="en-ZA" sz="1800" b="1" kern="1200" noProof="0" dirty="0" err="1">
              <a:effectLst>
                <a:outerShdw blurRad="38100" dist="38100" dir="2700000" algn="tl">
                  <a:srgbClr val="000000">
                    <a:alpha val="43137"/>
                  </a:srgbClr>
                </a:outerShdw>
              </a:effectLst>
            </a:rPr>
            <a:t>voorsienige</a:t>
          </a:r>
          <a:r>
            <a:rPr lang="en-ZA" sz="1800" b="1" kern="1200" noProof="0" dirty="0">
              <a:effectLst>
                <a:outerShdw blurRad="38100" dist="38100" dir="2700000" algn="tl">
                  <a:srgbClr val="000000">
                    <a:alpha val="43137"/>
                  </a:srgbClr>
                </a:outerShdw>
              </a:effectLst>
            </a:rPr>
            <a:t> </a:t>
          </a:r>
          <a:r>
            <a:rPr lang="en-ZA" sz="1800" b="1" kern="1200" noProof="0" dirty="0" err="1">
              <a:effectLst>
                <a:outerShdw blurRad="38100" dist="38100" dir="2700000" algn="tl">
                  <a:srgbClr val="000000">
                    <a:alpha val="43137"/>
                  </a:srgbClr>
                </a:outerShdw>
              </a:effectLst>
            </a:rPr>
            <a:t>leiding</a:t>
          </a:r>
          <a:r>
            <a:rPr lang="en-ZA" sz="1800" b="1" kern="1200" noProof="0" dirty="0">
              <a:effectLst>
                <a:outerShdw blurRad="38100" dist="38100" dir="2700000" algn="tl">
                  <a:srgbClr val="000000">
                    <a:alpha val="43137"/>
                  </a:srgbClr>
                </a:outerShdw>
              </a:effectLst>
            </a:rPr>
            <a:t> (Kol</a:t>
          </a:r>
          <a:r>
            <a:rPr lang="en" sz="1800" b="1" kern="1200" noProof="0" dirty="0">
              <a:effectLst>
                <a:outerShdw blurRad="38100" dist="38100" dir="2700000" algn="tl">
                  <a:srgbClr val="000000">
                    <a:alpha val="43137"/>
                  </a:srgbClr>
                </a:outerShdw>
              </a:effectLst>
            </a:rPr>
            <a:t>.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noProof="0" dirty="0">
              <a:effectLst>
                <a:outerShdw blurRad="38100" dist="38100" dir="2700000" algn="tl">
                  <a:srgbClr val="000000">
                    <a:alpha val="43137"/>
                  </a:srgbClr>
                </a:outerShdw>
              </a:effectLst>
            </a:rPr>
            <a:t>Die </a:t>
          </a:r>
          <a:r>
            <a:rPr lang="en-ZA" sz="1800" b="1" kern="1200" noProof="0" dirty="0" err="1">
              <a:effectLst>
                <a:outerShdw blurRad="38100" dist="38100" dir="2700000" algn="tl">
                  <a:srgbClr val="000000">
                    <a:alpha val="43137"/>
                  </a:srgbClr>
                </a:outerShdw>
              </a:effectLst>
            </a:rPr>
            <a:t>Heilige</a:t>
          </a:r>
          <a:r>
            <a:rPr lang="en-ZA" sz="1800" b="1" kern="1200" noProof="0" dirty="0">
              <a:effectLst>
                <a:outerShdw blurRad="38100" dist="38100" dir="2700000" algn="tl">
                  <a:srgbClr val="000000">
                    <a:alpha val="43137"/>
                  </a:srgbClr>
                </a:outerShdw>
              </a:effectLst>
            </a:rPr>
            <a:t> Gees (Jes</a:t>
          </a:r>
          <a:r>
            <a:rPr lang="en" sz="1800" b="1" kern="1200" noProof="0" dirty="0">
              <a:effectLst>
                <a:outerShdw blurRad="38100" dist="38100" dir="2700000" algn="tl">
                  <a:srgbClr val="000000">
                    <a:alpha val="43137"/>
                  </a:srgbClr>
                </a:outerShdw>
              </a:effectLst>
            </a:rPr>
            <a:t>.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b-NO"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REDES VIR DANKSEGGING EN GEBED</a:t>
            </a:r>
            <a:endPar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Les 2 vir 10 Januarie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REDES OM DANKBAAR TE WEES</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a:t>
            </a:r>
            <a:r>
              <a:rPr lang="nl-NL" b="1" dirty="0">
                <a:solidFill>
                  <a:schemeClr val="accent3">
                    <a:lumMod val="40000"/>
                    <a:lumOff val="60000"/>
                  </a:schemeClr>
                </a:solidFill>
                <a:effectLst>
                  <a:glow rad="101600">
                    <a:srgbClr val="5D138B"/>
                  </a:glow>
                </a:effectLst>
                <a:latin typeface="Comic Sans MS" panose="030F0702030302020204" pitchFamily="66" charset="0"/>
              </a:rPr>
              <a:t>Ons dank die God en Vader van onse Here Jesus Christus altyd as ons vir julle bid</a:t>
            </a:r>
            <a:r>
              <a:rPr lang="en" b="1" noProof="0" dirty="0">
                <a:solidFill>
                  <a:schemeClr val="accent3">
                    <a:lumMod val="40000"/>
                    <a:lumOff val="60000"/>
                  </a:schemeClr>
                </a:solidFill>
                <a:effectLst>
                  <a:glow rad="101600">
                    <a:srgbClr val="5D138B"/>
                  </a:glow>
                </a:effectLst>
                <a:latin typeface="Comic Sans MS" panose="030F0702030302020204" pitchFamily="66" charset="0"/>
              </a:rPr>
              <a:t>”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(Kolossense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nl-NL" sz="2000" b="1" dirty="0"/>
              <a:t>Deur die woorde van 1 Korintiërs 13:13 te herhaal, dank Paulus God omdat die Kolossense hierdie drie Christelike deugde het: geloof, hoop en liefde (Kol</a:t>
            </a:r>
            <a:r>
              <a:rPr lang="en" sz="2000" b="1" noProof="0" dirty="0"/>
              <a:t>.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nl-NL" sz="2000" b="1" dirty="0"/>
              <a:t>Hierdie deugde ontstaan "in Christus Jesus", beïnvloed ons verhoudings met "al die heiliges", en is aan ons oorgedra deur "die ware woord van die evangelie</a:t>
            </a:r>
            <a:r>
              <a:rPr lang="en" sz="2000" b="1" noProof="0" dirty="0"/>
              <a:t>”.</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4874874"/>
            <a:ext cx="6156183" cy="1938992"/>
          </a:xfrm>
          <a:prstGeom prst="rect">
            <a:avLst/>
          </a:prstGeom>
          <a:noFill/>
        </p:spPr>
        <p:txBody>
          <a:bodyPr wrap="square">
            <a:spAutoFit/>
          </a:bodyPr>
          <a:lstStyle/>
          <a:p>
            <a:pPr>
              <a:spcBef>
                <a:spcPts val="600"/>
              </a:spcBef>
            </a:pPr>
            <a:r>
              <a:rPr lang="nl-NL" sz="2000" b="1" dirty="0"/>
              <a:t>Die krag van God, wat deur die evangelie deur die werk van die Heilige Gees oorgedra word, maak die Bybel "die woord van die lewe" (Fil. 2:16). Dit beteken dat ons, deur die evangelie te aanvaar, ewige lewe en 'n nalatenskap het wat " vir julle weggelê is in die hemele " (Kol</a:t>
            </a:r>
            <a:r>
              <a:rPr lang="en" sz="2000" b="1" noProof="0" dirty="0"/>
              <a:t>.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nl-NL" sz="2000" b="1" dirty="0"/>
              <a:t>Paulus beklemtoon dat hierdie evangelie nie net aan die Kolossense verkondig is nie, maar "deur die hele wêreld" (Kol. 1:6) ... En in net 30 jaar</a:t>
            </a:r>
            <a:r>
              <a:rPr lang="en" sz="2000" b="1" noProof="0" dirty="0"/>
              <a:t>!</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ZA"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GEBEDSVERSOEKE</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nl-NL" sz="1600" b="1" dirty="0">
                <a:solidFill>
                  <a:schemeClr val="accent5">
                    <a:lumMod val="75000"/>
                  </a:schemeClr>
                </a:solidFill>
                <a:latin typeface="Comic Sans MS" panose="030F0702030302020204" pitchFamily="66" charset="0"/>
              </a:rPr>
              <a:t>Daarom hou ons ook nie op nie, van die dag af dat ons dit gehoor het, om vir julle te bid en te vra dat julle vervul mag word met die kennis van sy wil in alle wysheid en geestelike insig</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(Kolossense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n-ZA" sz="2000" b="1" dirty="0"/>
              <a:t>Paulus se </a:t>
            </a:r>
            <a:r>
              <a:rPr lang="en-ZA" sz="2000" b="1" dirty="0" err="1"/>
              <a:t>gebedsversoek</a:t>
            </a:r>
            <a:r>
              <a:rPr lang="en-ZA" sz="2000" b="1" dirty="0"/>
              <a:t> sluit </a:t>
            </a:r>
            <a:r>
              <a:rPr lang="en-ZA" sz="2000" b="1" dirty="0" err="1"/>
              <a:t>baie</a:t>
            </a:r>
            <a:r>
              <a:rPr lang="en-ZA" sz="2000" b="1" dirty="0"/>
              <a:t> </a:t>
            </a:r>
            <a:r>
              <a:rPr lang="en-ZA" sz="2000" b="1" dirty="0" err="1"/>
              <a:t>goeie</a:t>
            </a:r>
            <a:r>
              <a:rPr lang="en-ZA" sz="2000" b="1" dirty="0"/>
              <a:t> dinge vir die </a:t>
            </a:r>
            <a:r>
              <a:rPr lang="en-ZA" sz="2000" b="1" dirty="0" err="1"/>
              <a:t>Kolossense</a:t>
            </a:r>
            <a:r>
              <a:rPr lang="en-ZA" sz="2000" b="1" dirty="0"/>
              <a:t> in (Kol</a:t>
            </a:r>
            <a:r>
              <a:rPr lang="en" sz="2000" b="1" noProof="0" dirty="0"/>
              <a:t>.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3880287843"/>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1989242"/>
            <a:ext cx="1861226" cy="2246769"/>
          </a:xfrm>
          <a:prstGeom prst="rect">
            <a:avLst/>
          </a:prstGeom>
          <a:noFill/>
        </p:spPr>
        <p:txBody>
          <a:bodyPr wrap="square" rtlCol="0">
            <a:spAutoFit/>
          </a:bodyPr>
          <a:lstStyle/>
          <a:p>
            <a:pPr>
              <a:spcBef>
                <a:spcPts val="600"/>
              </a:spcBef>
            </a:pPr>
            <a:r>
              <a:rPr lang="nl-NL" sz="2000" b="1" dirty="0"/>
              <a:t>Hierdie gebed word gemaak deur "vreugdevolle dank aan die Vader te gee" (Kol</a:t>
            </a:r>
            <a:r>
              <a:rPr lang="en" sz="2000" b="1" noProof="0" dirty="0"/>
              <a:t>.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479181431"/>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862322"/>
          </a:xfrm>
          <a:prstGeom prst="rect">
            <a:avLst/>
          </a:prstGeom>
          <a:noFill/>
        </p:spPr>
        <p:txBody>
          <a:bodyPr wrap="square">
            <a:spAutoFit/>
          </a:bodyPr>
          <a:lstStyle/>
          <a:p>
            <a:pPr>
              <a:spcBef>
                <a:spcPts val="600"/>
              </a:spcBef>
            </a:pPr>
            <a:r>
              <a:rPr lang="nl-NL" sz="2000" b="1" dirty="0"/>
              <a:t>Daar is vier kanale waardeur God optree om Paulus se gebed in ons 'n werklikheid te maak</a:t>
            </a:r>
            <a:r>
              <a:rPr lang="en" sz="2000" b="1" noProof="0" dirty="0"/>
              <a:t>:</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54391" y="797510"/>
            <a:ext cx="10772775" cy="5262979"/>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nl-NL" sz="2400" b="1" dirty="0">
                <a:latin typeface="Constantia" panose="02030602050306030303" pitchFamily="18" charset="0"/>
              </a:rPr>
              <a:t>Ons lewe moet verbind wees met die lewe van Christus; ons moet voortdurend uit Hom put, deelneem aan Hom, die lewende Brood wat uit die hemel neergedaal het, uit 'n fontein wat altyd vars is, en altyd sy oorvloedige skatte uitdeel. As ons die Here altyd voor ons hou, en ons harte toelaat om uit te gaan in danksegging en lof aan Hom, sal ons 'n voortdurende varsheid in ons godsdienstige lewe hê. Ons gebede sal die vorm aanneem van 'n gesprek met God soos ons met 'n vriend sou praat. Hy sal Sy geheimenisse persoonlik aan ons spreek. Dikwels kom daar 'n soet, vreugdevolle gevoel van Jesus se teenwoordigheid. Dikwels brand ons harte binne-in ons wanneer Hy nader kom om met ons te kommunikeer soos Hy met Henog gedoen het. Wanneer dit in werklikheid die ervaring van die Christen is, word in sy lewe 'n eenvoud, nederigheid, sagmoedigheid en nederigheid van hart gesien, wat aan almal met wie hy omgaan wys dat Hy by Jesus was en van Hom geleer het</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58169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omdat ek juis hierop vertrou, dat Hy wat ‘n goeie werk in julle begin het, dit sal voleindig tot op die dag van Jesus Christus</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Filippense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38675" y="3952875"/>
            <a:ext cx="7524749"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00BD53"/>
                </a:solidFill>
              </a:rPr>
              <a:t>Redes om dankie te sê en te bid in die brief aan die Filippense</a:t>
            </a:r>
            <a:r>
              <a:rPr lang="en" sz="2000" b="1" noProof="0" dirty="0">
                <a:solidFill>
                  <a:srgbClr val="00BD53"/>
                </a:solidFill>
              </a:rPr>
              <a:t>:</a:t>
            </a:r>
          </a:p>
          <a:p>
            <a:pPr lvl="1">
              <a:spcBef>
                <a:spcPts val="600"/>
              </a:spcBef>
            </a:pPr>
            <a:r>
              <a:rPr lang="nl-NL" sz="2000" b="1" dirty="0"/>
              <a:t>Redes om dankbaar te wees (Filippense </a:t>
            </a:r>
            <a:r>
              <a:rPr lang="en" sz="2000" b="1" noProof="0" dirty="0"/>
              <a:t>1:3-8)</a:t>
            </a:r>
          </a:p>
          <a:p>
            <a:pPr lvl="1">
              <a:spcBef>
                <a:spcPts val="600"/>
              </a:spcBef>
            </a:pPr>
            <a:r>
              <a:rPr lang="en-ZA" sz="2000" b="1" dirty="0" err="1"/>
              <a:t>Gebedsversoeke</a:t>
            </a:r>
            <a:r>
              <a:rPr lang="en-ZA" sz="2000" b="1" dirty="0"/>
              <a:t> (</a:t>
            </a:r>
            <a:r>
              <a:rPr lang="en-ZA" sz="2000" b="1" dirty="0" err="1"/>
              <a:t>Filippense</a:t>
            </a:r>
            <a:r>
              <a:rPr lang="en-ZA" sz="2000" b="1" dirty="0"/>
              <a:t> </a:t>
            </a:r>
            <a:r>
              <a:rPr lang="en" sz="2000" b="1" noProof="0" dirty="0"/>
              <a:t>1:9-11)</a:t>
            </a:r>
          </a:p>
          <a:p>
            <a:pPr>
              <a:spcBef>
                <a:spcPts val="600"/>
              </a:spcBef>
            </a:pPr>
            <a:r>
              <a:rPr lang="en-ZA" sz="2000" b="1" dirty="0" err="1">
                <a:solidFill>
                  <a:srgbClr val="BA9B00"/>
                </a:solidFill>
              </a:rPr>
              <a:t>Dankie</a:t>
            </a:r>
            <a:r>
              <a:rPr lang="en-ZA" sz="2000" b="1" dirty="0">
                <a:solidFill>
                  <a:srgbClr val="BA9B00"/>
                </a:solidFill>
              </a:rPr>
              <a:t> </a:t>
            </a:r>
            <a:r>
              <a:rPr lang="en-ZA" sz="2000" b="1" dirty="0" err="1">
                <a:solidFill>
                  <a:srgbClr val="BA9B00"/>
                </a:solidFill>
              </a:rPr>
              <a:t>sê</a:t>
            </a:r>
            <a:r>
              <a:rPr lang="en-ZA" sz="2000" b="1" dirty="0">
                <a:solidFill>
                  <a:srgbClr val="BA9B00"/>
                </a:solidFill>
              </a:rPr>
              <a:t> </a:t>
            </a:r>
            <a:r>
              <a:rPr lang="en-ZA" sz="2000" b="1" dirty="0" err="1">
                <a:solidFill>
                  <a:srgbClr val="BA9B00"/>
                </a:solidFill>
              </a:rPr>
              <a:t>en</a:t>
            </a:r>
            <a:r>
              <a:rPr lang="en-ZA" sz="2000" b="1" dirty="0">
                <a:solidFill>
                  <a:srgbClr val="BA9B00"/>
                </a:solidFill>
              </a:rPr>
              <a:t> bid in </a:t>
            </a:r>
            <a:r>
              <a:rPr lang="en-ZA" sz="2000" b="1" dirty="0" err="1">
                <a:solidFill>
                  <a:srgbClr val="BA9B00"/>
                </a:solidFill>
              </a:rPr>
              <a:t>moeilike</a:t>
            </a:r>
            <a:r>
              <a:rPr lang="en-ZA" sz="2000" b="1" dirty="0">
                <a:solidFill>
                  <a:srgbClr val="BA9B00"/>
                </a:solidFill>
              </a:rPr>
              <a:t> </a:t>
            </a:r>
            <a:r>
              <a:rPr lang="en-ZA" sz="2000" b="1" dirty="0" err="1">
                <a:solidFill>
                  <a:srgbClr val="BA9B00"/>
                </a:solidFill>
              </a:rPr>
              <a:t>tye</a:t>
            </a:r>
            <a:r>
              <a:rPr lang="en-ZA" sz="2000" b="1" dirty="0">
                <a:solidFill>
                  <a:srgbClr val="BA9B00"/>
                </a:solidFill>
              </a:rPr>
              <a:t> (</a:t>
            </a:r>
            <a:r>
              <a:rPr lang="en-ZA" sz="2000" b="1" dirty="0" err="1">
                <a:solidFill>
                  <a:srgbClr val="BA9B00"/>
                </a:solidFill>
              </a:rPr>
              <a:t>Filippense</a:t>
            </a:r>
            <a:r>
              <a:rPr lang="en-ZA" sz="2000" b="1" dirty="0">
                <a:solidFill>
                  <a:srgbClr val="BA9B00"/>
                </a:solidFill>
              </a:rPr>
              <a:t> </a:t>
            </a:r>
            <a:r>
              <a:rPr lang="en" sz="2000" b="1" noProof="0" dirty="0">
                <a:solidFill>
                  <a:srgbClr val="BA9B00"/>
                </a:solidFill>
              </a:rPr>
              <a:t>1:12-18)</a:t>
            </a:r>
          </a:p>
          <a:p>
            <a:pPr>
              <a:spcBef>
                <a:spcPts val="600"/>
              </a:spcBef>
            </a:pPr>
            <a:r>
              <a:rPr lang="nl-NL" sz="2000" b="1" dirty="0">
                <a:solidFill>
                  <a:srgbClr val="A400B9"/>
                </a:solidFill>
              </a:rPr>
              <a:t>Redes om dankie te sê en te bid in die brief aan die Kolossense</a:t>
            </a:r>
            <a:r>
              <a:rPr lang="en" sz="2000" b="1" noProof="0" dirty="0">
                <a:solidFill>
                  <a:srgbClr val="A400B9"/>
                </a:solidFill>
              </a:rPr>
              <a:t>:</a:t>
            </a:r>
          </a:p>
          <a:p>
            <a:pPr lvl="1">
              <a:spcBef>
                <a:spcPts val="600"/>
              </a:spcBef>
            </a:pPr>
            <a:r>
              <a:rPr lang="nl-NL" sz="2000" b="1" dirty="0"/>
              <a:t>Redes om dankbaar te wees (Kolossense </a:t>
            </a:r>
            <a:r>
              <a:rPr lang="en" sz="2000" b="1" noProof="0" dirty="0"/>
              <a:t>1:3-8)</a:t>
            </a:r>
          </a:p>
          <a:p>
            <a:pPr lvl="1">
              <a:spcBef>
                <a:spcPts val="600"/>
              </a:spcBef>
            </a:pPr>
            <a:r>
              <a:rPr lang="en-ZA" sz="2000" b="1" dirty="0" err="1"/>
              <a:t>Gebedsversoeke</a:t>
            </a:r>
            <a:r>
              <a:rPr lang="en-ZA" sz="2000" b="1" dirty="0"/>
              <a:t> (</a:t>
            </a:r>
            <a:r>
              <a:rPr lang="en-ZA" sz="2000" b="1" dirty="0" err="1"/>
              <a:t>Kolossense</a:t>
            </a:r>
            <a:r>
              <a:rPr lang="en-ZA" sz="2000" b="1" dirty="0"/>
              <a:t> </a:t>
            </a:r>
            <a:r>
              <a:rPr lang="en" sz="2000" b="1" noProof="0" dirty="0"/>
              <a:t>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7009042" cy="1015663"/>
          </a:xfrm>
          <a:prstGeom prst="rect">
            <a:avLst/>
          </a:prstGeom>
          <a:noFill/>
        </p:spPr>
        <p:txBody>
          <a:bodyPr wrap="square" rtlCol="0">
            <a:spAutoFit/>
          </a:bodyPr>
          <a:lstStyle/>
          <a:p>
            <a:pPr>
              <a:spcBef>
                <a:spcPts val="600"/>
              </a:spcBef>
            </a:pPr>
            <a:r>
              <a:rPr lang="nl-NL" sz="2000" b="1" dirty="0"/>
              <a:t>Dit was nie maklike tye vir Paulus nie. Dit sou maklik gewees het om aan wanhoop toe te gee oor die verlies van sy vryheid</a:t>
            </a:r>
            <a:r>
              <a:rPr lang="en" sz="2000" b="1" noProof="0" dirty="0"/>
              <a:t>.</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70710"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70710"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70710"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770710"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071221"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071221"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071221"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nl-NL" sz="2000" b="1" dirty="0"/>
              <a:t>Sy gevangenisstraf het hom nie verhinder om voort te gaan om met sy Vader te kommunikeer en vir ander met gebed in te tree nie</a:t>
            </a:r>
            <a:r>
              <a:rPr lang="en" sz="2000" b="1" noProof="0" dirty="0"/>
              <a:t>.</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225610"/>
            <a:ext cx="6772273" cy="1015663"/>
          </a:xfrm>
          <a:prstGeom prst="rect">
            <a:avLst/>
          </a:prstGeom>
          <a:noFill/>
        </p:spPr>
        <p:txBody>
          <a:bodyPr wrap="square">
            <a:spAutoFit/>
          </a:bodyPr>
          <a:lstStyle/>
          <a:p>
            <a:pPr>
              <a:spcBef>
                <a:spcPts val="600"/>
              </a:spcBef>
            </a:pPr>
            <a:r>
              <a:rPr lang="en-ZA" sz="2000" b="1" dirty="0"/>
              <a:t>Maar net </a:t>
            </a:r>
            <a:r>
              <a:rPr lang="en-ZA" sz="2000" b="1" dirty="0" err="1"/>
              <a:t>soos</a:t>
            </a:r>
            <a:r>
              <a:rPr lang="en-ZA" sz="2000" b="1" dirty="0"/>
              <a:t> hy </a:t>
            </a:r>
            <a:r>
              <a:rPr lang="en-ZA" sz="2000" b="1" dirty="0" err="1"/>
              <a:t>gesange</a:t>
            </a:r>
            <a:r>
              <a:rPr lang="en-ZA" sz="2000" b="1" dirty="0"/>
              <a:t> in </a:t>
            </a:r>
            <a:r>
              <a:rPr lang="en-ZA" sz="2000" b="1" dirty="0" err="1"/>
              <a:t>sy</a:t>
            </a:r>
            <a:r>
              <a:rPr lang="en-ZA" sz="2000" b="1" dirty="0"/>
              <a:t> </a:t>
            </a:r>
            <a:r>
              <a:rPr lang="en-ZA" sz="2000" b="1" dirty="0" err="1"/>
              <a:t>wrede</a:t>
            </a:r>
            <a:r>
              <a:rPr lang="en-ZA" sz="2000" b="1" dirty="0"/>
              <a:t> </a:t>
            </a:r>
            <a:r>
              <a:rPr lang="en-ZA" sz="2000" b="1" dirty="0" err="1"/>
              <a:t>Filippynse</a:t>
            </a:r>
            <a:r>
              <a:rPr lang="en-ZA" sz="2000" b="1" dirty="0"/>
              <a:t> </a:t>
            </a:r>
            <a:r>
              <a:rPr lang="en-ZA" sz="2000" b="1" dirty="0" err="1"/>
              <a:t>tronk</a:t>
            </a:r>
            <a:r>
              <a:rPr lang="en-ZA" sz="2000" b="1" dirty="0"/>
              <a:t> </a:t>
            </a:r>
            <a:r>
              <a:rPr lang="en-ZA" sz="2000" b="1" dirty="0" err="1"/>
              <a:t>gesing</a:t>
            </a:r>
            <a:r>
              <a:rPr lang="en-ZA" sz="2000" b="1" dirty="0"/>
              <a:t> het, het Paulus redes vir </a:t>
            </a:r>
            <a:r>
              <a:rPr lang="en-ZA" sz="2000" b="1" dirty="0" err="1"/>
              <a:t>dankbaarheid</a:t>
            </a:r>
            <a:r>
              <a:rPr lang="en-ZA" sz="2000" b="1" dirty="0"/>
              <a:t> </a:t>
            </a:r>
            <a:r>
              <a:rPr lang="en-ZA" sz="2000" b="1" dirty="0" err="1"/>
              <a:t>gevind</a:t>
            </a:r>
            <a:r>
              <a:rPr lang="en-ZA" sz="2000" b="1" dirty="0"/>
              <a:t> om </a:t>
            </a:r>
            <a:r>
              <a:rPr lang="en-ZA" sz="2000" b="1" dirty="0" err="1"/>
              <a:t>aan</a:t>
            </a:r>
            <a:r>
              <a:rPr lang="en-ZA" sz="2000" b="1" dirty="0"/>
              <a:t> </a:t>
            </a:r>
            <a:r>
              <a:rPr lang="en-ZA" sz="2000" b="1" dirty="0" err="1"/>
              <a:t>sy</a:t>
            </a:r>
            <a:r>
              <a:rPr lang="en-ZA" sz="2000" b="1" dirty="0"/>
              <a:t> </a:t>
            </a:r>
            <a:r>
              <a:rPr lang="en-ZA" sz="2000" b="1" dirty="0" err="1"/>
              <a:t>broers</a:t>
            </a:r>
            <a:r>
              <a:rPr lang="en-ZA" sz="2000" b="1" dirty="0"/>
              <a:t> </a:t>
            </a:r>
            <a:r>
              <a:rPr lang="en-ZA" sz="2000" b="1" dirty="0" err="1"/>
              <a:t>en</a:t>
            </a:r>
            <a:r>
              <a:rPr lang="en-ZA" sz="2000" b="1" dirty="0"/>
              <a:t> </a:t>
            </a:r>
            <a:r>
              <a:rPr lang="en-ZA" sz="2000" b="1" dirty="0" err="1"/>
              <a:t>susters</a:t>
            </a:r>
            <a:r>
              <a:rPr lang="en-ZA" sz="2000" b="1" dirty="0"/>
              <a:t> in Filippi </a:t>
            </a:r>
            <a:r>
              <a:rPr lang="en-ZA" sz="2000" b="1" dirty="0" err="1"/>
              <a:t>en</a:t>
            </a:r>
            <a:r>
              <a:rPr lang="en-ZA" sz="2000" b="1" dirty="0"/>
              <a:t> </a:t>
            </a:r>
            <a:r>
              <a:rPr lang="en-ZA" sz="2000" b="1" dirty="0" err="1"/>
              <a:t>Kolosse</a:t>
            </a:r>
            <a:r>
              <a:rPr lang="en-ZA" sz="2000" b="1" dirty="0"/>
              <a:t> </a:t>
            </a:r>
            <a:r>
              <a:rPr lang="en-ZA" sz="2000" b="1" dirty="0" err="1"/>
              <a:t>oor</a:t>
            </a:r>
            <a:r>
              <a:rPr lang="en-ZA" sz="2000" b="1" dirty="0"/>
              <a:t> </a:t>
            </a:r>
            <a:r>
              <a:rPr lang="en-ZA" sz="2000" b="1" dirty="0" err="1"/>
              <a:t>te</a:t>
            </a:r>
            <a:r>
              <a:rPr lang="en-ZA" sz="2000" b="1" dirty="0"/>
              <a:t> </a:t>
            </a:r>
            <a:r>
              <a:rPr lang="en-ZA" sz="2000" b="1" dirty="0" err="1"/>
              <a:t>dra</a:t>
            </a:r>
            <a:r>
              <a:rPr lang="en" sz="2000" b="1" noProof="0" dirty="0"/>
              <a:t>.</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nl-NL" sz="3600" b="1" noProof="0" dirty="0">
                <a:ln/>
                <a:solidFill>
                  <a:schemeClr val="accent4"/>
                </a:solidFill>
              </a:rPr>
              <a:t>Redes om Dankie te Sê en te Bid in die Brief aan die Filippense</a:t>
            </a:r>
            <a:endParaRPr lang="en" sz="3600" b="1" noProof="0"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rPr>
              <a:t>REDES OM DANKBAAR TE WEES</a:t>
            </a:r>
            <a:endParaRPr lang="en" sz="4400" b="1" noProof="0"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a:t>
            </a:r>
            <a:r>
              <a:rPr lang="nl-NL" b="1" dirty="0">
                <a:solidFill>
                  <a:schemeClr val="tx2">
                    <a:lumMod val="50000"/>
                    <a:lumOff val="50000"/>
                  </a:schemeClr>
                </a:solidFill>
                <a:latin typeface="Comic Sans MS" panose="030F0702030302020204" pitchFamily="66" charset="0"/>
              </a:rPr>
              <a:t>omdat ek juis hierop vertrou, dat Hy wat ‘n goeie werk in julle begin het, dit sal voleindig tot op die dag van Jesus Christus</a:t>
            </a:r>
            <a:r>
              <a:rPr lang="en"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(Filippense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n-ZA" sz="2000" b="1" dirty="0"/>
              <a:t>Paulus begin </a:t>
            </a:r>
            <a:r>
              <a:rPr lang="en-ZA" sz="2000" b="1" dirty="0" err="1"/>
              <a:t>sy</a:t>
            </a:r>
            <a:r>
              <a:rPr lang="en-ZA" sz="2000" b="1" dirty="0"/>
              <a:t> brief </a:t>
            </a:r>
            <a:r>
              <a:rPr lang="en-ZA" sz="2000" b="1" dirty="0" err="1"/>
              <a:t>deur</a:t>
            </a:r>
            <a:r>
              <a:rPr lang="en-ZA" sz="2000" b="1" dirty="0"/>
              <a:t> God </a:t>
            </a:r>
            <a:r>
              <a:rPr lang="en-ZA" sz="2000" b="1" dirty="0" err="1"/>
              <a:t>te</a:t>
            </a:r>
            <a:r>
              <a:rPr lang="en-ZA" sz="2000" b="1" dirty="0"/>
              <a:t> dank vir die </a:t>
            </a:r>
            <a:r>
              <a:rPr lang="en-ZA" sz="2000" b="1" dirty="0" err="1"/>
              <a:t>gelowiges</a:t>
            </a:r>
            <a:r>
              <a:rPr lang="en-ZA" sz="2000" b="1" dirty="0"/>
              <a:t> in Filippi </a:t>
            </a:r>
            <a:br>
              <a:rPr lang="en-ZA" sz="2000" b="1" dirty="0"/>
            </a:br>
            <a:r>
              <a:rPr lang="en-ZA" sz="2000" b="1" dirty="0"/>
              <a:t>(Fil. 1:3), vir </a:t>
            </a:r>
            <a:r>
              <a:rPr lang="en-ZA" sz="2000" b="1" dirty="0" err="1"/>
              <a:t>wie</a:t>
            </a:r>
            <a:r>
              <a:rPr lang="en-ZA" sz="2000" b="1" dirty="0"/>
              <a:t> hy </a:t>
            </a:r>
            <a:r>
              <a:rPr lang="en-ZA" sz="2000" b="1" dirty="0" err="1"/>
              <a:t>baie</a:t>
            </a:r>
            <a:r>
              <a:rPr lang="en-ZA" sz="2000" b="1" dirty="0"/>
              <a:t> lief was (Fil</a:t>
            </a:r>
            <a:r>
              <a:rPr lang="en" sz="2000" b="1" noProof="0" dirty="0"/>
              <a:t>.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675840" cy="1938992"/>
          </a:xfrm>
          <a:prstGeom prst="rect">
            <a:avLst/>
          </a:prstGeom>
          <a:noFill/>
        </p:spPr>
        <p:txBody>
          <a:bodyPr wrap="square">
            <a:spAutoFit/>
          </a:bodyPr>
          <a:lstStyle/>
          <a:p>
            <a:pPr>
              <a:spcBef>
                <a:spcPts val="600"/>
              </a:spcBef>
            </a:pPr>
            <a:r>
              <a:rPr lang="nl-NL" sz="2000" b="1" dirty="0"/>
              <a:t>Net soos die hoëpriester op sy borsplaat, langs sy hart, die name van die stamme van Israel op edelstene gegraveer het toe hy voor God gestaan het, het Paulus elke lid van die kerk "in sy hart" gedra toe hy voor God gebid het om vir hulle in te tree (Fil</a:t>
            </a:r>
            <a:r>
              <a:rPr lang="en" sz="2000" b="1" noProof="0" dirty="0"/>
              <a:t>.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323439"/>
          </a:xfrm>
          <a:prstGeom prst="rect">
            <a:avLst/>
          </a:prstGeom>
          <a:noFill/>
        </p:spPr>
        <p:txBody>
          <a:bodyPr wrap="square">
            <a:spAutoFit/>
          </a:bodyPr>
          <a:lstStyle/>
          <a:p>
            <a:pPr>
              <a:spcBef>
                <a:spcPts val="600"/>
              </a:spcBef>
            </a:pPr>
            <a:r>
              <a:rPr lang="nl-NL" sz="2000" b="1" dirty="0"/>
              <a:t>Die derde rede vir dankbaarheid was dat die Filippense met hom gedeel het "in my boeie, en in die verdediging en bevestiging van die evangelie" (Fil</a:t>
            </a:r>
            <a:r>
              <a:rPr lang="en" sz="2000" b="1" noProof="0" dirty="0"/>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nl-NL" sz="2000" b="1" dirty="0"/>
              <a:t>Sy dankbaarheid het ingesluit dat die Filippense getrou aan die evangelie gebly het, en dat God hulle elke dag volmaak het </a:t>
            </a:r>
            <a:br>
              <a:rPr lang="nl-NL" sz="2000" b="1" dirty="0"/>
            </a:br>
            <a:r>
              <a:rPr lang="nl-NL" sz="2000" b="1" dirty="0"/>
              <a:t>(Fil</a:t>
            </a:r>
            <a:r>
              <a:rPr lang="en" sz="2000" b="1" noProof="0" dirty="0"/>
              <a:t>.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409837846"/>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spc="300" dirty="0">
                <a:ln/>
                <a:solidFill>
                  <a:schemeClr val="accent3"/>
                </a:solidFill>
                <a:effectLst>
                  <a:reflection blurRad="6350" stA="55000" endA="300" endPos="24000" dir="5400000" sy="-100000" algn="bl" rotWithShape="0"/>
                </a:effectLst>
              </a:rPr>
              <a:t>GEBEDSVERSOEKE</a:t>
            </a:r>
            <a:endParaRPr lang="en" sz="4400" b="1" spc="300" noProof="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En dit bid ek dat julle liefde nog meer en meer oorvloedig mag word in kennis en alle ervaring, om die dinge waar dit op aankom, te onderskei, sodat julle rein en vir niemand ‘n aanstoot mag wees nie, tot op die dag van Christus, vervul met die vrug van geregtigheid wat daar is deur Jesus Christus tot heerlikheid en lof van God</a:t>
            </a:r>
            <a:r>
              <a:rPr lang="en" b="1" noProof="0" dirty="0">
                <a:solidFill>
                  <a:srgbClr val="7030A0"/>
                </a:solidFill>
                <a:latin typeface="Comic Sans MS" panose="030F0702030302020204" pitchFamily="66" charset="0"/>
              </a:rPr>
              <a:t>.” </a:t>
            </a:r>
            <a:r>
              <a:rPr lang="en" sz="1400" b="1" noProof="0" dirty="0">
                <a:solidFill>
                  <a:srgbClr val="7030A0"/>
                </a:solidFill>
                <a:latin typeface="Comic Sans MS" panose="030F0702030302020204" pitchFamily="66" charset="0"/>
              </a:rPr>
              <a:t>(Filippense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119590" y="1977675"/>
            <a:ext cx="4805209" cy="707886"/>
          </a:xfrm>
          <a:prstGeom prst="rect">
            <a:avLst/>
          </a:prstGeom>
          <a:noFill/>
        </p:spPr>
        <p:txBody>
          <a:bodyPr wrap="square" rtlCol="0">
            <a:spAutoFit/>
          </a:bodyPr>
          <a:lstStyle/>
          <a:p>
            <a:pPr>
              <a:spcBef>
                <a:spcPts val="600"/>
              </a:spcBef>
            </a:pPr>
            <a:r>
              <a:rPr lang="en-ZA" sz="2000" b="1" dirty="0"/>
              <a:t>Ons </a:t>
            </a:r>
            <a:r>
              <a:rPr lang="en-ZA" sz="2000" b="1" dirty="0" err="1"/>
              <a:t>kan</a:t>
            </a:r>
            <a:r>
              <a:rPr lang="en-ZA" sz="2000" b="1" dirty="0"/>
              <a:t> Paulus se </a:t>
            </a:r>
            <a:r>
              <a:rPr lang="en-ZA" sz="2000" b="1" dirty="0" err="1"/>
              <a:t>gebedsmotivering</a:t>
            </a:r>
            <a:r>
              <a:rPr lang="en-ZA" sz="2000" b="1" dirty="0"/>
              <a:t> as 'n "</a:t>
            </a:r>
            <a:r>
              <a:rPr lang="en-ZA" sz="2000" b="1" dirty="0" err="1"/>
              <a:t>ketingreaksie</a:t>
            </a:r>
            <a:r>
              <a:rPr lang="en-ZA" sz="2000" b="1" dirty="0"/>
              <a:t>" </a:t>
            </a:r>
            <a:r>
              <a:rPr lang="en-ZA" sz="2000" b="1" dirty="0" err="1"/>
              <a:t>beskou</a:t>
            </a:r>
            <a:r>
              <a:rPr lang="en-ZA" sz="2000" b="1" dirty="0"/>
              <a:t> (Fil</a:t>
            </a:r>
            <a:r>
              <a:rPr lang="en" sz="2000" b="1" noProof="0" dirty="0"/>
              <a:t>.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781340"/>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nl-NL" sz="2000" b="1" dirty="0"/>
              <a:t>Hoe kan ons liefde "nog meer en meer oorvloedig wees"? Hoekom is dit so belangrik vir die Christelike lewe</a:t>
            </a:r>
            <a:r>
              <a:rPr lang="en" sz="2000" b="1" noProof="0" dirty="0"/>
              <a:t>?</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339349" y="4552950"/>
            <a:ext cx="2044677" cy="216751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nl-NL" sz="4800" b="1" noProof="0" dirty="0">
                <a:ln/>
                <a:solidFill>
                  <a:schemeClr val="accent3">
                    <a:lumMod val="75000"/>
                  </a:schemeClr>
                </a:solidFill>
              </a:rPr>
              <a:t>DANKIE SÊ EN BID IN MOEILIKE TYE</a:t>
            </a:r>
            <a:endParaRPr lang="en" sz="48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86177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ek wil hê dat julle moet weet, broeders, dat wat my wedervaar het, eerder op bevordering van die evangelie uitgeloop het</a:t>
            </a:r>
            <a:r>
              <a:rPr lang="en" b="1" noProof="0" dirty="0">
                <a:effectLst>
                  <a:outerShdw blurRad="38100" dist="38100" dir="2700000" algn="tl">
                    <a:srgbClr val="000000">
                      <a:alpha val="43137"/>
                    </a:srgbClr>
                  </a:outerShdw>
                </a:effectLst>
                <a:latin typeface="Comic Sans MS" panose="030F0702030302020204" pitchFamily="66" charset="0"/>
              </a:rPr>
              <a:t>.”       </a:t>
            </a:r>
            <a:r>
              <a:rPr lang="en" sz="1400" b="1" noProof="0" dirty="0">
                <a:effectLst>
                  <a:outerShdw blurRad="38100" dist="38100" dir="2700000" algn="tl">
                    <a:srgbClr val="000000">
                      <a:alpha val="43137"/>
                    </a:srgbClr>
                  </a:outerShdw>
                </a:effectLst>
                <a:latin typeface="Comic Sans MS" panose="030F0702030302020204" pitchFamily="66" charset="0"/>
              </a:rPr>
              <a:t>(Filippense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nl-NL"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'N GELEENTHEID OM DIE EVANGELIE TE VERDEDIG</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nl-NL" sz="2000" b="1" dirty="0"/>
              <a:t>Toe die Filippense hoor dat Paulus in Rome gevange gehou is, was hulle baie ontsteld, en hulle het Epafroditus gestuur met hulp vir die apostel (Fil</a:t>
            </a:r>
            <a:r>
              <a:rPr lang="en" sz="2000" b="1" noProof="0" dirty="0"/>
              <a:t>.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378427"/>
            <a:ext cx="8640612" cy="1015663"/>
          </a:xfrm>
          <a:prstGeom prst="rect">
            <a:avLst/>
          </a:prstGeom>
          <a:noFill/>
        </p:spPr>
        <p:txBody>
          <a:bodyPr wrap="square">
            <a:spAutoFit/>
          </a:bodyPr>
          <a:lstStyle/>
          <a:p>
            <a:pPr>
              <a:spcBef>
                <a:spcPts val="600"/>
              </a:spcBef>
            </a:pPr>
            <a:r>
              <a:rPr lang="nl-NL" sz="2000" b="1" dirty="0"/>
              <a:t>Verre van ontsteld te wees, het Paulus God bedank vir sy gevangenisstraf. Hoekom dankie sê? Want op hierdie manier kon hy preek aan wie hy andersins nooit sou kon bereik nie (Fil</a:t>
            </a:r>
            <a:r>
              <a:rPr lang="en" sz="2000" b="1" noProof="0"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3752136" cy="2246769"/>
          </a:xfrm>
          <a:prstGeom prst="rect">
            <a:avLst/>
          </a:prstGeom>
          <a:noFill/>
        </p:spPr>
        <p:txBody>
          <a:bodyPr wrap="square">
            <a:spAutoFit/>
          </a:bodyPr>
          <a:lstStyle/>
          <a:p>
            <a:pPr>
              <a:spcBef>
                <a:spcPts val="600"/>
              </a:spcBef>
            </a:pPr>
            <a:r>
              <a:rPr lang="nl-NL" sz="2000" b="1" dirty="0"/>
              <a:t>Verder, toe hulle die apostel se houding sien, is ander getroue broeders aangemoedig en het hulle begin om die evangelie te verkondig, ongeag die moeilikhede wat daarmee gepaard gaan (Fil</a:t>
            </a:r>
            <a:r>
              <a:rPr lang="en" sz="2000" b="1" noProof="0" dirty="0"/>
              <a:t>.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857944" cy="1323439"/>
          </a:xfrm>
          <a:prstGeom prst="rect">
            <a:avLst/>
          </a:prstGeom>
          <a:noFill/>
        </p:spPr>
        <p:txBody>
          <a:bodyPr wrap="square">
            <a:spAutoFit/>
          </a:bodyPr>
          <a:lstStyle/>
          <a:p>
            <a:pPr>
              <a:spcBef>
                <a:spcPts val="600"/>
              </a:spcBef>
            </a:pPr>
            <a:r>
              <a:rPr lang="nl-NL" sz="2000" b="1" dirty="0"/>
              <a:t>Ander, wat gedink het dat openlik oor die evangelie praat moeilikhede vir Paulus sou bring, het ook – onbedoeld – gehelp om dit te versprei (Fil</a:t>
            </a:r>
            <a:r>
              <a:rPr lang="en" sz="2000" b="1" noProof="0"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1887794" y="3318387"/>
            <a:ext cx="4763729" cy="2846439"/>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nl-NL" sz="3600" b="1" noProof="0" dirty="0">
                <a:ln/>
                <a:solidFill>
                  <a:schemeClr val="accent6">
                    <a:lumMod val="50000"/>
                  </a:schemeClr>
                </a:solidFill>
              </a:rPr>
              <a:t>Redes om Dankie te sê en te Bid in die Brief aan die Kolossense</a:t>
            </a:r>
            <a:endParaRPr lang="en"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2640</TotalTime>
  <Words>1340</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2025-12-29T07:58:33Z</dcterms:created>
  <dcterms:modified xsi:type="dcterms:W3CDTF">2026-01-09T09:35:45Z</dcterms:modified>
</cp:coreProperties>
</file>