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nl-NL" sz="2800" b="1" noProof="0" dirty="0">
              <a:solidFill>
                <a:schemeClr val="accent2">
                  <a:lumMod val="50000"/>
                </a:schemeClr>
              </a:solidFill>
            </a:rPr>
            <a:t>VERSOENING EN HOOP DEUR DIE EVANGELIE</a:t>
          </a:r>
          <a:endParaRPr lang="en-U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en-ZA" sz="2000" b="1" kern="1200" dirty="0">
              <a:solidFill>
                <a:srgbClr val="339933">
                  <a:lumMod val="50000"/>
                </a:srgbClr>
              </a:solidFill>
              <a:latin typeface="Aptos" panose="02110004020202020204"/>
              <a:ea typeface="+mn-ea"/>
              <a:cs typeface="+mn-cs"/>
            </a:rPr>
            <a:t>Die </a:t>
          </a:r>
          <a:r>
            <a:rPr lang="en-ZA" sz="2000" b="1" kern="1200" dirty="0" err="1">
              <a:solidFill>
                <a:srgbClr val="339933">
                  <a:lumMod val="50000"/>
                </a:srgbClr>
              </a:solidFill>
              <a:latin typeface="Aptos" panose="02110004020202020204"/>
              <a:ea typeface="+mn-ea"/>
              <a:cs typeface="+mn-cs"/>
            </a:rPr>
            <a:t>gevolge</a:t>
          </a:r>
          <a:r>
            <a:rPr lang="en-ZA" sz="2000" b="1" kern="1200" dirty="0">
              <a:solidFill>
                <a:srgbClr val="339933">
                  <a:lumMod val="50000"/>
                </a:srgbClr>
              </a:solidFill>
              <a:latin typeface="Aptos" panose="02110004020202020204"/>
              <a:ea typeface="+mn-ea"/>
              <a:cs typeface="+mn-cs"/>
            </a:rPr>
            <a:t> van </a:t>
          </a:r>
          <a:r>
            <a:rPr lang="en-ZA" sz="2000" b="1" kern="1200" dirty="0" err="1">
              <a:solidFill>
                <a:srgbClr val="339933">
                  <a:lumMod val="50000"/>
                </a:srgbClr>
              </a:solidFill>
              <a:latin typeface="Aptos" panose="02110004020202020204"/>
              <a:ea typeface="+mn-ea"/>
              <a:cs typeface="+mn-cs"/>
            </a:rPr>
            <a:t>versoening</a:t>
          </a:r>
          <a:endParaRPr lang="en-US" sz="2000" b="1" kern="1200" noProof="0" dirty="0">
            <a:solidFill>
              <a:srgbClr val="339933">
                <a:lumMod val="50000"/>
              </a:srgbClr>
            </a:solidFill>
            <a:latin typeface="Aptos" panose="02110004020202020204"/>
            <a:ea typeface="+mn-ea"/>
            <a:cs typeface="+mn-cs"/>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en-ZA" sz="2000" b="1" kern="1200" dirty="0">
              <a:solidFill>
                <a:srgbClr val="CC9900">
                  <a:lumMod val="50000"/>
                </a:srgbClr>
              </a:solidFill>
              <a:latin typeface="Aptos" panose="02110004020202020204"/>
              <a:ea typeface="+mn-ea"/>
              <a:cs typeface="+mn-cs"/>
            </a:rPr>
            <a:t>Van </a:t>
          </a:r>
          <a:r>
            <a:rPr lang="en-ZA" sz="2000" b="1" kern="1200" dirty="0" err="1">
              <a:solidFill>
                <a:srgbClr val="CC9900">
                  <a:lumMod val="50000"/>
                </a:srgbClr>
              </a:solidFill>
              <a:latin typeface="Aptos" panose="02110004020202020204"/>
              <a:ea typeface="+mn-ea"/>
              <a:cs typeface="+mn-cs"/>
            </a:rPr>
            <a:t>kwaaddoeners</a:t>
          </a:r>
          <a:r>
            <a:rPr lang="en-ZA" sz="2000" b="1" kern="1200" dirty="0">
              <a:solidFill>
                <a:srgbClr val="CC9900">
                  <a:lumMod val="50000"/>
                </a:srgbClr>
              </a:solidFill>
              <a:latin typeface="Aptos" panose="02110004020202020204"/>
              <a:ea typeface="+mn-ea"/>
              <a:cs typeface="+mn-cs"/>
            </a:rPr>
            <a:t> tot </a:t>
          </a:r>
          <a:r>
            <a:rPr lang="en-ZA" sz="2000" b="1" kern="1200" dirty="0" err="1">
              <a:solidFill>
                <a:srgbClr val="CC9900">
                  <a:lumMod val="50000"/>
                </a:srgbClr>
              </a:solidFill>
              <a:latin typeface="Aptos" panose="02110004020202020204"/>
              <a:ea typeface="+mn-ea"/>
              <a:cs typeface="+mn-cs"/>
            </a:rPr>
            <a:t>heiliges</a:t>
          </a:r>
          <a:r>
            <a:rPr lang="en-ZA" sz="2000" b="1" kern="1200" dirty="0">
              <a:solidFill>
                <a:srgbClr val="CC9900">
                  <a:lumMod val="50000"/>
                </a:srgbClr>
              </a:solidFill>
              <a:latin typeface="Aptos" panose="02110004020202020204"/>
              <a:ea typeface="+mn-ea"/>
              <a:cs typeface="+mn-cs"/>
            </a:rPr>
            <a:t> (Kol. 1:21–22</a:t>
          </a:r>
          <a:endParaRPr lang="en-US" sz="2000" kern="12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en-ZA" sz="2000" b="1" kern="1200" dirty="0" err="1">
              <a:solidFill>
                <a:srgbClr val="CC9900">
                  <a:lumMod val="50000"/>
                </a:srgbClr>
              </a:solidFill>
              <a:latin typeface="Aptos" panose="02110004020202020204"/>
              <a:ea typeface="+mn-ea"/>
              <a:cs typeface="+mn-cs"/>
            </a:rPr>
            <a:t>Gegrond</a:t>
          </a:r>
          <a:r>
            <a:rPr lang="en-ZA" sz="2000" b="1" kern="1200" dirty="0">
              <a:solidFill>
                <a:srgbClr val="CC9900">
                  <a:lumMod val="50000"/>
                </a:srgbClr>
              </a:solidFill>
              <a:latin typeface="Aptos" panose="02110004020202020204"/>
              <a:ea typeface="+mn-ea"/>
              <a:cs typeface="+mn-cs"/>
            </a:rPr>
            <a:t> </a:t>
          </a:r>
          <a:r>
            <a:rPr lang="en-ZA" sz="2000" b="1" kern="1200" dirty="0" err="1">
              <a:solidFill>
                <a:srgbClr val="CC9900">
                  <a:lumMod val="50000"/>
                </a:srgbClr>
              </a:solidFill>
              <a:latin typeface="Aptos" panose="02110004020202020204"/>
              <a:ea typeface="+mn-ea"/>
              <a:cs typeface="+mn-cs"/>
            </a:rPr>
            <a:t>en</a:t>
          </a:r>
          <a:r>
            <a:rPr lang="en-ZA" sz="2000" b="1" kern="1200" dirty="0">
              <a:solidFill>
                <a:srgbClr val="CC9900">
                  <a:lumMod val="50000"/>
                </a:srgbClr>
              </a:solidFill>
              <a:latin typeface="Aptos" panose="02110004020202020204"/>
              <a:ea typeface="+mn-ea"/>
              <a:cs typeface="+mn-cs"/>
            </a:rPr>
            <a:t> </a:t>
          </a:r>
          <a:r>
            <a:rPr lang="en-ZA" sz="2000" b="1" kern="1200" dirty="0" err="1">
              <a:solidFill>
                <a:srgbClr val="CC9900">
                  <a:lumMod val="50000"/>
                </a:srgbClr>
              </a:solidFill>
              <a:latin typeface="Aptos" panose="02110004020202020204"/>
              <a:ea typeface="+mn-ea"/>
              <a:cs typeface="+mn-cs"/>
            </a:rPr>
            <a:t>standvastig</a:t>
          </a:r>
          <a:r>
            <a:rPr lang="en-ZA" sz="2000" b="1" kern="1200" dirty="0">
              <a:solidFill>
                <a:srgbClr val="CC9900">
                  <a:lumMod val="50000"/>
                </a:srgbClr>
              </a:solidFill>
              <a:latin typeface="Aptos" panose="02110004020202020204"/>
              <a:ea typeface="+mn-ea"/>
              <a:cs typeface="+mn-cs"/>
            </a:rPr>
            <a:t> (Kol. 1:23)</a:t>
          </a:r>
          <a:endParaRPr lang="en-US" sz="2000" b="1" kern="1200" noProof="0" dirty="0">
            <a:solidFill>
              <a:srgbClr val="CC9900">
                <a:lumMod val="50000"/>
              </a:srgbClr>
            </a:solidFill>
            <a:latin typeface="Aptos" panose="02110004020202020204"/>
            <a:ea typeface="+mn-ea"/>
            <a:cs typeface="+mn-cs"/>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en-US" sz="2000" b="1" noProof="0" dirty="0">
              <a:solidFill>
                <a:schemeClr val="accent5">
                  <a:lumMod val="50000"/>
                </a:schemeClr>
              </a:solidFill>
            </a:rPr>
            <a:t>Hoop</a:t>
          </a:r>
          <a:endParaRPr lang="en-US" sz="20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en-ZA" sz="2000" b="1" kern="1200" dirty="0">
              <a:solidFill>
                <a:srgbClr val="CC9900">
                  <a:lumMod val="50000"/>
                </a:srgbClr>
              </a:solidFill>
              <a:latin typeface="Aptos" panose="02110004020202020204"/>
              <a:ea typeface="+mn-ea"/>
              <a:cs typeface="+mn-cs"/>
            </a:rPr>
            <a:t>Om hoop </a:t>
          </a:r>
          <a:r>
            <a:rPr lang="en-ZA" sz="2000" b="1" kern="1200" dirty="0" err="1">
              <a:solidFill>
                <a:srgbClr val="CC9900">
                  <a:lumMod val="50000"/>
                </a:srgbClr>
              </a:solidFill>
              <a:latin typeface="Aptos" panose="02110004020202020204"/>
              <a:ea typeface="+mn-ea"/>
              <a:cs typeface="+mn-cs"/>
            </a:rPr>
            <a:t>te</a:t>
          </a:r>
          <a:r>
            <a:rPr lang="en-ZA" sz="2000" b="1" kern="1200" dirty="0">
              <a:solidFill>
                <a:srgbClr val="CC9900">
                  <a:lumMod val="50000"/>
                </a:srgbClr>
              </a:solidFill>
              <a:latin typeface="Aptos" panose="02110004020202020204"/>
              <a:ea typeface="+mn-ea"/>
              <a:cs typeface="+mn-cs"/>
            </a:rPr>
            <a:t> bring</a:t>
          </a:r>
          <a:br>
            <a:rPr lang="en-ZA" sz="2000" b="1" kern="1200" dirty="0">
              <a:solidFill>
                <a:srgbClr val="CC9900">
                  <a:lumMod val="50000"/>
                </a:srgbClr>
              </a:solidFill>
              <a:latin typeface="Aptos" panose="02110004020202020204"/>
              <a:ea typeface="+mn-ea"/>
              <a:cs typeface="+mn-cs"/>
            </a:rPr>
          </a:br>
          <a:r>
            <a:rPr lang="en-ZA" sz="2000" b="1" kern="1200" dirty="0">
              <a:solidFill>
                <a:srgbClr val="CC9900">
                  <a:lumMod val="50000"/>
                </a:srgbClr>
              </a:solidFill>
              <a:latin typeface="Aptos" panose="02110004020202020204"/>
              <a:ea typeface="+mn-ea"/>
              <a:cs typeface="+mn-cs"/>
            </a:rPr>
            <a:t>(Kol. 1:24–25)</a:t>
          </a:r>
          <a:endParaRPr lang="en-US" sz="2000" b="1" kern="1200" noProof="0" dirty="0">
            <a:solidFill>
              <a:srgbClr val="CC9900">
                <a:lumMod val="50000"/>
              </a:srgbClr>
            </a:solidFill>
            <a:latin typeface="Aptos" panose="02110004020202020204"/>
            <a:ea typeface="+mn-ea"/>
            <a:cs typeface="+mn-cs"/>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en-ZA" sz="2000" b="1" kern="1200" dirty="0">
              <a:solidFill>
                <a:srgbClr val="CC9900">
                  <a:lumMod val="50000"/>
                </a:srgbClr>
              </a:solidFill>
              <a:latin typeface="Aptos" panose="02110004020202020204"/>
              <a:ea typeface="+mn-ea"/>
              <a:cs typeface="+mn-cs"/>
            </a:rPr>
            <a:t>Die </a:t>
          </a:r>
          <a:r>
            <a:rPr lang="en-ZA" sz="2000" b="1" kern="1200" dirty="0" err="1">
              <a:solidFill>
                <a:srgbClr val="CC9900">
                  <a:lumMod val="50000"/>
                </a:srgbClr>
              </a:solidFill>
              <a:latin typeface="Aptos" panose="02110004020202020204"/>
              <a:ea typeface="+mn-ea"/>
              <a:cs typeface="+mn-cs"/>
            </a:rPr>
            <a:t>geheimenis</a:t>
          </a:r>
          <a:r>
            <a:rPr lang="en-ZA" sz="2000" b="1" kern="1200" dirty="0">
              <a:solidFill>
                <a:srgbClr val="CC9900">
                  <a:lumMod val="50000"/>
                </a:srgbClr>
              </a:solidFill>
              <a:latin typeface="Aptos" panose="02110004020202020204"/>
              <a:ea typeface="+mn-ea"/>
              <a:cs typeface="+mn-cs"/>
            </a:rPr>
            <a:t> van God</a:t>
          </a:r>
          <a:br>
            <a:rPr lang="en-ZA" sz="2000" b="1" kern="1200" dirty="0">
              <a:solidFill>
                <a:srgbClr val="CC9900">
                  <a:lumMod val="50000"/>
                </a:srgbClr>
              </a:solidFill>
              <a:latin typeface="Aptos" panose="02110004020202020204"/>
              <a:ea typeface="+mn-ea"/>
              <a:cs typeface="+mn-cs"/>
            </a:rPr>
          </a:br>
          <a:r>
            <a:rPr lang="en-ZA" sz="2000" b="1" kern="1200" dirty="0">
              <a:solidFill>
                <a:srgbClr val="CC9900">
                  <a:lumMod val="50000"/>
                </a:srgbClr>
              </a:solidFill>
              <a:latin typeface="Aptos" panose="02110004020202020204"/>
              <a:ea typeface="+mn-ea"/>
              <a:cs typeface="+mn-cs"/>
            </a:rPr>
            <a:t>(Kol. 1:26–27)</a:t>
          </a:r>
          <a:endParaRPr lang="en-US" sz="2000" b="1" kern="1200" noProof="0" dirty="0">
            <a:solidFill>
              <a:srgbClr val="CC9900">
                <a:lumMod val="50000"/>
              </a:srgbClr>
            </a:solidFill>
            <a:latin typeface="Aptos" panose="02110004020202020204"/>
            <a:ea typeface="+mn-ea"/>
            <a:cs typeface="+mn-cs"/>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en-ZA" sz="2000" b="1" kern="1200" dirty="0">
              <a:solidFill>
                <a:srgbClr val="339933">
                  <a:lumMod val="50000"/>
                </a:srgbClr>
              </a:solidFill>
              <a:latin typeface="Aptos" panose="02110004020202020204"/>
              <a:ea typeface="+mn-ea"/>
              <a:cs typeface="+mn-cs"/>
            </a:rPr>
            <a:t>Die </a:t>
          </a:r>
          <a:r>
            <a:rPr lang="en-ZA" sz="2000" b="1" kern="1200" dirty="0" err="1">
              <a:solidFill>
                <a:srgbClr val="339933">
                  <a:lumMod val="50000"/>
                </a:srgbClr>
              </a:solidFill>
              <a:latin typeface="Aptos" panose="02110004020202020204"/>
              <a:ea typeface="+mn-ea"/>
              <a:cs typeface="+mn-cs"/>
            </a:rPr>
            <a:t>krag</a:t>
          </a:r>
          <a:r>
            <a:rPr lang="en-ZA" sz="2000" b="1" kern="1200" dirty="0">
              <a:solidFill>
                <a:srgbClr val="339933">
                  <a:lumMod val="50000"/>
                </a:srgbClr>
              </a:solidFill>
              <a:latin typeface="Aptos" panose="02110004020202020204"/>
              <a:ea typeface="+mn-ea"/>
              <a:cs typeface="+mn-cs"/>
            </a:rPr>
            <a:t> van die </a:t>
          </a:r>
          <a:r>
            <a:rPr lang="en-ZA" sz="2000" b="1" kern="1200" dirty="0" err="1">
              <a:solidFill>
                <a:srgbClr val="339933">
                  <a:lumMod val="50000"/>
                </a:srgbClr>
              </a:solidFill>
              <a:latin typeface="Aptos" panose="02110004020202020204"/>
              <a:ea typeface="+mn-ea"/>
              <a:cs typeface="+mn-cs"/>
            </a:rPr>
            <a:t>evangelie</a:t>
          </a:r>
          <a:endParaRPr lang="en-US" sz="2000" b="1" kern="1200" noProof="0" dirty="0">
            <a:solidFill>
              <a:srgbClr val="339933">
                <a:lumMod val="50000"/>
              </a:srgbClr>
            </a:solidFill>
            <a:latin typeface="Aptos" panose="02110004020202020204"/>
            <a:ea typeface="+mn-ea"/>
            <a:cs typeface="+mn-cs"/>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en-ZA" sz="2000" b="1" kern="1200" dirty="0">
              <a:solidFill>
                <a:srgbClr val="CC9900">
                  <a:lumMod val="50000"/>
                </a:srgbClr>
              </a:solidFill>
              <a:latin typeface="Aptos" panose="02110004020202020204"/>
              <a:ea typeface="+mn-ea"/>
              <a:cs typeface="+mn-cs"/>
            </a:rPr>
            <a:t>Die </a:t>
          </a:r>
          <a:r>
            <a:rPr lang="en-ZA" sz="2000" b="1" kern="1200" dirty="0" err="1">
              <a:solidFill>
                <a:srgbClr val="CC9900">
                  <a:lumMod val="50000"/>
                </a:srgbClr>
              </a:solidFill>
              <a:latin typeface="Aptos" panose="02110004020202020204"/>
              <a:ea typeface="+mn-ea"/>
              <a:cs typeface="+mn-cs"/>
            </a:rPr>
            <a:t>verkondiging</a:t>
          </a:r>
          <a:r>
            <a:rPr lang="en-ZA" sz="2000" b="1" kern="1200" dirty="0">
              <a:solidFill>
                <a:srgbClr val="CC9900">
                  <a:lumMod val="50000"/>
                </a:srgbClr>
              </a:solidFill>
              <a:latin typeface="Aptos" panose="02110004020202020204"/>
              <a:ea typeface="+mn-ea"/>
              <a:cs typeface="+mn-cs"/>
            </a:rPr>
            <a:t> van die </a:t>
          </a:r>
          <a:r>
            <a:rPr lang="en-ZA" sz="2000" b="1" kern="1200" dirty="0" err="1">
              <a:solidFill>
                <a:srgbClr val="CC9900">
                  <a:lumMod val="50000"/>
                </a:srgbClr>
              </a:solidFill>
              <a:latin typeface="Aptos" panose="02110004020202020204"/>
              <a:ea typeface="+mn-ea"/>
              <a:cs typeface="+mn-cs"/>
            </a:rPr>
            <a:t>evangelie</a:t>
          </a:r>
          <a:r>
            <a:rPr lang="en-ZA" sz="2000" b="1" kern="1200" dirty="0">
              <a:solidFill>
                <a:srgbClr val="CC9900">
                  <a:lumMod val="50000"/>
                </a:srgbClr>
              </a:solidFill>
              <a:latin typeface="Aptos" panose="02110004020202020204"/>
              <a:ea typeface="+mn-ea"/>
              <a:cs typeface="+mn-cs"/>
            </a:rPr>
            <a:t> (Kol. 1:28–29)</a:t>
          </a:r>
          <a:endParaRPr lang="en-US" sz="2000" b="1" kern="1200" noProof="0" dirty="0">
            <a:solidFill>
              <a:srgbClr val="CC9900">
                <a:lumMod val="50000"/>
              </a:srgbClr>
            </a:solidFill>
            <a:latin typeface="Aptos" panose="02110004020202020204"/>
            <a:ea typeface="+mn-ea"/>
            <a:cs typeface="+mn-cs"/>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42478"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4266">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2087" custLinFactNeighborY="1068">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1800" b="1" kern="1200" noProof="0" dirty="0">
              <a:effectLst>
                <a:outerShdw blurRad="38100" dist="38100" dir="2700000" algn="tl">
                  <a:srgbClr val="000000">
                    <a:alpha val="43137"/>
                  </a:srgbClr>
                </a:outerShdw>
              </a:effectLst>
            </a:rPr>
            <a:t>H</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y het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aan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die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kruis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gesterf</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om die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prys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vir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sonde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te</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betaal</a:t>
          </a:r>
          <a:b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(Rom. 5:8).</a:t>
          </a:r>
          <a:endPar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Deur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geloof</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bekering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en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doop</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word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van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sonde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vrygemaak</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en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staan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sonder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vlek</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en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onberispelik</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voor</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God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regverdigmaking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b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(Rom. 5:10; Kol. 1:22).</a:t>
          </a:r>
          <a:endParaRPr lang="en-US" sz="1800" kern="12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Deur die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werking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van die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Heilige</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Gees word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lewens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geleidelik</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verander</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en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word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heilig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voor</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God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heiligmaking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b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(Rom. 8:1; 2 Kor. 5:17).</a:t>
          </a:r>
          <a:endPar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ScaleY="121781" custLinFactNeighborX="-52229" custLinFactNeighborY="0">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en-ZA" sz="2000" b="1" noProof="0" dirty="0">
              <a:effectLst>
                <a:outerShdw blurRad="38100" dist="38100" dir="2700000" algn="tl">
                  <a:srgbClr val="000000">
                    <a:alpha val="43137"/>
                  </a:srgbClr>
                </a:outerShdw>
              </a:effectLst>
            </a:rPr>
            <a:t>Bly in die </a:t>
          </a:r>
          <a:r>
            <a:rPr lang="en-ZA" sz="2000" b="1" noProof="0" dirty="0" err="1">
              <a:effectLst>
                <a:outerShdw blurRad="38100" dist="38100" dir="2700000" algn="tl">
                  <a:srgbClr val="000000">
                    <a:alpha val="43137"/>
                  </a:srgbClr>
                </a:outerShdw>
              </a:effectLst>
            </a:rPr>
            <a:t>geloof</a:t>
          </a:r>
          <a:endParaRPr lang="en-US" sz="20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pPr>
            <a:buFont typeface="Arial" panose="020B0604020202020204" pitchFamily="34" charset="0"/>
            <a:buNone/>
          </a:pPr>
          <a:r>
            <a:rPr lang="nl-NL" sz="2000" b="1" kern="1200" noProof="0" dirty="0">
              <a:solidFill>
                <a:schemeClr val="tx1"/>
              </a:solidFill>
            </a:rPr>
            <a:t>Wees </a:t>
          </a:r>
          <a:r>
            <a:rPr lang="nl-NL" sz="2000" b="1" kern="1200" noProof="0" dirty="0">
              <a:solidFill>
                <a:prstClr val="black"/>
              </a:solidFill>
              <a:latin typeface="Aptos" panose="02110004020202020204"/>
              <a:ea typeface="+mn-ea"/>
              <a:cs typeface="+mn-cs"/>
            </a:rPr>
            <a:t>volhardend, soos Petrus wat, nadat hy uit die tronk bevry is, aanhou klop het totdat die deur vir hom oopgemaak is (Hand. 12:11–16).</a:t>
          </a:r>
          <a:endParaRPr lang="en-US" sz="2000" kern="1200" noProof="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Gegrond</a:t>
          </a:r>
          <a:endPar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en-ZA" sz="2000" b="1" kern="1200" dirty="0">
              <a:solidFill>
                <a:prstClr val="black"/>
              </a:solidFill>
              <a:latin typeface="Aptos" panose="02110004020202020204"/>
              <a:ea typeface="+mn-ea"/>
              <a:cs typeface="+mn-cs"/>
            </a:rPr>
            <a:t>Ons </a:t>
          </a:r>
          <a:r>
            <a:rPr lang="en-ZA" sz="2000" b="1" kern="1200" dirty="0" err="1">
              <a:solidFill>
                <a:prstClr val="black"/>
              </a:solidFill>
              <a:latin typeface="Aptos" panose="02110004020202020204"/>
              <a:ea typeface="+mn-ea"/>
              <a:cs typeface="+mn-cs"/>
            </a:rPr>
            <a:t>geloof</a:t>
          </a:r>
          <a:r>
            <a:rPr lang="en-ZA" sz="2000" b="1" kern="1200" dirty="0">
              <a:solidFill>
                <a:prstClr val="black"/>
              </a:solidFill>
              <a:latin typeface="Aptos" panose="02110004020202020204"/>
              <a:ea typeface="+mn-ea"/>
              <a:cs typeface="+mn-cs"/>
            </a:rPr>
            <a:t> </a:t>
          </a:r>
          <a:r>
            <a:rPr lang="en-ZA" sz="2000" b="1" kern="1200" dirty="0" err="1">
              <a:solidFill>
                <a:prstClr val="black"/>
              </a:solidFill>
              <a:latin typeface="Aptos" panose="02110004020202020204"/>
              <a:ea typeface="+mn-ea"/>
              <a:cs typeface="+mn-cs"/>
            </a:rPr>
            <a:t>moet</a:t>
          </a:r>
          <a:r>
            <a:rPr lang="en-ZA" sz="2000" b="1" kern="1200" dirty="0">
              <a:solidFill>
                <a:prstClr val="black"/>
              </a:solidFill>
              <a:latin typeface="Aptos" panose="02110004020202020204"/>
              <a:ea typeface="+mn-ea"/>
              <a:cs typeface="+mn-cs"/>
            </a:rPr>
            <a:t> vas wees, </a:t>
          </a:r>
          <a:r>
            <a:rPr lang="en-ZA" sz="2000" b="1" kern="1200" dirty="0" err="1">
              <a:solidFill>
                <a:prstClr val="black"/>
              </a:solidFill>
              <a:latin typeface="Aptos" panose="02110004020202020204"/>
              <a:ea typeface="+mn-ea"/>
              <a:cs typeface="+mn-cs"/>
            </a:rPr>
            <a:t>gegrond</a:t>
          </a:r>
          <a:r>
            <a:rPr lang="en-ZA" sz="2000" b="1" kern="1200" dirty="0">
              <a:solidFill>
                <a:prstClr val="black"/>
              </a:solidFill>
              <a:latin typeface="Aptos" panose="02110004020202020204"/>
              <a:ea typeface="+mn-ea"/>
              <a:cs typeface="+mn-cs"/>
            </a:rPr>
            <a:t> op die </a:t>
          </a:r>
          <a:r>
            <a:rPr lang="en-ZA" sz="2000" b="1" kern="1200" dirty="0" err="1">
              <a:solidFill>
                <a:prstClr val="black"/>
              </a:solidFill>
              <a:latin typeface="Aptos" panose="02110004020202020204"/>
              <a:ea typeface="+mn-ea"/>
              <a:cs typeface="+mn-cs"/>
            </a:rPr>
            <a:t>waarhede</a:t>
          </a:r>
          <a:r>
            <a:rPr lang="en-ZA" sz="2000" b="1" kern="1200" dirty="0">
              <a:solidFill>
                <a:prstClr val="black"/>
              </a:solidFill>
              <a:latin typeface="Aptos" panose="02110004020202020204"/>
              <a:ea typeface="+mn-ea"/>
              <a:cs typeface="+mn-cs"/>
            </a:rPr>
            <a:t> wat </a:t>
          </a:r>
          <a:r>
            <a:rPr lang="en-ZA" sz="2000" b="1" kern="1200" dirty="0" err="1">
              <a:solidFill>
                <a:prstClr val="black"/>
              </a:solidFill>
              <a:latin typeface="Aptos" panose="02110004020202020204"/>
              <a:ea typeface="+mn-ea"/>
              <a:cs typeface="+mn-cs"/>
            </a:rPr>
            <a:t>ons</a:t>
          </a:r>
          <a:r>
            <a:rPr lang="en-ZA" sz="2000" b="1" kern="1200" dirty="0">
              <a:solidFill>
                <a:prstClr val="black"/>
              </a:solidFill>
              <a:latin typeface="Aptos" panose="02110004020202020204"/>
              <a:ea typeface="+mn-ea"/>
              <a:cs typeface="+mn-cs"/>
            </a:rPr>
            <a:t> in die Bybel </a:t>
          </a:r>
          <a:r>
            <a:rPr lang="en-ZA" sz="2000" b="1" kern="1200" dirty="0" err="1">
              <a:solidFill>
                <a:prstClr val="black"/>
              </a:solidFill>
              <a:latin typeface="Aptos" panose="02110004020202020204"/>
              <a:ea typeface="+mn-ea"/>
              <a:cs typeface="+mn-cs"/>
            </a:rPr>
            <a:t>geleer</a:t>
          </a:r>
          <a:r>
            <a:rPr lang="en-ZA" sz="2000" b="1" kern="1200" dirty="0">
              <a:solidFill>
                <a:prstClr val="black"/>
              </a:solidFill>
              <a:latin typeface="Aptos" panose="02110004020202020204"/>
              <a:ea typeface="+mn-ea"/>
              <a:cs typeface="+mn-cs"/>
            </a:rPr>
            <a:t> het.</a:t>
          </a:r>
          <a:endParaRPr lang="en-US" sz="2000" b="1" kern="1200" noProof="0" dirty="0">
            <a:solidFill>
              <a:prstClr val="black"/>
            </a:solidFill>
            <a:latin typeface="Aptos" panose="02110004020202020204"/>
            <a:ea typeface="+mn-ea"/>
            <a:cs typeface="+mn-cs"/>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en-US" sz="2000" b="1" noProof="0" dirty="0" err="1">
              <a:effectLst>
                <a:outerShdw blurRad="38100" dist="38100" dir="2700000" algn="tl">
                  <a:srgbClr val="000000">
                    <a:alpha val="43137"/>
                  </a:srgbClr>
                </a:outerShdw>
              </a:effectLst>
            </a:rPr>
            <a:t>Standvastig</a:t>
          </a:r>
          <a:endParaRPr lang="en-US" sz="20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nl-NL" sz="2000" b="1" noProof="0" dirty="0">
              <a:solidFill>
                <a:schemeClr val="tx1"/>
              </a:solidFill>
            </a:rPr>
            <a:t>Ons moet onwrikbaar wees en nooit ophou om op “die hoop van die evangelie” te vertrou nie.</a:t>
          </a:r>
          <a:endParaRPr lang="en-US" sz="2000"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8579"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nl-NL" sz="2000" b="1" noProof="0" dirty="0"/>
            <a:t>Dit is bedink voor die grondlegging van die wêreld (1 Pet. 1:20).</a:t>
          </a:r>
          <a:endParaRPr lang="en-US" sz="2000" noProof="0"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nl-NL" sz="2000" b="1" noProof="0" dirty="0"/>
            <a:t>Dit is gedeeltelik aan die engele bekend gemaak (1 Pet. 1:12).</a:t>
          </a:r>
          <a:endParaRPr lang="en-US" sz="2000" noProof="0"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nl-NL" sz="2000" b="1" noProof="0" dirty="0"/>
            <a:t>’n Eerste aanduiding is aan Adam en Eva gegee (Gen. 3:15).</a:t>
          </a:r>
          <a:endParaRPr lang="en-US" sz="2000" noProof="0"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nl-NL" sz="2000" b="1" noProof="0" dirty="0"/>
            <a:t>Dit is aan die profete geopenbaar (1 Pet. 1:10–11).</a:t>
          </a:r>
          <a:endParaRPr lang="en-US" sz="2000" noProof="0"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nl-NL" sz="2000" b="1" noProof="0" dirty="0"/>
            <a:t>Jesus het dit eers aan die Jode bekend gemaak (Matt. 15:24).</a:t>
          </a:r>
          <a:endParaRPr lang="en-US" sz="2000" noProof="0"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nl-NL" sz="2000" b="1" noProof="0" dirty="0"/>
            <a:t>Daarna is dit ten volle aan alle mense geopenbaar (Kol. 1:27).</a:t>
          </a:r>
          <a:endParaRPr lang="en-US" sz="2000" noProof="0"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custScaleX="106896" custLinFactNeighborX="465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custScaleX="95545">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nl-NL" sz="2000" b="1" noProof="0" dirty="0"/>
            <a:t>Hy het aan hulle Christelike leer en praktyk verduidelik (2 Tess. 2:15).</a:t>
          </a:r>
          <a:endParaRPr lang="en-US" sz="2000" noProof="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nl-NL" sz="2000" b="1" noProof="0" dirty="0"/>
            <a:t>Hy het hulle gewaarsku oor die gevolge daarvan om die evangelie te verwerp (Heb. 10:25–29).</a:t>
          </a:r>
          <a:endParaRPr lang="en-US" sz="2000" noProof="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nl-NL" sz="2000" b="1" noProof="0" dirty="0"/>
            <a:t>Hy het hulle gewaarsku teen die gevare van valse leraars (Hand. 20:29–30).</a:t>
          </a:r>
          <a:endParaRPr lang="en-US" sz="2000" noProof="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619500" y="2158111"/>
          <a:ext cx="91440" cy="402228"/>
        </a:xfrm>
        <a:custGeom>
          <a:avLst/>
          <a:gdLst/>
          <a:ahLst/>
          <a:cxnLst/>
          <a:rect l="0" t="0" r="0" b="0"/>
          <a:pathLst>
            <a:path>
              <a:moveTo>
                <a:pt x="79893" y="0"/>
              </a:moveTo>
              <a:lnTo>
                <a:pt x="79893" y="274147"/>
              </a:lnTo>
              <a:lnTo>
                <a:pt x="45720" y="274147"/>
              </a:lnTo>
              <a:lnTo>
                <a:pt x="45720" y="402228"/>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818730" y="878068"/>
          <a:ext cx="3880663" cy="402101"/>
        </a:xfrm>
        <a:custGeom>
          <a:avLst/>
          <a:gdLst/>
          <a:ahLst/>
          <a:cxnLst/>
          <a:rect l="0" t="0" r="0" b="0"/>
          <a:pathLst>
            <a:path>
              <a:moveTo>
                <a:pt x="0" y="0"/>
              </a:moveTo>
              <a:lnTo>
                <a:pt x="0" y="274020"/>
              </a:lnTo>
              <a:lnTo>
                <a:pt x="3880663" y="274020"/>
              </a:lnTo>
              <a:lnTo>
                <a:pt x="3880663"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388010"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351311"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818730" y="878068"/>
          <a:ext cx="569280" cy="402101"/>
        </a:xfrm>
        <a:custGeom>
          <a:avLst/>
          <a:gdLst/>
          <a:ahLst/>
          <a:cxnLst/>
          <a:rect l="0" t="0" r="0" b="0"/>
          <a:pathLst>
            <a:path>
              <a:moveTo>
                <a:pt x="0" y="0"/>
              </a:moveTo>
              <a:lnTo>
                <a:pt x="0" y="274020"/>
              </a:lnTo>
              <a:lnTo>
                <a:pt x="569280" y="274020"/>
              </a:lnTo>
              <a:lnTo>
                <a:pt x="56928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52579" y="2158111"/>
          <a:ext cx="1266353" cy="402101"/>
        </a:xfrm>
        <a:custGeom>
          <a:avLst/>
          <a:gdLst/>
          <a:ahLst/>
          <a:cxnLst/>
          <a:rect l="0" t="0" r="0" b="0"/>
          <a:pathLst>
            <a:path>
              <a:moveTo>
                <a:pt x="0" y="0"/>
              </a:moveTo>
              <a:lnTo>
                <a:pt x="0" y="274020"/>
              </a:lnTo>
              <a:lnTo>
                <a:pt x="1266353" y="274020"/>
              </a:lnTo>
              <a:lnTo>
                <a:pt x="1266353"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915881"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52579" y="878068"/>
          <a:ext cx="3866150" cy="402101"/>
        </a:xfrm>
        <a:custGeom>
          <a:avLst/>
          <a:gdLst/>
          <a:ahLst/>
          <a:cxnLst/>
          <a:rect l="0" t="0" r="0" b="0"/>
          <a:pathLst>
            <a:path>
              <a:moveTo>
                <a:pt x="3866150" y="0"/>
              </a:moveTo>
              <a:lnTo>
                <a:pt x="3866150"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850270"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1003891"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b="1" kern="1200" noProof="0" dirty="0">
              <a:solidFill>
                <a:schemeClr val="accent2">
                  <a:lumMod val="50000"/>
                </a:schemeClr>
              </a:solidFill>
            </a:rPr>
            <a:t>VERSOENING EN HOOP DEUR DIE EVANGELIE</a:t>
          </a:r>
          <a:endParaRPr lang="en-US" sz="2800" kern="1200" noProof="0" dirty="0">
            <a:solidFill>
              <a:schemeClr val="accent2">
                <a:lumMod val="50000"/>
              </a:schemeClr>
            </a:solidFill>
          </a:endParaRPr>
        </a:p>
      </dsp:txBody>
      <dsp:txXfrm>
        <a:off x="1029605" y="171779"/>
        <a:ext cx="9885491" cy="826513"/>
      </dsp:txXfrm>
    </dsp:sp>
    <dsp:sp modelId="{1DE0F321-ED5A-41AF-A879-9B818B220EC8}">
      <dsp:nvSpPr>
        <dsp:cNvPr id="0" name=""/>
        <dsp:cNvSpPr/>
      </dsp:nvSpPr>
      <dsp:spPr>
        <a:xfrm>
          <a:off x="747069"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900689"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rgbClr val="339933">
                  <a:lumMod val="50000"/>
                </a:srgbClr>
              </a:solidFill>
              <a:latin typeface="Aptos" panose="02110004020202020204"/>
              <a:ea typeface="+mn-ea"/>
              <a:cs typeface="+mn-cs"/>
            </a:rPr>
            <a:t>Die </a:t>
          </a:r>
          <a:r>
            <a:rPr lang="en-ZA" sz="2000" b="1" kern="1200" dirty="0" err="1">
              <a:solidFill>
                <a:srgbClr val="339933">
                  <a:lumMod val="50000"/>
                </a:srgbClr>
              </a:solidFill>
              <a:latin typeface="Aptos" panose="02110004020202020204"/>
              <a:ea typeface="+mn-ea"/>
              <a:cs typeface="+mn-cs"/>
            </a:rPr>
            <a:t>gevolge</a:t>
          </a:r>
          <a:r>
            <a:rPr lang="en-ZA" sz="2000" b="1" kern="1200" dirty="0">
              <a:solidFill>
                <a:srgbClr val="339933">
                  <a:lumMod val="50000"/>
                </a:srgbClr>
              </a:solidFill>
              <a:latin typeface="Aptos" panose="02110004020202020204"/>
              <a:ea typeface="+mn-ea"/>
              <a:cs typeface="+mn-cs"/>
            </a:rPr>
            <a:t> van </a:t>
          </a:r>
          <a:r>
            <a:rPr lang="en-ZA" sz="2000" b="1" kern="1200" dirty="0" err="1">
              <a:solidFill>
                <a:srgbClr val="339933">
                  <a:lumMod val="50000"/>
                </a:srgbClr>
              </a:solidFill>
              <a:latin typeface="Aptos" panose="02110004020202020204"/>
              <a:ea typeface="+mn-ea"/>
              <a:cs typeface="+mn-cs"/>
            </a:rPr>
            <a:t>versoening</a:t>
          </a:r>
          <a:endParaRPr lang="en-US" sz="2000" b="1" kern="1200" noProof="0" dirty="0">
            <a:solidFill>
              <a:srgbClr val="339933">
                <a:lumMod val="50000"/>
              </a:srgbClr>
            </a:solidFill>
            <a:latin typeface="Aptos" panose="02110004020202020204"/>
            <a:ea typeface="+mn-ea"/>
            <a:cs typeface="+mn-cs"/>
          </a:endParaRPr>
        </a:p>
      </dsp:txBody>
      <dsp:txXfrm>
        <a:off x="926403" y="1451823"/>
        <a:ext cx="2359593" cy="826513"/>
      </dsp:txXfrm>
    </dsp:sp>
    <dsp:sp modelId="{702217B5-9891-4E57-986B-E40E5930A3B1}">
      <dsp:nvSpPr>
        <dsp:cNvPr id="0" name=""/>
        <dsp:cNvSpPr/>
      </dsp:nvSpPr>
      <dsp:spPr>
        <a:xfrm>
          <a:off x="-69058" y="2560213"/>
          <a:ext cx="1969880"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84561" y="2706153"/>
          <a:ext cx="1969880"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rgbClr val="CC9900">
                  <a:lumMod val="50000"/>
                </a:srgbClr>
              </a:solidFill>
              <a:latin typeface="Aptos" panose="02110004020202020204"/>
              <a:ea typeface="+mn-ea"/>
              <a:cs typeface="+mn-cs"/>
            </a:rPr>
            <a:t>Van </a:t>
          </a:r>
          <a:r>
            <a:rPr lang="en-ZA" sz="2000" b="1" kern="1200" dirty="0" err="1">
              <a:solidFill>
                <a:srgbClr val="CC9900">
                  <a:lumMod val="50000"/>
                </a:srgbClr>
              </a:solidFill>
              <a:latin typeface="Aptos" panose="02110004020202020204"/>
              <a:ea typeface="+mn-ea"/>
              <a:cs typeface="+mn-cs"/>
            </a:rPr>
            <a:t>kwaaddoeners</a:t>
          </a:r>
          <a:r>
            <a:rPr lang="en-ZA" sz="2000" b="1" kern="1200" dirty="0">
              <a:solidFill>
                <a:srgbClr val="CC9900">
                  <a:lumMod val="50000"/>
                </a:srgbClr>
              </a:solidFill>
              <a:latin typeface="Aptos" panose="02110004020202020204"/>
              <a:ea typeface="+mn-ea"/>
              <a:cs typeface="+mn-cs"/>
            </a:rPr>
            <a:t> tot </a:t>
          </a:r>
          <a:r>
            <a:rPr lang="en-ZA" sz="2000" b="1" kern="1200" dirty="0" err="1">
              <a:solidFill>
                <a:srgbClr val="CC9900">
                  <a:lumMod val="50000"/>
                </a:srgbClr>
              </a:solidFill>
              <a:latin typeface="Aptos" panose="02110004020202020204"/>
              <a:ea typeface="+mn-ea"/>
              <a:cs typeface="+mn-cs"/>
            </a:rPr>
            <a:t>heiliges</a:t>
          </a:r>
          <a:r>
            <a:rPr lang="en-ZA" sz="2000" b="1" kern="1200" dirty="0">
              <a:solidFill>
                <a:srgbClr val="CC9900">
                  <a:lumMod val="50000"/>
                </a:srgbClr>
              </a:solidFill>
              <a:latin typeface="Aptos" panose="02110004020202020204"/>
              <a:ea typeface="+mn-ea"/>
              <a:cs typeface="+mn-cs"/>
            </a:rPr>
            <a:t> (Kol. 1:21–22</a:t>
          </a:r>
          <a:endParaRPr lang="en-US" sz="2000" kern="1200" noProof="0" dirty="0">
            <a:solidFill>
              <a:schemeClr val="accent6">
                <a:lumMod val="50000"/>
              </a:schemeClr>
            </a:solidFill>
          </a:endParaRPr>
        </a:p>
      </dsp:txBody>
      <dsp:txXfrm>
        <a:off x="125189" y="2746781"/>
        <a:ext cx="1888624" cy="1305892"/>
      </dsp:txXfrm>
    </dsp:sp>
    <dsp:sp modelId="{43BEDBA9-8DED-4279-B5CB-884CA4ACCA90}">
      <dsp:nvSpPr>
        <dsp:cNvPr id="0" name=""/>
        <dsp:cNvSpPr/>
      </dsp:nvSpPr>
      <dsp:spPr>
        <a:xfrm>
          <a:off x="2335854"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48947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srgbClr val="CC9900">
                  <a:lumMod val="50000"/>
                </a:srgbClr>
              </a:solidFill>
              <a:latin typeface="Aptos" panose="02110004020202020204"/>
              <a:ea typeface="+mn-ea"/>
              <a:cs typeface="+mn-cs"/>
            </a:rPr>
            <a:t>Gegrond</a:t>
          </a:r>
          <a:r>
            <a:rPr lang="en-ZA" sz="2000" b="1" kern="1200" dirty="0">
              <a:solidFill>
                <a:srgbClr val="CC9900">
                  <a:lumMod val="50000"/>
                </a:srgbClr>
              </a:solidFill>
              <a:latin typeface="Aptos" panose="02110004020202020204"/>
              <a:ea typeface="+mn-ea"/>
              <a:cs typeface="+mn-cs"/>
            </a:rPr>
            <a:t> </a:t>
          </a:r>
          <a:r>
            <a:rPr lang="en-ZA" sz="2000" b="1" kern="1200" dirty="0" err="1">
              <a:solidFill>
                <a:srgbClr val="CC9900">
                  <a:lumMod val="50000"/>
                </a:srgbClr>
              </a:solidFill>
              <a:latin typeface="Aptos" panose="02110004020202020204"/>
              <a:ea typeface="+mn-ea"/>
              <a:cs typeface="+mn-cs"/>
            </a:rPr>
            <a:t>en</a:t>
          </a:r>
          <a:r>
            <a:rPr lang="en-ZA" sz="2000" b="1" kern="1200" dirty="0">
              <a:solidFill>
                <a:srgbClr val="CC9900">
                  <a:lumMod val="50000"/>
                </a:srgbClr>
              </a:solidFill>
              <a:latin typeface="Aptos" panose="02110004020202020204"/>
              <a:ea typeface="+mn-ea"/>
              <a:cs typeface="+mn-cs"/>
            </a:rPr>
            <a:t> </a:t>
          </a:r>
          <a:r>
            <a:rPr lang="en-ZA" sz="2000" b="1" kern="1200" dirty="0" err="1">
              <a:solidFill>
                <a:srgbClr val="CC9900">
                  <a:lumMod val="50000"/>
                </a:srgbClr>
              </a:solidFill>
              <a:latin typeface="Aptos" panose="02110004020202020204"/>
              <a:ea typeface="+mn-ea"/>
              <a:cs typeface="+mn-cs"/>
            </a:rPr>
            <a:t>standvastig</a:t>
          </a:r>
          <a:r>
            <a:rPr lang="en-ZA" sz="2000" b="1" kern="1200" dirty="0">
              <a:solidFill>
                <a:srgbClr val="CC9900">
                  <a:lumMod val="50000"/>
                </a:srgbClr>
              </a:solidFill>
              <a:latin typeface="Aptos" panose="02110004020202020204"/>
              <a:ea typeface="+mn-ea"/>
              <a:cs typeface="+mn-cs"/>
            </a:rPr>
            <a:t> (Kol. 1:23)</a:t>
          </a:r>
          <a:endParaRPr lang="en-US" sz="2000" b="1" kern="1200" noProof="0" dirty="0">
            <a:solidFill>
              <a:srgbClr val="CC9900">
                <a:lumMod val="50000"/>
              </a:srgbClr>
            </a:solidFill>
            <a:latin typeface="Aptos" panose="02110004020202020204"/>
            <a:ea typeface="+mn-ea"/>
            <a:cs typeface="+mn-cs"/>
          </a:endParaRPr>
        </a:p>
      </dsp:txBody>
      <dsp:txXfrm>
        <a:off x="2530103" y="2746781"/>
        <a:ext cx="1684900" cy="1305892"/>
      </dsp:txXfrm>
    </dsp:sp>
    <dsp:sp modelId="{B0D99446-D4AE-4ECA-9303-B4991C445B03}">
      <dsp:nvSpPr>
        <dsp:cNvPr id="0" name=""/>
        <dsp:cNvSpPr/>
      </dsp:nvSpPr>
      <dsp:spPr>
        <a:xfrm>
          <a:off x="5182499"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336120"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Hoop</a:t>
          </a:r>
          <a:endParaRPr lang="en-US" sz="2000" kern="1200" noProof="0" dirty="0">
            <a:solidFill>
              <a:schemeClr val="accent5">
                <a:lumMod val="50000"/>
              </a:schemeClr>
            </a:solidFill>
          </a:endParaRPr>
        </a:p>
      </dsp:txBody>
      <dsp:txXfrm>
        <a:off x="5361834" y="1451823"/>
        <a:ext cx="2359593" cy="826513"/>
      </dsp:txXfrm>
    </dsp:sp>
    <dsp:sp modelId="{1C97EA1C-DD2A-4FC5-A4AC-0C822779E2A8}">
      <dsp:nvSpPr>
        <dsp:cNvPr id="0" name=""/>
        <dsp:cNvSpPr/>
      </dsp:nvSpPr>
      <dsp:spPr>
        <a:xfrm>
          <a:off x="446823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62185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rgbClr val="CC9900">
                  <a:lumMod val="50000"/>
                </a:srgbClr>
              </a:solidFill>
              <a:latin typeface="Aptos" panose="02110004020202020204"/>
              <a:ea typeface="+mn-ea"/>
              <a:cs typeface="+mn-cs"/>
            </a:rPr>
            <a:t>Om hoop </a:t>
          </a:r>
          <a:r>
            <a:rPr lang="en-ZA" sz="2000" b="1" kern="1200" dirty="0" err="1">
              <a:solidFill>
                <a:srgbClr val="CC9900">
                  <a:lumMod val="50000"/>
                </a:srgbClr>
              </a:solidFill>
              <a:latin typeface="Aptos" panose="02110004020202020204"/>
              <a:ea typeface="+mn-ea"/>
              <a:cs typeface="+mn-cs"/>
            </a:rPr>
            <a:t>te</a:t>
          </a:r>
          <a:r>
            <a:rPr lang="en-ZA" sz="2000" b="1" kern="1200" dirty="0">
              <a:solidFill>
                <a:srgbClr val="CC9900">
                  <a:lumMod val="50000"/>
                </a:srgbClr>
              </a:solidFill>
              <a:latin typeface="Aptos" panose="02110004020202020204"/>
              <a:ea typeface="+mn-ea"/>
              <a:cs typeface="+mn-cs"/>
            </a:rPr>
            <a:t> bring</a:t>
          </a:r>
          <a:br>
            <a:rPr lang="en-ZA" sz="2000" b="1" kern="1200" dirty="0">
              <a:solidFill>
                <a:srgbClr val="CC9900">
                  <a:lumMod val="50000"/>
                </a:srgbClr>
              </a:solidFill>
              <a:latin typeface="Aptos" panose="02110004020202020204"/>
              <a:ea typeface="+mn-ea"/>
              <a:cs typeface="+mn-cs"/>
            </a:rPr>
          </a:br>
          <a:r>
            <a:rPr lang="en-ZA" sz="2000" b="1" kern="1200" dirty="0">
              <a:solidFill>
                <a:srgbClr val="CC9900">
                  <a:lumMod val="50000"/>
                </a:srgbClr>
              </a:solidFill>
              <a:latin typeface="Aptos" panose="02110004020202020204"/>
              <a:ea typeface="+mn-ea"/>
              <a:cs typeface="+mn-cs"/>
            </a:rPr>
            <a:t>(Kol. 1:24–25)</a:t>
          </a:r>
          <a:endParaRPr lang="en-US" sz="2000" b="1" kern="1200" noProof="0" dirty="0">
            <a:solidFill>
              <a:srgbClr val="CC9900">
                <a:lumMod val="50000"/>
              </a:srgbClr>
            </a:solidFill>
            <a:latin typeface="Aptos" panose="02110004020202020204"/>
            <a:ea typeface="+mn-ea"/>
            <a:cs typeface="+mn-cs"/>
          </a:endParaRPr>
        </a:p>
      </dsp:txBody>
      <dsp:txXfrm>
        <a:off x="4662482" y="2746781"/>
        <a:ext cx="1684900" cy="1305892"/>
      </dsp:txXfrm>
    </dsp:sp>
    <dsp:sp modelId="{B02ACB1A-363A-4CB4-8E9B-39E85E01A57C}">
      <dsp:nvSpPr>
        <dsp:cNvPr id="0" name=""/>
        <dsp:cNvSpPr/>
      </dsp:nvSpPr>
      <dsp:spPr>
        <a:xfrm>
          <a:off x="6541631"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695251"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rgbClr val="CC9900">
                  <a:lumMod val="50000"/>
                </a:srgbClr>
              </a:solidFill>
              <a:latin typeface="Aptos" panose="02110004020202020204"/>
              <a:ea typeface="+mn-ea"/>
              <a:cs typeface="+mn-cs"/>
            </a:rPr>
            <a:t>Die </a:t>
          </a:r>
          <a:r>
            <a:rPr lang="en-ZA" sz="2000" b="1" kern="1200" dirty="0" err="1">
              <a:solidFill>
                <a:srgbClr val="CC9900">
                  <a:lumMod val="50000"/>
                </a:srgbClr>
              </a:solidFill>
              <a:latin typeface="Aptos" panose="02110004020202020204"/>
              <a:ea typeface="+mn-ea"/>
              <a:cs typeface="+mn-cs"/>
            </a:rPr>
            <a:t>geheimenis</a:t>
          </a:r>
          <a:r>
            <a:rPr lang="en-ZA" sz="2000" b="1" kern="1200" dirty="0">
              <a:solidFill>
                <a:srgbClr val="CC9900">
                  <a:lumMod val="50000"/>
                </a:srgbClr>
              </a:solidFill>
              <a:latin typeface="Aptos" panose="02110004020202020204"/>
              <a:ea typeface="+mn-ea"/>
              <a:cs typeface="+mn-cs"/>
            </a:rPr>
            <a:t> van God</a:t>
          </a:r>
          <a:br>
            <a:rPr lang="en-ZA" sz="2000" b="1" kern="1200" dirty="0">
              <a:solidFill>
                <a:srgbClr val="CC9900">
                  <a:lumMod val="50000"/>
                </a:srgbClr>
              </a:solidFill>
              <a:latin typeface="Aptos" panose="02110004020202020204"/>
              <a:ea typeface="+mn-ea"/>
              <a:cs typeface="+mn-cs"/>
            </a:rPr>
          </a:br>
          <a:r>
            <a:rPr lang="en-ZA" sz="2000" b="1" kern="1200" dirty="0">
              <a:solidFill>
                <a:srgbClr val="CC9900">
                  <a:lumMod val="50000"/>
                </a:srgbClr>
              </a:solidFill>
              <a:latin typeface="Aptos" panose="02110004020202020204"/>
              <a:ea typeface="+mn-ea"/>
              <a:cs typeface="+mn-cs"/>
            </a:rPr>
            <a:t>(Kol. 1:26–27)</a:t>
          </a:r>
          <a:endParaRPr lang="en-US" sz="2000" b="1" kern="1200" noProof="0" dirty="0">
            <a:solidFill>
              <a:srgbClr val="CC9900">
                <a:lumMod val="50000"/>
              </a:srgbClr>
            </a:solidFill>
            <a:latin typeface="Aptos" panose="02110004020202020204"/>
            <a:ea typeface="+mn-ea"/>
            <a:cs typeface="+mn-cs"/>
          </a:endParaRPr>
        </a:p>
      </dsp:txBody>
      <dsp:txXfrm>
        <a:off x="6735879" y="2746781"/>
        <a:ext cx="1684900" cy="1305892"/>
      </dsp:txXfrm>
    </dsp:sp>
    <dsp:sp modelId="{CBFFB407-C583-4B58-96BA-C44E032E75B1}">
      <dsp:nvSpPr>
        <dsp:cNvPr id="0" name=""/>
        <dsp:cNvSpPr/>
      </dsp:nvSpPr>
      <dsp:spPr>
        <a:xfrm>
          <a:off x="849388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64750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rgbClr val="339933">
                  <a:lumMod val="50000"/>
                </a:srgbClr>
              </a:solidFill>
              <a:latin typeface="Aptos" panose="02110004020202020204"/>
              <a:ea typeface="+mn-ea"/>
              <a:cs typeface="+mn-cs"/>
            </a:rPr>
            <a:t>Die </a:t>
          </a:r>
          <a:r>
            <a:rPr lang="en-ZA" sz="2000" b="1" kern="1200" dirty="0" err="1">
              <a:solidFill>
                <a:srgbClr val="339933">
                  <a:lumMod val="50000"/>
                </a:srgbClr>
              </a:solidFill>
              <a:latin typeface="Aptos" panose="02110004020202020204"/>
              <a:ea typeface="+mn-ea"/>
              <a:cs typeface="+mn-cs"/>
            </a:rPr>
            <a:t>krag</a:t>
          </a:r>
          <a:r>
            <a:rPr lang="en-ZA" sz="2000" b="1" kern="1200" dirty="0">
              <a:solidFill>
                <a:srgbClr val="339933">
                  <a:lumMod val="50000"/>
                </a:srgbClr>
              </a:solidFill>
              <a:latin typeface="Aptos" panose="02110004020202020204"/>
              <a:ea typeface="+mn-ea"/>
              <a:cs typeface="+mn-cs"/>
            </a:rPr>
            <a:t> van die </a:t>
          </a:r>
          <a:r>
            <a:rPr lang="en-ZA" sz="2000" b="1" kern="1200" dirty="0" err="1">
              <a:solidFill>
                <a:srgbClr val="339933">
                  <a:lumMod val="50000"/>
                </a:srgbClr>
              </a:solidFill>
              <a:latin typeface="Aptos" panose="02110004020202020204"/>
              <a:ea typeface="+mn-ea"/>
              <a:cs typeface="+mn-cs"/>
            </a:rPr>
            <a:t>evangelie</a:t>
          </a:r>
          <a:endParaRPr lang="en-US" sz="2000" b="1" kern="1200" noProof="0" dirty="0">
            <a:solidFill>
              <a:srgbClr val="339933">
                <a:lumMod val="50000"/>
              </a:srgbClr>
            </a:solidFill>
            <a:latin typeface="Aptos" panose="02110004020202020204"/>
            <a:ea typeface="+mn-ea"/>
            <a:cs typeface="+mn-cs"/>
          </a:endParaRPr>
        </a:p>
      </dsp:txBody>
      <dsp:txXfrm>
        <a:off x="8673217" y="1451823"/>
        <a:ext cx="2359593" cy="826513"/>
      </dsp:txXfrm>
    </dsp:sp>
    <dsp:sp modelId="{F8F5BE52-68D2-47B8-B49A-551BF9B43FBC}">
      <dsp:nvSpPr>
        <dsp:cNvPr id="0" name=""/>
        <dsp:cNvSpPr/>
      </dsp:nvSpPr>
      <dsp:spPr>
        <a:xfrm>
          <a:off x="8782141" y="2560340"/>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935762" y="2706279"/>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rgbClr val="CC9900">
                  <a:lumMod val="50000"/>
                </a:srgbClr>
              </a:solidFill>
              <a:latin typeface="Aptos" panose="02110004020202020204"/>
              <a:ea typeface="+mn-ea"/>
              <a:cs typeface="+mn-cs"/>
            </a:rPr>
            <a:t>Die </a:t>
          </a:r>
          <a:r>
            <a:rPr lang="en-ZA" sz="2000" b="1" kern="1200" dirty="0" err="1">
              <a:solidFill>
                <a:srgbClr val="CC9900">
                  <a:lumMod val="50000"/>
                </a:srgbClr>
              </a:solidFill>
              <a:latin typeface="Aptos" panose="02110004020202020204"/>
              <a:ea typeface="+mn-ea"/>
              <a:cs typeface="+mn-cs"/>
            </a:rPr>
            <a:t>verkondiging</a:t>
          </a:r>
          <a:r>
            <a:rPr lang="en-ZA" sz="2000" b="1" kern="1200" dirty="0">
              <a:solidFill>
                <a:srgbClr val="CC9900">
                  <a:lumMod val="50000"/>
                </a:srgbClr>
              </a:solidFill>
              <a:latin typeface="Aptos" panose="02110004020202020204"/>
              <a:ea typeface="+mn-ea"/>
              <a:cs typeface="+mn-cs"/>
            </a:rPr>
            <a:t> van die </a:t>
          </a:r>
          <a:r>
            <a:rPr lang="en-ZA" sz="2000" b="1" kern="1200" dirty="0" err="1">
              <a:solidFill>
                <a:srgbClr val="CC9900">
                  <a:lumMod val="50000"/>
                </a:srgbClr>
              </a:solidFill>
              <a:latin typeface="Aptos" panose="02110004020202020204"/>
              <a:ea typeface="+mn-ea"/>
              <a:cs typeface="+mn-cs"/>
            </a:rPr>
            <a:t>evangelie</a:t>
          </a:r>
          <a:r>
            <a:rPr lang="en-ZA" sz="2000" b="1" kern="1200" dirty="0">
              <a:solidFill>
                <a:srgbClr val="CC9900">
                  <a:lumMod val="50000"/>
                </a:srgbClr>
              </a:solidFill>
              <a:latin typeface="Aptos" panose="02110004020202020204"/>
              <a:ea typeface="+mn-ea"/>
              <a:cs typeface="+mn-cs"/>
            </a:rPr>
            <a:t> (Kol. 1:28–29)</a:t>
          </a:r>
          <a:endParaRPr lang="en-US" sz="2000" b="1" kern="1200" noProof="0" dirty="0">
            <a:solidFill>
              <a:srgbClr val="CC9900">
                <a:lumMod val="50000"/>
              </a:srgbClr>
            </a:solidFill>
            <a:latin typeface="Aptos" panose="02110004020202020204"/>
            <a:ea typeface="+mn-ea"/>
            <a:cs typeface="+mn-cs"/>
          </a:endParaRPr>
        </a:p>
      </dsp:txBody>
      <dsp:txXfrm>
        <a:off x="8976390" y="2746907"/>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613720" y="990"/>
          <a:ext cx="3786152" cy="1322073"/>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H</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y het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aan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die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kruis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gesterf</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om die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prys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vir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sonde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te</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betaal</a:t>
          </a:r>
          <a:b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(Rom. 5:8).</a:t>
          </a:r>
          <a:endPar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3613720" y="990"/>
        <a:ext cx="3786152" cy="1322073"/>
      </dsp:txXfrm>
    </dsp:sp>
    <dsp:sp modelId="{C109F6EB-5007-4416-A0BB-A8537E14AA87}">
      <dsp:nvSpPr>
        <dsp:cNvPr id="0" name=""/>
        <dsp:cNvSpPr/>
      </dsp:nvSpPr>
      <dsp:spPr>
        <a:xfrm>
          <a:off x="777868" y="0"/>
          <a:ext cx="2231123" cy="1322073"/>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271113" y="1541207"/>
          <a:ext cx="3583318" cy="1610034"/>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Deur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geloof</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bekering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en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doop</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word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van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sonde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vrygemaak</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en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staan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sonder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vlek</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en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onberispelik</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voor</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God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regverdigmaking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b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(Rom. 5:10; Kol. 1:22).</a:t>
          </a:r>
          <a:endParaRPr lang="en-US" sz="1800" kern="1200" noProof="0" dirty="0">
            <a:effectLst>
              <a:outerShdw blurRad="38100" dist="38100" dir="2700000" algn="tl">
                <a:srgbClr val="000000">
                  <a:alpha val="43137"/>
                </a:srgbClr>
              </a:outerShdw>
            </a:effectLst>
          </a:endParaRPr>
        </a:p>
      </dsp:txBody>
      <dsp:txXfrm>
        <a:off x="271113" y="1541207"/>
        <a:ext cx="3583318" cy="1610034"/>
      </dsp:txXfrm>
    </dsp:sp>
    <dsp:sp modelId="{6C7FBD44-A5F9-4455-A01E-1F65E2D55A80}">
      <dsp:nvSpPr>
        <dsp:cNvPr id="0" name=""/>
        <dsp:cNvSpPr/>
      </dsp:nvSpPr>
      <dsp:spPr>
        <a:xfrm>
          <a:off x="3938744" y="1685187"/>
          <a:ext cx="1308853" cy="1322073"/>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604746" y="3369384"/>
          <a:ext cx="3786152" cy="1322073"/>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Deur die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werking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van die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Heilige</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Gees word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lewens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geleidelik</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verander</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en</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word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ons</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heilig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voor</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God [</a:t>
          </a:r>
          <a:r>
            <a:rPr lang="en-ZA" sz="18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heiligmaking</a:t>
          </a: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b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ZA"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(Rom. 8:1; 2 Kor. 5:17).</a:t>
          </a:r>
          <a:endParaRPr lang="en-US"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3604746" y="3369384"/>
        <a:ext cx="3786152" cy="1322073"/>
      </dsp:txXfrm>
    </dsp:sp>
    <dsp:sp modelId="{23C4F2D5-6CC6-4ABD-B543-1004840CE357}">
      <dsp:nvSpPr>
        <dsp:cNvPr id="0" name=""/>
        <dsp:cNvSpPr/>
      </dsp:nvSpPr>
      <dsp:spPr>
        <a:xfrm>
          <a:off x="787200" y="3369384"/>
          <a:ext cx="2231123" cy="132207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14814"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ZA" sz="2000" b="1" kern="1200" noProof="0" dirty="0">
              <a:effectLst>
                <a:outerShdw blurRad="38100" dist="38100" dir="2700000" algn="tl">
                  <a:srgbClr val="000000">
                    <a:alpha val="43137"/>
                  </a:srgbClr>
                </a:outerShdw>
              </a:effectLst>
            </a:rPr>
            <a:t>Bly in die </a:t>
          </a:r>
          <a:r>
            <a:rPr lang="en-ZA" sz="2000" b="1" kern="1200" noProof="0" dirty="0" err="1">
              <a:effectLst>
                <a:outerShdw blurRad="38100" dist="38100" dir="2700000" algn="tl">
                  <a:srgbClr val="000000">
                    <a:alpha val="43137"/>
                  </a:srgbClr>
                </a:outerShdw>
              </a:effectLst>
            </a:rPr>
            <a:t>geloof</a:t>
          </a:r>
          <a:endParaRPr lang="en-US" sz="2000" kern="1200" noProof="0" dirty="0">
            <a:effectLst>
              <a:outerShdw blurRad="38100" dist="38100" dir="2700000" algn="tl">
                <a:srgbClr val="000000">
                  <a:alpha val="43137"/>
                </a:srgbClr>
              </a:outerShdw>
            </a:effectLst>
          </a:endParaRPr>
        </a:p>
      </dsp:txBody>
      <dsp:txXfrm>
        <a:off x="29043" y="138220"/>
        <a:ext cx="3632464" cy="457347"/>
      </dsp:txXfrm>
    </dsp:sp>
    <dsp:sp modelId="{99D36536-A3B4-4D49-83BE-457AE2F5B7A2}">
      <dsp:nvSpPr>
        <dsp:cNvPr id="0" name=""/>
        <dsp:cNvSpPr/>
      </dsp:nvSpPr>
      <dsp:spPr>
        <a:xfrm>
          <a:off x="1806"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326715" y="722031"/>
          <a:ext cx="2505410"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nl-NL" sz="2000" b="1" kern="1200" noProof="0" dirty="0">
              <a:solidFill>
                <a:schemeClr val="tx1"/>
              </a:solidFill>
            </a:rPr>
            <a:t>Wees </a:t>
          </a:r>
          <a:r>
            <a:rPr lang="nl-NL" sz="2000" b="1" kern="1200" noProof="0" dirty="0">
              <a:solidFill>
                <a:prstClr val="black"/>
              </a:solidFill>
              <a:latin typeface="Aptos" panose="02110004020202020204"/>
              <a:ea typeface="+mn-ea"/>
              <a:cs typeface="+mn-cs"/>
            </a:rPr>
            <a:t>volhardend, soos Petrus wat, nadat hy uit die tronk bevry is, aanhou klop het totdat die deur vir hom oopgemaak is (Hand. 12:11–16).</a:t>
          </a:r>
          <a:endParaRPr lang="en-US" sz="2000" kern="1200" noProof="0" dirty="0">
            <a:solidFill>
              <a:schemeClr val="tx1"/>
            </a:solidFill>
          </a:endParaRPr>
        </a:p>
      </dsp:txBody>
      <dsp:txXfrm>
        <a:off x="1449041" y="844357"/>
        <a:ext cx="2260758" cy="2803207"/>
      </dsp:txXfrm>
    </dsp:sp>
    <dsp:sp modelId="{38F04ACA-9C01-45E8-8BFC-5DCFD3FAEB20}">
      <dsp:nvSpPr>
        <dsp:cNvPr id="0" name=""/>
        <dsp:cNvSpPr/>
      </dsp:nvSpPr>
      <dsp:spPr>
        <a:xfrm>
          <a:off x="4055450"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prstClr val="white"/>
              </a:solidFill>
              <a:effectLst>
                <a:outerShdw blurRad="38100" dist="38100" dir="2700000" algn="tl">
                  <a:srgbClr val="000000">
                    <a:alpha val="43137"/>
                  </a:srgbClr>
                </a:outerShdw>
              </a:effectLst>
              <a:latin typeface="Aptos" panose="02110004020202020204"/>
              <a:ea typeface="+mn-ea"/>
              <a:cs typeface="+mn-cs"/>
            </a:rPr>
            <a:t>Gegrond</a:t>
          </a:r>
          <a:endParaRPr lang="en-US" sz="20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069679" y="138220"/>
        <a:ext cx="3632464" cy="457347"/>
      </dsp:txXfrm>
    </dsp:sp>
    <dsp:sp modelId="{F20D61F0-7A4B-4A87-8119-BA789B8B2306}">
      <dsp:nvSpPr>
        <dsp:cNvPr id="0" name=""/>
        <dsp:cNvSpPr/>
      </dsp:nvSpPr>
      <dsp:spPr>
        <a:xfrm>
          <a:off x="4008750"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23630"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prstClr val="black"/>
              </a:solidFill>
              <a:latin typeface="Aptos" panose="02110004020202020204"/>
              <a:ea typeface="+mn-ea"/>
              <a:cs typeface="+mn-cs"/>
            </a:rPr>
            <a:t>Ons </a:t>
          </a:r>
          <a:r>
            <a:rPr lang="en-ZA" sz="2000" b="1" kern="1200" dirty="0" err="1">
              <a:solidFill>
                <a:prstClr val="black"/>
              </a:solidFill>
              <a:latin typeface="Aptos" panose="02110004020202020204"/>
              <a:ea typeface="+mn-ea"/>
              <a:cs typeface="+mn-cs"/>
            </a:rPr>
            <a:t>geloof</a:t>
          </a:r>
          <a:r>
            <a:rPr lang="en-ZA" sz="2000" b="1" kern="1200" dirty="0">
              <a:solidFill>
                <a:prstClr val="black"/>
              </a:solidFill>
              <a:latin typeface="Aptos" panose="02110004020202020204"/>
              <a:ea typeface="+mn-ea"/>
              <a:cs typeface="+mn-cs"/>
            </a:rPr>
            <a:t> </a:t>
          </a:r>
          <a:r>
            <a:rPr lang="en-ZA" sz="2000" b="1" kern="1200" dirty="0" err="1">
              <a:solidFill>
                <a:prstClr val="black"/>
              </a:solidFill>
              <a:latin typeface="Aptos" panose="02110004020202020204"/>
              <a:ea typeface="+mn-ea"/>
              <a:cs typeface="+mn-cs"/>
            </a:rPr>
            <a:t>moet</a:t>
          </a:r>
          <a:r>
            <a:rPr lang="en-ZA" sz="2000" b="1" kern="1200" dirty="0">
              <a:solidFill>
                <a:prstClr val="black"/>
              </a:solidFill>
              <a:latin typeface="Aptos" panose="02110004020202020204"/>
              <a:ea typeface="+mn-ea"/>
              <a:cs typeface="+mn-cs"/>
            </a:rPr>
            <a:t> vas wees, </a:t>
          </a:r>
          <a:r>
            <a:rPr lang="en-ZA" sz="2000" b="1" kern="1200" dirty="0" err="1">
              <a:solidFill>
                <a:prstClr val="black"/>
              </a:solidFill>
              <a:latin typeface="Aptos" panose="02110004020202020204"/>
              <a:ea typeface="+mn-ea"/>
              <a:cs typeface="+mn-cs"/>
            </a:rPr>
            <a:t>gegrond</a:t>
          </a:r>
          <a:r>
            <a:rPr lang="en-ZA" sz="2000" b="1" kern="1200" dirty="0">
              <a:solidFill>
                <a:prstClr val="black"/>
              </a:solidFill>
              <a:latin typeface="Aptos" panose="02110004020202020204"/>
              <a:ea typeface="+mn-ea"/>
              <a:cs typeface="+mn-cs"/>
            </a:rPr>
            <a:t> op die </a:t>
          </a:r>
          <a:r>
            <a:rPr lang="en-ZA" sz="2000" b="1" kern="1200" dirty="0" err="1">
              <a:solidFill>
                <a:prstClr val="black"/>
              </a:solidFill>
              <a:latin typeface="Aptos" panose="02110004020202020204"/>
              <a:ea typeface="+mn-ea"/>
              <a:cs typeface="+mn-cs"/>
            </a:rPr>
            <a:t>waarhede</a:t>
          </a:r>
          <a:r>
            <a:rPr lang="en-ZA" sz="2000" b="1" kern="1200" dirty="0">
              <a:solidFill>
                <a:prstClr val="black"/>
              </a:solidFill>
              <a:latin typeface="Aptos" panose="02110004020202020204"/>
              <a:ea typeface="+mn-ea"/>
              <a:cs typeface="+mn-cs"/>
            </a:rPr>
            <a:t> wat </a:t>
          </a:r>
          <a:r>
            <a:rPr lang="en-ZA" sz="2000" b="1" kern="1200" dirty="0" err="1">
              <a:solidFill>
                <a:prstClr val="black"/>
              </a:solidFill>
              <a:latin typeface="Aptos" panose="02110004020202020204"/>
              <a:ea typeface="+mn-ea"/>
              <a:cs typeface="+mn-cs"/>
            </a:rPr>
            <a:t>ons</a:t>
          </a:r>
          <a:r>
            <a:rPr lang="en-ZA" sz="2000" b="1" kern="1200" dirty="0">
              <a:solidFill>
                <a:prstClr val="black"/>
              </a:solidFill>
              <a:latin typeface="Aptos" panose="02110004020202020204"/>
              <a:ea typeface="+mn-ea"/>
              <a:cs typeface="+mn-cs"/>
            </a:rPr>
            <a:t> in die Bybel </a:t>
          </a:r>
          <a:r>
            <a:rPr lang="en-ZA" sz="2000" b="1" kern="1200" dirty="0" err="1">
              <a:solidFill>
                <a:prstClr val="black"/>
              </a:solidFill>
              <a:latin typeface="Aptos" panose="02110004020202020204"/>
              <a:ea typeface="+mn-ea"/>
              <a:cs typeface="+mn-cs"/>
            </a:rPr>
            <a:t>geleer</a:t>
          </a:r>
          <a:r>
            <a:rPr lang="en-ZA" sz="2000" b="1" kern="1200" dirty="0">
              <a:solidFill>
                <a:prstClr val="black"/>
              </a:solidFill>
              <a:latin typeface="Aptos" panose="02110004020202020204"/>
              <a:ea typeface="+mn-ea"/>
              <a:cs typeface="+mn-cs"/>
            </a:rPr>
            <a:t> het.</a:t>
          </a:r>
          <a:endParaRPr lang="en-US" sz="2000" b="1" kern="1200" noProof="0" dirty="0">
            <a:solidFill>
              <a:prstClr val="black"/>
            </a:solidFill>
            <a:latin typeface="Aptos" panose="02110004020202020204"/>
            <a:ea typeface="+mn-ea"/>
            <a:cs typeface="+mn-cs"/>
          </a:endParaRPr>
        </a:p>
      </dsp:txBody>
      <dsp:txXfrm>
        <a:off x="5537170" y="835571"/>
        <a:ext cx="2098377" cy="2820779"/>
      </dsp:txXfrm>
    </dsp:sp>
    <dsp:sp modelId="{C473FD13-5BAF-4B9B-BF2E-9AAD8331BEC3}">
      <dsp:nvSpPr>
        <dsp:cNvPr id="0" name=""/>
        <dsp:cNvSpPr/>
      </dsp:nvSpPr>
      <dsp:spPr>
        <a:xfrm>
          <a:off x="8037045"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effectLst>
                <a:outerShdw blurRad="38100" dist="38100" dir="2700000" algn="tl">
                  <a:srgbClr val="000000">
                    <a:alpha val="43137"/>
                  </a:srgbClr>
                </a:outerShdw>
              </a:effectLst>
            </a:rPr>
            <a:t>Standvastig</a:t>
          </a:r>
          <a:endParaRPr lang="en-US" sz="2000" kern="1200" noProof="0" dirty="0">
            <a:effectLst>
              <a:outerShdw blurRad="38100" dist="38100" dir="2700000" algn="tl">
                <a:srgbClr val="000000">
                  <a:alpha val="43137"/>
                </a:srgbClr>
              </a:outerShdw>
            </a:effectLst>
          </a:endParaRPr>
        </a:p>
      </dsp:txBody>
      <dsp:txXfrm>
        <a:off x="8051274" y="138220"/>
        <a:ext cx="3632464" cy="457347"/>
      </dsp:txXfrm>
    </dsp:sp>
    <dsp:sp modelId="{B9BC0BC2-73FB-4F25-88C4-5E109F8D6048}">
      <dsp:nvSpPr>
        <dsp:cNvPr id="0" name=""/>
        <dsp:cNvSpPr/>
      </dsp:nvSpPr>
      <dsp:spPr>
        <a:xfrm>
          <a:off x="7958651"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9990"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tx1"/>
              </a:solidFill>
            </a:rPr>
            <a:t>Ons moet onwrikbaar wees en nooit ophou om op “die hoop van die evangelie” te vertrou nie.</a:t>
          </a:r>
          <a:endParaRPr lang="en-US" sz="2000" kern="1200" noProof="0" dirty="0">
            <a:solidFill>
              <a:schemeClr val="tx1"/>
            </a:solidFill>
          </a:endParaRPr>
        </a:p>
      </dsp:txBody>
      <dsp:txXfrm>
        <a:off x="9483530"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757455" y="271645"/>
          <a:ext cx="3394825" cy="1060883"/>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571"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Dit is bedink voor die grondlegging van die wêreld (1 Pet. 1:20).</a:t>
          </a:r>
          <a:endParaRPr lang="en-US" sz="2000" kern="1200" noProof="0" dirty="0"/>
        </a:p>
      </dsp:txBody>
      <dsp:txXfrm>
        <a:off x="757455" y="271645"/>
        <a:ext cx="3394825" cy="1060883"/>
      </dsp:txXfrm>
    </dsp:sp>
    <dsp:sp modelId="{3C6B5002-180C-4477-A2ED-292F41229F86}">
      <dsp:nvSpPr>
        <dsp:cNvPr id="0" name=""/>
        <dsp:cNvSpPr/>
      </dsp:nvSpPr>
      <dsp:spPr>
        <a:xfrm>
          <a:off x="616004" y="118406"/>
          <a:ext cx="742618" cy="111392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19881" y="271931"/>
          <a:ext cx="3392682" cy="1060213"/>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118"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Dit is gedeeltelik aan die engele bekend gemaak (1 Pet. 1:12).</a:t>
          </a:r>
          <a:endParaRPr lang="en-US" sz="2000" kern="1200" noProof="0" dirty="0"/>
        </a:p>
      </dsp:txBody>
      <dsp:txXfrm>
        <a:off x="4419881" y="271931"/>
        <a:ext cx="3392682" cy="1060213"/>
      </dsp:txXfrm>
    </dsp:sp>
    <dsp:sp modelId="{C5F1C311-16D1-4BAD-BD58-36ECB6089C14}">
      <dsp:nvSpPr>
        <dsp:cNvPr id="0" name=""/>
        <dsp:cNvSpPr/>
      </dsp:nvSpPr>
      <dsp:spPr>
        <a:xfrm>
          <a:off x="4278520" y="118789"/>
          <a:ext cx="742149" cy="111322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0456" y="273649"/>
          <a:ext cx="3612901" cy="1056196"/>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5397"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’n Eerste aanduiding is aan Adam en Eva gegee (Gen. 3:15).</a:t>
          </a:r>
          <a:endParaRPr lang="en-US" sz="2000" kern="1200" noProof="0" dirty="0"/>
        </a:p>
      </dsp:txBody>
      <dsp:txXfrm>
        <a:off x="8120456" y="273649"/>
        <a:ext cx="3612901" cy="1056196"/>
      </dsp:txXfrm>
    </dsp:sp>
    <dsp:sp modelId="{99FF1246-F785-43B0-88F4-BA95F6998F80}">
      <dsp:nvSpPr>
        <dsp:cNvPr id="0" name=""/>
        <dsp:cNvSpPr/>
      </dsp:nvSpPr>
      <dsp:spPr>
        <a:xfrm>
          <a:off x="7938802" y="121088"/>
          <a:ext cx="739337" cy="1109006"/>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607570" y="1702833"/>
          <a:ext cx="3379828" cy="1056196"/>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5397"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Dit is aan die profete geopenbaar (1 Pet. 1:10–11).</a:t>
          </a:r>
          <a:endParaRPr lang="en-US" sz="2000" kern="1200" noProof="0" dirty="0"/>
        </a:p>
      </dsp:txBody>
      <dsp:txXfrm>
        <a:off x="607570" y="1702833"/>
        <a:ext cx="3379828" cy="1056196"/>
      </dsp:txXfrm>
    </dsp:sp>
    <dsp:sp modelId="{24FA9EF7-A039-45B7-914F-CE5657FE2BAA}">
      <dsp:nvSpPr>
        <dsp:cNvPr id="0" name=""/>
        <dsp:cNvSpPr/>
      </dsp:nvSpPr>
      <dsp:spPr>
        <a:xfrm>
          <a:off x="466743" y="1550271"/>
          <a:ext cx="739337" cy="1109006"/>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254463" y="1702833"/>
          <a:ext cx="3379828" cy="1056196"/>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5397"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Jesus het dit eers aan die Jode bekend gemaak (Matt. 15:24).</a:t>
          </a:r>
          <a:endParaRPr lang="en-US" sz="2000" kern="1200" noProof="0" dirty="0"/>
        </a:p>
      </dsp:txBody>
      <dsp:txXfrm>
        <a:off x="4254463" y="1702833"/>
        <a:ext cx="3379828" cy="1056196"/>
      </dsp:txXfrm>
    </dsp:sp>
    <dsp:sp modelId="{33EB6DAF-74F0-41B9-A2AB-5845D37A1B97}">
      <dsp:nvSpPr>
        <dsp:cNvPr id="0" name=""/>
        <dsp:cNvSpPr/>
      </dsp:nvSpPr>
      <dsp:spPr>
        <a:xfrm>
          <a:off x="4113637" y="1550271"/>
          <a:ext cx="739337" cy="1109006"/>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7973962" y="1609418"/>
          <a:ext cx="3751292" cy="1226938"/>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31047"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Daarna is dit ten volle aan alle mense geopenbaar (Kol. 1:27).</a:t>
          </a:r>
          <a:endParaRPr lang="en-US" sz="2000" kern="1200" noProof="0" dirty="0"/>
        </a:p>
      </dsp:txBody>
      <dsp:txXfrm>
        <a:off x="7973962" y="1609418"/>
        <a:ext cx="3751292" cy="1226938"/>
      </dsp:txXfrm>
    </dsp:sp>
    <dsp:sp modelId="{FD69359A-4654-49F1-B6B2-52CF039360B0}">
      <dsp:nvSpPr>
        <dsp:cNvPr id="0" name=""/>
        <dsp:cNvSpPr/>
      </dsp:nvSpPr>
      <dsp:spPr>
        <a:xfrm>
          <a:off x="7760530" y="1472944"/>
          <a:ext cx="858857" cy="128828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Hy het aan hulle Christelike leer en praktyk verduidelik (2 Tess. 2:15).</a:t>
          </a:r>
          <a:endParaRPr lang="en-US" sz="2000"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Hy het hulle gewaarsku oor die gevolge daarvan om die evangelie te verwerp (Heb. 10:25–29).</a:t>
          </a:r>
          <a:endParaRPr lang="en-US" sz="2000" kern="1200" noProof="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Hy het hulle gewaarsku teen die gevare van valse leraars (Hand. 20:29–30).</a:t>
          </a:r>
          <a:endParaRPr lang="en-US" sz="2000" kern="1200" noProof="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18/02/2026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18/02/2026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18/02/2026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18/02/2026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18/02/2026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VERSOENING</a:t>
            </a:r>
            <a:r>
              <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 AND HOOP</a:t>
            </a:r>
          </a:p>
        </p:txBody>
      </p:sp>
      <p:sp>
        <p:nvSpPr>
          <p:cNvPr id="5" name="CuadroTexto 4">
            <a:extLst>
              <a:ext uri="{FF2B5EF4-FFF2-40B4-BE49-F238E27FC236}">
                <a16:creationId xmlns:a16="http://schemas.microsoft.com/office/drawing/2014/main" id="{D1996CD4-A69F-B7FA-EBD2-92956A4A54EE}"/>
              </a:ext>
            </a:extLst>
          </p:cNvPr>
          <p:cNvSpPr txBox="1"/>
          <p:nvPr/>
        </p:nvSpPr>
        <p:spPr>
          <a:xfrm>
            <a:off x="4763552" y="6496050"/>
            <a:ext cx="2664897" cy="338554"/>
          </a:xfrm>
          <a:prstGeom prst="rect">
            <a:avLst/>
          </a:prstGeom>
          <a:noFill/>
        </p:spPr>
        <p:txBody>
          <a:bodyPr wrap="none" rtlCol="0">
            <a:spAutoFit/>
          </a:bodyPr>
          <a:lstStyle/>
          <a:p>
            <a:pPr algn="ctr"/>
            <a:r>
              <a:rPr lang="en-US" sz="1600" b="1" noProof="0" dirty="0">
                <a:solidFill>
                  <a:srgbClr val="C3AF97"/>
                </a:solidFill>
              </a:rPr>
              <a:t>Les 9 vir 28 </a:t>
            </a:r>
            <a:r>
              <a:rPr lang="en-US" sz="1600" b="1" noProof="0" dirty="0" err="1">
                <a:solidFill>
                  <a:srgbClr val="C3AF97"/>
                </a:solidFill>
              </a:rPr>
              <a:t>Februarie</a:t>
            </a:r>
            <a:r>
              <a:rPr lang="en-US" sz="1600" b="1" noProof="0" dirty="0">
                <a:solidFill>
                  <a:srgbClr val="C3AF97"/>
                </a:solidFill>
              </a:rPr>
              <a:t> 2026</a:t>
            </a: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DIE KRAG VAN DIE EVANGELIE</a:t>
            </a: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r>
              <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rPr>
              <a:t>DIE VERKONDIGING VAN DIE EVANGELIE</a:t>
            </a: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565848"/>
            <a:ext cx="11153774" cy="646331"/>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Hom verkondig ons, terwyl ons elke mens vermaan en elke mens in alle wysheid onderrig, om elke mens volmaak in Christus Jesus voor te stel; “ </a:t>
            </a:r>
            <a:r>
              <a:rPr lang="nl-NL"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(Kolossense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1:28)</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spcBef>
                <a:spcPts val="600"/>
              </a:spcBef>
            </a:pPr>
            <a:r>
              <a:rPr lang="nl-NL" sz="2000" b="1" dirty="0"/>
              <a:t>Hoe het Paulus die evangelie verkondig? Die fokus van sy prediking was Christus, en wel gekruisig (1 Kor. 1:23). Sodra mense Jesus aanvaar het, het hy hulle vermaan en onderrig totdat hulle volmaak was (Kol. 1:28–29). Hoe het hy dit gedoen?</a:t>
            </a:r>
            <a:endParaRPr lang="en-US" sz="2000" b="1" noProof="0" dirty="0"/>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3051835076"/>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07886"/>
          </a:xfrm>
          <a:prstGeom prst="rect">
            <a:avLst/>
          </a:prstGeom>
          <a:noFill/>
        </p:spPr>
        <p:txBody>
          <a:bodyPr wrap="square" rtlCol="0">
            <a:spAutoFit/>
          </a:bodyPr>
          <a:lstStyle/>
          <a:p>
            <a:pPr>
              <a:spcBef>
                <a:spcPts val="600"/>
              </a:spcBef>
            </a:pPr>
            <a:r>
              <a:rPr lang="nl-NL" sz="2000" b="1" dirty="0"/>
              <a:t>Wag ’n bietjie… hulle volmaak maak? En nie net ’n paar nie… “elke mens”! (Kol. 1:28b).</a:t>
            </a:r>
            <a:endParaRPr lang="en-US" sz="2000" b="1" noProof="0" dirty="0"/>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261423"/>
            <a:ext cx="8639902" cy="1323439"/>
          </a:xfrm>
          <a:prstGeom prst="rect">
            <a:avLst/>
          </a:prstGeom>
          <a:noFill/>
        </p:spPr>
        <p:txBody>
          <a:bodyPr wrap="square">
            <a:spAutoFit/>
          </a:bodyPr>
          <a:lstStyle/>
          <a:p>
            <a:pPr>
              <a:spcBef>
                <a:spcPts val="600"/>
              </a:spcBef>
            </a:pPr>
            <a:r>
              <a:rPr lang="nl-NL" sz="2000" b="1" dirty="0"/>
              <a:t>Die Griekse woord wat met “volwasse/volmaak” vertaal word (teleios) beteken volmaak en sonder gebrek. Deur die proses van Christelike groei word ons diep bewus van die diepte van God se wet en van sy vereistes. Ons doel is dus om volmaak in Christus Jesus te wees.</a:t>
            </a:r>
            <a:endParaRPr lang="en-US" sz="2000" b="1" noProof="0" dirty="0"/>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3293209"/>
          </a:xfrm>
          <a:prstGeom prst="rect">
            <a:avLst/>
          </a:prstGeom>
          <a:noFill/>
        </p:spPr>
        <p:txBody>
          <a:bodyPr wrap="square">
            <a:spAutoFit/>
          </a:bodyPr>
          <a:lstStyle/>
          <a:p>
            <a:pPr>
              <a:spcBef>
                <a:spcPts val="600"/>
              </a:spcBef>
            </a:pPr>
            <a:r>
              <a:rPr lang="nl-NL" sz="2600" b="1" dirty="0">
                <a:latin typeface="Constantia" panose="02030602050306030303" pitchFamily="18" charset="0"/>
              </a:rPr>
              <a:t>“Terwyl ons na die gekruisigde verlosser kyk, kry ons ‘n vollediger begrip van die omvang en betekeis van die offer wat deur die Majesteit van die hemel gebring is. Die verlossingsplan word voor ons verheerlik en die gedagte addn Golgota wek lewende en heilige emosies in ons harte op. Lofa an God en die Lam sal in ons harte en op ons lippe wees; want trots en selfaanbidding kan nie in die seil, wat die tonele van Golgota helder voor die gees hou, floreer nie.”</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7703136" y="5808445"/>
            <a:ext cx="3353931" cy="338554"/>
          </a:xfrm>
          <a:prstGeom prst="rect">
            <a:avLst/>
          </a:prstGeom>
          <a:noFill/>
        </p:spPr>
        <p:txBody>
          <a:bodyPr wrap="none" rtlCol="0">
            <a:spAutoFit/>
          </a:bodyPr>
          <a:lstStyle/>
          <a:p>
            <a:pPr algn="r"/>
            <a:r>
              <a:rPr lang="en-US" sz="1600" b="1" noProof="0" dirty="0"/>
              <a:t>EGW (Koning van die </a:t>
            </a:r>
            <a:r>
              <a:rPr lang="en-US" sz="1600" b="1" noProof="0" dirty="0" err="1"/>
              <a:t>Eeue</a:t>
            </a:r>
            <a:r>
              <a:rPr lang="en-US" sz="1600" b="1" noProof="0" dirty="0"/>
              <a:t>, bl. 668)</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421329"/>
            <a:ext cx="6303350" cy="415498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a:t>
            </a:r>
            <a:r>
              <a:rPr kumimoji="0" lang="nl-NL"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Want Hy het Hom wat geen sonde geken het nie, sonde vir ons gemaak, sodat ons kan word geregtigheid van God in Hom.</a:t>
            </a: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endParaRPr kumimoji="0" lang="en-U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769441"/>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lvl="0">
              <a:defRPr/>
            </a:pP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a:t>
            </a:r>
            <a:r>
              <a:rPr lang="en-ZA" dirty="0" err="1"/>
              <a:t>Korintiërs</a:t>
            </a: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5:21</a:t>
            </a: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2228015266"/>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826939" cy="1015663"/>
          </a:xfrm>
          <a:prstGeom prst="rect">
            <a:avLst/>
          </a:prstGeom>
          <a:noFill/>
        </p:spPr>
        <p:txBody>
          <a:bodyPr wrap="square" rtlCol="0">
            <a:spAutoFit/>
          </a:bodyPr>
          <a:lstStyle/>
          <a:p>
            <a:pPr>
              <a:spcBef>
                <a:spcPts val="600"/>
              </a:spcBef>
            </a:pPr>
            <a:r>
              <a:rPr lang="en-ZA" sz="2000" b="1" dirty="0"/>
              <a:t>Nadat Paulus </a:t>
            </a:r>
            <a:r>
              <a:rPr lang="en-ZA" sz="2000" b="1" dirty="0" err="1"/>
              <a:t>verklaar</a:t>
            </a:r>
            <a:r>
              <a:rPr lang="en-ZA" sz="2000" b="1" dirty="0"/>
              <a:t> het </a:t>
            </a:r>
            <a:r>
              <a:rPr lang="en-ZA" sz="2000" b="1" dirty="0" err="1"/>
              <a:t>dat</a:t>
            </a:r>
            <a:r>
              <a:rPr lang="en-ZA" sz="2000" b="1" dirty="0"/>
              <a:t> die </a:t>
            </a:r>
            <a:r>
              <a:rPr lang="en-ZA" sz="2000" b="1" dirty="0" err="1"/>
              <a:t>kruis</a:t>
            </a:r>
            <a:r>
              <a:rPr lang="en-ZA" sz="2000" b="1" dirty="0"/>
              <a:t> van Christus die </a:t>
            </a:r>
            <a:r>
              <a:rPr lang="en-ZA" sz="2000" b="1" dirty="0" err="1"/>
              <a:t>hemel</a:t>
            </a:r>
            <a:r>
              <a:rPr lang="en-ZA" sz="2000" b="1" dirty="0"/>
              <a:t> </a:t>
            </a:r>
            <a:r>
              <a:rPr lang="en-ZA" sz="2000" b="1" dirty="0" err="1"/>
              <a:t>en</a:t>
            </a:r>
            <a:r>
              <a:rPr lang="en-ZA" sz="2000" b="1" dirty="0"/>
              <a:t> die </a:t>
            </a:r>
            <a:r>
              <a:rPr lang="en-ZA" sz="2000" b="1" dirty="0" err="1"/>
              <a:t>aarde</a:t>
            </a:r>
            <a:r>
              <a:rPr lang="en-ZA" sz="2000" b="1" dirty="0"/>
              <a:t> </a:t>
            </a:r>
            <a:r>
              <a:rPr lang="en-ZA" sz="2000" b="1" dirty="0" err="1"/>
              <a:t>versoen</a:t>
            </a:r>
            <a:r>
              <a:rPr lang="en-ZA" sz="2000" b="1" dirty="0"/>
              <a:t> het (Kol. 1:20), </a:t>
            </a:r>
            <a:r>
              <a:rPr lang="en-ZA" sz="2000" b="1" dirty="0" err="1"/>
              <a:t>gaan</a:t>
            </a:r>
            <a:r>
              <a:rPr lang="en-ZA" sz="2000" b="1" dirty="0"/>
              <a:t> hy </a:t>
            </a:r>
            <a:r>
              <a:rPr lang="en-ZA" sz="2000" b="1" dirty="0" err="1"/>
              <a:t>voort</a:t>
            </a:r>
            <a:r>
              <a:rPr lang="en-ZA" sz="2000" b="1" dirty="0"/>
              <a:t> om die </a:t>
            </a:r>
            <a:r>
              <a:rPr lang="en-ZA" sz="2000" b="1" dirty="0" err="1"/>
              <a:t>praktiese</a:t>
            </a:r>
            <a:r>
              <a:rPr lang="en-ZA" sz="2000" b="1" dirty="0"/>
              <a:t> </a:t>
            </a:r>
            <a:r>
              <a:rPr lang="en-ZA" sz="2000" b="1" dirty="0" err="1"/>
              <a:t>uitwerking</a:t>
            </a:r>
            <a:r>
              <a:rPr lang="en-ZA" sz="2000" b="1" dirty="0"/>
              <a:t> van </a:t>
            </a:r>
            <a:r>
              <a:rPr lang="en-ZA" sz="2000" b="1" dirty="0" err="1"/>
              <a:t>hierdie</a:t>
            </a:r>
            <a:r>
              <a:rPr lang="en-ZA" sz="2000" b="1" dirty="0"/>
              <a:t> </a:t>
            </a:r>
            <a:r>
              <a:rPr lang="en-ZA" sz="2000" b="1" dirty="0" err="1"/>
              <a:t>versoening</a:t>
            </a:r>
            <a:r>
              <a:rPr lang="en-ZA" sz="2000" b="1" dirty="0"/>
              <a:t> vir </a:t>
            </a:r>
            <a:r>
              <a:rPr lang="en-ZA" sz="2000" b="1" dirty="0" err="1"/>
              <a:t>ons</a:t>
            </a:r>
            <a:r>
              <a:rPr lang="en-ZA" sz="2000" b="1" dirty="0"/>
              <a:t> </a:t>
            </a:r>
            <a:r>
              <a:rPr lang="en-ZA" sz="2000" b="1" dirty="0" err="1"/>
              <a:t>te</a:t>
            </a:r>
            <a:r>
              <a:rPr lang="en-ZA" sz="2000" b="1" dirty="0"/>
              <a:t> </a:t>
            </a:r>
            <a:r>
              <a:rPr lang="en-ZA" sz="2000" b="1" dirty="0" err="1"/>
              <a:t>verduidelik</a:t>
            </a:r>
            <a:r>
              <a:rPr lang="en-ZA" sz="2000" b="1" dirty="0"/>
              <a:t>.</a:t>
            </a:r>
            <a:endParaRPr lang="en-US" sz="2000" b="1" dirty="0"/>
          </a:p>
        </p:txBody>
      </p:sp>
      <p:sp>
        <p:nvSpPr>
          <p:cNvPr id="6" name="CuadroTexto 5">
            <a:extLst>
              <a:ext uri="{FF2B5EF4-FFF2-40B4-BE49-F238E27FC236}">
                <a16:creationId xmlns:a16="http://schemas.microsoft.com/office/drawing/2014/main" id="{3E253074-F8C2-A400-C4FB-283B6DFD5DD4}"/>
              </a:ext>
            </a:extLst>
          </p:cNvPr>
          <p:cNvSpPr txBox="1"/>
          <p:nvPr/>
        </p:nvSpPr>
        <p:spPr>
          <a:xfrm>
            <a:off x="2353437" y="1204566"/>
            <a:ext cx="7822950" cy="1015663"/>
          </a:xfrm>
          <a:prstGeom prst="rect">
            <a:avLst/>
          </a:prstGeom>
          <a:noFill/>
        </p:spPr>
        <p:txBody>
          <a:bodyPr wrap="square">
            <a:spAutoFit/>
          </a:bodyPr>
          <a:lstStyle/>
          <a:p>
            <a:r>
              <a:rPr lang="en-ZA" sz="2000" b="1" dirty="0"/>
              <a:t>Hoe het </a:t>
            </a:r>
            <a:r>
              <a:rPr lang="en-ZA" sz="2000" b="1" dirty="0" err="1"/>
              <a:t>dit</a:t>
            </a:r>
            <a:r>
              <a:rPr lang="en-ZA" sz="2000" b="1" dirty="0"/>
              <a:t> </a:t>
            </a:r>
            <a:r>
              <a:rPr lang="en-ZA" sz="2000" b="1" dirty="0" err="1"/>
              <a:t>ons</a:t>
            </a:r>
            <a:r>
              <a:rPr lang="en-ZA" sz="2000" b="1" dirty="0"/>
              <a:t> </a:t>
            </a:r>
            <a:r>
              <a:rPr lang="en-ZA" sz="2000" b="1" dirty="0" err="1"/>
              <a:t>verander</a:t>
            </a:r>
            <a:r>
              <a:rPr lang="en-ZA" sz="2000" b="1" dirty="0"/>
              <a:t>? Hoe het God </a:t>
            </a:r>
            <a:r>
              <a:rPr lang="en-ZA" sz="2000" b="1" dirty="0" err="1"/>
              <a:t>dit</a:t>
            </a:r>
            <a:r>
              <a:rPr lang="en-ZA" sz="2000" b="1" dirty="0"/>
              <a:t> </a:t>
            </a:r>
            <a:r>
              <a:rPr lang="en-ZA" sz="2000" b="1" dirty="0" err="1"/>
              <a:t>alles</a:t>
            </a:r>
            <a:r>
              <a:rPr lang="en-ZA" sz="2000" b="1" dirty="0"/>
              <a:t> </a:t>
            </a:r>
            <a:r>
              <a:rPr lang="en-ZA" sz="2000" b="1" dirty="0" err="1"/>
              <a:t>vooruit</a:t>
            </a:r>
            <a:r>
              <a:rPr lang="en-ZA" sz="2000" b="1" dirty="0"/>
              <a:t> </a:t>
            </a:r>
            <a:r>
              <a:rPr lang="en-ZA" sz="2000" b="1" dirty="0" err="1"/>
              <a:t>gesien</a:t>
            </a:r>
            <a:r>
              <a:rPr lang="en-ZA" sz="2000" b="1" dirty="0"/>
              <a:t>? Wat </a:t>
            </a:r>
            <a:r>
              <a:rPr lang="en-ZA" sz="2000" b="1" dirty="0" err="1"/>
              <a:t>kan</a:t>
            </a:r>
            <a:r>
              <a:rPr lang="en-ZA" sz="2000" b="1" dirty="0"/>
              <a:t> </a:t>
            </a:r>
            <a:r>
              <a:rPr lang="en-ZA" sz="2000" b="1" dirty="0" err="1"/>
              <a:t>ons</a:t>
            </a:r>
            <a:r>
              <a:rPr lang="en-ZA" sz="2000" b="1" dirty="0"/>
              <a:t> </a:t>
            </a:r>
            <a:r>
              <a:rPr lang="en-ZA" sz="2000" b="1" dirty="0" err="1"/>
              <a:t>doen</a:t>
            </a:r>
            <a:r>
              <a:rPr lang="en-ZA" sz="2000" b="1" dirty="0"/>
              <a:t> om </a:t>
            </a:r>
            <a:r>
              <a:rPr lang="en-ZA" sz="2000" b="1" dirty="0" err="1"/>
              <a:t>ander</a:t>
            </a:r>
            <a:r>
              <a:rPr lang="en-ZA" sz="2000" b="1" dirty="0"/>
              <a:t> </a:t>
            </a:r>
            <a:r>
              <a:rPr lang="en-ZA" sz="2000" b="1" dirty="0" err="1"/>
              <a:t>te</a:t>
            </a:r>
            <a:r>
              <a:rPr lang="en-ZA" sz="2000" b="1" dirty="0"/>
              <a:t> help om </a:t>
            </a:r>
            <a:r>
              <a:rPr lang="en-ZA" sz="2000" b="1" dirty="0" err="1"/>
              <a:t>deel</a:t>
            </a:r>
            <a:r>
              <a:rPr lang="en-ZA" sz="2000" b="1" dirty="0"/>
              <a:t> </a:t>
            </a:r>
            <a:r>
              <a:rPr lang="en-ZA" sz="2000" b="1" dirty="0" err="1"/>
              <a:t>te</a:t>
            </a:r>
            <a:r>
              <a:rPr lang="en-ZA" sz="2000" b="1" dirty="0"/>
              <a:t> </a:t>
            </a:r>
            <a:r>
              <a:rPr lang="en-ZA" sz="2000" b="1" dirty="0" err="1"/>
              <a:t>kry</a:t>
            </a:r>
            <a:r>
              <a:rPr lang="en-ZA" sz="2000" b="1" dirty="0"/>
              <a:t> </a:t>
            </a:r>
            <a:r>
              <a:rPr lang="en-ZA" sz="2000" b="1" dirty="0" err="1"/>
              <a:t>aan</a:t>
            </a:r>
            <a:r>
              <a:rPr lang="en-ZA" sz="2000" b="1" dirty="0"/>
              <a:t> </a:t>
            </a:r>
            <a:r>
              <a:rPr lang="en-ZA" sz="2000" b="1" dirty="0" err="1"/>
              <a:t>versoening</a:t>
            </a:r>
            <a:r>
              <a:rPr lang="en-ZA" sz="2000" b="1" dirty="0"/>
              <a:t> </a:t>
            </a:r>
            <a:r>
              <a:rPr lang="en-ZA" sz="2000" b="1" dirty="0" err="1"/>
              <a:t>en</a:t>
            </a:r>
            <a:r>
              <a:rPr lang="en-ZA" sz="2000" b="1" dirty="0"/>
              <a:t> hoop </a:t>
            </a:r>
            <a:r>
              <a:rPr lang="en-ZA" sz="2000" b="1" dirty="0" err="1"/>
              <a:t>te</a:t>
            </a:r>
            <a:r>
              <a:rPr lang="en-ZA" sz="2000" b="1" dirty="0"/>
              <a:t> </a:t>
            </a:r>
            <a:r>
              <a:rPr lang="en-ZA" sz="2000" b="1" dirty="0" err="1"/>
              <a:t>ontvang</a:t>
            </a:r>
            <a:r>
              <a:rPr lang="en-ZA" sz="2000" b="1" dirty="0"/>
              <a:t>?</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DIE EFFEK VAN VERSOENING</a:t>
            </a: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en-US" sz="4400" b="1" spc="600" dirty="0">
                <a:ln w="25400">
                  <a:solidFill>
                    <a:schemeClr val="accent2"/>
                  </a:solidFill>
                  <a:prstDash val="solid"/>
                </a:ln>
                <a:solidFill>
                  <a:schemeClr val="accent2">
                    <a:lumMod val="40000"/>
                    <a:lumOff val="60000"/>
                  </a:schemeClr>
                </a:solidFill>
              </a:rPr>
              <a:t>VAN KWAADDOENERS TOT HEILIGES</a:t>
            </a:r>
            <a:endParaRPr lang="en-US" sz="4400" b="1" spc="600" noProof="0" dirty="0">
              <a:ln w="25400">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599598"/>
            <a:ext cx="11277600" cy="1138773"/>
          </a:xfrm>
          <a:prstGeom prst="rect">
            <a:avLst/>
          </a:prstGeom>
          <a:noFill/>
        </p:spPr>
        <p:txBody>
          <a:bodyPr wrap="square">
            <a:spAutoFit/>
            <a:scene3d>
              <a:camera prst="orthographicFront"/>
              <a:lightRig rig="threePt" dir="t"/>
            </a:scene3d>
            <a:sp3d extrusionH="57150">
              <a:bevelT w="38100" h="38100"/>
            </a:sp3d>
          </a:bodyPr>
          <a:lstStyle/>
          <a:p>
            <a:pPr algn="ctr"/>
            <a:r>
              <a:rPr lang="en-ZA" b="1" dirty="0">
                <a:solidFill>
                  <a:schemeClr val="accent3"/>
                </a:solidFill>
                <a:latin typeface="Comic Sans MS" panose="030F0702030302020204" pitchFamily="66" charset="0"/>
              </a:rPr>
              <a:t>“</a:t>
            </a:r>
            <a:r>
              <a:rPr lang="x-none" b="1" dirty="0">
                <a:solidFill>
                  <a:schemeClr val="accent3"/>
                </a:solidFill>
                <a:latin typeface="Comic Sans MS" panose="030F0702030302020204" pitchFamily="66" charset="0"/>
              </a:rPr>
              <a:t>Ook julle wat vroeër vervreemd was en vyandig gesind deur die bose werke, het Hy nou versoen In die liggaam van sy vlees deur die dood, om julle heilig en sonder gebrek en onberispelik voor Hom te stel;</a:t>
            </a:r>
            <a:r>
              <a:rPr lang="en-ZA" b="1" dirty="0">
                <a:solidFill>
                  <a:schemeClr val="accent3"/>
                </a:solidFill>
                <a:latin typeface="Comic Sans MS" panose="030F0702030302020204" pitchFamily="66" charset="0"/>
              </a:rPr>
              <a:t>.” </a:t>
            </a:r>
            <a:r>
              <a:rPr lang="en-ZA" sz="1400" b="1" dirty="0">
                <a:solidFill>
                  <a:schemeClr val="accent3"/>
                </a:solidFill>
                <a:latin typeface="Comic Sans MS" panose="030F0702030302020204" pitchFamily="66" charset="0"/>
              </a:rPr>
              <a:t>(</a:t>
            </a:r>
            <a:r>
              <a:rPr lang="en-ZA" sz="1400" b="1" dirty="0" err="1">
                <a:solidFill>
                  <a:schemeClr val="accent3"/>
                </a:solidFill>
                <a:latin typeface="Comic Sans MS" panose="030F0702030302020204" pitchFamily="66" charset="0"/>
              </a:rPr>
              <a:t>Kolossense</a:t>
            </a:r>
            <a:r>
              <a:rPr lang="en-ZA" sz="1400" b="1" dirty="0">
                <a:solidFill>
                  <a:schemeClr val="accent3"/>
                </a:solidFill>
                <a:latin typeface="Comic Sans MS" panose="030F0702030302020204" pitchFamily="66" charset="0"/>
              </a:rPr>
              <a:t> 1:21–22)</a:t>
            </a:r>
          </a:p>
          <a:p>
            <a:pPr algn="ctr"/>
            <a:endParaRPr lang="en-US" sz="1400" b="1" noProof="0" dirty="0">
              <a:solidFill>
                <a:schemeClr val="accent3"/>
              </a:solidFill>
              <a:latin typeface="Comic Sans MS" panose="030F0702030302020204" pitchFamily="66" charset="0"/>
            </a:endParaRP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23686"/>
            <a:ext cx="4086713" cy="1323439"/>
          </a:xfrm>
          <a:prstGeom prst="rect">
            <a:avLst/>
          </a:prstGeom>
          <a:noFill/>
        </p:spPr>
        <p:txBody>
          <a:bodyPr wrap="square" rtlCol="0">
            <a:spAutoFit/>
          </a:bodyPr>
          <a:lstStyle/>
          <a:p>
            <a:r>
              <a:rPr lang="en-ZA" sz="2000" b="1" dirty="0"/>
              <a:t>Die </a:t>
            </a:r>
            <a:r>
              <a:rPr lang="en-ZA" sz="2000" b="1" dirty="0" err="1"/>
              <a:t>saak</a:t>
            </a:r>
            <a:r>
              <a:rPr lang="en-ZA" sz="2000" b="1" dirty="0"/>
              <a:t> is </a:t>
            </a:r>
            <a:r>
              <a:rPr lang="en-ZA" sz="2000" b="1" dirty="0" err="1"/>
              <a:t>eenvoudig</a:t>
            </a:r>
            <a:r>
              <a:rPr lang="en-ZA" sz="2000" b="1" dirty="0"/>
              <a:t>. Ons het in die sonde </a:t>
            </a:r>
            <a:r>
              <a:rPr lang="en-ZA" sz="2000" b="1" dirty="0" err="1"/>
              <a:t>geleef</a:t>
            </a:r>
            <a:r>
              <a:rPr lang="en-ZA" sz="2000" b="1" dirty="0"/>
              <a:t> </a:t>
            </a:r>
            <a:r>
              <a:rPr lang="en-ZA" sz="2000" b="1" dirty="0" err="1"/>
              <a:t>en</a:t>
            </a:r>
            <a:r>
              <a:rPr lang="en-ZA" sz="2000" b="1" dirty="0"/>
              <a:t> </a:t>
            </a:r>
            <a:r>
              <a:rPr lang="en-ZA" sz="2000" b="1" dirty="0" err="1"/>
              <a:t>daarom</a:t>
            </a:r>
            <a:r>
              <a:rPr lang="en-ZA" sz="2000" b="1" dirty="0"/>
              <a:t> was </a:t>
            </a:r>
            <a:r>
              <a:rPr lang="en-ZA" sz="2000" b="1" dirty="0" err="1"/>
              <a:t>ons</a:t>
            </a:r>
            <a:r>
              <a:rPr lang="en-ZA" sz="2000" b="1" dirty="0"/>
              <a:t> </a:t>
            </a:r>
            <a:r>
              <a:rPr lang="en-ZA" sz="2000" b="1" dirty="0" err="1"/>
              <a:t>bestem</a:t>
            </a:r>
            <a:r>
              <a:rPr lang="en-ZA" sz="2000" b="1" dirty="0"/>
              <a:t> tot die </a:t>
            </a:r>
            <a:r>
              <a:rPr lang="en-ZA" sz="2000" b="1" dirty="0" err="1"/>
              <a:t>ewige</a:t>
            </a:r>
            <a:r>
              <a:rPr lang="en-ZA" sz="2000" b="1" dirty="0"/>
              <a:t> </a:t>
            </a:r>
            <a:r>
              <a:rPr lang="en-ZA" sz="2000" b="1" dirty="0" err="1"/>
              <a:t>dood</a:t>
            </a:r>
            <a:r>
              <a:rPr lang="en-ZA" sz="2000" b="1" dirty="0"/>
              <a:t> (Rom. 6:23; </a:t>
            </a:r>
            <a:r>
              <a:rPr lang="en-ZA" sz="2000" b="1" dirty="0" err="1"/>
              <a:t>Openb</a:t>
            </a:r>
            <a:r>
              <a:rPr lang="en-ZA" sz="2000" b="1" dirty="0"/>
              <a:t>. 21:8).</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200336652"/>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949026"/>
            <a:ext cx="1551741" cy="1323439"/>
          </a:xfrm>
          <a:prstGeom prst="rect">
            <a:avLst/>
          </a:prstGeom>
          <a:noFill/>
        </p:spPr>
        <p:txBody>
          <a:bodyPr wrap="square">
            <a:spAutoFit/>
          </a:bodyPr>
          <a:lstStyle/>
          <a:p>
            <a:r>
              <a:rPr lang="en-ZA" sz="2000" b="1" dirty="0"/>
              <a:t>Maar God het ’n </a:t>
            </a:r>
            <a:r>
              <a:rPr lang="en-ZA" sz="2000" b="1" dirty="0" err="1"/>
              <a:t>groot</a:t>
            </a:r>
            <a:r>
              <a:rPr lang="en-ZA" sz="2000" b="1" dirty="0"/>
              <a:t> plan vir </a:t>
            </a:r>
            <a:r>
              <a:rPr lang="en-ZA" sz="2000" b="1" dirty="0" err="1"/>
              <a:t>ons</a:t>
            </a:r>
            <a:r>
              <a:rPr lang="en-ZA" sz="2000" b="1" dirty="0"/>
              <a:t> </a:t>
            </a:r>
            <a:r>
              <a:rPr lang="en-ZA" sz="2000" b="1" dirty="0" err="1"/>
              <a:t>voorberei</a:t>
            </a:r>
            <a:r>
              <a:rPr lang="en-ZA" dirty="0"/>
              <a:t>:</a:t>
            </a:r>
          </a:p>
        </p:txBody>
      </p:sp>
      <p:sp>
        <p:nvSpPr>
          <p:cNvPr id="20" name="CuadroTexto 19">
            <a:extLst>
              <a:ext uri="{FF2B5EF4-FFF2-40B4-BE49-F238E27FC236}">
                <a16:creationId xmlns:a16="http://schemas.microsoft.com/office/drawing/2014/main" id="{8FB664AE-ED1E-C533-E7E1-00DEBCB40DC0}"/>
              </a:ext>
            </a:extLst>
          </p:cNvPr>
          <p:cNvSpPr txBox="1"/>
          <p:nvPr/>
        </p:nvSpPr>
        <p:spPr>
          <a:xfrm>
            <a:off x="196334" y="3005510"/>
            <a:ext cx="3477420" cy="1631216"/>
          </a:xfrm>
          <a:prstGeom prst="rect">
            <a:avLst/>
          </a:prstGeom>
          <a:noFill/>
        </p:spPr>
        <p:txBody>
          <a:bodyPr wrap="square">
            <a:spAutoFit/>
          </a:bodyPr>
          <a:lstStyle/>
          <a:p>
            <a:r>
              <a:rPr lang="en-ZA" sz="2000" b="1" dirty="0" err="1"/>
              <a:t>Uit</a:t>
            </a:r>
            <a:r>
              <a:rPr lang="en-ZA" sz="2000" b="1" dirty="0"/>
              <a:t> </a:t>
            </a:r>
            <a:r>
              <a:rPr lang="en-ZA" sz="2000" b="1" dirty="0" err="1"/>
              <a:t>onsself</a:t>
            </a:r>
            <a:r>
              <a:rPr lang="en-ZA" sz="2000" b="1" dirty="0"/>
              <a:t> was </a:t>
            </a:r>
            <a:r>
              <a:rPr lang="en-ZA" sz="2000" b="1" dirty="0" err="1"/>
              <a:t>ons</a:t>
            </a:r>
            <a:r>
              <a:rPr lang="en-ZA" sz="2000" b="1" dirty="0"/>
              <a:t> </a:t>
            </a:r>
            <a:r>
              <a:rPr lang="en-ZA" sz="2000" b="1" dirty="0" err="1"/>
              <a:t>nie</a:t>
            </a:r>
            <a:r>
              <a:rPr lang="en-ZA" sz="2000" b="1" dirty="0"/>
              <a:t> in </a:t>
            </a:r>
            <a:r>
              <a:rPr lang="en-ZA" sz="2000" b="1" dirty="0" err="1"/>
              <a:t>staat</a:t>
            </a:r>
            <a:r>
              <a:rPr lang="en-ZA" sz="2000" b="1" dirty="0"/>
              <a:t> om </a:t>
            </a:r>
            <a:r>
              <a:rPr lang="en-ZA" sz="2000" b="1" dirty="0" err="1"/>
              <a:t>hierdie</a:t>
            </a:r>
            <a:r>
              <a:rPr lang="en-ZA" sz="2000" b="1" dirty="0"/>
              <a:t> </a:t>
            </a:r>
            <a:r>
              <a:rPr lang="en-ZA" sz="2000" b="1" dirty="0" err="1"/>
              <a:t>situasie</a:t>
            </a:r>
            <a:r>
              <a:rPr lang="en-ZA" sz="2000" b="1" dirty="0"/>
              <a:t> </a:t>
            </a:r>
            <a:r>
              <a:rPr lang="en-ZA" sz="2000" b="1" dirty="0" err="1"/>
              <a:t>te</a:t>
            </a:r>
            <a:r>
              <a:rPr lang="en-ZA" sz="2000" b="1" dirty="0"/>
              <a:t> </a:t>
            </a:r>
            <a:r>
              <a:rPr lang="en-ZA" sz="2000" b="1" dirty="0" err="1"/>
              <a:t>verander</a:t>
            </a:r>
            <a:r>
              <a:rPr lang="en-ZA" sz="2000" b="1" dirty="0"/>
              <a:t> of vir </a:t>
            </a:r>
            <a:r>
              <a:rPr lang="en-ZA" sz="2000" b="1" dirty="0" err="1"/>
              <a:t>ons</a:t>
            </a:r>
            <a:r>
              <a:rPr lang="en-ZA" sz="2000" b="1" dirty="0"/>
              <a:t> </a:t>
            </a:r>
            <a:r>
              <a:rPr lang="en-ZA" sz="2000" b="1" dirty="0" err="1"/>
              <a:t>verlossing</a:t>
            </a:r>
            <a:r>
              <a:rPr lang="en-ZA" sz="2000" b="1" dirty="0"/>
              <a:t> </a:t>
            </a:r>
            <a:r>
              <a:rPr lang="en-ZA" sz="2000" b="1" dirty="0" err="1"/>
              <a:t>te</a:t>
            </a:r>
            <a:r>
              <a:rPr lang="en-ZA" sz="2000" b="1" dirty="0"/>
              <a:t> </a:t>
            </a:r>
            <a:r>
              <a:rPr lang="en-ZA" sz="2000" b="1" dirty="0" err="1"/>
              <a:t>betaal</a:t>
            </a:r>
            <a:r>
              <a:rPr lang="en-ZA" sz="2000" b="1" dirty="0"/>
              <a:t> </a:t>
            </a:r>
            <a:r>
              <a:rPr lang="en-ZA" sz="2000" b="1" dirty="0" err="1"/>
              <a:t>nie</a:t>
            </a:r>
            <a:r>
              <a:rPr lang="en-ZA" sz="2000" b="1" dirty="0"/>
              <a:t>.</a:t>
            </a:r>
          </a:p>
          <a:p>
            <a:r>
              <a:rPr lang="en-US" sz="2000" b="1" noProof="0" dirty="0"/>
              <a:t>(Psalm 49:7-8).</a:t>
            </a:r>
            <a:endParaRPr lang="en-US" sz="2000"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p>
            <a:pPr algn="ctr"/>
            <a:r>
              <a:rPr lang="en-US"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GEGROND EN STANDVASTIG</a:t>
            </a: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861774"/>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dirty="0"/>
              <a:t> </a:t>
            </a:r>
            <a:r>
              <a:rPr lang="nl-NL"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as julle ten minste gegrond en vas bly in die geloof en julle nie laat afbring van die hoop van die evangelie nie, wat julle gehoor het </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Kolossense</a:t>
            </a:r>
            <a:r>
              <a:rPr lang="en-U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1:23a</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1015663"/>
          </a:xfrm>
          <a:prstGeom prst="rect">
            <a:avLst/>
          </a:prstGeom>
          <a:noFill/>
        </p:spPr>
        <p:txBody>
          <a:bodyPr wrap="square" rtlCol="0">
            <a:spAutoFit/>
          </a:bodyPr>
          <a:lstStyle/>
          <a:p>
            <a:pPr>
              <a:spcBef>
                <a:spcPts val="600"/>
              </a:spcBef>
            </a:pPr>
            <a:r>
              <a:rPr lang="nl-NL" sz="2000" b="1" dirty="0"/>
              <a:t>Ons is reeds geregverdig, ons word geheilig, maar die reis is nog nie verby nie. Ons loop die gevaar om af te dwaal en nie die doel te bereik nie. Daarom vermaan Paulus ons tot drie dinge </a:t>
            </a:r>
            <a:r>
              <a:rPr lang="en-US" sz="2000" b="1" noProof="0" dirty="0"/>
              <a:t>(</a:t>
            </a:r>
            <a:r>
              <a:rPr lang="en-US" sz="2000" b="1" dirty="0" err="1"/>
              <a:t>Kolossense</a:t>
            </a:r>
            <a:r>
              <a:rPr lang="en-US" sz="2000" b="1" dirty="0"/>
              <a:t> 1:23a)</a:t>
            </a:r>
            <a:r>
              <a:rPr lang="en-US" sz="2000" b="1" noProof="0" dirty="0"/>
              <a:t>:</a:t>
            </a: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3064691196"/>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HOOP</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spc="300" noProof="0" dirty="0">
                <a:ln/>
                <a:solidFill>
                  <a:srgbClr val="FFD03B"/>
                </a:solidFill>
                <a:effectLst>
                  <a:outerShdw blurRad="38100" dist="25400" dir="2700000" algn="tl">
                    <a:schemeClr val="accent2">
                      <a:lumMod val="20000"/>
                      <a:lumOff val="80000"/>
                      <a:alpha val="85000"/>
                    </a:schemeClr>
                  </a:outerShdw>
                </a:effectLst>
              </a:rPr>
              <a:t>OM HOOP TE BRING</a:t>
            </a: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646331"/>
          </a:xfrm>
          <a:prstGeom prst="rect">
            <a:avLst/>
          </a:prstGeom>
          <a:noFill/>
        </p:spPr>
        <p:txBody>
          <a:bodyPr wrap="square">
            <a:spAutoFit/>
          </a:bodyPr>
          <a:lstStyle/>
          <a:p>
            <a:pPr algn="ct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waarvan ek ‘n dienaar geword het volgens die bediening van God wat aan my gegee is in julle belang, om die woord van God te vervul,” </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Kolossense</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323439"/>
          </a:xfrm>
          <a:prstGeom prst="rect">
            <a:avLst/>
          </a:prstGeom>
          <a:noFill/>
        </p:spPr>
        <p:txBody>
          <a:bodyPr wrap="square" rtlCol="0">
            <a:spAutoFit/>
          </a:bodyPr>
          <a:lstStyle/>
          <a:p>
            <a:pPr>
              <a:spcBef>
                <a:spcPts val="600"/>
              </a:spcBef>
            </a:pPr>
            <a:r>
              <a:rPr lang="nl-NL" sz="2000" b="1" dirty="0"/>
              <a:t>Soos ons gesien het, is God se plan vir ons verlossing gegrond op die dood van Jesus en sluit dit ons regverdigmaking en heiligmaking in. Maar iets belangriks het ontbreek: ons moes hierdie plan leer ken om dit te kan aanvaar. Ons het iemand nodig gehad om dit aan ons te openbaar.</a:t>
            </a:r>
            <a:endParaRPr lang="en-US" sz="2000" b="1" noProof="0" dirty="0"/>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878459"/>
            <a:ext cx="4619624" cy="1631216"/>
          </a:xfrm>
          <a:prstGeom prst="rect">
            <a:avLst/>
          </a:prstGeom>
          <a:noFill/>
        </p:spPr>
        <p:txBody>
          <a:bodyPr wrap="square">
            <a:spAutoFit/>
          </a:bodyPr>
          <a:lstStyle/>
          <a:p>
            <a:pPr>
              <a:spcBef>
                <a:spcPts val="600"/>
              </a:spcBef>
            </a:pPr>
            <a:r>
              <a:rPr lang="nl-NL" sz="2000" b="1" dirty="0"/>
              <a:t>Hier kom “God se huishouding” [God se manier om omstandighede, gedagtes, mense, ens. te orden] ter sprake, waarvan Paulus ’n dienaar was (Kol. 1:25).</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481715"/>
            <a:ext cx="8751686" cy="1323439"/>
          </a:xfrm>
          <a:prstGeom prst="rect">
            <a:avLst/>
          </a:prstGeom>
          <a:noFill/>
        </p:spPr>
        <p:txBody>
          <a:bodyPr wrap="square">
            <a:spAutoFit/>
          </a:bodyPr>
          <a:lstStyle/>
          <a:p>
            <a:pPr>
              <a:spcBef>
                <a:spcPts val="600"/>
              </a:spcBef>
            </a:pPr>
            <a:r>
              <a:rPr lang="nl-NL" sz="2000" b="1" dirty="0"/>
              <a:t>Paulus het hom daarin verheug om deel van hierdie plan te wees, al het dit ook verdrukkinge ingesluit (Kol. 1:24). Van sy gevangenskap in Rome tot sy dood het hy minstens sewe van die veertien briewe geskryf wat in die Nuwe Testament bewaar is.</a:t>
            </a:r>
            <a:endParaRPr lang="en-US" sz="2000" b="1" noProof="0" dirty="0"/>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spcBef>
                <a:spcPts val="600"/>
              </a:spcBef>
            </a:pPr>
            <a:r>
              <a:rPr lang="nl-NL" sz="2000" b="1" dirty="0"/>
              <a:t>Paulus was ’n belangrike deel van God se plan, en hy het hom daarin verheug. Ons kan ook deel wees van hierdie plan deur ander na die kennis van Christus te lei. Dit is ons vreugde!</a:t>
            </a:r>
            <a:endParaRPr lang="en-US" sz="2000" b="1" noProof="0" dirty="0"/>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en-US" sz="4400" b="1" spc="300" dirty="0">
                <a:ln w="13462">
                  <a:noFill/>
                  <a:prstDash val="solid"/>
                </a:ln>
                <a:solidFill>
                  <a:schemeClr val="accent4">
                    <a:lumMod val="60000"/>
                    <a:lumOff val="40000"/>
                  </a:schemeClr>
                </a:solidFill>
                <a:effectLst>
                  <a:outerShdw dist="25400" dir="2700000" algn="bl" rotWithShape="0">
                    <a:schemeClr val="accent3"/>
                  </a:outerShdw>
                </a:effectLst>
              </a:rPr>
              <a:t>DIE GEHEIMENIS VAN GOD</a:t>
            </a:r>
            <a:endParaRPr 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endParaRP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noProof="0" dirty="0">
                <a:solidFill>
                  <a:schemeClr val="accent6">
                    <a:lumMod val="75000"/>
                  </a:schemeClr>
                </a:solidFill>
                <a:latin typeface="Comic Sans MS" panose="030F0702030302020204" pitchFamily="66" charset="0"/>
              </a:rPr>
              <a:t>“</a:t>
            </a:r>
            <a:r>
              <a:rPr lang="nl-NL" b="1" dirty="0">
                <a:solidFill>
                  <a:schemeClr val="accent6">
                    <a:lumMod val="75000"/>
                  </a:schemeClr>
                </a:solidFill>
                <a:latin typeface="Comic Sans MS" panose="030F0702030302020204" pitchFamily="66" charset="0"/>
              </a:rPr>
              <a:t>die verborgenheid wat van die eeue en geslagte af verborge was, maar nou geopenbaar is aan sy heiliges,”</a:t>
            </a:r>
            <a:r>
              <a:rPr lang="en-US" b="1" noProof="0" dirty="0">
                <a:solidFill>
                  <a:schemeClr val="accent6">
                    <a:lumMod val="75000"/>
                  </a:schemeClr>
                </a:solidFill>
                <a:latin typeface="Comic Sans MS" panose="030F0702030302020204" pitchFamily="66" charset="0"/>
              </a:rPr>
              <a:t> </a:t>
            </a:r>
            <a:r>
              <a:rPr lang="en-US" sz="1400" b="1" noProof="0" dirty="0">
                <a:solidFill>
                  <a:schemeClr val="accent6">
                    <a:lumMod val="75000"/>
                  </a:schemeClr>
                </a:solidFill>
                <a:latin typeface="Comic Sans MS" panose="030F0702030302020204" pitchFamily="66" charset="0"/>
              </a:rPr>
              <a:t>(</a:t>
            </a:r>
            <a:r>
              <a:rPr lang="en-US" sz="1400" b="1" noProof="0" dirty="0" err="1">
                <a:solidFill>
                  <a:schemeClr val="accent6">
                    <a:lumMod val="75000"/>
                  </a:schemeClr>
                </a:solidFill>
                <a:latin typeface="Comic Sans MS" panose="030F0702030302020204" pitchFamily="66" charset="0"/>
              </a:rPr>
              <a:t>Kolossense</a:t>
            </a:r>
            <a:r>
              <a:rPr lang="en-US" sz="1400" b="1" noProof="0" dirty="0">
                <a:solidFill>
                  <a:schemeClr val="accent6">
                    <a:lumMod val="75000"/>
                  </a:schemeClr>
                </a:solidFill>
                <a:latin typeface="Comic Sans MS" panose="030F0702030302020204" pitchFamily="66" charset="0"/>
              </a:rPr>
              <a:t>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1015663"/>
          </a:xfrm>
          <a:prstGeom prst="rect">
            <a:avLst/>
          </a:prstGeom>
          <a:noFill/>
        </p:spPr>
        <p:txBody>
          <a:bodyPr wrap="square" rtlCol="0">
            <a:spAutoFit/>
          </a:bodyPr>
          <a:lstStyle/>
          <a:p>
            <a:pPr>
              <a:spcBef>
                <a:spcPts val="600"/>
              </a:spcBef>
            </a:pPr>
            <a:r>
              <a:rPr lang="nl-NL" sz="2000" b="1" dirty="0"/>
              <a:t>Paulus praat van ’n geheimenis wat ná die opstanding van Christus aan die kerk geopenbaar is (Kol. 1:26). Tot dan toe was daar net flitse daarvan. Maar wat is hierdie geheimenis? “Christus in julle, die hoop van die heerlikheid” (Kol. 1:27).</a:t>
            </a:r>
            <a:endParaRPr lang="en-US" sz="2000" b="1" noProof="0" dirty="0"/>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1029974235"/>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631216"/>
          </a:xfrm>
          <a:prstGeom prst="rect">
            <a:avLst/>
          </a:prstGeom>
          <a:noFill/>
        </p:spPr>
        <p:txBody>
          <a:bodyPr wrap="square" rtlCol="0">
            <a:spAutoFit/>
          </a:bodyPr>
          <a:lstStyle/>
          <a:p>
            <a:pPr>
              <a:spcBef>
                <a:spcPts val="600"/>
              </a:spcBef>
            </a:pPr>
            <a:r>
              <a:rPr lang="nl-NL" sz="2000" b="1" dirty="0"/>
              <a:t>Daar is nog steeds fases van hierdie geheimenis wat moet ontvou. Nou leef ons in die hoop om verheerlik te word. Watter verandering! Watter geheimenis! Sonde-mense word geregverdig, geheilig en verheerlik deur die verlossende bloed van Jesus. Hierdie geheimenis sal vir ewig ’n onderwerp van studie bly.</a:t>
            </a:r>
            <a:endParaRPr lang="en-US" sz="2000" b="1" noProof="0" dirty="0"/>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716</TotalTime>
  <Words>1299</Words>
  <Application>Microsoft Office PowerPoint</Application>
  <PresentationFormat>Panorámica</PresentationFormat>
  <Paragraphs>63</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Comic Sans MS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2026-01-24T16:42:04Z</dcterms:created>
  <dcterms:modified xsi:type="dcterms:W3CDTF">2026-02-18T15:43:42Z</dcterms:modified>
</cp:coreProperties>
</file>