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4660"/>
  </p:normalViewPr>
  <p:slideViewPr>
    <p:cSldViewPr snapToGrid="0">
      <p:cViewPr varScale="1">
        <p:scale>
          <a:sx n="101" d="100"/>
          <a:sy n="101" d="100"/>
        </p:scale>
        <p:origin x="15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nl-NL" sz="2000" b="1" dirty="0">
              <a:solidFill>
                <a:schemeClr val="tx2">
                  <a:lumMod val="50000"/>
                </a:schemeClr>
              </a:solidFill>
            </a:rPr>
            <a:t>Hoe om die Bybel te bestudeer</a:t>
          </a:r>
          <a:r>
            <a:rPr lang="en" sz="2000" b="1" dirty="0">
              <a:solidFill>
                <a:schemeClr val="tx2">
                  <a:lumMod val="50000"/>
                </a:schemeClr>
              </a:solidFill>
            </a:rPr>
            <a:t>:</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af-ZA" sz="2000" b="1" dirty="0">
              <a:effectLst>
                <a:outerShdw blurRad="38100" dist="38100" dir="2700000" algn="tl">
                  <a:srgbClr val="000000"/>
                </a:outerShdw>
              </a:effectLst>
            </a:rPr>
            <a:t>Tyd</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af-ZA" sz="2000" b="1" dirty="0">
              <a:effectLst>
                <a:outerShdw blurRad="38100" dist="38100" dir="2700000" algn="tl">
                  <a:srgbClr val="000000"/>
                </a:outerShdw>
              </a:effectLst>
            </a:rPr>
            <a:t>Die plek</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af-ZA" sz="2000" b="1" dirty="0">
              <a:effectLst>
                <a:outerShdw blurRad="38100" dist="38100" dir="2700000" algn="tl">
                  <a:srgbClr val="000000"/>
                </a:outerShdw>
              </a:effectLst>
            </a:rPr>
            <a:t>Die tegniek</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af-ZA" sz="2000" b="1" dirty="0">
              <a:solidFill>
                <a:schemeClr val="accent2">
                  <a:lumMod val="50000"/>
                </a:schemeClr>
              </a:solidFill>
            </a:rPr>
            <a:t>Voordele van Bybelstudie</a:t>
          </a:r>
          <a:r>
            <a:rPr lang="en" sz="2000" b="1" dirty="0">
              <a:solidFill>
                <a:schemeClr val="accent2">
                  <a:lumMod val="50000"/>
                </a:schemeClr>
              </a:solidFill>
            </a:rPr>
            <a:t>:</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nl-NL" sz="2000" b="1" dirty="0">
              <a:effectLst>
                <a:outerShdw blurRad="38100" dist="38100" dir="2700000" algn="tl">
                  <a:srgbClr val="000000"/>
                </a:outerShdw>
              </a:effectLst>
            </a:rPr>
            <a:t>Die voordeel daarvan om dit te deel</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nl-NL" sz="2000" b="1" dirty="0">
              <a:effectLst>
                <a:outerShdw blurRad="38100" dist="38100" dir="2700000" algn="tl">
                  <a:srgbClr val="000000"/>
                </a:outerShdw>
              </a:effectLst>
            </a:rPr>
            <a:t>Die voordeel daarvan om dit te eet</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nl-NL" sz="2000" b="1" dirty="0">
              <a:effectLst>
                <a:outerShdw blurRad="38100" dist="38100" dir="2700000" algn="tl">
                  <a:srgbClr val="000000"/>
                </a:outerShdw>
              </a:effectLst>
            </a:rPr>
            <a:t>'n Diepgaande studie van die Bybel bestaan ​​uit vier afdelings</a:t>
          </a:r>
          <a:endParaRPr lang="en" sz="2000" b="1" dirty="0">
            <a:effectLst>
              <a:outerShdw blurRad="38100" dist="38100" dir="2700000" algn="tl">
                <a:srgbClr val="000000"/>
              </a:outerShdw>
            </a:effectLst>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af-ZA" sz="2000" b="1" dirty="0">
              <a:effectLst>
                <a:outerShdw blurRad="38100" dist="38100" dir="2700000" algn="tl">
                  <a:srgbClr val="000000"/>
                </a:outerShdw>
              </a:effectLst>
            </a:rPr>
            <a:t>Bid</a:t>
          </a:r>
          <a:endParaRPr lang="en" sz="2000" b="1" dirty="0">
            <a:effectLst>
              <a:outerShdw blurRad="38100" dist="38100" dir="2700000" algn="tl">
                <a:srgbClr val="000000"/>
              </a:outerShdw>
            </a:effectLst>
          </a:endParaRP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nl-NL" sz="2000" b="1" dirty="0">
              <a:effectLst>
                <a:outerShdw blurRad="38100" dist="38100" dir="2700000" algn="tl">
                  <a:srgbClr val="000000"/>
                </a:outerShdw>
              </a:effectLst>
            </a:rPr>
            <a:t>Lees en verstaan [voorgestelde tegniek]</a:t>
          </a:r>
          <a:endParaRPr lang="en" sz="2000" b="1" dirty="0">
            <a:effectLst>
              <a:outerShdw blurRad="38100" dist="38100" dir="2700000" algn="tl">
                <a:srgbClr val="000000"/>
              </a:outerShdw>
            </a:effectLst>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af-ZA" sz="2000" b="1" dirty="0">
              <a:effectLst>
                <a:outerShdw blurRad="38100" dist="38100" dir="2700000" algn="tl">
                  <a:srgbClr val="000000"/>
                </a:outerShdw>
              </a:effectLst>
            </a:rPr>
            <a:t>Bid</a:t>
          </a:r>
          <a:endParaRPr lang="en" sz="2000" b="1" dirty="0">
            <a:effectLst>
              <a:outerShdw blurRad="38100" dist="38100" dir="2700000" algn="tl">
                <a:srgbClr val="000000"/>
              </a:outerShdw>
            </a:effectLst>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 sz="2000" b="1" dirty="0">
              <a:effectLst>
                <a:outerShdw blurRad="38100" dist="38100" dir="2700000" algn="tl">
                  <a:srgbClr val="000000"/>
                </a:outerShdw>
              </a:effectLst>
            </a:rPr>
            <a:t>Deel</a:t>
          </a: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nl-NL" sz="2000" b="1" dirty="0">
              <a:effectLst/>
            </a:rPr>
            <a:t>Nooi die Heilige Gees om jou in die studies te lei</a:t>
          </a:r>
          <a:endParaRPr lang="en" sz="2000" b="1" dirty="0">
            <a:effectLst/>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2000" b="1" dirty="0">
              <a:effectLst/>
            </a:rPr>
            <a:t>Kies 'n vers of gedeelte uit die Bybel</a:t>
          </a:r>
          <a:endParaRPr lang="en" sz="2000" b="1" dirty="0">
            <a:effectLst/>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nl-NL" sz="2000" b="1" dirty="0">
              <a:effectLst/>
            </a:rPr>
            <a:t>Hy sal jou hart en verstand aanraak sodat jy verstaan wat jy lees</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2000" b="1" kern="1200" dirty="0">
              <a:solidFill>
                <a:prstClr val="black"/>
              </a:solidFill>
              <a:effectLst/>
              <a:latin typeface="Aptos" panose="02110004020202020204"/>
              <a:ea typeface="+mn-ea"/>
              <a:cs typeface="+mn-cs"/>
            </a:rPr>
            <a:t>Skryf dit neer om jou te help om dit in jou gedagtes te graveer</a:t>
          </a:r>
          <a:endParaRPr lang="en" sz="2000" b="1" kern="1200" dirty="0">
            <a:effectLst/>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af-ZA" sz="2000" b="1" kern="1200" dirty="0">
              <a:solidFill>
                <a:schemeClr val="bg1"/>
              </a:solidFill>
              <a:effectLst>
                <a:outerShdw blurRad="38100" dist="38100" dir="2700000" algn="tl">
                  <a:srgbClr val="000000"/>
                </a:outerShdw>
              </a:effectLst>
              <a:latin typeface="Aptos" panose="02110004020202020204"/>
              <a:ea typeface="+mn-ea"/>
              <a:cs typeface="+mn-cs"/>
            </a:rPr>
            <a:t>Onderstreep die </a:t>
          </a:r>
          <a:r>
            <a:rPr lang="af-ZA" sz="2000" b="1" kern="1200" dirty="0" err="1">
              <a:solidFill>
                <a:schemeClr val="bg1"/>
              </a:solidFill>
              <a:effectLst>
                <a:outerShdw blurRad="38100" dist="38100" dir="2700000" algn="tl">
                  <a:srgbClr val="000000"/>
                </a:outerShdw>
              </a:effectLst>
              <a:latin typeface="Aptos" panose="02110004020202020204"/>
              <a:ea typeface="+mn-ea"/>
              <a:cs typeface="+mn-cs"/>
            </a:rPr>
            <a:t>sleutelgedagtes</a:t>
          </a:r>
          <a:endParaRPr lang="en" sz="2000" b="1" kern="120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2000" b="1" dirty="0">
              <a:solidFill>
                <a:schemeClr val="bg1"/>
              </a:solidFill>
              <a:effectLst>
                <a:outerShdw blurRad="38100" dist="38100" dir="2700000" algn="tl">
                  <a:srgbClr val="000000"/>
                </a:outerShdw>
              </a:effectLst>
            </a:rPr>
            <a:t>Skryf die gedagtes neer wat daardie sleutelgedagtes inspireer</a:t>
          </a:r>
          <a:endParaRPr lang="en" sz="2000" b="1" dirty="0">
            <a:solidFill>
              <a:schemeClr val="bg1"/>
            </a:solidFill>
            <a:effectLst>
              <a:outerShdw blurRad="38100" dist="38100" dir="2700000" algn="tl">
                <a:srgbClr val="000000"/>
              </a:outerShdw>
            </a:effectLst>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2000" b="1" kern="1200" dirty="0">
              <a:effectLst/>
            </a:rPr>
            <a:t>Vra God om jou te help om die idees wat jy geleer het toe te pas</a:t>
          </a:r>
          <a:endParaRPr lang="en" sz="2000" b="1" kern="1200" dirty="0">
            <a:effectLst/>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2000" b="1" kern="1200" dirty="0">
              <a:effectLst/>
            </a:rPr>
            <a:t>Dink na oor met wie jy kan deel wat jy geleer het</a:t>
          </a:r>
          <a:endParaRPr lang="en" sz="2000" b="1" kern="1200" dirty="0">
            <a:effectLst/>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35871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65577"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88904"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286593" custLinFactNeighborX="-8940" custLinFactNeighborY="-14424">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af-ZA" sz="2400" b="1" dirty="0">
              <a:effectLst>
                <a:outerShdw blurRad="38100" dist="38100" dir="2700000" algn="tl">
                  <a:srgbClr val="000000"/>
                </a:outerShdw>
              </a:effectLst>
            </a:rPr>
            <a:t>Ander </a:t>
          </a:r>
          <a:r>
            <a:rPr lang="af-ZA" sz="2400" b="1" dirty="0" err="1">
              <a:effectLst>
                <a:outerShdw blurRad="38100" dist="38100" dir="2700000" algn="tl">
                  <a:srgbClr val="000000"/>
                </a:outerShdw>
              </a:effectLst>
            </a:rPr>
            <a:t>Bybelstudietegnieke</a:t>
          </a:r>
          <a:endParaRPr lang="en" sz="2400" b="1"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af-ZA" sz="2000" b="1" dirty="0">
              <a:solidFill>
                <a:schemeClr val="tx1"/>
              </a:solidFill>
              <a:effectLst/>
            </a:rPr>
            <a:t>Vergelyk vers met vers (Jesaja 28:10)</a:t>
          </a:r>
          <a:endParaRPr lang="en" sz="2000" b="1" dirty="0">
            <a:solidFill>
              <a:schemeClr val="tx1"/>
            </a:solidFill>
            <a:effectLst/>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en" sz="2000" b="1" dirty="0">
              <a:solidFill>
                <a:schemeClr val="tx1"/>
              </a:solidFill>
              <a:effectLst/>
            </a:rPr>
            <a:t>Study chapters or entire books</a:t>
          </a: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nl-NL" sz="2000" b="1" dirty="0">
              <a:solidFill>
                <a:schemeClr val="tx1"/>
              </a:solidFill>
              <a:effectLst/>
            </a:rPr>
            <a:t>Bestudeer 'n onderwerp of woord met behulp van 'n konkordansie</a:t>
          </a:r>
          <a:endParaRPr lang="en" sz="2000" b="1" dirty="0">
            <a:solidFill>
              <a:schemeClr val="tx1"/>
            </a:solidFill>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nl-NL" sz="2000" b="1" dirty="0">
              <a:solidFill>
                <a:schemeClr val="tx1"/>
              </a:solidFill>
              <a:effectLst/>
            </a:rPr>
            <a:t>Raadpleeg Bybelse kommentare of woordeboeke</a:t>
          </a:r>
          <a:endParaRPr lang="en" sz="2000" b="1" dirty="0">
            <a:solidFill>
              <a:schemeClr val="tx1"/>
            </a:solidFill>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nl-NL" sz="2000" b="1" dirty="0">
              <a:solidFill>
                <a:schemeClr val="tx1"/>
              </a:solidFill>
              <a:effectLst/>
            </a:rPr>
            <a:t>Lees parallel met gedeeltes uit die "Conflict of the Ages"-reeks deur Ellen White</a:t>
          </a:r>
          <a:endParaRPr lang="en" sz="2000" b="1" dirty="0">
            <a:solidFill>
              <a:schemeClr val="tx1"/>
            </a:solidFill>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2">
                  <a:lumMod val="50000"/>
                </a:schemeClr>
              </a:solidFill>
            </a:rPr>
            <a:t>Hoe om die Bybel te bestudeer</a:t>
          </a:r>
          <a:r>
            <a:rPr lang="en" sz="2000" b="1" kern="1200" dirty="0">
              <a:solidFill>
                <a:schemeClr val="tx2">
                  <a:lumMod val="50000"/>
                </a:schemeClr>
              </a:solidFill>
            </a:rPr>
            <a:t>:</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f-ZA" sz="2000" b="1" kern="1200" dirty="0">
              <a:effectLst>
                <a:outerShdw blurRad="38100" dist="38100" dir="2700000" algn="tl">
                  <a:srgbClr val="000000"/>
                </a:outerShdw>
              </a:effectLst>
            </a:rPr>
            <a:t>Tyd</a:t>
          </a:r>
          <a:endParaRPr lang="es-ES" sz="2000" kern="1200" dirty="0">
            <a:effectLst>
              <a:outerShdw blurRad="38100" dist="38100" dir="2700000" algn="tl">
                <a:srgbClr val="000000"/>
              </a:outerShdw>
            </a:effectLst>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f-ZA" sz="2000" b="1" kern="1200" dirty="0">
              <a:effectLst>
                <a:outerShdw blurRad="38100" dist="38100" dir="2700000" algn="tl">
                  <a:srgbClr val="000000"/>
                </a:outerShdw>
              </a:effectLst>
            </a:rPr>
            <a:t>Die plek</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f-ZA" sz="2000" b="1" kern="1200" dirty="0">
              <a:effectLst>
                <a:outerShdw blurRad="38100" dist="38100" dir="2700000" algn="tl">
                  <a:srgbClr val="000000"/>
                </a:outerShdw>
              </a:effectLst>
            </a:rPr>
            <a:t>Die tegniek</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f-ZA" sz="2000" b="1" kern="1200" dirty="0">
              <a:solidFill>
                <a:schemeClr val="accent2">
                  <a:lumMod val="50000"/>
                </a:schemeClr>
              </a:solidFill>
            </a:rPr>
            <a:t>Voordele van Bybelstudie</a:t>
          </a:r>
          <a:r>
            <a:rPr lang="en" sz="2000" b="1" kern="1200" dirty="0">
              <a:solidFill>
                <a:schemeClr val="accent2">
                  <a:lumMod val="50000"/>
                </a:schemeClr>
              </a:solidFill>
            </a:rPr>
            <a:t>:</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Die voordeel daarvan om dit te deel</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Die voordeel daarvan om dit te eet</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432544" y="1272467"/>
          <a:ext cx="194112" cy="820384"/>
        </a:xfrm>
        <a:custGeom>
          <a:avLst/>
          <a:gdLst/>
          <a:ahLst/>
          <a:cxnLst/>
          <a:rect l="0" t="0" r="0" b="0"/>
          <a:pathLst>
            <a:path>
              <a:moveTo>
                <a:pt x="0" y="0"/>
              </a:moveTo>
              <a:lnTo>
                <a:pt x="0" y="820384"/>
              </a:lnTo>
              <a:lnTo>
                <a:pt x="194112" y="820384"/>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701084" y="469767"/>
          <a:ext cx="4428778" cy="237418"/>
        </a:xfrm>
        <a:custGeom>
          <a:avLst/>
          <a:gdLst/>
          <a:ahLst/>
          <a:cxnLst/>
          <a:rect l="0" t="0" r="0" b="0"/>
          <a:pathLst>
            <a:path>
              <a:moveTo>
                <a:pt x="0" y="0"/>
              </a:moveTo>
              <a:lnTo>
                <a:pt x="0" y="118709"/>
              </a:lnTo>
              <a:lnTo>
                <a:pt x="4428778" y="118709"/>
              </a:lnTo>
              <a:lnTo>
                <a:pt x="4428778" y="237418"/>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309312" y="1272467"/>
          <a:ext cx="135153" cy="965910"/>
        </a:xfrm>
        <a:custGeom>
          <a:avLst/>
          <a:gdLst/>
          <a:ahLst/>
          <a:cxnLst/>
          <a:rect l="0" t="0" r="0" b="0"/>
          <a:pathLst>
            <a:path>
              <a:moveTo>
                <a:pt x="0" y="0"/>
              </a:moveTo>
              <a:lnTo>
                <a:pt x="0" y="965910"/>
              </a:lnTo>
              <a:lnTo>
                <a:pt x="135153" y="965910"/>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701084" y="469767"/>
          <a:ext cx="2305546" cy="237418"/>
        </a:xfrm>
        <a:custGeom>
          <a:avLst/>
          <a:gdLst/>
          <a:ahLst/>
          <a:cxnLst/>
          <a:rect l="0" t="0" r="0" b="0"/>
          <a:pathLst>
            <a:path>
              <a:moveTo>
                <a:pt x="0" y="0"/>
              </a:moveTo>
              <a:lnTo>
                <a:pt x="0" y="118709"/>
              </a:lnTo>
              <a:lnTo>
                <a:pt x="2305546" y="118709"/>
              </a:lnTo>
              <a:lnTo>
                <a:pt x="2305546" y="237418"/>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222387" y="1272467"/>
          <a:ext cx="407258" cy="3670090"/>
        </a:xfrm>
        <a:custGeom>
          <a:avLst/>
          <a:gdLst/>
          <a:ahLst/>
          <a:cxnLst/>
          <a:rect l="0" t="0" r="0" b="0"/>
          <a:pathLst>
            <a:path>
              <a:moveTo>
                <a:pt x="0" y="0"/>
              </a:moveTo>
              <a:lnTo>
                <a:pt x="0" y="3670090"/>
              </a:lnTo>
              <a:lnTo>
                <a:pt x="407258" y="367009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222387" y="1272467"/>
          <a:ext cx="407258" cy="2616112"/>
        </a:xfrm>
        <a:custGeom>
          <a:avLst/>
          <a:gdLst/>
          <a:ahLst/>
          <a:cxnLst/>
          <a:rect l="0" t="0" r="0" b="0"/>
          <a:pathLst>
            <a:path>
              <a:moveTo>
                <a:pt x="0" y="0"/>
              </a:moveTo>
              <a:lnTo>
                <a:pt x="0" y="2616112"/>
              </a:lnTo>
              <a:lnTo>
                <a:pt x="407258" y="2616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222387" y="1272467"/>
          <a:ext cx="407258" cy="1628064"/>
        </a:xfrm>
        <a:custGeom>
          <a:avLst/>
          <a:gdLst/>
          <a:ahLst/>
          <a:cxnLst/>
          <a:rect l="0" t="0" r="0" b="0"/>
          <a:pathLst>
            <a:path>
              <a:moveTo>
                <a:pt x="0" y="0"/>
              </a:moveTo>
              <a:lnTo>
                <a:pt x="0" y="1628064"/>
              </a:lnTo>
              <a:lnTo>
                <a:pt x="407258" y="162806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222387" y="1272467"/>
          <a:ext cx="407258" cy="580038"/>
        </a:xfrm>
        <a:custGeom>
          <a:avLst/>
          <a:gdLst/>
          <a:ahLst/>
          <a:cxnLst/>
          <a:rect l="0" t="0" r="0" b="0"/>
          <a:pathLst>
            <a:path>
              <a:moveTo>
                <a:pt x="0" y="0"/>
              </a:moveTo>
              <a:lnTo>
                <a:pt x="0" y="580038"/>
              </a:lnTo>
              <a:lnTo>
                <a:pt x="407258" y="580038"/>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844569" y="469767"/>
          <a:ext cx="856514" cy="237418"/>
        </a:xfrm>
        <a:custGeom>
          <a:avLst/>
          <a:gdLst/>
          <a:ahLst/>
          <a:cxnLst/>
          <a:rect l="0" t="0" r="0" b="0"/>
          <a:pathLst>
            <a:path>
              <a:moveTo>
                <a:pt x="856514" y="0"/>
              </a:moveTo>
              <a:lnTo>
                <a:pt x="856514" y="118709"/>
              </a:lnTo>
              <a:lnTo>
                <a:pt x="0" y="118709"/>
              </a:lnTo>
              <a:lnTo>
                <a:pt x="0" y="237418"/>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724661" y="1272467"/>
          <a:ext cx="309127" cy="2551525"/>
        </a:xfrm>
        <a:custGeom>
          <a:avLst/>
          <a:gdLst/>
          <a:ahLst/>
          <a:cxnLst/>
          <a:rect l="0" t="0" r="0" b="0"/>
          <a:pathLst>
            <a:path>
              <a:moveTo>
                <a:pt x="0" y="0"/>
              </a:moveTo>
              <a:lnTo>
                <a:pt x="0" y="2551525"/>
              </a:lnTo>
              <a:lnTo>
                <a:pt x="309127" y="2551525"/>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724661" y="1272467"/>
          <a:ext cx="309127" cy="929648"/>
        </a:xfrm>
        <a:custGeom>
          <a:avLst/>
          <a:gdLst/>
          <a:ahLst/>
          <a:cxnLst/>
          <a:rect l="0" t="0" r="0" b="0"/>
          <a:pathLst>
            <a:path>
              <a:moveTo>
                <a:pt x="0" y="0"/>
              </a:moveTo>
              <a:lnTo>
                <a:pt x="0" y="929648"/>
              </a:lnTo>
              <a:lnTo>
                <a:pt x="309127" y="929648"/>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549000" y="469767"/>
          <a:ext cx="4152084" cy="237418"/>
        </a:xfrm>
        <a:custGeom>
          <a:avLst/>
          <a:gdLst/>
          <a:ahLst/>
          <a:cxnLst/>
          <a:rect l="0" t="0" r="0" b="0"/>
          <a:pathLst>
            <a:path>
              <a:moveTo>
                <a:pt x="4152084" y="0"/>
              </a:moveTo>
              <a:lnTo>
                <a:pt x="4152084" y="118709"/>
              </a:lnTo>
              <a:lnTo>
                <a:pt x="0" y="118709"/>
              </a:lnTo>
              <a:lnTo>
                <a:pt x="0" y="237418"/>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985374" y="397"/>
          <a:ext cx="9431418" cy="469370"/>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'n Diepgaande studie van die Bybel bestaan ​​uit vier afdelings</a:t>
          </a:r>
          <a:endParaRPr lang="en" sz="2000" b="1" kern="1200" dirty="0">
            <a:effectLst>
              <a:outerShdw blurRad="38100" dist="38100" dir="2700000" algn="tl">
                <a:srgbClr val="000000"/>
              </a:outerShdw>
            </a:effectLst>
          </a:endParaRPr>
        </a:p>
      </dsp:txBody>
      <dsp:txXfrm>
        <a:off x="985374" y="397"/>
        <a:ext cx="9431418" cy="469370"/>
      </dsp:txXfrm>
    </dsp:sp>
    <dsp:sp modelId="{25FBE55C-7604-4739-A70C-E0D555C8D2DB}">
      <dsp:nvSpPr>
        <dsp:cNvPr id="0" name=""/>
        <dsp:cNvSpPr/>
      </dsp:nvSpPr>
      <dsp:spPr>
        <a:xfrm>
          <a:off x="518576" y="707185"/>
          <a:ext cx="2060847" cy="565281"/>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f-ZA" sz="2000" b="1" kern="1200" dirty="0">
              <a:effectLst>
                <a:outerShdw blurRad="38100" dist="38100" dir="2700000" algn="tl">
                  <a:srgbClr val="000000"/>
                </a:outerShdw>
              </a:effectLst>
            </a:rPr>
            <a:t>Bid</a:t>
          </a:r>
          <a:endParaRPr lang="en" sz="2000" b="1" kern="1200" dirty="0">
            <a:effectLst>
              <a:outerShdw blurRad="38100" dist="38100" dir="2700000" algn="tl">
                <a:srgbClr val="000000"/>
              </a:outerShdw>
            </a:effectLst>
          </a:endParaRPr>
        </a:p>
      </dsp:txBody>
      <dsp:txXfrm>
        <a:off x="518576" y="707185"/>
        <a:ext cx="2060847" cy="565281"/>
      </dsp:txXfrm>
    </dsp:sp>
    <dsp:sp modelId="{581F876A-5E78-460A-8BA8-059CBD9F8CF3}">
      <dsp:nvSpPr>
        <dsp:cNvPr id="0" name=""/>
        <dsp:cNvSpPr/>
      </dsp:nvSpPr>
      <dsp:spPr>
        <a:xfrm>
          <a:off x="1033788" y="1509885"/>
          <a:ext cx="1684584" cy="1384459"/>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rPr>
            <a:t>Nooi die Heilige Gees om jou in die studies te lei</a:t>
          </a:r>
          <a:endParaRPr lang="en" sz="2000" b="1" kern="1200" dirty="0">
            <a:effectLst/>
          </a:endParaRPr>
        </a:p>
      </dsp:txBody>
      <dsp:txXfrm>
        <a:off x="1033788" y="1509885"/>
        <a:ext cx="1684584" cy="1384459"/>
      </dsp:txXfrm>
    </dsp:sp>
    <dsp:sp modelId="{E9A2B961-0D76-43C7-898F-1FBA133E7C1B}">
      <dsp:nvSpPr>
        <dsp:cNvPr id="0" name=""/>
        <dsp:cNvSpPr/>
      </dsp:nvSpPr>
      <dsp:spPr>
        <a:xfrm>
          <a:off x="1033788" y="3131763"/>
          <a:ext cx="1684584" cy="1384459"/>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rPr>
            <a:t>Hy sal jou hart en verstand aanraak sodat jy verstaan wat jy lees</a:t>
          </a:r>
          <a:endParaRPr lang="es-ES" sz="2000" b="1" kern="1200" dirty="0">
            <a:effectLst/>
          </a:endParaRPr>
        </a:p>
      </dsp:txBody>
      <dsp:txXfrm>
        <a:off x="1033788" y="3131763"/>
        <a:ext cx="1684584" cy="1384459"/>
      </dsp:txXfrm>
    </dsp:sp>
    <dsp:sp modelId="{E6C9E379-076F-4E92-936C-C837C8A36F33}">
      <dsp:nvSpPr>
        <dsp:cNvPr id="0" name=""/>
        <dsp:cNvSpPr/>
      </dsp:nvSpPr>
      <dsp:spPr>
        <a:xfrm>
          <a:off x="2816842" y="707185"/>
          <a:ext cx="4055454" cy="565281"/>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Lees en verstaan [voorgestelde tegniek]</a:t>
          </a:r>
          <a:endParaRPr lang="en" sz="2000" b="1" kern="1200" dirty="0">
            <a:effectLst>
              <a:outerShdw blurRad="38100" dist="38100" dir="2700000" algn="tl">
                <a:srgbClr val="000000"/>
              </a:outerShdw>
            </a:effectLst>
          </a:endParaRPr>
        </a:p>
      </dsp:txBody>
      <dsp:txXfrm>
        <a:off x="2816842" y="707185"/>
        <a:ext cx="4055454" cy="565281"/>
      </dsp:txXfrm>
    </dsp:sp>
    <dsp:sp modelId="{994F54E2-AE64-44AE-BA55-562ABA4B5042}">
      <dsp:nvSpPr>
        <dsp:cNvPr id="0" name=""/>
        <dsp:cNvSpPr/>
      </dsp:nvSpPr>
      <dsp:spPr>
        <a:xfrm>
          <a:off x="3629646" y="1509885"/>
          <a:ext cx="3154520" cy="685240"/>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rPr>
            <a:t>Kies 'n vers of gedeelte uit die Bybel</a:t>
          </a:r>
          <a:endParaRPr lang="en" sz="2000" b="1" kern="1200" dirty="0">
            <a:effectLst/>
          </a:endParaRPr>
        </a:p>
      </dsp:txBody>
      <dsp:txXfrm>
        <a:off x="3629646" y="1509885"/>
        <a:ext cx="3154520" cy="685240"/>
      </dsp:txXfrm>
    </dsp:sp>
    <dsp:sp modelId="{46ABF043-736E-42FD-8322-B00CAF308F8C}">
      <dsp:nvSpPr>
        <dsp:cNvPr id="0" name=""/>
        <dsp:cNvSpPr/>
      </dsp:nvSpPr>
      <dsp:spPr>
        <a:xfrm>
          <a:off x="3629646" y="2432543"/>
          <a:ext cx="3154520" cy="93597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black"/>
              </a:solidFill>
              <a:effectLst/>
              <a:latin typeface="Aptos" panose="02110004020202020204"/>
              <a:ea typeface="+mn-ea"/>
              <a:cs typeface="+mn-cs"/>
            </a:rPr>
            <a:t>Skryf dit neer om jou te help om dit in jou gedagtes te graveer</a:t>
          </a:r>
          <a:endParaRPr lang="en" sz="2000" b="1" kern="1200" dirty="0">
            <a:effectLst/>
          </a:endParaRPr>
        </a:p>
      </dsp:txBody>
      <dsp:txXfrm>
        <a:off x="3629646" y="2432543"/>
        <a:ext cx="3154520" cy="935976"/>
      </dsp:txXfrm>
    </dsp:sp>
    <dsp:sp modelId="{7C618FE8-14FE-4ED3-889A-F0EB7DAC9545}">
      <dsp:nvSpPr>
        <dsp:cNvPr id="0" name=""/>
        <dsp:cNvSpPr/>
      </dsp:nvSpPr>
      <dsp:spPr>
        <a:xfrm>
          <a:off x="3629646" y="3605938"/>
          <a:ext cx="3154520" cy="565281"/>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f-ZA" sz="2000" b="1" kern="1200" dirty="0">
              <a:solidFill>
                <a:schemeClr val="bg1"/>
              </a:solidFill>
              <a:effectLst>
                <a:outerShdw blurRad="38100" dist="38100" dir="2700000" algn="tl">
                  <a:srgbClr val="000000"/>
                </a:outerShdw>
              </a:effectLst>
              <a:latin typeface="Aptos" panose="02110004020202020204"/>
              <a:ea typeface="+mn-ea"/>
              <a:cs typeface="+mn-cs"/>
            </a:rPr>
            <a:t>Onderstreep die </a:t>
          </a:r>
          <a:r>
            <a:rPr lang="af-ZA" sz="2000" b="1" kern="1200" dirty="0" err="1">
              <a:solidFill>
                <a:schemeClr val="bg1"/>
              </a:solidFill>
              <a:effectLst>
                <a:outerShdw blurRad="38100" dist="38100" dir="2700000" algn="tl">
                  <a:srgbClr val="000000"/>
                </a:outerShdw>
              </a:effectLst>
              <a:latin typeface="Aptos" panose="02110004020202020204"/>
              <a:ea typeface="+mn-ea"/>
              <a:cs typeface="+mn-cs"/>
            </a:rPr>
            <a:t>sleutelgedagtes</a:t>
          </a:r>
          <a:endParaRPr lang="en" sz="2000" b="1" kern="1200" dirty="0">
            <a:solidFill>
              <a:schemeClr val="bg1"/>
            </a:solidFill>
            <a:effectLst>
              <a:outerShdw blurRad="38100" dist="38100" dir="2700000" algn="tl">
                <a:srgbClr val="000000"/>
              </a:outerShdw>
            </a:effectLst>
          </a:endParaRPr>
        </a:p>
      </dsp:txBody>
      <dsp:txXfrm>
        <a:off x="3629646" y="3605938"/>
        <a:ext cx="3154520" cy="565281"/>
      </dsp:txXfrm>
    </dsp:sp>
    <dsp:sp modelId="{EFAB4D20-F384-44DF-9D95-96DD516309D7}">
      <dsp:nvSpPr>
        <dsp:cNvPr id="0" name=""/>
        <dsp:cNvSpPr/>
      </dsp:nvSpPr>
      <dsp:spPr>
        <a:xfrm>
          <a:off x="3629646" y="4408638"/>
          <a:ext cx="3154520" cy="1067839"/>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outerShdw>
              </a:effectLst>
            </a:rPr>
            <a:t>Skryf die gedagtes neer wat daardie sleutelgedagtes inspireer</a:t>
          </a:r>
          <a:endParaRPr lang="en" sz="2000" b="1" kern="1200" dirty="0">
            <a:solidFill>
              <a:schemeClr val="bg1"/>
            </a:solidFill>
            <a:effectLst>
              <a:outerShdw blurRad="38100" dist="38100" dir="2700000" algn="tl">
                <a:srgbClr val="000000"/>
              </a:outerShdw>
            </a:effectLst>
          </a:endParaRPr>
        </a:p>
      </dsp:txBody>
      <dsp:txXfrm>
        <a:off x="3629646" y="4408638"/>
        <a:ext cx="3154520" cy="1067839"/>
      </dsp:txXfrm>
    </dsp:sp>
    <dsp:sp modelId="{9CBE719F-D12F-4ABD-B52B-46803A37B44B}">
      <dsp:nvSpPr>
        <dsp:cNvPr id="0" name=""/>
        <dsp:cNvSpPr/>
      </dsp:nvSpPr>
      <dsp:spPr>
        <a:xfrm>
          <a:off x="7134983" y="707185"/>
          <a:ext cx="1743294" cy="565281"/>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f-ZA" sz="2000" b="1" kern="1200" dirty="0">
              <a:effectLst>
                <a:outerShdw blurRad="38100" dist="38100" dir="2700000" algn="tl">
                  <a:srgbClr val="000000"/>
                </a:outerShdw>
              </a:effectLst>
            </a:rPr>
            <a:t>Bid</a:t>
          </a:r>
          <a:endParaRPr lang="en" sz="2000" b="1" kern="1200" dirty="0">
            <a:effectLst>
              <a:outerShdw blurRad="38100" dist="38100" dir="2700000" algn="tl">
                <a:srgbClr val="000000"/>
              </a:outerShdw>
            </a:effectLst>
          </a:endParaRPr>
        </a:p>
      </dsp:txBody>
      <dsp:txXfrm>
        <a:off x="7134983" y="707185"/>
        <a:ext cx="1743294" cy="565281"/>
      </dsp:txXfrm>
    </dsp:sp>
    <dsp:sp modelId="{BEAE7541-50F8-44FE-B4E4-5C0BD16B6740}">
      <dsp:nvSpPr>
        <dsp:cNvPr id="0" name=""/>
        <dsp:cNvSpPr/>
      </dsp:nvSpPr>
      <dsp:spPr>
        <a:xfrm>
          <a:off x="7444466" y="1428349"/>
          <a:ext cx="1793163" cy="1620057"/>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rPr>
            <a:t>Vra God om jou te help om die idees wat jy geleer het toe te pas</a:t>
          </a:r>
          <a:endParaRPr lang="en" sz="2000" b="1" kern="1200" dirty="0">
            <a:effectLst/>
          </a:endParaRPr>
        </a:p>
      </dsp:txBody>
      <dsp:txXfrm>
        <a:off x="7444466" y="1428349"/>
        <a:ext cx="1793163" cy="1620057"/>
      </dsp:txXfrm>
    </dsp:sp>
    <dsp:sp modelId="{F06D3B0D-33F3-4E4F-9FD7-EEDCCDABD356}">
      <dsp:nvSpPr>
        <dsp:cNvPr id="0" name=""/>
        <dsp:cNvSpPr/>
      </dsp:nvSpPr>
      <dsp:spPr>
        <a:xfrm>
          <a:off x="9258214" y="707185"/>
          <a:ext cx="1743294" cy="565281"/>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Deel</a:t>
          </a:r>
        </a:p>
      </dsp:txBody>
      <dsp:txXfrm>
        <a:off x="9258214" y="707185"/>
        <a:ext cx="1743294" cy="565281"/>
      </dsp:txXfrm>
    </dsp:sp>
    <dsp:sp modelId="{CFA922AC-43B1-4C81-A717-6122794DD71F}">
      <dsp:nvSpPr>
        <dsp:cNvPr id="0" name=""/>
        <dsp:cNvSpPr/>
      </dsp:nvSpPr>
      <dsp:spPr>
        <a:xfrm>
          <a:off x="9626657" y="1509885"/>
          <a:ext cx="1573427" cy="1165932"/>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rPr>
            <a:t>Dink na oor met wie jy kan deel wat jy geleer het</a:t>
          </a:r>
          <a:endParaRPr lang="en" sz="2000" b="1" kern="1200" dirty="0">
            <a:effectLst/>
          </a:endParaRPr>
        </a:p>
      </dsp:txBody>
      <dsp:txXfrm>
        <a:off x="9626657" y="1509885"/>
        <a:ext cx="1573427" cy="1165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f-ZA" sz="2400" b="1" kern="1200" dirty="0">
              <a:effectLst>
                <a:outerShdw blurRad="38100" dist="38100" dir="2700000" algn="tl">
                  <a:srgbClr val="000000"/>
                </a:outerShdw>
              </a:effectLst>
            </a:rPr>
            <a:t>Ander </a:t>
          </a:r>
          <a:r>
            <a:rPr lang="af-ZA" sz="2400" b="1" kern="1200" dirty="0" err="1">
              <a:effectLst>
                <a:outerShdw blurRad="38100" dist="38100" dir="2700000" algn="tl">
                  <a:srgbClr val="000000"/>
                </a:outerShdw>
              </a:effectLst>
            </a:rPr>
            <a:t>Bybelstudietegnieke</a:t>
          </a:r>
          <a:endParaRPr lang="en" sz="2400" b="1" kern="1200" dirty="0">
            <a:effectLst>
              <a:outerShdw blurRad="38100" dist="38100" dir="2700000" algn="tl">
                <a:srgbClr val="000000"/>
              </a:outerShdw>
            </a:effectLst>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f-ZA" sz="2000" b="1" kern="1200" dirty="0">
              <a:solidFill>
                <a:schemeClr val="tx1"/>
              </a:solidFill>
              <a:effectLst/>
            </a:rPr>
            <a:t>Vergelyk vers met vers (Jesaja 28:10)</a:t>
          </a:r>
          <a:endParaRPr lang="en" sz="2000" b="1" kern="1200" dirty="0">
            <a:solidFill>
              <a:schemeClr val="tx1"/>
            </a:solidFill>
            <a:effectLst/>
          </a:endParaRP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Study chapters or entire books</a:t>
          </a: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rPr>
            <a:t>Bestudeer 'n onderwerp of woord met behulp van 'n konkordansie</a:t>
          </a:r>
          <a:endParaRPr lang="en" sz="2000" b="1" kern="1200" dirty="0">
            <a:solidFill>
              <a:schemeClr val="tx1"/>
            </a:solidFill>
            <a:effectLst/>
          </a:endParaRP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rPr>
            <a:t>Raadpleeg Bybelse kommentare of woordeboeke</a:t>
          </a:r>
          <a:endParaRPr lang="en" sz="2000" b="1" kern="1200" dirty="0">
            <a:solidFill>
              <a:schemeClr val="tx1"/>
            </a:solidFill>
            <a:effectLst/>
          </a:endParaRP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rPr>
            <a:t>Lees parallel met gedeeltes uit die "Conflict of the Ages"-reeks deur Ellen White</a:t>
          </a:r>
          <a:endParaRPr lang="en" sz="2000" b="1" kern="1200" dirty="0">
            <a:solidFill>
              <a:schemeClr val="tx1"/>
            </a:solidFill>
            <a:effectLst/>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07/04/2026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07/04/2026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nl-NL"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HOE OM DIE BYBEL TE BESTUDEER</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af-ZA" sz="1600" b="1" dirty="0">
                <a:solidFill>
                  <a:schemeClr val="accent5">
                    <a:lumMod val="40000"/>
                    <a:lumOff val="60000"/>
                  </a:schemeClr>
                </a:solidFill>
                <a:effectLst>
                  <a:outerShdw blurRad="38100" dist="38100" dir="2700000" algn="tl">
                    <a:srgbClr val="000000"/>
                  </a:outerShdw>
                </a:effectLst>
              </a:rPr>
              <a:t>Les 5 vir 2 Mei 2026</a:t>
            </a:r>
            <a:endParaRPr lang="en" sz="1600" b="1" dirty="0">
              <a:solidFill>
                <a:schemeClr val="accent5">
                  <a:lumMod val="40000"/>
                  <a:lumOff val="60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nl-NL"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DIE VOORDEEL DAARVAN OM DIT TE DEEL</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691397"/>
            <a:ext cx="11922709" cy="646331"/>
          </a:xfrm>
          <a:prstGeom prst="rect">
            <a:avLst/>
          </a:prstGeom>
          <a:noFill/>
        </p:spPr>
        <p:txBody>
          <a:bodyPr wrap="square">
            <a:spAutoFit/>
          </a:bodyPr>
          <a:lstStyle/>
          <a:p>
            <a:pPr algn="ctr"/>
            <a:r>
              <a:rPr lang="nl-NL"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“Die Here HERE het My ‘n geoefende tong gegee, dat Ek kan weet om die vermoeide te verkwik met woorde; Hy wek elke môre, Hy wek my oor om te hoor soos die leerlinge.” </a:t>
            </a:r>
            <a:r>
              <a:rPr lang="nl-NL"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(Jesaja 50:4)</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spcBef>
                <a:spcPts val="600"/>
              </a:spcBef>
            </a:pPr>
            <a:r>
              <a:rPr lang="nl-NL" sz="2000" b="1" dirty="0"/>
              <a:t>Jy word gevra om ’n preek vir Saterdag se diens voor te berei. Jy wy spesiale tyd aan gebedsvolle studie van ’n onderwerp wat die Heilige Gees jou geïnspireer het om te kies. Op Saterdag preek jy met krag. Wie sal die meeste by hierdie preek baat vind?</a:t>
            </a:r>
            <a:endParaRPr lang="en" sz="2000" b="1" dirty="0"/>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nl-NL" sz="2000" b="1" dirty="0"/>
              <a:t>’n Bybelstudie wat ons met ander deel – hetsy in ’n preek of op ’n persoonlike vlak – het ’n dubbele voordeel.</a:t>
            </a:r>
            <a:endParaRPr lang="en" sz="2000" b="1" dirty="0"/>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323439"/>
          </a:xfrm>
          <a:prstGeom prst="rect">
            <a:avLst/>
          </a:prstGeom>
          <a:noFill/>
        </p:spPr>
        <p:txBody>
          <a:bodyPr wrap="square">
            <a:spAutoFit/>
          </a:bodyPr>
          <a:lstStyle/>
          <a:p>
            <a:pPr>
              <a:spcBef>
                <a:spcPts val="600"/>
              </a:spcBef>
            </a:pPr>
            <a:r>
              <a:rPr lang="nl-NL" sz="2000" b="1" dirty="0"/>
              <a:t>In beide gevalle word die verhouding met God versterk en verdiep. So is die krag van God se Woord, wat “nie leeg na My sal terugkeer nie” (Jesaja 55:11).</a:t>
            </a:r>
            <a:endParaRPr lang="en" sz="2000" b="1" dirty="0"/>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323439"/>
          </a:xfrm>
          <a:prstGeom prst="rect">
            <a:avLst/>
          </a:prstGeom>
          <a:noFill/>
        </p:spPr>
        <p:txBody>
          <a:bodyPr wrap="square">
            <a:spAutoFit/>
          </a:bodyPr>
          <a:lstStyle/>
          <a:p>
            <a:pPr>
              <a:spcBef>
                <a:spcPts val="600"/>
              </a:spcBef>
            </a:pPr>
            <a:r>
              <a:rPr lang="nl-NL" sz="2000" b="1" dirty="0"/>
              <a:t>Eerstens baat ons by wat ons geleer het. Tweedens baat die mense met wie ons hierdie kennis deel en word aangemoedig om dieper in daardie kennis te delf.</a:t>
            </a:r>
            <a:endParaRPr lang="en" sz="2000" b="1" dirty="0"/>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nl-NL"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DIE VOORDEEL DAARVAN OM DIT TE EET</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BA6E8906-48DA-9348-8C40-D1D3C19E673B}"/>
              </a:ext>
            </a:extLst>
          </p:cNvPr>
          <p:cNvSpPr txBox="1"/>
          <p:nvPr/>
        </p:nvSpPr>
        <p:spPr>
          <a:xfrm>
            <a:off x="781050" y="673884"/>
            <a:ext cx="10629900" cy="369332"/>
          </a:xfrm>
          <a:prstGeom prst="rect">
            <a:avLst/>
          </a:prstGeom>
          <a:noFill/>
        </p:spPr>
        <p:txBody>
          <a:bodyPr wrap="square">
            <a:spAutoFit/>
          </a:bodyPr>
          <a:lstStyle/>
          <a:p>
            <a:pPr algn="ctr"/>
            <a:r>
              <a:rPr lang="af-ZA" b="1" dirty="0">
                <a:solidFill>
                  <a:schemeClr val="accent5">
                    <a:lumMod val="50000"/>
                  </a:schemeClr>
                </a:solidFill>
                <a:latin typeface="Comic Sans MS" panose="030F0702030302020204" pitchFamily="66" charset="0"/>
              </a:rPr>
              <a:t>“Hoe soet is u beloftes vir my verhemelte, meer as heuning vir my mond.” (Psalm 119:103)</a:t>
            </a:r>
            <a:endParaRPr lang="en" sz="14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24407"/>
            <a:ext cx="7467600" cy="532546"/>
          </a:xfrm>
          <a:prstGeom prst="rect">
            <a:avLst/>
          </a:prstGeom>
          <a:noFill/>
        </p:spPr>
        <p:txBody>
          <a:bodyPr wrap="square" rtlCol="0">
            <a:spAutoFit/>
          </a:bodyPr>
          <a:lstStyle/>
          <a:p>
            <a:pPr>
              <a:spcBef>
                <a:spcPts val="600"/>
              </a:spcBef>
            </a:pPr>
            <a:r>
              <a:rPr lang="nl-NL" sz="2000" b="1" dirty="0"/>
              <a:t>Ons moet die Woord van God eet (Jeremia 15:16)!</a:t>
            </a:r>
            <a:endParaRPr lang="en" sz="2000" b="1" dirty="0"/>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4138" y="1221276"/>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324887" y="4244187"/>
            <a:ext cx="5639251" cy="2569934"/>
          </a:xfrm>
          <a:prstGeom prst="rect">
            <a:avLst/>
          </a:prstGeom>
          <a:noFill/>
        </p:spPr>
        <p:txBody>
          <a:bodyPr wrap="square">
            <a:spAutoFit/>
          </a:bodyPr>
          <a:lstStyle/>
          <a:p>
            <a:pPr>
              <a:spcBef>
                <a:spcPts val="600"/>
              </a:spcBef>
            </a:pPr>
            <a:r>
              <a:rPr lang="af-ZA" sz="2000" b="1" dirty="0"/>
              <a:t>“Dit maak nie saak hoe intellektueel gevorderd mens is nie. Laat ons nie vir ’n enkele oomblik dink dat [sulke intellektuele vooruitgang] nou die voortgesette en deeglike soeke na meer lig in die Skrif onnodig maak nie. As lede van God se kerk is ons elkeen tot die bestudering van </a:t>
            </a:r>
            <a:r>
              <a:rPr lang="af-ZA" sz="2000" b="1" dirty="0" err="1"/>
              <a:t>Bybelprofesie</a:t>
            </a:r>
            <a:r>
              <a:rPr lang="af-ZA" sz="2000" b="1" dirty="0"/>
              <a:t> geroepe” </a:t>
            </a:r>
          </a:p>
          <a:p>
            <a:pPr>
              <a:spcBef>
                <a:spcPts val="600"/>
              </a:spcBef>
            </a:pPr>
            <a:r>
              <a:rPr lang="af-ZA" sz="1600" b="1" dirty="0"/>
              <a:t>(Ellen G. White, </a:t>
            </a:r>
            <a:r>
              <a:rPr lang="af-ZA" sz="1600" b="1" dirty="0" err="1"/>
              <a:t>Counsels</a:t>
            </a:r>
            <a:r>
              <a:rPr lang="af-ZA" sz="1600" b="1" dirty="0"/>
              <a:t> </a:t>
            </a:r>
            <a:r>
              <a:rPr lang="af-ZA" sz="1600" b="1" dirty="0" err="1"/>
              <a:t>to</a:t>
            </a:r>
            <a:r>
              <a:rPr lang="af-ZA" sz="1600" b="1" dirty="0"/>
              <a:t> </a:t>
            </a:r>
            <a:r>
              <a:rPr lang="af-ZA" sz="1600" b="1" dirty="0" err="1"/>
              <a:t>Writers</a:t>
            </a:r>
            <a:r>
              <a:rPr lang="af-ZA" sz="1600" b="1" dirty="0"/>
              <a:t> </a:t>
            </a:r>
            <a:r>
              <a:rPr lang="af-ZA" sz="1600" b="1" dirty="0" err="1"/>
              <a:t>and</a:t>
            </a:r>
            <a:r>
              <a:rPr lang="af-ZA" sz="1600" b="1" dirty="0"/>
              <a:t> </a:t>
            </a:r>
            <a:r>
              <a:rPr lang="af-ZA" sz="1600" b="1" dirty="0" err="1"/>
              <a:t>Editors</a:t>
            </a:r>
            <a:r>
              <a:rPr lang="af-ZA" sz="1600" b="1" dirty="0"/>
              <a:t>, bl.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8976" y="4421287"/>
            <a:ext cx="2173086" cy="2083357"/>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019018"/>
            <a:ext cx="7467600" cy="1323439"/>
          </a:xfrm>
          <a:prstGeom prst="rect">
            <a:avLst/>
          </a:prstGeom>
          <a:noFill/>
        </p:spPr>
        <p:txBody>
          <a:bodyPr wrap="square">
            <a:spAutoFit/>
          </a:bodyPr>
          <a:lstStyle/>
          <a:p>
            <a:pPr>
              <a:spcBef>
                <a:spcPts val="600"/>
              </a:spcBef>
            </a:pPr>
            <a:r>
              <a:rPr lang="nl-NL" sz="2000" b="1" dirty="0"/>
              <a:t>Ons moet eenvoudig nader kom en luister na wat God vir ons deur die Bybel sê (Jesaja 55:3). Hoe meer tyd ons spandeer om in die bladsye daarvan te delf, hoe meer voeding sal ons ontvang en hoe meer seëninge sal ons verkry.</a:t>
            </a:r>
            <a:endParaRPr lang="en" sz="2000" b="1" dirty="0"/>
          </a:p>
        </p:txBody>
      </p:sp>
      <p:sp>
        <p:nvSpPr>
          <p:cNvPr id="12" name="CuadroTexto 11">
            <a:extLst>
              <a:ext uri="{FF2B5EF4-FFF2-40B4-BE49-F238E27FC236}">
                <a16:creationId xmlns:a16="http://schemas.microsoft.com/office/drawing/2014/main" id="{D7CC24A2-15AE-1F11-AE00-50B50554AA2A}"/>
              </a:ext>
            </a:extLst>
          </p:cNvPr>
          <p:cNvSpPr txBox="1"/>
          <p:nvPr/>
        </p:nvSpPr>
        <p:spPr>
          <a:xfrm>
            <a:off x="276225" y="2677991"/>
            <a:ext cx="7467600" cy="400110"/>
          </a:xfrm>
          <a:prstGeom prst="rect">
            <a:avLst/>
          </a:prstGeom>
          <a:noFill/>
        </p:spPr>
        <p:txBody>
          <a:bodyPr wrap="square">
            <a:spAutoFit/>
          </a:bodyPr>
          <a:lstStyle/>
          <a:p>
            <a:pPr lvl="0">
              <a:spcBef>
                <a:spcPts val="600"/>
              </a:spcBef>
              <a:defRPr/>
            </a:pPr>
            <a:r>
              <a:rPr lang="nl-NL" sz="2000" b="1" dirty="0">
                <a:solidFill>
                  <a:prstClr val="black"/>
                </a:solidFill>
              </a:rPr>
              <a:t>En boonop is hierdie voedsel gratis (Jesaja 55:1)!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422587"/>
            <a:ext cx="7467600" cy="1323439"/>
          </a:xfrm>
          <a:prstGeom prst="rect">
            <a:avLst/>
          </a:prstGeom>
          <a:noFill/>
        </p:spPr>
        <p:txBody>
          <a:bodyPr wrap="square">
            <a:spAutoFit/>
          </a:bodyPr>
          <a:lstStyle/>
          <a:p>
            <a:pPr lvl="0">
              <a:spcBef>
                <a:spcPts val="600"/>
              </a:spcBef>
              <a:defRPr/>
            </a:pPr>
            <a:r>
              <a:rPr lang="nl-NL" sz="2000" b="1" dirty="0">
                <a:solidFill>
                  <a:prstClr val="black"/>
                </a:solidFill>
              </a:rPr>
              <a:t>Alhoewel dit soeter as heuning is, moet ons dit nie letterlik eet nie (Psalm 119:103). Om die Bybel te lees is voedsel vir die siel, 'n ware verkwikking wat ons gees genees en ons karakter verander.</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234709" y="1128370"/>
            <a:ext cx="10031599" cy="4601260"/>
          </a:xfrm>
          <a:prstGeom prst="rect">
            <a:avLst/>
          </a:prstGeom>
          <a:noFill/>
        </p:spPr>
        <p:txBody>
          <a:bodyPr wrap="square">
            <a:spAutoFit/>
          </a:bodyPr>
          <a:lstStyle/>
          <a:p>
            <a:pPr>
              <a:spcBef>
                <a:spcPts val="600"/>
              </a:spcBef>
            </a:pPr>
            <a:r>
              <a:rPr lang="nl-NL" sz="2400" b="1" dirty="0">
                <a:latin typeface="Constantia" panose="02030602050306030303" pitchFamily="18" charset="0"/>
              </a:rPr>
              <a:t>“Die blote lees van die Woord sal nie die resultaat bereik wat vir die Hemel bedoel is nie; dit moet bestudeer en in die hart gekoester word. Die kennis van God word nie sonder geestelike inspanning verkry nie. Ons moet die Bybel ywerig bestudeer en God om die hulp van die Heilige Gees vra, sodat ons Sy Woord kan verstaan. Ons moet een vers neem en die gedagtes konsentreer op die taak om die gedagte vas te stel wat God in daardie vers vir ons geplaas het. […]</a:t>
            </a:r>
          </a:p>
          <a:p>
            <a:pPr>
              <a:spcBef>
                <a:spcPts val="600"/>
              </a:spcBef>
            </a:pPr>
            <a:r>
              <a:rPr lang="nl-NL" sz="2400" b="1" dirty="0">
                <a:latin typeface="Constantia" panose="02030602050306030303" pitchFamily="18" charset="0"/>
              </a:rPr>
              <a:t>Die Woord van God is die brood van die lewe. Diegene wat hierdie Woord eet en verteer, en dit deel maak van elke aksie en van elke karaktertrek, groei sterk in die krag van God. Dit gee onsterflike krag aan die siel, vervolmaak die ervaring en bring vreugdes wat vir ewig sal voortduur.</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rtlCol="0">
            <a:spAutoFit/>
          </a:bodyPr>
          <a:lstStyle/>
          <a:p>
            <a:pPr algn="r"/>
            <a:r>
              <a:rPr lang="en" sz="1600" b="1" dirty="0"/>
              <a:t>EGW (</a:t>
            </a:r>
            <a:r>
              <a:rPr lang="en-US" sz="1600" b="1" dirty="0"/>
              <a:t>Lift Him Up, April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846659"/>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“So sal my woord wees wat uit my mond uitgaan: dit sal nie leeg na My terugkeer nie, maar doen wat My behaag en voorspoedig wees in alles waartoe Ek dit stuur.”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Jesaja</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55:11)</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32617978"/>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76959"/>
            <a:ext cx="6296025" cy="1015663"/>
          </a:xfrm>
          <a:prstGeom prst="rect">
            <a:avLst/>
          </a:prstGeom>
          <a:noFill/>
        </p:spPr>
        <p:txBody>
          <a:bodyPr wrap="square" rtlCol="0">
            <a:spAutoFit/>
          </a:bodyPr>
          <a:lstStyle/>
          <a:p>
            <a:pPr>
              <a:spcBef>
                <a:spcPts val="600"/>
              </a:spcBef>
            </a:pPr>
            <a:r>
              <a:rPr lang="en" sz="2000" b="1" dirty="0"/>
              <a:t>“Holy men of God spoke as they were moved by the Holy Spirit” (2 Peter 1:21), and recorded their message on the pages of the Bible.</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144487"/>
            <a:ext cx="6331902" cy="1015663"/>
          </a:xfrm>
          <a:prstGeom prst="rect">
            <a:avLst/>
          </a:prstGeom>
          <a:noFill/>
        </p:spPr>
        <p:txBody>
          <a:bodyPr wrap="square">
            <a:spAutoFit/>
          </a:bodyPr>
          <a:lstStyle/>
          <a:p>
            <a:pPr lvl="0">
              <a:spcBef>
                <a:spcPts val="600"/>
              </a:spcBef>
              <a:defRPr/>
            </a:pPr>
            <a:r>
              <a:rPr lang="nl-NL" sz="2000" b="1" dirty="0">
                <a:solidFill>
                  <a:prstClr val="black"/>
                </a:solidFill>
              </a:rPr>
              <a:t>Hoe kan ons hierdie juwele wat die Here vir ons in die Bybel voorberei het, onttrek, en watter voordele kry ons uit die bestudering daarvan?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1110723"/>
            <a:ext cx="6331902" cy="1015663"/>
          </a:xfrm>
          <a:prstGeom prst="rect">
            <a:avLst/>
          </a:prstGeom>
          <a:noFill/>
        </p:spPr>
        <p:txBody>
          <a:bodyPr wrap="square">
            <a:spAutoFit/>
          </a:bodyPr>
          <a:lstStyle/>
          <a:p>
            <a:pPr lvl="0">
              <a:spcBef>
                <a:spcPts val="600"/>
              </a:spcBef>
              <a:defRPr/>
            </a:pPr>
            <a:r>
              <a:rPr lang="nl-NL" sz="2000" b="1" dirty="0">
                <a:solidFill>
                  <a:prstClr val="black"/>
                </a:solidFill>
              </a:rPr>
              <a:t>Hierin kry ons juwele wat lewe, hoop, bemoediging, vertroosting gee, ... Sommige is met die eerste oogopslag sigbaar, ander moet versigtig gesoek word.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6832232"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nl-NL" sz="7200" b="1" spc="600" dirty="0">
                <a:ln/>
                <a:solidFill>
                  <a:srgbClr val="A32FFF"/>
                </a:solidFill>
                <a:effectLst>
                  <a:reflection blurRad="6350" stA="55000" endA="300" endPos="45500" dir="5400000" sy="-100000" algn="bl" rotWithShape="0"/>
                </a:effectLst>
              </a:rPr>
              <a:t>HOE OM DIE BYBEL TE BESTUDEER</a:t>
            </a:r>
            <a:endParaRPr lang="en" sz="7200" b="1" spc="600" dirty="0">
              <a:ln/>
              <a:solidFill>
                <a:srgbClr val="A32FFF"/>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f-ZA" sz="5400" b="1" spc="2000" dirty="0">
                <a:ln/>
                <a:solidFill>
                  <a:srgbClr val="FFE24F"/>
                </a:solidFill>
                <a:effectLst>
                  <a:outerShdw blurRad="38100" dist="38100" dir="2700000" algn="tl">
                    <a:srgbClr val="000000"/>
                  </a:outerShdw>
                  <a:reflection blurRad="6350" stA="55000" endA="300" endPos="45500" dir="5400000" sy="-100000" algn="bl" rotWithShape="0"/>
                </a:effectLst>
              </a:rPr>
              <a:t>TYD</a:t>
            </a:r>
            <a:endPar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nl-NL"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“En julle sal My soek en vind as julle na My vra met julle hele hart.” (Jeremia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nl-NL" sz="2000" b="1" dirty="0"/>
              <a:t>Wat is die beste tyd om die Bybel te bestudeer?</a:t>
            </a:r>
            <a:endParaRPr lang="en" sz="2000" b="1" dirty="0"/>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825715"/>
            <a:ext cx="5151616" cy="1015663"/>
          </a:xfrm>
          <a:prstGeom prst="rect">
            <a:avLst/>
          </a:prstGeom>
          <a:noFill/>
        </p:spPr>
        <p:txBody>
          <a:bodyPr wrap="square">
            <a:spAutoFit/>
          </a:bodyPr>
          <a:lstStyle/>
          <a:p>
            <a:pPr>
              <a:spcBef>
                <a:spcPts val="600"/>
              </a:spcBef>
            </a:pPr>
            <a:r>
              <a:rPr lang="nl-NL" sz="2000" b="1" dirty="0"/>
              <a:t>Ons moet ons reaksie ontleed met inagneming van twee faktore: die tydsfaktor en die kwaliteitsfaktor.</a:t>
            </a:r>
            <a:endParaRPr lang="en" sz="2000" b="1" dirty="0"/>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317207"/>
            <a:ext cx="8866366" cy="1323439"/>
          </a:xfrm>
          <a:prstGeom prst="rect">
            <a:avLst/>
          </a:prstGeom>
          <a:noFill/>
        </p:spPr>
        <p:txBody>
          <a:bodyPr wrap="square">
            <a:spAutoFit/>
          </a:bodyPr>
          <a:lstStyle/>
          <a:p>
            <a:pPr>
              <a:spcBef>
                <a:spcPts val="600"/>
              </a:spcBef>
            </a:pPr>
            <a:r>
              <a:rPr lang="nl-NL" sz="2000" b="1" dirty="0"/>
              <a:t>Die tyd wat ons aan studie wy, kan egter nie beperk word tot oppervlakkige leeswerk nie. Dit is waar ons motivering ter sprake kom. Waarom lees ek die Bybel? Soek ek bloot kennis, of het ek 'n diep begeerte om meer van die Here te weet?</a:t>
            </a:r>
            <a:endParaRPr lang="en" sz="2000" b="1" dirty="0"/>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917573"/>
            <a:ext cx="5151616" cy="1323439"/>
          </a:xfrm>
          <a:prstGeom prst="rect">
            <a:avLst/>
          </a:prstGeom>
          <a:noFill/>
        </p:spPr>
        <p:txBody>
          <a:bodyPr wrap="square">
            <a:spAutoFit/>
          </a:bodyPr>
          <a:lstStyle/>
          <a:p>
            <a:pPr lvl="0">
              <a:spcBef>
                <a:spcPts val="600"/>
              </a:spcBef>
              <a:defRPr/>
            </a:pPr>
            <a:r>
              <a:rPr lang="nl-NL" sz="2000" b="1" dirty="0">
                <a:solidFill>
                  <a:prstClr val="black"/>
                </a:solidFill>
              </a:rPr>
              <a:t>Ons sal natuurlik meer baat vind by die opsy sit van 'n uur in ons skedule vir Bybelstudie as om slegs vyf minute daaraan te wy.</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716839"/>
            <a:ext cx="8866367" cy="1015663"/>
          </a:xfrm>
          <a:prstGeom prst="rect">
            <a:avLst/>
          </a:prstGeom>
          <a:noFill/>
        </p:spPr>
        <p:txBody>
          <a:bodyPr wrap="square">
            <a:spAutoFit/>
          </a:bodyPr>
          <a:lstStyle/>
          <a:p>
            <a:pPr lvl="0">
              <a:spcBef>
                <a:spcPts val="600"/>
              </a:spcBef>
              <a:defRPr/>
            </a:pPr>
            <a:r>
              <a:rPr lang="nl-NL" sz="2000" b="1" dirty="0">
                <a:solidFill>
                  <a:prstClr val="black"/>
                </a:solidFill>
              </a:rPr>
              <a:t>Ons sal die meeste uit ons Bybelstudie kry wanneer dit 'n tyd word om by God te wees (Jer. 29:13), en in Hom te verlustig (Ps. 37:4); wanneer ons in die bladsye daarvan soek vir God se spesiale boodskap vir ons.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10438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af-ZA" dirty="0">
                <a:solidFill>
                  <a:schemeClr val="accent5"/>
                </a:solidFill>
              </a:rPr>
              <a:t>DIE PLEK</a:t>
            </a:r>
            <a:endParaRPr lang="en" dirty="0">
              <a:solidFill>
                <a:schemeClr val="accent5"/>
              </a:solidFill>
            </a:endParaRP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nl-NL" b="1" dirty="0">
                <a:solidFill>
                  <a:srgbClr val="002060"/>
                </a:solidFill>
                <a:effectLst>
                  <a:glow rad="127000">
                    <a:srgbClr val="4CEE7B"/>
                  </a:glow>
                </a:effectLst>
                <a:latin typeface="Comic Sans MS" panose="030F0702030302020204" pitchFamily="66" charset="0"/>
              </a:rPr>
              <a:t>“En vroeg in die môre, nog diep in die nag, het Hy opgestaan en uitgegaan en na ‘n eensame plek vertrek en daar gebid.” </a:t>
            </a:r>
            <a:r>
              <a:rPr lang="en" sz="1400" b="1" dirty="0">
                <a:solidFill>
                  <a:srgbClr val="002060"/>
                </a:solidFill>
                <a:effectLst>
                  <a:glow rad="127000">
                    <a:srgbClr val="4CEE7B"/>
                  </a:glow>
                </a:effectLst>
                <a:latin typeface="Comic Sans MS" panose="030F0702030302020204" pitchFamily="66" charset="0"/>
              </a:rPr>
              <a:t>(Markus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nl-NL" sz="2000" b="1" dirty="0"/>
              <a:t>Wanneer Jesus 'n spesiale oomblik van gemeenskap met God wou hê, het Hy vroeg opgestaan en 'n stil plek gesoek (Markus 1:35). Dit kan op beide gebed en Bybelstudie toegepas word.</a:t>
            </a:r>
            <a:endParaRPr lang="en" sz="2000" b="1" dirty="0"/>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602388"/>
            <a:ext cx="5839130" cy="1015663"/>
          </a:xfrm>
          <a:prstGeom prst="rect">
            <a:avLst/>
          </a:prstGeom>
          <a:noFill/>
        </p:spPr>
        <p:txBody>
          <a:bodyPr wrap="square">
            <a:spAutoFit/>
          </a:bodyPr>
          <a:lstStyle/>
          <a:p>
            <a:pPr>
              <a:spcBef>
                <a:spcPts val="600"/>
              </a:spcBef>
            </a:pPr>
            <a:r>
              <a:rPr lang="nl-NL" sz="2000" b="1" dirty="0"/>
              <a:t>Dit is moeilik om te konsentreer op studie in 'n raserige of besige plek. Dit is makliker om dit in 'n gemaklike, stil en afgesonderde plek te doen.</a:t>
            </a:r>
            <a:endParaRPr lang="en" sz="2000" b="1" dirty="0"/>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938992"/>
          </a:xfrm>
          <a:prstGeom prst="rect">
            <a:avLst/>
          </a:prstGeom>
          <a:noFill/>
        </p:spPr>
        <p:txBody>
          <a:bodyPr wrap="square">
            <a:spAutoFit/>
          </a:bodyPr>
          <a:lstStyle/>
          <a:p>
            <a:pPr lvl="0">
              <a:spcBef>
                <a:spcPts val="600"/>
              </a:spcBef>
              <a:defRPr/>
            </a:pPr>
            <a:r>
              <a:rPr lang="nl-NL" sz="2000" b="1" dirty="0">
                <a:solidFill>
                  <a:prstClr val="black"/>
                </a:solidFill>
              </a:rPr>
              <a:t>Sodra ons die rete tyd en plek gekry het, laat ons dit 'n gereelde aktiwiteit maak. Miskien sal een of ander spesiale omstandigheid veroorsaak dat ons daardie tyd mis, maar laat ons nie te veel tyd laat verbygaan sonder ons daaglikse Bybelstudie nie.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015663"/>
          </a:xfrm>
          <a:prstGeom prst="rect">
            <a:avLst/>
          </a:prstGeom>
          <a:noFill/>
        </p:spPr>
        <p:txBody>
          <a:bodyPr wrap="square">
            <a:spAutoFit/>
          </a:bodyPr>
          <a:lstStyle/>
          <a:p>
            <a:pPr lvl="0">
              <a:spcBef>
                <a:spcPts val="600"/>
              </a:spcBef>
              <a:defRPr/>
            </a:pPr>
            <a:r>
              <a:rPr lang="nl-NL" sz="2000" b="1" dirty="0">
                <a:solidFill>
                  <a:prstClr val="black"/>
                </a:solidFill>
              </a:rPr>
              <a:t>Die eerste of laaste ure van die dag, wanneer daar meer stilte is, kan tye wees wanneer ons ons gedagtes makliker op God kan fokus.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DIE TEGNIEK </a:t>
            </a:r>
            <a:r>
              <a:rPr lang="en"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1863214" y="820572"/>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nl-NL"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So sal my woord wees wat uit my mond uitgaan: dit sal nie leeg na My terugkeer nie …” </a:t>
            </a:r>
            <a:r>
              <a:rPr lang="nl-NL" sz="105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(Jesaja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4050219652"/>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2286869630"/>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DIE TEGNIEK</a:t>
            </a:r>
            <a:r>
              <a:rPr lang="en" spc="0" dirty="0">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nl-NL"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So sal my woord wees wat uit my mond uitgaan: dit sal nie leeg na My terugkeer nie …” </a:t>
            </a:r>
            <a:r>
              <a:rPr lang="nl-NL" sz="105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(Jesaja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6352654" cy="3126753"/>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af-ZA" sz="6000" b="1" spc="600" dirty="0">
                <a:ln/>
                <a:solidFill>
                  <a:srgbClr val="FF0000"/>
                </a:solidFill>
                <a:effectLst>
                  <a:reflection blurRad="6350" stA="55000" endA="300" endPos="30000" dir="5400000" sy="-100000" algn="bl" rotWithShape="0"/>
                </a:effectLst>
              </a:rPr>
              <a:t>VOORDELE VAN BYBELSTUDIE</a:t>
            </a:r>
            <a:endParaRPr lang="en" sz="6000" b="1" spc="600" dirty="0">
              <a:ln/>
              <a:solidFill>
                <a:srgbClr val="FF0000"/>
              </a:solidFill>
              <a:effectLst>
                <a:reflection blurRad="6350" stA="55000" endA="300" endPos="30000" dir="5400000" sy="-100000" algn="bl" rotWithShape="0"/>
              </a:effectLst>
            </a:endParaRP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713</TotalTime>
  <Words>1311</Words>
  <Application>Microsoft Office PowerPoint</Application>
  <PresentationFormat>Panorámica</PresentationFormat>
  <Paragraphs>69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2026-03-21T15:43:08Z</dcterms:created>
  <dcterms:modified xsi:type="dcterms:W3CDTF">2026-04-07T19:45:18Z</dcterms:modified>
</cp:coreProperties>
</file>