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100" d="100"/>
          <a:sy n="100" d="100"/>
        </p:scale>
        <p:origin x="96"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nl-NL" sz="1800" b="1" kern="1200" dirty="0">
              <a:solidFill>
                <a:prstClr val="white"/>
              </a:solidFill>
              <a:effectLst>
                <a:outerShdw blurRad="38100" dist="38100" dir="2700000" algn="tl">
                  <a:srgbClr val="000000"/>
                </a:outerShdw>
              </a:effectLst>
              <a:latin typeface="Aptos" panose="02110004020202020204"/>
              <a:ea typeface="+mn-ea"/>
              <a:cs typeface="+mn-cs"/>
            </a:rPr>
            <a:t>Onse Vader wat in die hemele is,</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nl-NL" sz="1800" b="1" kern="1200" dirty="0">
              <a:solidFill>
                <a:prstClr val="black">
                  <a:hueOff val="0"/>
                  <a:satOff val="0"/>
                  <a:lumOff val="0"/>
                  <a:alphaOff val="0"/>
                </a:prstClr>
              </a:solidFill>
              <a:latin typeface="Aptos" panose="02110004020202020204"/>
              <a:ea typeface="+mn-ea"/>
              <a:cs typeface="+mn-cs"/>
            </a:rPr>
            <a:t>Ons moet ons persoonlike verhouding met die Vader bo die van alle mense erken.</a:t>
          </a:r>
          <a:endParaRPr lang="es-ES" sz="1800" b="1" kern="1200" dirty="0">
            <a:solidFill>
              <a:prstClr val="black">
                <a:hueOff val="0"/>
                <a:satOff val="0"/>
                <a:lumOff val="0"/>
                <a:alphaOff val="0"/>
              </a:prstClr>
            </a:solidFill>
            <a:latin typeface="Aptos" panose="02110004020202020204"/>
            <a:ea typeface="+mn-ea"/>
            <a:cs typeface="+mn-cs"/>
          </a:endParaRPr>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nl-NL" sz="1800" b="1" kern="1200" dirty="0">
              <a:solidFill>
                <a:prstClr val="white"/>
              </a:solidFill>
              <a:effectLst>
                <a:outerShdw blurRad="38100" dist="38100" dir="2700000" algn="tl">
                  <a:srgbClr val="000000"/>
                </a:outerShdw>
              </a:effectLst>
              <a:latin typeface="Aptos" panose="02110004020202020204"/>
              <a:ea typeface="+mn-ea"/>
              <a:cs typeface="+mn-cs"/>
            </a:rPr>
            <a:t>, laat u Naam geheilig word;</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nl-NL" sz="1800" b="1" dirty="0"/>
            <a:t>Om God se heiligheid te erken, bring ons nader aan Hom met eerbied en respek</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n-ZA" sz="1800" b="1" kern="1200" dirty="0" err="1">
              <a:solidFill>
                <a:prstClr val="white"/>
              </a:solidFill>
              <a:effectLst>
                <a:outerShdw blurRad="38100" dist="38100" dir="2700000" algn="tl">
                  <a:srgbClr val="000000"/>
                </a:outerShdw>
              </a:effectLst>
              <a:latin typeface="Aptos" panose="02110004020202020204"/>
              <a:ea typeface="+mn-ea"/>
              <a:cs typeface="+mn-cs"/>
            </a:rPr>
            <a:t>laat</a:t>
          </a:r>
          <a:r>
            <a:rPr lang="en-ZA" sz="1800" b="1" kern="1200" dirty="0">
              <a:solidFill>
                <a:prstClr val="white"/>
              </a:solidFill>
              <a:effectLst>
                <a:outerShdw blurRad="38100" dist="38100" dir="2700000" algn="tl">
                  <a:srgbClr val="000000"/>
                </a:outerShdw>
              </a:effectLst>
              <a:latin typeface="Aptos" panose="02110004020202020204"/>
              <a:ea typeface="+mn-ea"/>
              <a:cs typeface="+mn-cs"/>
            </a:rPr>
            <a:t> u </a:t>
          </a:r>
          <a:r>
            <a:rPr lang="en-ZA" sz="1800" b="1" kern="1200" dirty="0" err="1">
              <a:solidFill>
                <a:prstClr val="white"/>
              </a:solidFill>
              <a:effectLst>
                <a:outerShdw blurRad="38100" dist="38100" dir="2700000" algn="tl">
                  <a:srgbClr val="000000"/>
                </a:outerShdw>
              </a:effectLst>
              <a:latin typeface="Aptos" panose="02110004020202020204"/>
              <a:ea typeface="+mn-ea"/>
              <a:cs typeface="+mn-cs"/>
            </a:rPr>
            <a:t>koninkryk</a:t>
          </a:r>
          <a:r>
            <a:rPr lang="en-ZA" sz="1800" b="1" kern="1200" dirty="0">
              <a:solidFill>
                <a:prstClr val="white"/>
              </a:solidFill>
              <a:effectLst>
                <a:outerShdw blurRad="38100" dist="38100" dir="2700000" algn="tl">
                  <a:srgbClr val="000000"/>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outerShdw>
              </a:effectLst>
              <a:latin typeface="Aptos" panose="02110004020202020204"/>
              <a:ea typeface="+mn-ea"/>
              <a:cs typeface="+mn-cs"/>
            </a:rPr>
            <a:t>kom</a:t>
          </a:r>
          <a:r>
            <a:rPr lang="en-ZA"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nl-NL" sz="1800" b="1" dirty="0"/>
            <a:t>Laat ons verlang na die wederkoms van Jesus</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800" b="1" kern="1200" dirty="0">
              <a:effectLst>
                <a:outerShdw blurRad="38100" dist="38100" dir="2700000" algn="tl">
                  <a:srgbClr val="000000"/>
                </a:outerShdw>
              </a:effectLst>
            </a:rPr>
            <a:t>“</a:t>
          </a:r>
          <a:r>
            <a:rPr lang="nl-NL" sz="1800" b="1" kern="1200" dirty="0">
              <a:solidFill>
                <a:prstClr val="white"/>
              </a:solidFill>
              <a:effectLst>
                <a:outerShdw blurRad="38100" dist="38100" dir="2700000" algn="tl">
                  <a:srgbClr val="000000"/>
                </a:outerShdw>
              </a:effectLst>
              <a:latin typeface="Aptos" panose="02110004020202020204"/>
              <a:ea typeface="+mn-ea"/>
              <a:cs typeface="+mn-cs"/>
            </a:rPr>
            <a:t>laat u wil geskied, soos in die hemel net so ook op die aarde;</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nl-NL" sz="1800" b="1" dirty="0"/>
            <a:t>Laat ons goddelike soewereiniteit aanvaar en vra dat God se wil in ons lewens en in die wêreld geskied.</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nl-NL" sz="1800" b="1" kern="1200" dirty="0">
              <a:solidFill>
                <a:prstClr val="white"/>
              </a:solidFill>
              <a:effectLst>
                <a:outerShdw blurRad="38100" dist="38100" dir="2700000" algn="tl">
                  <a:srgbClr val="000000"/>
                </a:outerShdw>
              </a:effectLst>
              <a:latin typeface="Aptos" panose="02110004020202020204"/>
              <a:ea typeface="+mn-ea"/>
              <a:cs typeface="+mn-cs"/>
            </a:rPr>
            <a:t>gee ons vandag ons daaglikse brood;</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nl-NL" sz="1800" b="1" dirty="0"/>
            <a:t>Laat ons vra vir wat ons nodig het om te lewe, beide fisies en geestelik</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nl-NL" sz="1800" b="1" kern="1200" dirty="0">
              <a:solidFill>
                <a:prstClr val="white"/>
              </a:solidFill>
              <a:effectLst>
                <a:outerShdw blurRad="38100" dist="38100" dir="2700000" algn="tl">
                  <a:srgbClr val="000000"/>
                </a:outerShdw>
              </a:effectLst>
              <a:latin typeface="Aptos" panose="02110004020202020204"/>
              <a:ea typeface="+mn-ea"/>
              <a:cs typeface="+mn-cs"/>
            </a:rPr>
            <a:t>en vergeef ons ons skulde, soos ons ook ons skuldenaars vergewe;</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nl-NL" sz="1800" b="1" kern="1200" dirty="0">
              <a:solidFill>
                <a:prstClr val="black">
                  <a:hueOff val="0"/>
                  <a:satOff val="0"/>
                  <a:lumOff val="0"/>
                  <a:alphaOff val="0"/>
                </a:prstClr>
              </a:solidFill>
              <a:latin typeface="Aptos" panose="02110004020202020204"/>
              <a:ea typeface="+mn-ea"/>
              <a:cs typeface="+mn-cs"/>
            </a:rPr>
            <a:t>Ons moet berou hê, vergifnis soek en diegene vergewe wat ons seergemaak het, net soos God ons vergewe.</a:t>
          </a:r>
          <a:endParaRPr lang="es-ES" sz="1800" b="1" kern="1200" dirty="0">
            <a:solidFill>
              <a:prstClr val="black">
                <a:hueOff val="0"/>
                <a:satOff val="0"/>
                <a:lumOff val="0"/>
                <a:alphaOff val="0"/>
              </a:prstClr>
            </a:solidFill>
            <a:latin typeface="Aptos" panose="02110004020202020204"/>
            <a:ea typeface="+mn-ea"/>
            <a:cs typeface="+mn-cs"/>
          </a:endParaRPr>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nl-NL" sz="1800" b="1" kern="1200" dirty="0">
              <a:solidFill>
                <a:prstClr val="white"/>
              </a:solidFill>
              <a:effectLst>
                <a:outerShdw blurRad="38100" dist="38100" dir="2700000" algn="tl">
                  <a:srgbClr val="000000"/>
                </a:outerShdw>
              </a:effectLst>
              <a:latin typeface="Aptos" panose="02110004020202020204"/>
              <a:ea typeface="+mn-ea"/>
              <a:cs typeface="+mn-cs"/>
            </a:rPr>
            <a:t>en lei ons nie in versoeking nie, maar verlos ons van die Bose.</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nl-NL" sz="1800" b="1" dirty="0"/>
            <a:t>Laat ons vra vir beskerming en skuiling teen die bose wat in hierdie wêreld teenwoordig is</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n" sz="1700" b="1" kern="1200" dirty="0">
              <a:effectLst>
                <a:outerShdw blurRad="38100" dist="38100" dir="2700000" algn="tl">
                  <a:srgbClr val="000000"/>
                </a:outerShdw>
              </a:effectLst>
            </a:rPr>
            <a:t>“</a:t>
          </a:r>
          <a:r>
            <a:rPr lang="nl-NL" sz="1700" b="1" kern="1200" dirty="0">
              <a:solidFill>
                <a:prstClr val="white"/>
              </a:solidFill>
              <a:effectLst>
                <a:outerShdw blurRad="38100" dist="38100" dir="2700000" algn="tl">
                  <a:srgbClr val="000000"/>
                </a:outerShdw>
              </a:effectLst>
              <a:latin typeface="Aptos" panose="02110004020202020204"/>
              <a:ea typeface="+mn-ea"/>
              <a:cs typeface="+mn-cs"/>
            </a:rPr>
            <a:t>Want aan U behoort die koninkryk en die krag en die heerlikheid tot in ewigheid</a:t>
          </a:r>
          <a:r>
            <a:rPr lang="nl-NL" sz="1800" b="1" kern="1200" dirty="0">
              <a:solidFill>
                <a:prstClr val="white"/>
              </a:solidFill>
              <a:effectLst>
                <a:outerShdw blurRad="38100" dist="38100" dir="2700000" algn="tl">
                  <a:srgbClr val="000000"/>
                </a:outerShdw>
              </a:effectLst>
              <a:latin typeface="Aptos" panose="02110004020202020204"/>
              <a:ea typeface="+mn-ea"/>
              <a:cs typeface="+mn-cs"/>
            </a:rPr>
            <a:t>. </a:t>
          </a:r>
          <a:r>
            <a:rPr lang="nl-NL" sz="1600" b="1" kern="1200" dirty="0">
              <a:solidFill>
                <a:prstClr val="white"/>
              </a:solidFill>
              <a:effectLst>
                <a:outerShdw blurRad="38100" dist="38100" dir="2700000" algn="tl">
                  <a:srgbClr val="000000"/>
                </a:outerShdw>
              </a:effectLst>
              <a:latin typeface="Aptos" panose="02110004020202020204"/>
              <a:ea typeface="+mn-ea"/>
              <a:cs typeface="+mn-cs"/>
            </a:rPr>
            <a:t>Amen.</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nl-NL" sz="1800" b="1" kern="1200" dirty="0">
              <a:solidFill>
                <a:prstClr val="black">
                  <a:hueOff val="0"/>
                  <a:satOff val="0"/>
                  <a:lumOff val="0"/>
                  <a:alphaOff val="0"/>
                </a:prstClr>
              </a:solidFill>
              <a:latin typeface="Aptos" panose="02110004020202020204"/>
              <a:ea typeface="+mn-ea"/>
              <a:cs typeface="+mn-cs"/>
            </a:rPr>
            <a:t>Laat ons erken dat alles wat ons is, besit en doen aan God behoort. Hy alleen verdien eer en lof.</a:t>
          </a:r>
          <a:endParaRPr lang="es-ES" sz="1800" b="1" kern="1200" dirty="0">
            <a:solidFill>
              <a:prstClr val="black">
                <a:hueOff val="0"/>
                <a:satOff val="0"/>
                <a:lumOff val="0"/>
                <a:alphaOff val="0"/>
              </a:prstClr>
            </a:solidFill>
            <a:latin typeface="Aptos" panose="02110004020202020204"/>
            <a:ea typeface="+mn-ea"/>
            <a:cs typeface="+mn-cs"/>
          </a:endParaRPr>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3149" custLinFactNeighborX="-186" custLinFactNeighborY="33">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custScaleX="100613" custScaleY="137646" custLinFactNeighborX="319" custLinFactNeighborY="9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n" sz="2000" b="1" dirty="0">
              <a:solidFill>
                <a:schemeClr val="tx1"/>
              </a:solidFill>
            </a:rPr>
            <a:t>Lof                            (Dan.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n-ZA" sz="2000" b="1" dirty="0" err="1">
              <a:solidFill>
                <a:schemeClr val="tx1"/>
              </a:solidFill>
            </a:rPr>
            <a:t>Belydenis</a:t>
          </a:r>
          <a:r>
            <a:rPr lang="en-ZA" sz="2000" b="1" dirty="0">
              <a:solidFill>
                <a:schemeClr val="tx1"/>
              </a:solidFill>
            </a:rPr>
            <a:t> </a:t>
          </a:r>
          <a:r>
            <a:rPr lang="en-ZA" sz="2000" b="1" dirty="0" err="1">
              <a:solidFill>
                <a:schemeClr val="tx1"/>
              </a:solidFill>
            </a:rPr>
            <a:t>en</a:t>
          </a:r>
          <a:r>
            <a:rPr lang="en-ZA" sz="2000" b="1" dirty="0">
              <a:solidFill>
                <a:schemeClr val="tx1"/>
              </a:solidFill>
            </a:rPr>
            <a:t> </a:t>
          </a:r>
          <a:r>
            <a:rPr lang="en-ZA" sz="2000" b="1" dirty="0" err="1">
              <a:solidFill>
                <a:schemeClr val="tx1"/>
              </a:solidFill>
            </a:rPr>
            <a:t>vergifnis</a:t>
          </a:r>
          <a:r>
            <a:rPr lang="en-ZA" sz="2000" b="1" dirty="0">
              <a:solidFill>
                <a:schemeClr val="tx1"/>
              </a:solidFill>
            </a:rPr>
            <a:t>             </a:t>
          </a:r>
          <a:r>
            <a:rPr lang="en" sz="2000" b="1" dirty="0">
              <a:solidFill>
                <a:schemeClr val="tx1"/>
              </a:solidFill>
            </a:rPr>
            <a:t>(Dan.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n" sz="2000" b="1" dirty="0">
              <a:solidFill>
                <a:schemeClr val="tx1"/>
              </a:solidFill>
            </a:rPr>
            <a:t>Smeking </a:t>
          </a:r>
          <a:br>
            <a:rPr lang="es-ES" sz="2000" b="1" dirty="0">
              <a:solidFill>
                <a:schemeClr val="tx1"/>
              </a:solidFill>
            </a:rPr>
          </a:br>
          <a:r>
            <a:rPr lang="en" sz="2000" b="1" dirty="0">
              <a:solidFill>
                <a:schemeClr val="tx1"/>
              </a:solidFill>
            </a:rPr>
            <a:t>(Dan.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en" sz="2000" b="1" dirty="0">
              <a:solidFill>
                <a:schemeClr val="tx1"/>
              </a:solidFill>
            </a:rPr>
            <a:t>Danksegging                  (Fil.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5307" y="-3392991"/>
          <a:ext cx="480555"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solidFill>
                <a:prstClr val="black">
                  <a:hueOff val="0"/>
                  <a:satOff val="0"/>
                  <a:lumOff val="0"/>
                  <a:alphaOff val="0"/>
                </a:prstClr>
              </a:solidFill>
              <a:latin typeface="Aptos" panose="02110004020202020204"/>
              <a:ea typeface="+mn-ea"/>
              <a:cs typeface="+mn-cs"/>
            </a:rPr>
            <a:t>Ons moet ons persoonlike verhouding met die Vader bo die van alle mense erken.</a:t>
          </a:r>
          <a:endParaRPr lang="es-ES" sz="1800" b="1" kern="1200" dirty="0">
            <a:solidFill>
              <a:prstClr val="black">
                <a:hueOff val="0"/>
                <a:satOff val="0"/>
                <a:lumOff val="0"/>
                <a:alphaOff val="0"/>
              </a:prstClr>
            </a:solidFill>
            <a:latin typeface="Aptos" panose="02110004020202020204"/>
            <a:ea typeface="+mn-ea"/>
            <a:cs typeface="+mn-cs"/>
          </a:endParaRPr>
        </a:p>
      </dsp:txBody>
      <dsp:txXfrm rot="-5400000">
        <a:off x="4611373" y="84402"/>
        <a:ext cx="7364965" cy="433637"/>
      </dsp:txXfrm>
    </dsp:sp>
    <dsp:sp modelId="{165ADFCA-F309-4452-86A1-8B3D58BCB9D5}">
      <dsp:nvSpPr>
        <dsp:cNvPr id="0" name=""/>
        <dsp:cNvSpPr/>
      </dsp:nvSpPr>
      <dsp:spPr>
        <a:xfrm>
          <a:off x="428" y="873"/>
          <a:ext cx="4610944" cy="600694"/>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prstClr val="white"/>
              </a:solidFill>
              <a:effectLst>
                <a:outerShdw blurRad="38100" dist="38100" dir="2700000" algn="tl">
                  <a:srgbClr val="000000"/>
                </a:outerShdw>
              </a:effectLst>
              <a:latin typeface="Aptos" panose="02110004020202020204"/>
              <a:ea typeface="+mn-ea"/>
              <a:cs typeface="+mn-cs"/>
            </a:rPr>
            <a:t>Onse Vader wat in die hemele is,</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751" y="30196"/>
        <a:ext cx="4552298" cy="542048"/>
      </dsp:txXfrm>
    </dsp:sp>
    <dsp:sp modelId="{C94D50CB-DDCC-4494-816D-473222C2E0DA}">
      <dsp:nvSpPr>
        <dsp:cNvPr id="0" name=""/>
        <dsp:cNvSpPr/>
      </dsp:nvSpPr>
      <dsp:spPr>
        <a:xfrm rot="5400000">
          <a:off x="8065307" y="-2762262"/>
          <a:ext cx="480555"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Om God se heiligheid te erken, bring ons nader aan Hom met eerbied en respek</a:t>
          </a:r>
          <a:endParaRPr lang="es-ES" sz="1800" kern="1200" dirty="0"/>
        </a:p>
      </dsp:txBody>
      <dsp:txXfrm rot="-5400000">
        <a:off x="4611373" y="715131"/>
        <a:ext cx="7364965" cy="433637"/>
      </dsp:txXfrm>
    </dsp:sp>
    <dsp:sp modelId="{035CB03A-1615-450A-A54B-4021A44361B1}">
      <dsp:nvSpPr>
        <dsp:cNvPr id="0" name=""/>
        <dsp:cNvSpPr/>
      </dsp:nvSpPr>
      <dsp:spPr>
        <a:xfrm>
          <a:off x="428" y="631602"/>
          <a:ext cx="4610944" cy="600694"/>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prstClr val="white"/>
              </a:solidFill>
              <a:effectLst>
                <a:outerShdw blurRad="38100" dist="38100" dir="2700000" algn="tl">
                  <a:srgbClr val="000000"/>
                </a:outerShdw>
              </a:effectLst>
              <a:latin typeface="Aptos" panose="02110004020202020204"/>
              <a:ea typeface="+mn-ea"/>
              <a:cs typeface="+mn-cs"/>
            </a:rPr>
            <a:t>, laat u Naam geheilig word;</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751" y="660925"/>
        <a:ext cx="4552298" cy="542048"/>
      </dsp:txXfrm>
    </dsp:sp>
    <dsp:sp modelId="{AA0E4C6E-796A-406B-97E4-8CF5C38EED04}">
      <dsp:nvSpPr>
        <dsp:cNvPr id="0" name=""/>
        <dsp:cNvSpPr/>
      </dsp:nvSpPr>
      <dsp:spPr>
        <a:xfrm rot="5400000">
          <a:off x="8065307" y="-2131534"/>
          <a:ext cx="480555"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Laat ons verlang na die wederkoms van Jesus</a:t>
          </a:r>
          <a:endParaRPr lang="es-ES" sz="1800" kern="1200" dirty="0"/>
        </a:p>
      </dsp:txBody>
      <dsp:txXfrm rot="-5400000">
        <a:off x="4611373" y="1345859"/>
        <a:ext cx="7364965" cy="433637"/>
      </dsp:txXfrm>
    </dsp:sp>
    <dsp:sp modelId="{4DC6DA22-CDAF-4395-958D-693B3F4B3FDF}">
      <dsp:nvSpPr>
        <dsp:cNvPr id="0" name=""/>
        <dsp:cNvSpPr/>
      </dsp:nvSpPr>
      <dsp:spPr>
        <a:xfrm>
          <a:off x="428" y="1262330"/>
          <a:ext cx="4610944" cy="600694"/>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ZA" sz="1800" b="1" kern="1200" dirty="0" err="1">
              <a:solidFill>
                <a:prstClr val="white"/>
              </a:solidFill>
              <a:effectLst>
                <a:outerShdw blurRad="38100" dist="38100" dir="2700000" algn="tl">
                  <a:srgbClr val="000000"/>
                </a:outerShdw>
              </a:effectLst>
              <a:latin typeface="Aptos" panose="02110004020202020204"/>
              <a:ea typeface="+mn-ea"/>
              <a:cs typeface="+mn-cs"/>
            </a:rPr>
            <a:t>laat</a:t>
          </a:r>
          <a:r>
            <a:rPr lang="en-ZA" sz="1800" b="1" kern="1200" dirty="0">
              <a:solidFill>
                <a:prstClr val="white"/>
              </a:solidFill>
              <a:effectLst>
                <a:outerShdw blurRad="38100" dist="38100" dir="2700000" algn="tl">
                  <a:srgbClr val="000000"/>
                </a:outerShdw>
              </a:effectLst>
              <a:latin typeface="Aptos" panose="02110004020202020204"/>
              <a:ea typeface="+mn-ea"/>
              <a:cs typeface="+mn-cs"/>
            </a:rPr>
            <a:t> u </a:t>
          </a:r>
          <a:r>
            <a:rPr lang="en-ZA" sz="1800" b="1" kern="1200" dirty="0" err="1">
              <a:solidFill>
                <a:prstClr val="white"/>
              </a:solidFill>
              <a:effectLst>
                <a:outerShdw blurRad="38100" dist="38100" dir="2700000" algn="tl">
                  <a:srgbClr val="000000"/>
                </a:outerShdw>
              </a:effectLst>
              <a:latin typeface="Aptos" panose="02110004020202020204"/>
              <a:ea typeface="+mn-ea"/>
              <a:cs typeface="+mn-cs"/>
            </a:rPr>
            <a:t>koninkryk</a:t>
          </a:r>
          <a:r>
            <a:rPr lang="en-ZA" sz="1800" b="1" kern="1200" dirty="0">
              <a:solidFill>
                <a:prstClr val="white"/>
              </a:solidFill>
              <a:effectLst>
                <a:outerShdw blurRad="38100" dist="38100" dir="2700000" algn="tl">
                  <a:srgbClr val="000000"/>
                </a:outerShdw>
              </a:effectLst>
              <a:latin typeface="Aptos" panose="02110004020202020204"/>
              <a:ea typeface="+mn-ea"/>
              <a:cs typeface="+mn-cs"/>
            </a:rPr>
            <a:t> </a:t>
          </a:r>
          <a:r>
            <a:rPr lang="en-ZA" sz="1800" b="1" kern="1200" dirty="0" err="1">
              <a:solidFill>
                <a:prstClr val="white"/>
              </a:solidFill>
              <a:effectLst>
                <a:outerShdw blurRad="38100" dist="38100" dir="2700000" algn="tl">
                  <a:srgbClr val="000000"/>
                </a:outerShdw>
              </a:effectLst>
              <a:latin typeface="Aptos" panose="02110004020202020204"/>
              <a:ea typeface="+mn-ea"/>
              <a:cs typeface="+mn-cs"/>
            </a:rPr>
            <a:t>kom</a:t>
          </a:r>
          <a:r>
            <a:rPr lang="en-ZA"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751" y="1291653"/>
        <a:ext cx="4552298" cy="542048"/>
      </dsp:txXfrm>
    </dsp:sp>
    <dsp:sp modelId="{F18E7AD8-A842-4F6F-BD87-55C3E70305BC}">
      <dsp:nvSpPr>
        <dsp:cNvPr id="0" name=""/>
        <dsp:cNvSpPr/>
      </dsp:nvSpPr>
      <dsp:spPr>
        <a:xfrm rot="5400000">
          <a:off x="8065307" y="-1500805"/>
          <a:ext cx="480555"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Laat ons goddelike soewereiniteit aanvaar en vra dat God se wil in ons lewens en in die wêreld geskied.</a:t>
          </a:r>
          <a:endParaRPr lang="es-ES" sz="1800" kern="1200" dirty="0"/>
        </a:p>
      </dsp:txBody>
      <dsp:txXfrm rot="-5400000">
        <a:off x="4611373" y="1976588"/>
        <a:ext cx="7364965" cy="433637"/>
      </dsp:txXfrm>
    </dsp:sp>
    <dsp:sp modelId="{8CF57451-50D0-4FB1-B117-44DE815E5846}">
      <dsp:nvSpPr>
        <dsp:cNvPr id="0" name=""/>
        <dsp:cNvSpPr/>
      </dsp:nvSpPr>
      <dsp:spPr>
        <a:xfrm>
          <a:off x="428" y="1893059"/>
          <a:ext cx="4610944" cy="600694"/>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nl-NL" sz="1800" b="1" kern="1200" dirty="0">
              <a:solidFill>
                <a:prstClr val="white"/>
              </a:solidFill>
              <a:effectLst>
                <a:outerShdw blurRad="38100" dist="38100" dir="2700000" algn="tl">
                  <a:srgbClr val="000000"/>
                </a:outerShdw>
              </a:effectLst>
              <a:latin typeface="Aptos" panose="02110004020202020204"/>
              <a:ea typeface="+mn-ea"/>
              <a:cs typeface="+mn-cs"/>
            </a:rPr>
            <a:t>laat u wil geskied, soos in die hemel net so ook op die aarde;</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751" y="1922382"/>
        <a:ext cx="4552298" cy="542048"/>
      </dsp:txXfrm>
    </dsp:sp>
    <dsp:sp modelId="{597556D2-27A3-4DC2-8AA5-CBC8416048E8}">
      <dsp:nvSpPr>
        <dsp:cNvPr id="0" name=""/>
        <dsp:cNvSpPr/>
      </dsp:nvSpPr>
      <dsp:spPr>
        <a:xfrm rot="5400000">
          <a:off x="8065307" y="-870076"/>
          <a:ext cx="480555"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Laat ons vra vir wat ons nodig het om te lewe, beide fisies en geestelik</a:t>
          </a:r>
          <a:endParaRPr lang="es-ES" sz="1800" kern="1200" dirty="0"/>
        </a:p>
      </dsp:txBody>
      <dsp:txXfrm rot="-5400000">
        <a:off x="4611373" y="2607317"/>
        <a:ext cx="7364965" cy="433637"/>
      </dsp:txXfrm>
    </dsp:sp>
    <dsp:sp modelId="{11DBA616-025B-4811-B16A-E9649261AEC1}">
      <dsp:nvSpPr>
        <dsp:cNvPr id="0" name=""/>
        <dsp:cNvSpPr/>
      </dsp:nvSpPr>
      <dsp:spPr>
        <a:xfrm>
          <a:off x="428" y="2523788"/>
          <a:ext cx="4610944" cy="600694"/>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prstClr val="white"/>
              </a:solidFill>
              <a:effectLst>
                <a:outerShdw blurRad="38100" dist="38100" dir="2700000" algn="tl">
                  <a:srgbClr val="000000"/>
                </a:outerShdw>
              </a:effectLst>
              <a:latin typeface="Aptos" panose="02110004020202020204"/>
              <a:ea typeface="+mn-ea"/>
              <a:cs typeface="+mn-cs"/>
            </a:rPr>
            <a:t>gee ons vandag ons daaglikse brood;</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751" y="2553111"/>
        <a:ext cx="4552298" cy="542048"/>
      </dsp:txXfrm>
    </dsp:sp>
    <dsp:sp modelId="{F8A564A9-1CDF-4F83-A37B-9D6BAD3D6F22}">
      <dsp:nvSpPr>
        <dsp:cNvPr id="0" name=""/>
        <dsp:cNvSpPr/>
      </dsp:nvSpPr>
      <dsp:spPr>
        <a:xfrm rot="5400000">
          <a:off x="8065307" y="-239347"/>
          <a:ext cx="480555"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solidFill>
                <a:prstClr val="black">
                  <a:hueOff val="0"/>
                  <a:satOff val="0"/>
                  <a:lumOff val="0"/>
                  <a:alphaOff val="0"/>
                </a:prstClr>
              </a:solidFill>
              <a:latin typeface="Aptos" panose="02110004020202020204"/>
              <a:ea typeface="+mn-ea"/>
              <a:cs typeface="+mn-cs"/>
            </a:rPr>
            <a:t>Ons moet berou hê, vergifnis soek en diegene vergewe wat ons seergemaak het, net soos God ons vergewe.</a:t>
          </a:r>
          <a:endParaRPr lang="es-ES" sz="1800" b="1" kern="1200" dirty="0">
            <a:solidFill>
              <a:prstClr val="black">
                <a:hueOff val="0"/>
                <a:satOff val="0"/>
                <a:lumOff val="0"/>
                <a:alphaOff val="0"/>
              </a:prstClr>
            </a:solidFill>
            <a:latin typeface="Aptos" panose="02110004020202020204"/>
            <a:ea typeface="+mn-ea"/>
            <a:cs typeface="+mn-cs"/>
          </a:endParaRPr>
        </a:p>
      </dsp:txBody>
      <dsp:txXfrm rot="-5400000">
        <a:off x="4611373" y="3238046"/>
        <a:ext cx="7364965" cy="433637"/>
      </dsp:txXfrm>
    </dsp:sp>
    <dsp:sp modelId="{05DFCB04-2362-43FA-A832-4D0DCE828689}">
      <dsp:nvSpPr>
        <dsp:cNvPr id="0" name=""/>
        <dsp:cNvSpPr/>
      </dsp:nvSpPr>
      <dsp:spPr>
        <a:xfrm>
          <a:off x="428" y="3154517"/>
          <a:ext cx="4610944" cy="600694"/>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ts val="0"/>
            </a:spcAft>
            <a:buNone/>
          </a:pPr>
          <a:r>
            <a:rPr lang="nl-NL" sz="1800" b="1" kern="1200" dirty="0">
              <a:solidFill>
                <a:prstClr val="white"/>
              </a:solidFill>
              <a:effectLst>
                <a:outerShdw blurRad="38100" dist="38100" dir="2700000" algn="tl">
                  <a:srgbClr val="000000"/>
                </a:outerShdw>
              </a:effectLst>
              <a:latin typeface="Aptos" panose="02110004020202020204"/>
              <a:ea typeface="+mn-ea"/>
              <a:cs typeface="+mn-cs"/>
            </a:rPr>
            <a:t>en vergeef ons ons skulde, soos ons ook ons skuldenaars vergewe;</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751" y="3183840"/>
        <a:ext cx="4552298" cy="542048"/>
      </dsp:txXfrm>
    </dsp:sp>
    <dsp:sp modelId="{485945A0-8944-473E-B2B2-6F0037DB0AF3}">
      <dsp:nvSpPr>
        <dsp:cNvPr id="0" name=""/>
        <dsp:cNvSpPr/>
      </dsp:nvSpPr>
      <dsp:spPr>
        <a:xfrm rot="5400000">
          <a:off x="8065307" y="391380"/>
          <a:ext cx="480555"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nl-NL" sz="1800" b="1" kern="1200" dirty="0"/>
            <a:t>Laat ons vra vir beskerming en skuiling teen die bose wat in hierdie wêreld teenwoordig is</a:t>
          </a:r>
          <a:endParaRPr lang="es-ES" sz="1800" kern="1200" dirty="0"/>
        </a:p>
      </dsp:txBody>
      <dsp:txXfrm rot="-5400000">
        <a:off x="4611373" y="3868774"/>
        <a:ext cx="7364965" cy="433637"/>
      </dsp:txXfrm>
    </dsp:sp>
    <dsp:sp modelId="{A11CFE61-61D4-4B65-8D27-4D429967B2A6}">
      <dsp:nvSpPr>
        <dsp:cNvPr id="0" name=""/>
        <dsp:cNvSpPr/>
      </dsp:nvSpPr>
      <dsp:spPr>
        <a:xfrm>
          <a:off x="428" y="3785245"/>
          <a:ext cx="4610944" cy="600694"/>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prstClr val="white"/>
              </a:solidFill>
              <a:effectLst>
                <a:outerShdw blurRad="38100" dist="38100" dir="2700000" algn="tl">
                  <a:srgbClr val="000000"/>
                </a:outerShdw>
              </a:effectLst>
              <a:latin typeface="Aptos" panose="02110004020202020204"/>
              <a:ea typeface="+mn-ea"/>
              <a:cs typeface="+mn-cs"/>
            </a:rPr>
            <a:t>en lei ons nie in versoeking nie, maar verlos ons van die Bose.</a:t>
          </a:r>
          <a:r>
            <a:rPr lang="en" sz="1800" b="1" kern="1200" dirty="0">
              <a:solidFill>
                <a:prstClr val="white"/>
              </a:solidFill>
              <a:effectLst>
                <a:outerShdw blurRad="38100" dist="38100" dir="2700000" algn="tl">
                  <a:srgbClr val="000000"/>
                </a:outerShdw>
              </a:effectLst>
              <a:latin typeface="Aptos" panose="02110004020202020204"/>
              <a:ea typeface="+mn-ea"/>
              <a:cs typeface="+mn-cs"/>
            </a:rPr>
            <a:t>”</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751" y="3814568"/>
        <a:ext cx="4552298" cy="542048"/>
      </dsp:txXfrm>
    </dsp:sp>
    <dsp:sp modelId="{6C64146B-A178-42B2-8E33-0EE58C6BB227}">
      <dsp:nvSpPr>
        <dsp:cNvPr id="0" name=""/>
        <dsp:cNvSpPr/>
      </dsp:nvSpPr>
      <dsp:spPr>
        <a:xfrm rot="5400000">
          <a:off x="7995418" y="1071828"/>
          <a:ext cx="661465" cy="7350698"/>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nl-NL" sz="1800" b="1" kern="1200" dirty="0">
              <a:solidFill>
                <a:prstClr val="black">
                  <a:hueOff val="0"/>
                  <a:satOff val="0"/>
                  <a:lumOff val="0"/>
                  <a:alphaOff val="0"/>
                </a:prstClr>
              </a:solidFill>
              <a:latin typeface="Aptos" panose="02110004020202020204"/>
              <a:ea typeface="+mn-ea"/>
              <a:cs typeface="+mn-cs"/>
            </a:rPr>
            <a:t>Laat ons erken dat alles wat ons is, besit en doen aan God behoort. Hy alleen verdien eer en lof.</a:t>
          </a:r>
          <a:endParaRPr lang="es-ES" sz="1800" b="1" kern="1200" dirty="0">
            <a:solidFill>
              <a:prstClr val="black">
                <a:hueOff val="0"/>
                <a:satOff val="0"/>
                <a:lumOff val="0"/>
                <a:alphaOff val="0"/>
              </a:prstClr>
            </a:solidFill>
            <a:latin typeface="Aptos" panose="02110004020202020204"/>
            <a:ea typeface="+mn-ea"/>
            <a:cs typeface="+mn-cs"/>
          </a:endParaRPr>
        </a:p>
      </dsp:txBody>
      <dsp:txXfrm rot="-5400000">
        <a:off x="4650802" y="4448734"/>
        <a:ext cx="7318408" cy="596885"/>
      </dsp:txXfrm>
    </dsp:sp>
    <dsp:sp modelId="{6DF09527-8DB9-40A8-9591-6310EF6848D3}">
      <dsp:nvSpPr>
        <dsp:cNvPr id="0" name=""/>
        <dsp:cNvSpPr/>
      </dsp:nvSpPr>
      <dsp:spPr>
        <a:xfrm>
          <a:off x="0" y="4446558"/>
          <a:ext cx="4649944" cy="600694"/>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outerShdw>
              </a:effectLst>
            </a:rPr>
            <a:t>“</a:t>
          </a:r>
          <a:r>
            <a:rPr lang="nl-NL" sz="1700" b="1" kern="1200" dirty="0">
              <a:solidFill>
                <a:prstClr val="white"/>
              </a:solidFill>
              <a:effectLst>
                <a:outerShdw blurRad="38100" dist="38100" dir="2700000" algn="tl">
                  <a:srgbClr val="000000"/>
                </a:outerShdw>
              </a:effectLst>
              <a:latin typeface="Aptos" panose="02110004020202020204"/>
              <a:ea typeface="+mn-ea"/>
              <a:cs typeface="+mn-cs"/>
            </a:rPr>
            <a:t>Want aan U behoort die koninkryk en die krag en die heerlikheid tot in ewigheid</a:t>
          </a:r>
          <a:r>
            <a:rPr lang="nl-NL" sz="1800" b="1" kern="1200" dirty="0">
              <a:solidFill>
                <a:prstClr val="white"/>
              </a:solidFill>
              <a:effectLst>
                <a:outerShdw blurRad="38100" dist="38100" dir="2700000" algn="tl">
                  <a:srgbClr val="000000"/>
                </a:outerShdw>
              </a:effectLst>
              <a:latin typeface="Aptos" panose="02110004020202020204"/>
              <a:ea typeface="+mn-ea"/>
              <a:cs typeface="+mn-cs"/>
            </a:rPr>
            <a:t>. </a:t>
          </a:r>
          <a:r>
            <a:rPr lang="nl-NL" sz="1600" b="1" kern="1200" dirty="0">
              <a:solidFill>
                <a:prstClr val="white"/>
              </a:solidFill>
              <a:effectLst>
                <a:outerShdw blurRad="38100" dist="38100" dir="2700000" algn="tl">
                  <a:srgbClr val="000000"/>
                </a:outerShdw>
              </a:effectLst>
              <a:latin typeface="Aptos" panose="02110004020202020204"/>
              <a:ea typeface="+mn-ea"/>
              <a:cs typeface="+mn-cs"/>
            </a:rPr>
            <a:t>Amen.</a:t>
          </a:r>
          <a:endParaRPr lang="es-ES" sz="18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29323" y="4475881"/>
        <a:ext cx="4591298" cy="542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Lof                            (Dan.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err="1">
              <a:solidFill>
                <a:schemeClr val="tx1"/>
              </a:solidFill>
            </a:rPr>
            <a:t>Belydenis</a:t>
          </a:r>
          <a:r>
            <a:rPr lang="en-ZA" sz="2000" b="1" kern="1200" dirty="0">
              <a:solidFill>
                <a:schemeClr val="tx1"/>
              </a:solidFill>
            </a:rPr>
            <a:t> </a:t>
          </a:r>
          <a:r>
            <a:rPr lang="en-ZA" sz="2000" b="1" kern="1200" dirty="0" err="1">
              <a:solidFill>
                <a:schemeClr val="tx1"/>
              </a:solidFill>
            </a:rPr>
            <a:t>en</a:t>
          </a:r>
          <a:r>
            <a:rPr lang="en-ZA" sz="2000" b="1" kern="1200" dirty="0">
              <a:solidFill>
                <a:schemeClr val="tx1"/>
              </a:solidFill>
            </a:rPr>
            <a:t> </a:t>
          </a:r>
          <a:r>
            <a:rPr lang="en-ZA" sz="2000" b="1" kern="1200" dirty="0" err="1">
              <a:solidFill>
                <a:schemeClr val="tx1"/>
              </a:solidFill>
            </a:rPr>
            <a:t>vergifnis</a:t>
          </a:r>
          <a:r>
            <a:rPr lang="en-ZA" sz="2000" b="1" kern="1200" dirty="0">
              <a:solidFill>
                <a:schemeClr val="tx1"/>
              </a:solidFill>
            </a:rPr>
            <a:t>             </a:t>
          </a:r>
          <a:r>
            <a:rPr lang="en" sz="2000" b="1" kern="1200" dirty="0">
              <a:solidFill>
                <a:schemeClr val="tx1"/>
              </a:solidFill>
            </a:rPr>
            <a:t>(Dan.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Smeking </a:t>
          </a:r>
          <a:br>
            <a:rPr lang="es-ES" sz="2000" b="1" kern="1200" dirty="0">
              <a:solidFill>
                <a:schemeClr val="tx1"/>
              </a:solidFill>
            </a:rPr>
          </a:br>
          <a:r>
            <a:rPr lang="en" sz="2000" b="1" kern="1200" dirty="0">
              <a:solidFill>
                <a:schemeClr val="tx1"/>
              </a:solidFill>
            </a:rPr>
            <a:t>(Dan.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Danksegging                  (Fil.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C4DFC-A3EF-4D29-88A2-77F5FAC553F8}" type="datetimeFigureOut">
              <a:rPr lang="en-ZA" smtClean="0"/>
              <a:t>2026/04/07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38A98-67DF-4A67-ADDE-B6CD46D628A0}" type="slidenum">
              <a:rPr lang="en-ZA" smtClean="0"/>
              <a:t>‹Nº›</a:t>
            </a:fld>
            <a:endParaRPr lang="en-ZA"/>
          </a:p>
        </p:txBody>
      </p:sp>
    </p:spTree>
    <p:extLst>
      <p:ext uri="{BB962C8B-B14F-4D97-AF65-F5344CB8AC3E}">
        <p14:creationId xmlns:p14="http://schemas.microsoft.com/office/powerpoint/2010/main" val="218781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A938A98-67DF-4A67-ADDE-B6CD46D628A0}" type="slidenum">
              <a:rPr lang="en-ZA" smtClean="0"/>
              <a:t>12</a:t>
            </a:fld>
            <a:endParaRPr lang="en-ZA"/>
          </a:p>
        </p:txBody>
      </p:sp>
    </p:spTree>
    <p:extLst>
      <p:ext uri="{BB962C8B-B14F-4D97-AF65-F5344CB8AC3E}">
        <p14:creationId xmlns:p14="http://schemas.microsoft.com/office/powerpoint/2010/main" val="7560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07/04/2026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07/04/2026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en" sz="4800" b="1" dirty="0">
                <a:ln w="22225">
                  <a:noFill/>
                  <a:prstDash val="solid"/>
                </a:ln>
                <a:solidFill>
                  <a:schemeClr val="accent2">
                    <a:lumMod val="40000"/>
                    <a:lumOff val="60000"/>
                  </a:schemeClr>
                </a:solidFill>
                <a:effectLst>
                  <a:outerShdw blurRad="38100" dist="38100" dir="2700000" algn="tl">
                    <a:srgbClr val="000000"/>
                  </a:outerShdw>
                </a:effectLst>
              </a:rPr>
              <a:t>PRAKTIESE GEBED</a:t>
            </a: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en" sz="1600" b="1" dirty="0">
                <a:solidFill>
                  <a:srgbClr val="FAD7B1"/>
                </a:solidFill>
                <a:effectLst>
                  <a:outerShdw blurRad="38100" dist="38100" dir="2700000" algn="tl">
                    <a:srgbClr val="000000"/>
                  </a:outerShdw>
                </a:effectLst>
              </a:rPr>
              <a:t>Les 7 vir 16 May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DANIEL: DIE STRUKTUUR VAN GEBED</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584775"/>
          </a:xfrm>
          <a:prstGeom prst="rect">
            <a:avLst/>
          </a:prstGeom>
          <a:noFill/>
        </p:spPr>
        <p:txBody>
          <a:bodyPr wrap="square">
            <a:spAutoFit/>
          </a:bodyPr>
          <a:lstStyle/>
          <a:p>
            <a:pPr algn="ct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nl-NL"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En ek het my aangesig tot die Here God gerig om met vas, en in roukleed en as, my aan gebed en smekinge te wy</a:t>
            </a:r>
            <a:r>
              <a:rPr lang="nl-NL" dirty="0"/>
              <a:t>. </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b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b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(Daniel 9:3)</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spcBef>
                <a:spcPts val="600"/>
              </a:spcBef>
            </a:pPr>
            <a:r>
              <a:rPr lang="nl-NL" sz="2000" b="1" dirty="0"/>
              <a:t>Die gebed wat in Daniël 9:4-19 opgeteken is, bied ons die vier fundamentele dele van gebed:</a:t>
            </a:r>
            <a:endParaRPr lang="en" sz="2000" b="1" dirty="0"/>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1812807418"/>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07886"/>
          </a:xfrm>
          <a:prstGeom prst="rect">
            <a:avLst/>
          </a:prstGeom>
          <a:noFill/>
        </p:spPr>
        <p:txBody>
          <a:bodyPr wrap="square" rtlCol="0">
            <a:spAutoFit/>
          </a:bodyPr>
          <a:lstStyle/>
          <a:p>
            <a:pPr>
              <a:spcBef>
                <a:spcPts val="600"/>
              </a:spcBef>
            </a:pPr>
            <a:r>
              <a:rPr lang="nl-NL" sz="2000" b="1" dirty="0"/>
              <a:t>Daniël is deur Gabriël onderbreek voordat hy sy gebed (danksegging) kon voltooi.</a:t>
            </a:r>
            <a:endParaRPr lang="en" sz="2000" b="1" dirty="0"/>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1015663"/>
          </a:xfrm>
          <a:prstGeom prst="rect">
            <a:avLst/>
          </a:prstGeom>
          <a:noFill/>
        </p:spPr>
        <p:txBody>
          <a:bodyPr wrap="square">
            <a:spAutoFit/>
          </a:bodyPr>
          <a:lstStyle/>
          <a:p>
            <a:pPr>
              <a:spcBef>
                <a:spcPts val="600"/>
              </a:spcBef>
            </a:pPr>
            <a:r>
              <a:rPr lang="nl-NL" sz="2000" b="1" dirty="0"/>
              <a:t>Hierdie patroon geld vir beide ons privaat en openbare gebede. Dit is duidelik dat die gedeelte oor "belydenis en vergifnis" aangepas moet word by die konteks van gebed.</a:t>
            </a:r>
            <a:endParaRPr lang="en" sz="2000" b="1" dirty="0"/>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015663"/>
          </a:xfrm>
          <a:prstGeom prst="rect">
            <a:avLst/>
          </a:prstGeom>
          <a:noFill/>
        </p:spPr>
        <p:txBody>
          <a:bodyPr wrap="square">
            <a:spAutoFit/>
          </a:bodyPr>
          <a:lstStyle/>
          <a:p>
            <a:pPr lvl="0">
              <a:spcBef>
                <a:spcPts val="600"/>
              </a:spcBef>
              <a:defRPr/>
            </a:pPr>
            <a:r>
              <a:rPr lang="nl-NL" sz="2000" b="1" dirty="0">
                <a:solidFill>
                  <a:prstClr val="black"/>
                </a:solidFill>
              </a:rPr>
              <a:t>Hierdie struktuur help ons om gebed op God te fokus, en verhoed dat dit 'n soort "inkopielys" uit die goddelike voorraadkamer word.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000" dirty="0">
                <a:ln w="0"/>
                <a:solidFill>
                  <a:srgbClr val="091306"/>
                </a:solidFill>
                <a:effectLst>
                  <a:reflection blurRad="6350" stA="53000" endA="300" endPos="35500" dir="5400000" sy="-90000" algn="bl" rotWithShape="0"/>
                </a:effectLst>
              </a:rPr>
              <a:t>VIER VRAE </a:t>
            </a:r>
          </a:p>
          <a:p>
            <a:pPr algn="ctr"/>
            <a:r>
              <a:rPr lang="en" sz="6000" dirty="0">
                <a:ln w="0"/>
                <a:solidFill>
                  <a:srgbClr val="091306"/>
                </a:solidFill>
                <a:effectLst>
                  <a:reflection blurRad="6350" stA="53000" endA="300" endPos="35500" dir="5400000" sy="-90000" algn="bl" rotWithShape="0"/>
                </a:effectLst>
              </a:rPr>
              <a:t>OOR GEBED</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384721"/>
          </a:xfrm>
          <a:prstGeom prst="rect">
            <a:avLst/>
          </a:prstGeom>
          <a:noFill/>
        </p:spPr>
        <p:txBody>
          <a:bodyPr wrap="square" rtlCol="0">
            <a:spAutoFit/>
          </a:bodyPr>
          <a:lstStyle/>
          <a:p>
            <a:pPr algn="ctr"/>
            <a:r>
              <a:rPr lang="nl-NL" sz="1900" b="1" dirty="0">
                <a:solidFill>
                  <a:schemeClr val="bg1"/>
                </a:solidFill>
                <a:effectLst>
                  <a:outerShdw blurRad="38100" dist="38100" dir="2700000" algn="tl">
                    <a:srgbClr val="000000"/>
                  </a:outerShdw>
                </a:effectLst>
              </a:rPr>
              <a:t>Waarom moet ons bid as God reeds alles weet?</a:t>
            </a:r>
            <a:endParaRPr lang="en" sz="1900" b="1" dirty="0">
              <a:solidFill>
                <a:schemeClr val="bg1"/>
              </a:solidFill>
              <a:effectLst>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105625" y="0"/>
            <a:ext cx="6096000" cy="400110"/>
          </a:xfrm>
          <a:prstGeom prst="rect">
            <a:avLst/>
          </a:prstGeom>
          <a:noFill/>
        </p:spPr>
        <p:txBody>
          <a:bodyPr wrap="square" rtlCol="0">
            <a:spAutoFit/>
          </a:bodyPr>
          <a:lstStyle/>
          <a:p>
            <a:pPr algn="ctr"/>
            <a:r>
              <a:rPr lang="nl-NL" sz="2000" b="1" dirty="0">
                <a:solidFill>
                  <a:schemeClr val="bg1"/>
                </a:solidFill>
                <a:effectLst>
                  <a:outerShdw blurRad="38100" dist="38100" dir="2700000" algn="tl">
                    <a:srgbClr val="000000"/>
                  </a:outerShdw>
                </a:effectLst>
              </a:rPr>
              <a:t>Waarom bid as alles reg is?</a:t>
            </a:r>
            <a:endParaRPr lang="en" sz="2000" b="1" dirty="0">
              <a:solidFill>
                <a:schemeClr val="bg1"/>
              </a:solidFill>
              <a:effectLst>
                <a:outerShdw blurRad="38100" dist="38100" dir="2700000" algn="tl">
                  <a:srgbClr val="000000"/>
                </a:outerShdw>
              </a:effectLst>
            </a:endParaRP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nl-NL" sz="2000" b="1" dirty="0">
                <a:solidFill>
                  <a:schemeClr val="bg1"/>
                </a:solidFill>
                <a:effectLst>
                  <a:outerShdw blurRad="38100" dist="38100" dir="2700000" algn="tl">
                    <a:srgbClr val="000000"/>
                  </a:outerShdw>
                </a:effectLst>
              </a:rPr>
              <a:t>Met wie moet ek bid?</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en-ZA" sz="2000" b="1" dirty="0">
                <a:solidFill>
                  <a:schemeClr val="bg1"/>
                </a:solidFill>
                <a:effectLst>
                  <a:outerShdw blurRad="38100" dist="38100" dir="2700000" algn="tl">
                    <a:srgbClr val="000000"/>
                  </a:outerShdw>
                </a:effectLst>
              </a:rPr>
              <a:t>Hoe </a:t>
            </a:r>
            <a:r>
              <a:rPr lang="en-ZA" sz="2000" b="1" dirty="0" err="1">
                <a:solidFill>
                  <a:schemeClr val="bg1"/>
                </a:solidFill>
                <a:effectLst>
                  <a:outerShdw blurRad="38100" dist="38100" dir="2700000" algn="tl">
                    <a:srgbClr val="000000"/>
                  </a:outerShdw>
                </a:effectLst>
              </a:rPr>
              <a:t>moet</a:t>
            </a:r>
            <a:r>
              <a:rPr lang="en-ZA" sz="2000" b="1" dirty="0">
                <a:solidFill>
                  <a:schemeClr val="bg1"/>
                </a:solidFill>
                <a:effectLst>
                  <a:outerShdw blurRad="38100" dist="38100" dir="2700000" algn="tl">
                    <a:srgbClr val="000000"/>
                  </a:outerShdw>
                </a:effectLst>
              </a:rPr>
              <a:t> ek </a:t>
            </a:r>
            <a:r>
              <a:rPr lang="en-ZA" sz="2000" b="1" dirty="0" err="1">
                <a:solidFill>
                  <a:schemeClr val="bg1"/>
                </a:solidFill>
                <a:effectLst>
                  <a:outerShdw blurRad="38100" dist="38100" dir="2700000" algn="tl">
                    <a:srgbClr val="000000"/>
                  </a:outerShdw>
                </a:effectLst>
              </a:rPr>
              <a:t>luister</a:t>
            </a:r>
            <a:r>
              <a:rPr lang="en-ZA" sz="2000" b="1" dirty="0">
                <a:solidFill>
                  <a:schemeClr val="bg1"/>
                </a:solidFill>
                <a:effectLst>
                  <a:outerShdw blurRad="38100" dist="38100" dir="2700000" algn="tl">
                    <a:srgbClr val="000000"/>
                  </a:outerShdw>
                </a:effectLst>
              </a:rPr>
              <a:t>?</a:t>
            </a:r>
            <a:endParaRPr lang="en" sz="2000" b="1" dirty="0">
              <a:solidFill>
                <a:schemeClr val="bg1"/>
              </a:solidFill>
              <a:effectLst>
                <a:outerShdw blurRad="38100" dist="38100" dir="2700000" algn="tl">
                  <a:srgbClr val="000000"/>
                </a:outerShdw>
              </a:effectLst>
            </a:endParaRPr>
          </a:p>
        </p:txBody>
      </p:sp>
      <p:sp>
        <p:nvSpPr>
          <p:cNvPr id="17" name="CuadroTexto 16">
            <a:extLst>
              <a:ext uri="{FF2B5EF4-FFF2-40B4-BE49-F238E27FC236}">
                <a16:creationId xmlns:a16="http://schemas.microsoft.com/office/drawing/2014/main" id="{2D5DD697-F57B-0FB1-9044-B81B1193B3FE}"/>
              </a:ext>
            </a:extLst>
          </p:cNvPr>
          <p:cNvSpPr txBox="1"/>
          <p:nvPr/>
        </p:nvSpPr>
        <p:spPr>
          <a:xfrm>
            <a:off x="43464" y="496160"/>
            <a:ext cx="3543087" cy="1631216"/>
          </a:xfrm>
          <a:prstGeom prst="rect">
            <a:avLst/>
          </a:prstGeom>
          <a:noFill/>
        </p:spPr>
        <p:txBody>
          <a:bodyPr wrap="square" rtlCol="0">
            <a:spAutoFit/>
          </a:bodyPr>
          <a:lstStyle/>
          <a:p>
            <a:pPr>
              <a:spcBef>
                <a:spcPts val="600"/>
              </a:spcBef>
            </a:pPr>
            <a:r>
              <a:rPr lang="nl-NL" sz="2000" b="1" dirty="0"/>
              <a:t>Gebed verhef ons tot die troon van God en dwing ons om onsself te ondersoek en ons verhouding met Hom elke dag te heroorweeg.</a:t>
            </a:r>
            <a:r>
              <a:rPr lang="en" sz="2000" b="1" dirty="0"/>
              <a:t>.</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8988818" y="456643"/>
            <a:ext cx="3104046" cy="1323439"/>
          </a:xfrm>
          <a:prstGeom prst="rect">
            <a:avLst/>
          </a:prstGeom>
          <a:noFill/>
        </p:spPr>
        <p:txBody>
          <a:bodyPr wrap="square" rtlCol="0">
            <a:spAutoFit/>
          </a:bodyPr>
          <a:lstStyle/>
          <a:p>
            <a:pPr>
              <a:spcBef>
                <a:spcPts val="600"/>
              </a:spcBef>
            </a:pPr>
            <a:r>
              <a:rPr lang="nl-NL" sz="2000" b="1" dirty="0"/>
              <a:t>Engele wat nie gesondig het nie, aanbid God voortdurend. Hoeveel te meer ons?</a:t>
            </a:r>
            <a:endParaRPr lang="en" sz="2000" b="1" dirty="0"/>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707886"/>
          </a:xfrm>
          <a:prstGeom prst="rect">
            <a:avLst/>
          </a:prstGeom>
          <a:noFill/>
        </p:spPr>
        <p:txBody>
          <a:bodyPr wrap="square" rtlCol="0">
            <a:spAutoFit/>
          </a:bodyPr>
          <a:lstStyle/>
          <a:p>
            <a:pPr>
              <a:spcBef>
                <a:spcPts val="600"/>
              </a:spcBef>
            </a:pPr>
            <a:r>
              <a:rPr lang="en-ZA" sz="2000" b="1" dirty="0" err="1"/>
              <a:t>Afhangende</a:t>
            </a:r>
            <a:r>
              <a:rPr lang="en-ZA" sz="2000" b="1" dirty="0"/>
              <a:t> van die </a:t>
            </a:r>
            <a:r>
              <a:rPr lang="en-ZA" sz="2000" b="1" dirty="0" err="1"/>
              <a:t>oomblik</a:t>
            </a:r>
            <a:r>
              <a:rPr lang="en-ZA" sz="2000" b="1" dirty="0"/>
              <a:t>:</a:t>
            </a:r>
            <a:endParaRPr lang="en" sz="2000" b="1" dirty="0"/>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07740" y="3937077"/>
            <a:ext cx="3199322" cy="2862322"/>
          </a:xfrm>
          <a:prstGeom prst="rect">
            <a:avLst/>
          </a:prstGeom>
          <a:noFill/>
        </p:spPr>
        <p:txBody>
          <a:bodyPr wrap="square" rtlCol="0">
            <a:spAutoFit/>
          </a:bodyPr>
          <a:lstStyle/>
          <a:p>
            <a:pPr>
              <a:spcBef>
                <a:spcPts val="600"/>
              </a:spcBef>
            </a:pPr>
            <a:r>
              <a:rPr lang="nl-NL" sz="2000" b="1" dirty="0"/>
              <a:t>Die duidelikste en veiligste manier om dit te doen, is om gebed met Bybelstudie te kombineer as deel van ons persoonlike toewyding, en te vermy om ons gedagtes leeg te maak of net na onsself te luister.</a:t>
            </a:r>
            <a:endParaRPr lang="en" sz="2000" b="1" dirty="0"/>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8"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44089" y="2202726"/>
            <a:ext cx="3471714" cy="1015663"/>
          </a:xfrm>
          <a:prstGeom prst="rect">
            <a:avLst/>
          </a:prstGeom>
          <a:noFill/>
        </p:spPr>
        <p:txBody>
          <a:bodyPr wrap="square">
            <a:spAutoFit/>
          </a:bodyPr>
          <a:lstStyle/>
          <a:p>
            <a:pPr lvl="0">
              <a:spcBef>
                <a:spcPts val="600"/>
              </a:spcBef>
              <a:defRPr/>
            </a:pPr>
            <a:r>
              <a:rPr lang="nl-NL" sz="2000" b="1" dirty="0">
                <a:solidFill>
                  <a:prstClr val="black"/>
                </a:solidFill>
              </a:rPr>
              <a:t>Selfs al weet ons nie wat om te sê nie, help die Heilige Gees ons (Rom. 8:26).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1900483"/>
            <a:ext cx="3105150" cy="1323439"/>
          </a:xfrm>
          <a:prstGeom prst="rect">
            <a:avLst/>
          </a:prstGeom>
          <a:noFill/>
        </p:spPr>
        <p:txBody>
          <a:bodyPr wrap="square">
            <a:spAutoFit/>
          </a:bodyPr>
          <a:lstStyle/>
          <a:p>
            <a:pPr lvl="0">
              <a:spcBef>
                <a:spcPts val="600"/>
              </a:spcBef>
              <a:defRPr/>
            </a:pPr>
            <a:r>
              <a:rPr lang="nl-NL" sz="2000" b="1" dirty="0">
                <a:solidFill>
                  <a:prstClr val="black"/>
                </a:solidFill>
              </a:rPr>
              <a:t>Om te dink dat ons God nie nodig het nie omdat alles goed gaan met ons, is trots.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632733"/>
            <a:ext cx="3240028" cy="2092881"/>
          </a:xfrm>
          <a:prstGeom prst="rect">
            <a:avLst/>
          </a:prstGeom>
          <a:noFill/>
        </p:spPr>
        <p:txBody>
          <a:bodyPr wrap="square">
            <a:spAutoFit/>
          </a:bodyPr>
          <a:lstStyle/>
          <a:p>
            <a:pPr marL="266700" lvl="0" indent="-266700">
              <a:spcBef>
                <a:spcPts val="600"/>
              </a:spcBef>
              <a:buFont typeface="+mj-lt"/>
              <a:buAutoNum type="arabicPeriod"/>
              <a:defRPr/>
            </a:pPr>
            <a:r>
              <a:rPr lang="nl-NL" sz="2000" b="1" dirty="0">
                <a:solidFill>
                  <a:prstClr val="black"/>
                </a:solidFill>
              </a:rPr>
              <a:t>In eensaamheid. Dit is wanneer ons gebed die intiemste word. </a:t>
            </a:r>
          </a:p>
          <a:p>
            <a:pPr marL="266700" lvl="0" indent="-266700">
              <a:spcBef>
                <a:spcPts val="600"/>
              </a:spcBef>
              <a:buFont typeface="+mj-lt"/>
              <a:buAutoNum type="arabicPeriod"/>
              <a:defRPr/>
            </a:pPr>
            <a:r>
              <a:rPr lang="nl-NL" sz="2000" b="1" dirty="0">
                <a:solidFill>
                  <a:prstClr val="black"/>
                </a:solidFill>
              </a:rPr>
              <a:t>Met familie of in klein groepies. </a:t>
            </a:r>
          </a:p>
          <a:p>
            <a:pPr marL="266700" lvl="0" indent="-266700">
              <a:spcBef>
                <a:spcPts val="600"/>
              </a:spcBef>
              <a:buFont typeface="+mj-lt"/>
              <a:buAutoNum type="arabicPeriod"/>
              <a:defRPr/>
            </a:pPr>
            <a:r>
              <a:rPr lang="nl-NL" sz="2000" b="1" dirty="0">
                <a:solidFill>
                  <a:prstClr val="black"/>
                </a:solidFill>
              </a:rPr>
              <a:t>In die kerk.</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48274" y="2309474"/>
            <a:ext cx="11124296" cy="3785652"/>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’n Diep besef van ons behoefte en ’n groot begeerte na die dinge waarvoor ons vra, moet ons gebede kenmerk, anders sal hulle nie verhoor word nie. Maar ons moet nie moeg word en ophou met ons versoeke omdat die antwoord nie onmiddellik ontvang word nie. “En Johannes het in die gevangenis gehoor van die werke van Christus, en twee van sy dissipels gestuur ” (Matteus 11:12). Die geweld wat hier bedoel word, is ’n heilige erns, soos Jakob dit geopenbaar het. Ons hoef nie te probeer om onsself tot ’n intense gevoel op te werk nie, maar kalm, volhardend, moet ons ons smekinge by die troon van genade druk. Ons werk is om ons siele voor God te verootmoedig, ons sondes te bely en in geloof tot God te nader.”</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400110"/>
          </a:xfrm>
          <a:prstGeom prst="rect">
            <a:avLst/>
          </a:prstGeom>
          <a:noFill/>
        </p:spPr>
        <p:txBody>
          <a:bodyPr wrap="square" rtlCol="0">
            <a:spAutoFit/>
          </a:bodyPr>
          <a:lstStyle/>
          <a:p>
            <a:pPr algn="ctr"/>
            <a:r>
              <a:rPr lang="en" sz="2000" b="1" dirty="0"/>
              <a:t>EGW (</a:t>
            </a:r>
            <a:r>
              <a:rPr lang="en-US" sz="2000" b="1" dirty="0"/>
              <a:t>Our Father Cares</a:t>
            </a:r>
            <a:r>
              <a:rPr lang="en" sz="2000" b="1" dirty="0"/>
              <a:t>, Mei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720566"/>
            <a:ext cx="4679667" cy="5416868"/>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lang="nl-NL" sz="4400" b="1" dirty="0">
                <a:ln w="22225">
                  <a:solidFill>
                    <a:srgbClr val="B83E0A"/>
                  </a:solidFill>
                  <a:prstDash val="solid"/>
                </a:ln>
                <a:solidFill>
                  <a:srgbClr val="B83E0A"/>
                </a:solidFill>
                <a:latin typeface="Comic Sans MS" panose="030F0702030302020204" pitchFamily="66" charset="0"/>
              </a:rPr>
              <a:t>Vertrou op Hom altyd, o volk! Stort julle hart uit voor sy aangesig! God is 'n toevlug vir ons</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(Psalm 62:9, </a:t>
            </a:r>
            <a:r>
              <a:rPr kumimoji="0" lang="es-ES" sz="2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OAV</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31A7C"/>
                </a:solidFill>
              </a:rPr>
              <a:t>Gebed in moeilike tye:</a:t>
            </a:r>
          </a:p>
          <a:p>
            <a:pPr lvl="1">
              <a:spcBef>
                <a:spcPts val="600"/>
              </a:spcBef>
            </a:pPr>
            <a:r>
              <a:rPr lang="en" sz="2000" b="1" dirty="0">
                <a:solidFill>
                  <a:srgbClr val="084A9C"/>
                </a:solidFill>
              </a:rPr>
              <a:t>Elia: </a:t>
            </a:r>
            <a:r>
              <a:rPr lang="en" sz="2000" b="1" dirty="0"/>
              <a:t>Gebed in die middel van n krisis</a:t>
            </a:r>
          </a:p>
          <a:p>
            <a:pPr lvl="1">
              <a:spcBef>
                <a:spcPts val="600"/>
              </a:spcBef>
            </a:pPr>
            <a:r>
              <a:rPr lang="es-ES" sz="2000" b="1" dirty="0">
                <a:solidFill>
                  <a:srgbClr val="B4366B"/>
                </a:solidFill>
              </a:rPr>
              <a:t>Hanna</a:t>
            </a:r>
            <a:r>
              <a:rPr lang="en" sz="2000" b="1" dirty="0">
                <a:solidFill>
                  <a:srgbClr val="B4366B"/>
                </a:solidFill>
              </a:rPr>
              <a:t>: </a:t>
            </a:r>
            <a:r>
              <a:rPr lang="en" sz="2000" b="1" dirty="0"/>
              <a:t>‘n Antwoord wat nooit kom nie</a:t>
            </a:r>
          </a:p>
          <a:p>
            <a:pPr>
              <a:spcBef>
                <a:spcPts val="1800"/>
              </a:spcBef>
            </a:pPr>
            <a:r>
              <a:rPr lang="en" sz="2000" b="1" dirty="0">
                <a:solidFill>
                  <a:srgbClr val="4A1982"/>
                </a:solidFill>
              </a:rPr>
              <a:t>Model gebede:</a:t>
            </a:r>
          </a:p>
          <a:p>
            <a:pPr lvl="1">
              <a:spcBef>
                <a:spcPts val="600"/>
              </a:spcBef>
            </a:pPr>
            <a:r>
              <a:rPr lang="en" sz="2000" b="1" dirty="0">
                <a:solidFill>
                  <a:srgbClr val="08665D"/>
                </a:solidFill>
              </a:rPr>
              <a:t>Jesus: </a:t>
            </a:r>
            <a:r>
              <a:rPr lang="en" sz="2000" b="1" dirty="0"/>
              <a:t>Die inhoud van gebed</a:t>
            </a:r>
          </a:p>
          <a:p>
            <a:pPr lvl="1">
              <a:spcBef>
                <a:spcPts val="600"/>
              </a:spcBef>
            </a:pPr>
            <a:r>
              <a:rPr lang="en" sz="2000" b="1" dirty="0">
                <a:solidFill>
                  <a:srgbClr val="82047D"/>
                </a:solidFill>
              </a:rPr>
              <a:t>Daniel: </a:t>
            </a:r>
            <a:r>
              <a:rPr lang="en" sz="2000" b="1" dirty="0"/>
              <a:t>Die struktuur van gebed</a:t>
            </a:r>
          </a:p>
          <a:p>
            <a:pPr>
              <a:spcBef>
                <a:spcPts val="1800"/>
              </a:spcBef>
            </a:pPr>
            <a:r>
              <a:rPr lang="en" sz="2000" b="1" dirty="0">
                <a:solidFill>
                  <a:srgbClr val="415F00"/>
                </a:solidFill>
              </a:rPr>
              <a:t>Vier vrae oor gebed</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4" y="247100"/>
            <a:ext cx="6742566" cy="1015663"/>
          </a:xfrm>
          <a:prstGeom prst="rect">
            <a:avLst/>
          </a:prstGeom>
          <a:noFill/>
        </p:spPr>
        <p:txBody>
          <a:bodyPr wrap="square" rtlCol="0">
            <a:spAutoFit/>
          </a:bodyPr>
          <a:lstStyle/>
          <a:p>
            <a:pPr>
              <a:spcBef>
                <a:spcPts val="600"/>
              </a:spcBef>
            </a:pPr>
            <a:r>
              <a:rPr lang="nl-NL" sz="2000" b="1" dirty="0"/>
              <a:t>Paulus vermaan ons om te “volhard in gebed” (Ef. 6:18), selfs al val ons wêreld in duie; selfs al gaan die tyd verby en sien ons nie ’n antwoord op ons gebede nie.</a:t>
            </a:r>
            <a:endParaRPr lang="en" sz="2000" b="1" dirty="0"/>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308781" y="1984435"/>
            <a:ext cx="6669033" cy="1323439"/>
          </a:xfrm>
          <a:prstGeom prst="rect">
            <a:avLst/>
          </a:prstGeom>
          <a:noFill/>
        </p:spPr>
        <p:txBody>
          <a:bodyPr wrap="square">
            <a:spAutoFit/>
          </a:bodyPr>
          <a:lstStyle/>
          <a:p>
            <a:pPr lvl="0">
              <a:spcBef>
                <a:spcPts val="600"/>
              </a:spcBef>
              <a:defRPr/>
            </a:pPr>
            <a:r>
              <a:rPr lang="nl-NL" sz="2000" b="1" dirty="0">
                <a:solidFill>
                  <a:prstClr val="black"/>
                </a:solidFill>
              </a:rPr>
              <a:t>Maar hoe moet ons bid? Waarvoor moet ons vra? Moet ons alleen of saam met ander bid? Laat gebed ons net toe om met God te praat, of laat dit ons ook toe om na Hom te luister?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69656"/>
            <a:ext cx="6669034" cy="707886"/>
          </a:xfrm>
          <a:prstGeom prst="rect">
            <a:avLst/>
          </a:prstGeom>
          <a:noFill/>
        </p:spPr>
        <p:txBody>
          <a:bodyPr wrap="square">
            <a:spAutoFit/>
          </a:bodyPr>
          <a:lstStyle/>
          <a:p>
            <a:pPr lvl="0">
              <a:spcBef>
                <a:spcPts val="600"/>
              </a:spcBef>
              <a:defRPr/>
            </a:pPr>
            <a:r>
              <a:rPr lang="nl-NL" sz="2000" b="1" dirty="0">
                <a:solidFill>
                  <a:prstClr val="black"/>
                </a:solidFill>
              </a:rPr>
              <a:t>In omstandighede soos hierdie sal die gebede van Elia en Hanna ons help en bemoedig.</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600" spc="300" dirty="0">
                <a:ln w="0"/>
                <a:solidFill>
                  <a:srgbClr val="7C2850"/>
                </a:solidFill>
                <a:effectLst>
                  <a:reflection blurRad="6350" stA="53000" endA="300" endPos="35500" dir="5400000" sy="-90000" algn="bl" rotWithShape="0"/>
                </a:effectLst>
              </a:rPr>
              <a:t>GEBED IN MOEILIKE TYE</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ELIA: GEBED IN DIE MIDDEL VAN N KRISIS</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nl-NL"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En hy antwoord: Ek het baie geywer vir die Here, die God van die leërskare; want die kinders van Israel het u verbond verlaat, u altare afgebreek en u profete met die swaard gedood, sodat ek alleen oorgebly het, en hulle soek my lewe om dit weg te neem.</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 </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Konings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845168" y="1692513"/>
            <a:ext cx="8085692" cy="400110"/>
          </a:xfrm>
          <a:prstGeom prst="rect">
            <a:avLst/>
          </a:prstGeom>
          <a:noFill/>
        </p:spPr>
        <p:txBody>
          <a:bodyPr wrap="square" rtlCol="0">
            <a:spAutoFit/>
          </a:bodyPr>
          <a:lstStyle/>
          <a:p>
            <a:pPr>
              <a:spcBef>
                <a:spcPts val="600"/>
              </a:spcBef>
            </a:pPr>
            <a:r>
              <a:rPr lang="en" sz="2000" b="1" dirty="0"/>
              <a:t>Hoe antwoord God gebede in die middel van ‘n krises?</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0394" y="1720006"/>
            <a:ext cx="1767442"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893281" y="2039116"/>
            <a:ext cx="6212158" cy="707886"/>
          </a:xfrm>
          <a:prstGeom prst="rect">
            <a:avLst/>
          </a:prstGeom>
          <a:noFill/>
        </p:spPr>
        <p:txBody>
          <a:bodyPr wrap="square">
            <a:spAutoFit/>
          </a:bodyPr>
          <a:lstStyle/>
          <a:p>
            <a:pPr>
              <a:spcBef>
                <a:spcPts val="600"/>
              </a:spcBef>
            </a:pPr>
            <a:r>
              <a:rPr lang="en" sz="2000" b="1" dirty="0"/>
              <a:t>God reageer onmiddelik met vuur n ‘n eenvoudige gebed van Elia. (1 Kon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655421"/>
            <a:ext cx="6395239" cy="707886"/>
          </a:xfrm>
          <a:prstGeom prst="rect">
            <a:avLst/>
          </a:prstGeom>
          <a:noFill/>
        </p:spPr>
        <p:txBody>
          <a:bodyPr wrap="square">
            <a:spAutoFit/>
          </a:bodyPr>
          <a:lstStyle/>
          <a:p>
            <a:pPr>
              <a:spcBef>
                <a:spcPts val="600"/>
              </a:spcBef>
            </a:pPr>
            <a:r>
              <a:rPr lang="nl-NL" sz="2000" b="1" dirty="0"/>
              <a:t>Toe Elia gevra het om dood te gaan, het God stilgebly, maar sy engel gestuur om hom te voed, </a:t>
            </a:r>
            <a:r>
              <a:rPr lang="en" sz="2000" b="1" dirty="0"/>
              <a:t>(1 Kon 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897425" y="3509826"/>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854665" y="2747199"/>
            <a:ext cx="631825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God stuur ‘n klein wolk wat in n magtige donderstorm ontwikkel</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sewe gebede vir reën.</a:t>
            </a:r>
            <a:r>
              <a:rPr lang="en" sz="2000" b="1" noProof="0" dirty="0">
                <a:solidFill>
                  <a:prstClr val="black"/>
                </a:solidFill>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Kon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56448"/>
            <a:ext cx="6530194" cy="1631216"/>
          </a:xfrm>
          <a:prstGeom prst="rect">
            <a:avLst/>
          </a:prstGeom>
          <a:noFill/>
        </p:spPr>
        <p:txBody>
          <a:bodyPr wrap="square">
            <a:spAutoFit/>
          </a:bodyPr>
          <a:lstStyle/>
          <a:p>
            <a:pPr lvl="0">
              <a:spcBef>
                <a:spcPts val="600"/>
              </a:spcBef>
              <a:defRPr/>
            </a:pPr>
            <a:r>
              <a:rPr lang="nl-NL" sz="2000" b="1" dirty="0">
                <a:solidFill>
                  <a:prstClr val="black"/>
                </a:solidFill>
              </a:rPr>
              <a:t>Een antwoord was onmiddellik en wonderbaarlik. 'n Ander, na sewe periodes van gebed, het die gevraagde reën gekom. Uiteindelik, na 40 dae, 'n mondelinge en bemoedigende reaksie. God weet hoe en wanneer om in elkeen van ons omstandighede te antwoord.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58536" y="4411432"/>
            <a:ext cx="7593986" cy="707886"/>
          </a:xfrm>
          <a:prstGeom prst="rect">
            <a:avLst/>
          </a:prstGeom>
          <a:noFill/>
        </p:spPr>
        <p:txBody>
          <a:bodyPr wrap="square">
            <a:spAutoFit/>
          </a:bodyPr>
          <a:lstStyle/>
          <a:p>
            <a:pPr lvl="0">
              <a:spcBef>
                <a:spcPts val="600"/>
              </a:spcBef>
              <a:defRPr/>
            </a:pPr>
            <a:r>
              <a:rPr lang="nl-NL" sz="2000" b="1" dirty="0">
                <a:solidFill>
                  <a:prstClr val="black"/>
                </a:solidFill>
              </a:rPr>
              <a:t>Hopeloos in 'n grot, het Elia uiteindelik die stem van God gehoor wat sy desperate gebed beantwoord het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Kon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77000"/>
            <a:ext cx="12191999"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HANNA</a:t>
            </a:r>
            <a:r>
              <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 N ANTWOORD WAT NOOIT KOM NIE</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202130" y="583338"/>
            <a:ext cx="11819823" cy="584775"/>
          </a:xfrm>
          <a:prstGeom prst="rect">
            <a:avLst/>
          </a:prstGeom>
          <a:noFill/>
        </p:spPr>
        <p:txBody>
          <a:bodyPr wrap="square">
            <a:spAutoFit/>
          </a:bodyPr>
          <a:lstStyle/>
          <a:p>
            <a:pPr algn="ctr"/>
            <a:r>
              <a:rPr lang="en" b="1" dirty="0">
                <a:solidFill>
                  <a:srgbClr val="FFFF99"/>
                </a:solidFill>
                <a:effectLst>
                  <a:outerShdw blurRad="38100" dist="38100" dir="2700000" algn="tl">
                    <a:srgbClr val="000000"/>
                  </a:outerShdw>
                </a:effectLst>
                <a:latin typeface="Comic Sans MS" panose="030F0702030302020204" pitchFamily="66" charset="0"/>
              </a:rPr>
              <a:t>“</a:t>
            </a:r>
            <a:r>
              <a:rPr lang="nl-NL" b="1" dirty="0">
                <a:solidFill>
                  <a:srgbClr val="FFFF99"/>
                </a:solidFill>
                <a:effectLst>
                  <a:outerShdw blurRad="38100" dist="38100" dir="2700000" algn="tl">
                    <a:srgbClr val="000000"/>
                  </a:outerShdw>
                </a:effectLst>
                <a:latin typeface="Comic Sans MS" panose="030F0702030302020204" pitchFamily="66" charset="0"/>
              </a:rPr>
              <a:t>Om hierdie seun het ek gebid, en die Here het my bede aan my gegee wat ek van Hom gebid het.</a:t>
            </a:r>
            <a:r>
              <a:rPr lang="en" b="1" dirty="0">
                <a:solidFill>
                  <a:srgbClr val="FFFF99"/>
                </a:solidFill>
                <a:effectLst>
                  <a:outerShdw blurRad="38100" dist="38100" dir="2700000" algn="tl">
                    <a:srgbClr val="000000"/>
                  </a:outerShdw>
                </a:effectLst>
                <a:latin typeface="Comic Sans MS" panose="030F0702030302020204" pitchFamily="66" charset="0"/>
              </a:rPr>
              <a:t>”             </a:t>
            </a:r>
            <a:r>
              <a:rPr lang="en" sz="1400" b="1" dirty="0">
                <a:solidFill>
                  <a:srgbClr val="FFFF99"/>
                </a:solidFill>
                <a:effectLst>
                  <a:outerShdw blurRad="38100" dist="38100" dir="2700000" algn="tl">
                    <a:srgbClr val="000000"/>
                  </a:outerShdw>
                </a:effectLst>
                <a:latin typeface="Comic Sans MS" panose="030F0702030302020204" pitchFamily="66" charset="0"/>
              </a:rPr>
              <a:t>(1 Samuel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nl-NL" sz="2000" b="1" dirty="0"/>
              <a:t>Hanna se gebed vir 'n kind lyk soos 'n gebed wat vinnig deur God beantwoord word (na nege maande van vreugdevolle wag, natuurlik) </a:t>
            </a:r>
            <a:r>
              <a:rPr lang="en" sz="2000" b="1" dirty="0"/>
              <a:t>(1 Sam.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4873" y="4181280"/>
            <a:ext cx="2504813" cy="2504813"/>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33828"/>
            <a:ext cx="6180274" cy="1015663"/>
          </a:xfrm>
          <a:prstGeom prst="rect">
            <a:avLst/>
          </a:prstGeom>
          <a:noFill/>
        </p:spPr>
        <p:txBody>
          <a:bodyPr wrap="square">
            <a:spAutoFit/>
          </a:bodyPr>
          <a:lstStyle/>
          <a:p>
            <a:pPr>
              <a:spcBef>
                <a:spcPts val="600"/>
              </a:spcBef>
            </a:pPr>
            <a:r>
              <a:rPr lang="nl-NL" sz="2000" b="1" dirty="0"/>
              <a:t>Wanneer ons egter die vorige verse lees, sien ons dat hierdie antwoord baie lank geneem het om te kom. </a:t>
            </a:r>
            <a:r>
              <a:rPr lang="en" sz="2000" b="1" dirty="0"/>
              <a:t>(1 Sam.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59911" y="4659342"/>
            <a:ext cx="7734962" cy="1015663"/>
          </a:xfrm>
          <a:prstGeom prst="rect">
            <a:avLst/>
          </a:prstGeom>
          <a:noFill/>
        </p:spPr>
        <p:txBody>
          <a:bodyPr wrap="square">
            <a:spAutoFit/>
          </a:bodyPr>
          <a:lstStyle/>
          <a:p>
            <a:pPr>
              <a:spcBef>
                <a:spcPts val="600"/>
              </a:spcBef>
            </a:pPr>
            <a:r>
              <a:rPr lang="nl-NL" sz="2000" b="1" dirty="0"/>
              <a:t>Soms kan God se stilswye te wyte wees aan ons selfsug (Jak 4:3); 'n gekoesterde sonde (Psalm 66:18); gebrek aan geloof (Jak 1:6); of, eenvoudig, is dit net nie die regte tyd nie.</a:t>
            </a:r>
            <a:endParaRPr lang="en" sz="2000" b="1" dirty="0"/>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889356"/>
            <a:ext cx="6247649" cy="707886"/>
          </a:xfrm>
          <a:prstGeom prst="rect">
            <a:avLst/>
          </a:prstGeom>
          <a:noFill/>
        </p:spPr>
        <p:txBody>
          <a:bodyPr wrap="square">
            <a:spAutoFit/>
          </a:bodyPr>
          <a:lstStyle/>
          <a:p>
            <a:pPr>
              <a:spcBef>
                <a:spcPts val="600"/>
              </a:spcBef>
            </a:pPr>
            <a:r>
              <a:rPr lang="nl-NL" sz="2000" b="1" dirty="0"/>
              <a:t>Vanuit hierdie oogpunt, hoeveel jare het Hanna om 'n kind gevra sonder om 'n antwoord te kry?</a:t>
            </a:r>
            <a:endParaRPr lang="en" sz="2000" b="1" dirty="0"/>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57704"/>
            <a:ext cx="6176261" cy="1323439"/>
          </a:xfrm>
          <a:prstGeom prst="rect">
            <a:avLst/>
          </a:prstGeom>
          <a:noFill/>
        </p:spPr>
        <p:txBody>
          <a:bodyPr wrap="square">
            <a:spAutoFit/>
          </a:bodyPr>
          <a:lstStyle/>
          <a:p>
            <a:pPr lvl="0">
              <a:spcBef>
                <a:spcPts val="600"/>
              </a:spcBef>
              <a:defRPr/>
            </a:pPr>
            <a:r>
              <a:rPr lang="nl-NL" sz="2000" b="1" dirty="0">
                <a:solidFill>
                  <a:prstClr val="black"/>
                </a:solidFill>
              </a:rPr>
              <a:t>Peninna, Elkana se ander vrou, het “kinders” gehad—dit wil sê, meer as een seun—en “jaar na jaar” het sy Hanna geïrriteer omdat God haar nie kinders gegee het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59910" y="5710675"/>
            <a:ext cx="7734961" cy="1015663"/>
          </a:xfrm>
          <a:prstGeom prst="rect">
            <a:avLst/>
          </a:prstGeom>
          <a:noFill/>
        </p:spPr>
        <p:txBody>
          <a:bodyPr wrap="square">
            <a:spAutoFit/>
          </a:bodyPr>
          <a:lstStyle/>
          <a:p>
            <a:pPr lvl="0">
              <a:spcBef>
                <a:spcPts val="600"/>
              </a:spcBef>
              <a:defRPr/>
            </a:pPr>
            <a:r>
              <a:rPr lang="nl-NL" sz="2000" b="1" dirty="0">
                <a:solidFill>
                  <a:prstClr val="black"/>
                </a:solidFill>
              </a:rPr>
              <a:t>In elk geval, God sien die hele prentjie en weet wat die beste vir ons is (Jer 29:11). Hy sal altyd, op Sy eie tyd en op Sy eie manier, die gebed wat in geloof geoffer word, verhoor (1 Joh 5:14-15).</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MODEL GEBEDE</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6"/>
                </a:solidFill>
              </a:rPr>
              <a:t>JESUS: DIE INHOUD VAN GEBEDE</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Só moet julle dan bid: Onse Vader wat in die hemele is, laat u Naam geheilig word;</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(Matthew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431342" y="1171337"/>
            <a:ext cx="3862543" cy="1938992"/>
          </a:xfrm>
          <a:prstGeom prst="rect">
            <a:avLst/>
          </a:prstGeom>
          <a:noFill/>
        </p:spPr>
        <p:txBody>
          <a:bodyPr wrap="square" rtlCol="0">
            <a:spAutoFit/>
          </a:bodyPr>
          <a:lstStyle/>
          <a:p>
            <a:pPr>
              <a:spcBef>
                <a:spcPts val="600"/>
              </a:spcBef>
            </a:pPr>
            <a:r>
              <a:rPr lang="nl-NL" sz="2000" b="1" dirty="0"/>
              <a:t>Om lang en uitgebreide gebede te bid om luisteraars te beïndruk en deur hulle geprys te word, is nie die styl van gebed wat Jesus ons geleer het nie (Mat. 6:5-8).</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0" y="4892864"/>
            <a:ext cx="7293885" cy="2015936"/>
          </a:xfrm>
          <a:prstGeom prst="rect">
            <a:avLst/>
          </a:prstGeom>
          <a:noFill/>
        </p:spPr>
        <p:txBody>
          <a:bodyPr wrap="square">
            <a:spAutoFit/>
          </a:bodyPr>
          <a:lstStyle/>
          <a:p>
            <a:pPr>
              <a:spcBef>
                <a:spcPts val="600"/>
              </a:spcBef>
            </a:pPr>
            <a:r>
              <a:rPr lang="en-US" sz="2000" b="1" dirty="0"/>
              <a:t>“</a:t>
            </a:r>
            <a:r>
              <a:rPr lang="nl-NL" sz="2000" b="1" dirty="0"/>
              <a:t>Leer om kort en bondig te bid, en te vra vir net wat jy nodig het. Leer om hardop te bid waar net God jou kan hoor. Moenie fantasie-gebede aanbied nie, maar ernstige, voelende versoeke, en druk die honger van die siel na die Brood van die Lewe uit.” </a:t>
            </a:r>
          </a:p>
          <a:p>
            <a:pPr algn="r">
              <a:spcBef>
                <a:spcPts val="600"/>
              </a:spcBef>
            </a:pPr>
            <a:r>
              <a:rPr lang="nl-NL" sz="2000" b="1" dirty="0"/>
              <a:t>(E.G.W. “Our high calling”, 4 Mei)</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463892"/>
            <a:ext cx="3862543" cy="1323439"/>
          </a:xfrm>
          <a:prstGeom prst="rect">
            <a:avLst/>
          </a:prstGeom>
          <a:noFill/>
        </p:spPr>
        <p:txBody>
          <a:bodyPr wrap="square" rtlCol="0">
            <a:spAutoFit/>
          </a:bodyPr>
          <a:lstStyle/>
          <a:p>
            <a:pPr>
              <a:spcBef>
                <a:spcPts val="600"/>
              </a:spcBef>
            </a:pPr>
            <a:r>
              <a:rPr lang="nl-NL" sz="2000" b="1" dirty="0"/>
              <a:t>Ons gebede moet opreg en eenvoudig wees, in alledaagse taal. Gebed is 'n noodsaaklike deel van ons lewens.</a:t>
            </a:r>
            <a:endParaRPr lang="en" sz="2000" b="1" dirty="0"/>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192905"/>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3885" y="1229824"/>
            <a:ext cx="4722581"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839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en" dirty="0">
                <a:solidFill>
                  <a:srgbClr val="FFFF00"/>
                </a:solidFill>
                <a:effectLst>
                  <a:outerShdw blurRad="38100" dist="38100" dir="2700000" algn="tl">
                    <a:srgbClr val="000000">
                      <a:alpha val="43137"/>
                    </a:srgbClr>
                  </a:outerShdw>
                </a:effectLst>
              </a:rPr>
              <a:t>JESUS: DIE INHOUD VAN GEBED</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2621492554"/>
              </p:ext>
            </p:extLst>
          </p:nvPr>
        </p:nvGraphicFramePr>
        <p:xfrm>
          <a:off x="0" y="1665387"/>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2498427" y="1265277"/>
            <a:ext cx="6595843"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Hierdie is die model gebed wat Jesus vir ons gegee het::</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2643</TotalTime>
  <Words>1566</Words>
  <Application>Microsoft Office PowerPoint</Application>
  <PresentationFormat>Panorámica</PresentationFormat>
  <Paragraphs>84</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119</cp:revision>
  <dcterms:created xsi:type="dcterms:W3CDTF">2026-03-28T16:46:47Z</dcterms:created>
  <dcterms:modified xsi:type="dcterms:W3CDTF">2026-04-07T13:40:59Z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2c5201-1ce7-41e2-bc35-8f8dc05aa09a_Enabled">
    <vt:lpwstr>true</vt:lpwstr>
  </property>
  <property fmtid="{D5CDD505-2E9C-101B-9397-08002B2CF9AE}" pid="3" name="MSIP_Label_382c5201-1ce7-41e2-bc35-8f8dc05aa09a_SetDate">
    <vt:lpwstr>2026-04-01T09:05:11Z</vt:lpwstr>
  </property>
  <property fmtid="{D5CDD505-2E9C-101B-9397-08002B2CF9AE}" pid="4" name="MSIP_Label_382c5201-1ce7-41e2-bc35-8f8dc05aa09a_Method">
    <vt:lpwstr>Standard</vt:lpwstr>
  </property>
  <property fmtid="{D5CDD505-2E9C-101B-9397-08002B2CF9AE}" pid="5" name="MSIP_Label_382c5201-1ce7-41e2-bc35-8f8dc05aa09a_Name">
    <vt:lpwstr>DWS General - Public</vt:lpwstr>
  </property>
  <property fmtid="{D5CDD505-2E9C-101B-9397-08002B2CF9AE}" pid="6" name="MSIP_Label_382c5201-1ce7-41e2-bc35-8f8dc05aa09a_SiteId">
    <vt:lpwstr>c0491358-a254-4466-ab3d-ff428faeea29</vt:lpwstr>
  </property>
  <property fmtid="{D5CDD505-2E9C-101B-9397-08002B2CF9AE}" pid="7" name="MSIP_Label_382c5201-1ce7-41e2-bc35-8f8dc05aa09a_ActionId">
    <vt:lpwstr>e6213a9d-659b-4a40-8f0b-0d0a15581835</vt:lpwstr>
  </property>
  <property fmtid="{D5CDD505-2E9C-101B-9397-08002B2CF9AE}" pid="8" name="MSIP_Label_382c5201-1ce7-41e2-bc35-8f8dc05aa09a_ContentBits">
    <vt:lpwstr>0</vt:lpwstr>
  </property>
  <property fmtid="{D5CDD505-2E9C-101B-9397-08002B2CF9AE}" pid="9" name="MSIP_Label_382c5201-1ce7-41e2-bc35-8f8dc05aa09a_Tag">
    <vt:lpwstr>10, 3, 0, 1</vt:lpwstr>
  </property>
</Properties>
</file>