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0" r:id="rId3"/>
    <p:sldId id="299" r:id="rId4"/>
    <p:sldId id="291" r:id="rId5"/>
    <p:sldId id="292" r:id="rId6"/>
    <p:sldId id="295" r:id="rId7"/>
    <p:sldId id="297" r:id="rId8"/>
    <p:sldId id="294" r:id="rId9"/>
    <p:sldId id="262" r:id="rId10"/>
    <p:sldId id="293" r:id="rId11"/>
    <p:sldId id="298" r:id="rId12"/>
    <p:sldId id="286" r:id="rId13"/>
    <p:sldId id="28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99" d="100"/>
          <a:sy n="99"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en" sz="2400" b="1" dirty="0">
              <a:effectLst>
                <a:outerShdw blurRad="38100" dist="38100" dir="2700000" algn="tl">
                  <a:srgbClr val="000000"/>
                </a:outerShdw>
              </a:effectLst>
            </a:rPr>
            <a:t>SONDE</a:t>
          </a:r>
          <a:endParaRPr lang="es-ES" sz="2400" dirty="0">
            <a:effectLst>
              <a:outerShdw blurRad="38100" dist="38100" dir="2700000" algn="tl">
                <a:srgbClr val="000000"/>
              </a:outerShdw>
            </a:effectLst>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400" b="1" dirty="0">
              <a:solidFill>
                <a:schemeClr val="accent5">
                  <a:lumMod val="50000"/>
                </a:schemeClr>
              </a:solidFill>
            </a:rPr>
            <a:t>Vermy versoekings</a:t>
          </a:r>
          <a:endParaRPr lang="es-ES" sz="2400" dirty="0">
            <a:solidFill>
              <a:schemeClr val="accent5">
                <a:lumMod val="50000"/>
              </a:schemeClr>
            </a:solidFill>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400" b="1" dirty="0">
              <a:solidFill>
                <a:schemeClr val="accent5">
                  <a:lumMod val="50000"/>
                </a:schemeClr>
              </a:solidFill>
            </a:rPr>
            <a:t>Wenke om sonde te vermy</a:t>
          </a:r>
          <a:endParaRPr lang="es-ES" sz="2400" dirty="0">
            <a:solidFill>
              <a:schemeClr val="accent5">
                <a:lumMod val="50000"/>
              </a:schemeClr>
            </a:solidFill>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en" sz="2400" b="1" dirty="0">
              <a:effectLst>
                <a:outerShdw blurRad="38100" dist="38100" dir="2700000" algn="tl">
                  <a:srgbClr val="000000"/>
                </a:outerShdw>
              </a:effectLst>
            </a:rPr>
            <a:t>DIE WET</a:t>
          </a:r>
          <a:endParaRPr lang="es-ES" sz="2400" dirty="0">
            <a:effectLst>
              <a:outerShdw blurRad="38100" dist="38100" dir="2700000" algn="tl">
                <a:srgbClr val="000000"/>
              </a:outerShdw>
            </a:effectLst>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en-ZA" sz="2400" b="1" dirty="0">
              <a:solidFill>
                <a:schemeClr val="accent3">
                  <a:lumMod val="50000"/>
                </a:schemeClr>
              </a:solidFill>
            </a:rPr>
            <a:t>Die Wet </a:t>
          </a:r>
          <a:r>
            <a:rPr lang="en-ZA" sz="2400" b="1" dirty="0" err="1">
              <a:solidFill>
                <a:schemeClr val="accent3">
                  <a:lumMod val="50000"/>
                </a:schemeClr>
              </a:solidFill>
            </a:rPr>
            <a:t>en</a:t>
          </a:r>
          <a:r>
            <a:rPr lang="en-ZA" sz="2400" b="1" dirty="0">
              <a:solidFill>
                <a:schemeClr val="accent3">
                  <a:lumMod val="50000"/>
                </a:schemeClr>
              </a:solidFill>
            </a:rPr>
            <a:t> Sonde</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en" sz="2400" b="1" dirty="0">
              <a:effectLst>
                <a:outerShdw blurRad="38100" dist="38100" dir="2700000" algn="tl">
                  <a:srgbClr val="000000"/>
                </a:outerShdw>
              </a:effectLst>
            </a:rPr>
            <a:t>DIE EVANGELIE</a:t>
          </a:r>
          <a:endParaRPr lang="es-ES" sz="2400" dirty="0">
            <a:effectLst>
              <a:outerShdw blurRad="38100" dist="38100" dir="2700000" algn="tl">
                <a:srgbClr val="000000"/>
              </a:outerShdw>
            </a:effectLst>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ZA" sz="2400" b="1" dirty="0">
              <a:solidFill>
                <a:schemeClr val="accent6">
                  <a:lumMod val="50000"/>
                </a:schemeClr>
              </a:solidFill>
            </a:rPr>
            <a:t>Die </a:t>
          </a:r>
          <a:r>
            <a:rPr lang="en-ZA" sz="2400" b="1" dirty="0" err="1">
              <a:solidFill>
                <a:schemeClr val="accent6">
                  <a:lumMod val="50000"/>
                </a:schemeClr>
              </a:solidFill>
            </a:rPr>
            <a:t>Evangelie</a:t>
          </a:r>
          <a:r>
            <a:rPr lang="en-ZA" sz="2400" b="1" dirty="0">
              <a:solidFill>
                <a:schemeClr val="accent6">
                  <a:lumMod val="50000"/>
                </a:schemeClr>
              </a:solidFill>
            </a:rPr>
            <a:t> </a:t>
          </a:r>
          <a:r>
            <a:rPr lang="en-ZA" sz="2400" b="1" dirty="0" err="1">
              <a:solidFill>
                <a:schemeClr val="accent6">
                  <a:lumMod val="50000"/>
                </a:schemeClr>
              </a:solidFill>
            </a:rPr>
            <a:t>en</a:t>
          </a:r>
          <a:r>
            <a:rPr lang="en-ZA" sz="2400" b="1" dirty="0">
              <a:solidFill>
                <a:schemeClr val="accent6">
                  <a:lumMod val="50000"/>
                </a:schemeClr>
              </a:solidFill>
            </a:rPr>
            <a:t> die Wet</a:t>
          </a:r>
          <a:endParaRPr lang="es-ES" sz="2400" dirty="0">
            <a:solidFill>
              <a:schemeClr val="accent6">
                <a:lumMod val="50000"/>
              </a:schemeClr>
            </a:solidFill>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 sz="2400" b="1" dirty="0">
              <a:solidFill>
                <a:schemeClr val="accent6">
                  <a:lumMod val="50000"/>
                </a:schemeClr>
              </a:solidFill>
            </a:rPr>
            <a:t>Op die Rots Gebou</a:t>
          </a:r>
          <a:endParaRPr lang="es-ES" sz="2400" dirty="0">
            <a:solidFill>
              <a:schemeClr val="accent6">
                <a:lumMod val="50000"/>
              </a:schemeClr>
            </a:solidFill>
          </a:endParaRPr>
        </a:p>
      </dgm:t>
    </dgm:pt>
    <dgm:pt modelId="{C4427067-2768-4A61-8C2A-3B4271D61757}" type="parTrans" cxnId="{59B1C286-B434-4A1D-B62A-0D85AC8A9850}">
      <dgm:prSet/>
      <dgm:spPr/>
      <dgm:t>
        <a:bodyPr/>
        <a:lstStyle/>
        <a:p>
          <a:endParaRPr lang="es-ES" sz="2000"/>
        </a:p>
      </dgm:t>
    </dgm:pt>
    <dgm:pt modelId="{F5FC52E4-2827-47DE-95F1-7ED2C42CD9FD}" type="sibTrans" cxnId="{59B1C286-B434-4A1D-B62A-0D85AC8A9850}">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custScaleX="99091" custLinFactNeighborX="-2394">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10BC1423-8C77-46D0-A154-7FB6AFB67F03}" type="presOf" srcId="{4B56002C-64EA-4024-80F8-436863AE2F53}" destId="{E9D18C7D-159A-4084-B59F-6DC46BEC485F}" srcOrd="0" destOrd="1"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DD774930-FA93-4E53-8E04-CD3A90158848}" type="presOf" srcId="{32E9676E-4515-4262-94E7-031112267D72}" destId="{ADB5C8FA-4108-43E4-80C1-E4BB2C2435ED}" srcOrd="0" destOrd="1"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08F14190-2772-444E-8008-C315765A5C32}" srcId="{2B16C065-3617-4857-B8FB-406D7464A662}" destId="{32E9676E-4515-4262-94E7-031112267D72}" srcOrd="1" destOrd="0" parTransId="{4EA53434-E02A-4DEF-8153-4C9805CC9817}" sibTransId="{6E92E059-E8B6-4768-B6AA-7AB6F25A9D7C}"/>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r>
            <a:rPr lang="nl-NL" sz="2000" b="1" dirty="0"/>
            <a:t>Vermy dit om na plekke te gaan waar jy dalk kan sondig (Mar 9:45; Job 23:11). Byvoorbeeld, om na 'n nagklub te gaan.</a:t>
          </a:r>
          <a:endParaRPr lang="es-ES" sz="20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nl-NL" sz="2000" b="1" dirty="0"/>
            <a:t>Vermy om dinge te kyk wat jou tot sonde kan lei (Mar 9:47; Job 31:1). Byvoorbeeld, om rolprente met onwelvoeglike tonele te kyk.</a:t>
          </a:r>
          <a:endParaRPr lang="es-ES" sz="20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nl-NL" sz="2000" b="1" dirty="0"/>
            <a:t>Vermy dinge wat jou tot sonde kan lei (Mar 9:43; Job 23:12). Byvoorbeeld, om alkohol te koop.</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17116">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X="243" custLinFactNeighborY="45269">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nl-NL" sz="2000" b="1" dirty="0"/>
            <a:t>Moenie dink dat jy selfstandig is nie (1 Kor. 10:12)</a:t>
          </a:r>
          <a:endParaRPr lang="es-ES" sz="2000" dirty="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nl-NL" sz="2000" b="1" dirty="0"/>
            <a:t>Hou op om vir almal te sê hoe goed jy is, wees nederig soos Jesus (Matt. 6:2)</a:t>
          </a:r>
          <a:endParaRPr lang="es-ES" sz="2000" dirty="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nl-NL" sz="2000" b="1" dirty="0"/>
            <a:t>Doen wat ook al nodig is om wellus uit jou hart uit te roei (Matt. 5:28-29)</a:t>
          </a:r>
          <a:endParaRPr lang="es-ES" sz="2000" dirty="0"/>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nl-NL" sz="2000" b="1" dirty="0"/>
            <a:t>Hou op om ander te kritiseer en te oordeel (1 Kor. 4:5)</a:t>
          </a:r>
          <a:endParaRPr lang="es-ES" sz="2000" dirty="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nl-NL" sz="2000" b="1" dirty="0"/>
            <a:t>Moenie julle vyande haat nie, maar bid vir hulle (Matt. 5:44)</a:t>
          </a:r>
          <a:endParaRPr lang="es-ES" sz="2000" dirty="0"/>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nl-NL" sz="2000" b="1" dirty="0"/>
            <a:t>Hou op om kwaad te wees vir diegene rondom jou (Matt. 5:22)</a:t>
          </a:r>
          <a:endParaRPr lang="es-ES" sz="2000" dirty="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nl-NL" sz="2000" b="1" dirty="0">
              <a:solidFill>
                <a:schemeClr val="tx1"/>
              </a:solidFill>
            </a:rPr>
            <a:t>Die Wet definieer wat sonde is</a:t>
          </a:r>
          <a:endParaRPr lang="es-ES" sz="2000" dirty="0">
            <a:solidFill>
              <a:schemeClr val="tx1"/>
            </a:solidFill>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nl-NL" sz="2000" b="1" dirty="0">
              <a:solidFill>
                <a:schemeClr val="tx1"/>
              </a:solidFill>
            </a:rPr>
            <a:t>Wanneer ons sondig, word ons veroordeel tot die ewige dood</a:t>
          </a:r>
          <a:endParaRPr lang="es-ES" sz="2000" dirty="0">
            <a:solidFill>
              <a:schemeClr val="tx1"/>
            </a:solidFill>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nl-NL" sz="2000" b="1" dirty="0">
              <a:solidFill>
                <a:schemeClr val="tx1"/>
              </a:solidFill>
            </a:rPr>
            <a:t>Die Wet is nie in staat om sonde te vergewe nie</a:t>
          </a:r>
          <a:endParaRPr lang="es-ES" sz="2000" dirty="0">
            <a:solidFill>
              <a:schemeClr val="tx1"/>
            </a:solidFill>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nl-NL" sz="2000" b="1" dirty="0">
              <a:effectLst>
                <a:outerShdw blurRad="38100" dist="38100" dir="2700000" algn="tl">
                  <a:srgbClr val="000000"/>
                </a:outerShdw>
              </a:effectLst>
            </a:rPr>
            <a:t>Jesus het die ewige dood gely om vir ons sondes te betaal</a:t>
          </a:r>
          <a:endParaRPr lang="es-ES" sz="2000" dirty="0">
            <a:effectLst>
              <a:outerShdw blurRad="38100" dist="38100" dir="2700000" algn="tl">
                <a:srgbClr val="000000"/>
              </a:outerShdw>
            </a:effectLst>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lang="nl-NL" sz="2000" b="1" dirty="0">
              <a:effectLst>
                <a:outerShdw blurRad="38100" dist="38100" dir="2700000" algn="tl">
                  <a:srgbClr val="000000"/>
                </a:outerShdw>
              </a:effectLst>
            </a:rPr>
            <a:t>Wanneer ons Jesus se offer aanvaar, word ons sondes vergewe</a:t>
          </a:r>
          <a:endParaRPr lang="es-ES" sz="2000" dirty="0">
            <a:effectLst>
              <a:outerShdw blurRad="38100" dist="38100" dir="2700000" algn="tl">
                <a:srgbClr val="000000"/>
              </a:outerShdw>
            </a:effectLst>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r>
            <a:rPr lang="nl-NL" sz="2000" b="1" kern="1200" dirty="0">
              <a:solidFill>
                <a:prstClr val="white"/>
              </a:solidFill>
              <a:effectLst>
                <a:outerShdw blurRad="38100" dist="38100" dir="2700000" algn="tl">
                  <a:srgbClr val="000000"/>
                </a:outerShdw>
              </a:effectLst>
              <a:latin typeface="Aptos" panose="02110004020202020204"/>
              <a:ea typeface="+mn-ea"/>
              <a:cs typeface="+mn-cs"/>
            </a:rPr>
            <a:t>Sodra ons vergewe is, onderhou ons die Wet sodat ons nie weer sondig nie (1 Joh 2:1)</a:t>
          </a:r>
          <a:endParaRPr lang="es-ES" sz="2000" b="1" kern="1200" dirty="0">
            <a:solidFill>
              <a:prstClr val="white"/>
            </a:solidFill>
            <a:effectLst>
              <a:outerShdw blurRad="38100" dist="38100" dir="2700000" algn="tl">
                <a:srgbClr val="000000"/>
              </a:outerShdw>
            </a:effectLst>
            <a:latin typeface="Aptos" panose="02110004020202020204"/>
            <a:ea typeface="+mn-ea"/>
            <a:cs typeface="+mn-cs"/>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0" y="9880"/>
          <a:ext cx="2500273"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 sz="2400" b="1" kern="1200" dirty="0">
              <a:solidFill>
                <a:schemeClr val="accent5">
                  <a:lumMod val="50000"/>
                </a:schemeClr>
              </a:solidFill>
            </a:rPr>
            <a:t>Vermy versoekings</a:t>
          </a:r>
          <a:endParaRPr lang="es-ES" sz="2400" kern="1200" dirty="0">
            <a:solidFill>
              <a:schemeClr val="accent5">
                <a:lumMod val="50000"/>
              </a:schemeClr>
            </a:solidFill>
          </a:endParaRPr>
        </a:p>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 sz="2400" b="1" kern="1200" dirty="0">
              <a:solidFill>
                <a:schemeClr val="accent5">
                  <a:lumMod val="50000"/>
                </a:schemeClr>
              </a:solidFill>
            </a:rPr>
            <a:t>Wenke om sonde te vermy</a:t>
          </a:r>
          <a:endParaRPr lang="es-ES" sz="2400" kern="1200" dirty="0">
            <a:solidFill>
              <a:schemeClr val="accent5">
                <a:lumMod val="50000"/>
              </a:schemeClr>
            </a:solidFill>
          </a:endParaRPr>
        </a:p>
      </dsp:txBody>
      <dsp:txXfrm>
        <a:off x="44133" y="54013"/>
        <a:ext cx="2412007"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SONDE</a:t>
          </a:r>
          <a:endParaRPr lang="es-ES" sz="2400" kern="1200" dirty="0">
            <a:effectLst>
              <a:outerShdw blurRad="38100" dist="38100" dir="2700000" algn="tl">
                <a:srgbClr val="000000"/>
              </a:outerShdw>
            </a:effectLst>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en-ZA" sz="2400" b="1" kern="1200" dirty="0">
              <a:solidFill>
                <a:schemeClr val="accent3">
                  <a:lumMod val="50000"/>
                </a:schemeClr>
              </a:solidFill>
            </a:rPr>
            <a:t>Die Wet </a:t>
          </a:r>
          <a:r>
            <a:rPr lang="en-ZA" sz="2400" b="1" kern="1200" dirty="0" err="1">
              <a:solidFill>
                <a:schemeClr val="accent3">
                  <a:lumMod val="50000"/>
                </a:schemeClr>
              </a:solidFill>
            </a:rPr>
            <a:t>en</a:t>
          </a:r>
          <a:r>
            <a:rPr lang="en-ZA" sz="2400" b="1" kern="1200" dirty="0">
              <a:solidFill>
                <a:schemeClr val="accent3">
                  <a:lumMod val="50000"/>
                </a:schemeClr>
              </a:solidFill>
            </a:rPr>
            <a:t> Sonde</a:t>
          </a:r>
          <a:endParaRPr lang="es-ES" sz="2400" kern="1200" dirty="0">
            <a:solidFill>
              <a:schemeClr val="accent3">
                <a:lumMod val="50000"/>
              </a:schemeClr>
            </a:solidFill>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DIE WET</a:t>
          </a:r>
          <a:endParaRPr lang="es-ES" sz="2400" kern="1200" dirty="0">
            <a:effectLst>
              <a:outerShdw blurRad="38100" dist="38100" dir="2700000" algn="tl">
                <a:srgbClr val="000000"/>
              </a:outerShdw>
            </a:effectLst>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ZA" sz="2400" b="1" kern="1200" dirty="0">
              <a:solidFill>
                <a:schemeClr val="accent6">
                  <a:lumMod val="50000"/>
                </a:schemeClr>
              </a:solidFill>
            </a:rPr>
            <a:t>Die </a:t>
          </a:r>
          <a:r>
            <a:rPr lang="en-ZA" sz="2400" b="1" kern="1200" dirty="0" err="1">
              <a:solidFill>
                <a:schemeClr val="accent6">
                  <a:lumMod val="50000"/>
                </a:schemeClr>
              </a:solidFill>
            </a:rPr>
            <a:t>Evangelie</a:t>
          </a:r>
          <a:r>
            <a:rPr lang="en-ZA" sz="2400" b="1" kern="1200" dirty="0">
              <a:solidFill>
                <a:schemeClr val="accent6">
                  <a:lumMod val="50000"/>
                </a:schemeClr>
              </a:solidFill>
            </a:rPr>
            <a:t> </a:t>
          </a:r>
          <a:r>
            <a:rPr lang="en-ZA" sz="2400" b="1" kern="1200" dirty="0" err="1">
              <a:solidFill>
                <a:schemeClr val="accent6">
                  <a:lumMod val="50000"/>
                </a:schemeClr>
              </a:solidFill>
            </a:rPr>
            <a:t>en</a:t>
          </a:r>
          <a:r>
            <a:rPr lang="en-ZA" sz="2400" b="1" kern="1200" dirty="0">
              <a:solidFill>
                <a:schemeClr val="accent6">
                  <a:lumMod val="50000"/>
                </a:schemeClr>
              </a:solidFill>
            </a:rPr>
            <a:t> die Wet</a:t>
          </a:r>
          <a:endParaRPr lang="es-ES" sz="2400" kern="1200" dirty="0">
            <a:solidFill>
              <a:schemeClr val="accent6">
                <a:lumMod val="50000"/>
              </a:schemeClr>
            </a:solidFill>
          </a:endParaRPr>
        </a:p>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 sz="2400" b="1" kern="1200" dirty="0">
              <a:solidFill>
                <a:schemeClr val="accent6">
                  <a:lumMod val="50000"/>
                </a:schemeClr>
              </a:solidFill>
            </a:rPr>
            <a:t>Op die Rots Gebou</a:t>
          </a:r>
          <a:endParaRPr lang="es-ES" sz="2400" kern="1200" dirty="0">
            <a:solidFill>
              <a:schemeClr val="accent6">
                <a:lumMod val="50000"/>
              </a:schemeClr>
            </a:solidFill>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DIE EVANGELIE</a:t>
          </a:r>
          <a:endParaRPr lang="es-ES" sz="2400" kern="1200" dirty="0">
            <a:effectLst>
              <a:outerShdw blurRad="38100" dist="38100" dir="2700000" algn="tl">
                <a:srgbClr val="000000"/>
              </a:outerShdw>
            </a:effectLst>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52938"/>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nl-NL" sz="2000" b="1" kern="1200" dirty="0"/>
            <a:t>Vermy dinge wat jou tot sonde kan lei (Mar 9:43; Job 23:12). Byvoorbeeld, om alkohol te koop.</a:t>
          </a:r>
          <a:endParaRPr lang="es-ES" sz="2000" kern="1200" dirty="0"/>
        </a:p>
      </dsp:txBody>
      <dsp:txXfrm>
        <a:off x="2670392" y="52938"/>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863572"/>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nl-NL" sz="2000" b="1" kern="1200" dirty="0"/>
            <a:t>Vermy dit om na plekke te gaan waar jy dalk kan sondig (Mar 9:45; Job 23:11). Byvoorbeeld, om na 'n nagklub te gaan.</a:t>
          </a:r>
          <a:endParaRPr lang="es-ES" sz="2000" kern="1200" dirty="0"/>
        </a:p>
      </dsp:txBody>
      <dsp:txXfrm>
        <a:off x="2644820" y="863572"/>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60877" y="1795775"/>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nl-NL" sz="2000" b="1" kern="1200" dirty="0"/>
            <a:t>Vermy om dinge te kyk wat jou tot sonde kan lei (Mar 9:47; Job 31:1). Byvoorbeeld, om rolprente met onwelvoeglike tonele te kyk.</a:t>
          </a:r>
          <a:endParaRPr lang="es-ES" sz="2000" kern="1200" dirty="0"/>
        </a:p>
      </dsp:txBody>
      <dsp:txXfrm>
        <a:off x="2660877" y="1795775"/>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Moenie dink dat jy selfstandig is nie (1 Kor. 10:12)</a:t>
          </a:r>
          <a:endParaRPr lang="es-ES" sz="2000" kern="1200" dirty="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Hou op om vir almal te sê hoe goed jy is, wees nederig soos Jesus (Matt. 6:2)</a:t>
          </a:r>
          <a:endParaRPr lang="es-ES" sz="2000" kern="1200" dirty="0"/>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Doen wat ook al nodig is om wellus uit jou hart uit te roei (Matt. 5:28-29)</a:t>
          </a:r>
          <a:endParaRPr lang="es-ES" sz="2000" kern="1200" dirty="0"/>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Hou op om ander te kritiseer en te oordeel (1 Kor. 4:5)</a:t>
          </a:r>
          <a:endParaRPr lang="es-ES" sz="2000" kern="1200" dirty="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Moenie julle vyande haat nie, maar bid vir hulle (Matt. 5:44)</a:t>
          </a:r>
          <a:endParaRPr lang="es-ES" sz="2000" kern="1200" dirty="0"/>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t>Hou op om kwaad te wees vir diegene rondom jou (Matt. 5:22)</a:t>
          </a:r>
          <a:endParaRPr lang="es-ES" sz="2000" kern="1200" dirty="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rPr>
            <a:t>Die Wet definieer wat sonde is</a:t>
          </a:r>
          <a:endParaRPr lang="es-ES" sz="2000" kern="1200" dirty="0">
            <a:solidFill>
              <a:schemeClr val="tx1"/>
            </a:solidFill>
          </a:endParaRP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rPr>
            <a:t>Wanneer ons sondig, word ons veroordeel tot die ewige dood</a:t>
          </a:r>
          <a:endParaRPr lang="es-ES" sz="2000" kern="1200" dirty="0">
            <a:solidFill>
              <a:schemeClr val="tx1"/>
            </a:solidFill>
          </a:endParaRP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rPr>
            <a:t>Die Wet is nie in staat om sonde te vergewe nie</a:t>
          </a:r>
          <a:endParaRPr lang="es-ES" sz="2000" kern="1200" dirty="0">
            <a:solidFill>
              <a:schemeClr val="tx1"/>
            </a:solidFill>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Jesus het die ewige dood gely om vir ons sondes te betaal</a:t>
          </a:r>
          <a:endParaRPr lang="es-ES" sz="2000" kern="1200" dirty="0">
            <a:effectLst>
              <a:outerShdw blurRad="38100" dist="38100" dir="2700000" algn="tl">
                <a:srgbClr val="000000"/>
              </a:outerShdw>
            </a:effectLst>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Wanneer ons Jesus se offer aanvaar, word ons sondes vergewe</a:t>
          </a:r>
          <a:endParaRPr lang="es-ES" sz="2000" kern="1200" dirty="0">
            <a:effectLst>
              <a:outerShdw blurRad="38100" dist="38100" dir="2700000" algn="tl">
                <a:srgbClr val="000000"/>
              </a:outerShdw>
            </a:effectLst>
          </a:endParaRP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outerShdw>
              </a:effectLst>
              <a:latin typeface="Aptos" panose="02110004020202020204"/>
              <a:ea typeface="+mn-ea"/>
              <a:cs typeface="+mn-cs"/>
            </a:rPr>
            <a:t>Sodra ons vergewe is, onderhou ons die Wet sodat ons nie weer sondig nie (1 Joh 2:1)</a:t>
          </a:r>
          <a:endParaRPr lang="es-ES" sz="2000" b="1" kern="1200" dirty="0">
            <a:solidFill>
              <a:prstClr val="white"/>
            </a:solidFill>
            <a:effectLst>
              <a:outerShdw blurRad="38100" dist="38100" dir="2700000" algn="tl">
                <a:srgbClr val="000000"/>
              </a:outerShdw>
            </a:effectLst>
            <a:latin typeface="Aptos" panose="02110004020202020204"/>
            <a:ea typeface="+mn-ea"/>
            <a:cs typeface="+mn-cs"/>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04/05/2026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5</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10</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04/05/2026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04/05/2026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04/05/2026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04/05/2026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04/05/2026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04/05/2026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04/05/2026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04/05/2026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04/05/2026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04/05/2026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04/05/2026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04/05/2026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3.png"/><Relationship Id="rId5" Type="http://schemas.openxmlformats.org/officeDocument/2006/relationships/diagramLayout" Target="../diagrams/layout4.xml"/><Relationship Id="rId10" Type="http://schemas.openxmlformats.org/officeDocument/2006/relationships/image" Target="../media/image42.png"/><Relationship Id="rId4" Type="http://schemas.openxmlformats.org/officeDocument/2006/relationships/diagramData" Target="../diagrams/data4.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3" cstate="email">
            <a:extLst>
              <a:ext uri="{28A0092B-C50C-407E-A947-70E740481C1C}">
                <a14:useLocalDpi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9525"/>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en" sz="4400" b="1" spc="300" dirty="0">
                <a:ln/>
                <a:solidFill>
                  <a:srgbClr val="DC5252"/>
                </a:solidFill>
                <a:effectLst>
                  <a:outerShdw blurRad="38100" dist="12700" dir="2700000" algn="tl">
                    <a:srgbClr val="000000"/>
                  </a:outerShdw>
                </a:effectLst>
              </a:rPr>
              <a:t>SONDE, </a:t>
            </a:r>
            <a:r>
              <a:rPr lang="en" sz="4400" b="1" spc="300" dirty="0">
                <a:ln/>
                <a:solidFill>
                  <a:srgbClr val="0070C0"/>
                </a:solidFill>
                <a:effectLst>
                  <a:outerShdw blurRad="38100" dist="12700" dir="2700000" algn="tl">
                    <a:srgbClr val="000000"/>
                  </a:outerShdw>
                </a:effectLst>
              </a:rPr>
              <a:t>DIE EVANGELIE,</a:t>
            </a:r>
            <a:r>
              <a:rPr lang="en" sz="4400" b="1" spc="300" dirty="0">
                <a:ln/>
                <a:solidFill>
                  <a:srgbClr val="997141"/>
                </a:solidFill>
                <a:effectLst>
                  <a:outerShdw blurRad="38100" dist="12700" dir="2700000" algn="tl">
                    <a:srgbClr val="000000"/>
                  </a:outerShdw>
                </a:effectLst>
              </a:rPr>
              <a:t> EN DIE WET</a:t>
            </a:r>
          </a:p>
        </p:txBody>
      </p:sp>
      <p:sp>
        <p:nvSpPr>
          <p:cNvPr id="6" name="CuadroTexto 5">
            <a:extLst>
              <a:ext uri="{FF2B5EF4-FFF2-40B4-BE49-F238E27FC236}">
                <a16:creationId xmlns:a16="http://schemas.microsoft.com/office/drawing/2014/main" id="{7AFD9636-BCF4-EA4C-A028-3BFE16E6B80F}"/>
              </a:ext>
            </a:extLst>
          </p:cNvPr>
          <p:cNvSpPr txBox="1"/>
          <p:nvPr/>
        </p:nvSpPr>
        <p:spPr>
          <a:xfrm rot="5400000">
            <a:off x="10748859" y="5519187"/>
            <a:ext cx="2135520" cy="338554"/>
          </a:xfrm>
          <a:prstGeom prst="rect">
            <a:avLst/>
          </a:prstGeom>
          <a:noFill/>
        </p:spPr>
        <p:txBody>
          <a:bodyPr wrap="none" rtlCol="0">
            <a:spAutoFit/>
          </a:bodyPr>
          <a:lstStyle/>
          <a:p>
            <a:pPr algn="r"/>
            <a:r>
              <a:rPr lang="en" sz="1600" b="1" dirty="0">
                <a:solidFill>
                  <a:srgbClr val="884502"/>
                </a:solidFill>
              </a:rPr>
              <a:t>Les 9 vir 30 May 2026</a:t>
            </a: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DIE EVANGELIE EN DIE WET</a:t>
            </a: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nl-NL"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Ons neem dus aan dat die mens geregverdig word deur die geloof sonder die werke van die wet</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(Rom 3:28)</a:t>
            </a:r>
          </a:p>
        </p:txBody>
      </p:sp>
      <p:sp>
        <p:nvSpPr>
          <p:cNvPr id="6" name="CuadroTexto 5">
            <a:extLst>
              <a:ext uri="{FF2B5EF4-FFF2-40B4-BE49-F238E27FC236}">
                <a16:creationId xmlns:a16="http://schemas.microsoft.com/office/drawing/2014/main" id="{F31F6539-6AE2-A34D-A925-1ECEEF39780F}"/>
              </a:ext>
            </a:extLst>
          </p:cNvPr>
          <p:cNvSpPr txBox="1"/>
          <p:nvPr/>
        </p:nvSpPr>
        <p:spPr>
          <a:xfrm>
            <a:off x="179789" y="1370762"/>
            <a:ext cx="8027352" cy="1631216"/>
          </a:xfrm>
          <a:prstGeom prst="rect">
            <a:avLst/>
          </a:prstGeom>
          <a:noFill/>
        </p:spPr>
        <p:txBody>
          <a:bodyPr wrap="square" rtlCol="0">
            <a:spAutoFit/>
          </a:bodyPr>
          <a:lstStyle/>
          <a:p>
            <a:pPr>
              <a:spcBef>
                <a:spcPts val="600"/>
              </a:spcBef>
            </a:pPr>
            <a:r>
              <a:rPr lang="nl-NL" sz="2000" b="1" dirty="0"/>
              <a:t>Ons verlossing (die vergifnis van sondes en die ewige lewe) word verkry deur die werk wat Jesus vir ons aan die kruis gedoen het (Gal. 3:13). Dit dring ons om Jesus daarvoor lief te hê (1 Joh. 4:9, 19). En ons demonstreer hierdie liefde juis deur sy gebooie te onderhou (Joh. 14:15).</a:t>
            </a:r>
            <a:endParaRPr lang="es-ES" sz="2000" b="1" dirty="0"/>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1591740578"/>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342900" y="6104325"/>
            <a:ext cx="11849100" cy="707886"/>
          </a:xfrm>
          <a:prstGeom prst="rect">
            <a:avLst/>
          </a:prstGeom>
          <a:noFill/>
        </p:spPr>
        <p:txBody>
          <a:bodyPr wrap="square" rtlCol="0">
            <a:spAutoFit/>
          </a:bodyPr>
          <a:lstStyle/>
          <a:p>
            <a:pPr>
              <a:spcBef>
                <a:spcPts val="600"/>
              </a:spcBef>
            </a:pPr>
            <a:r>
              <a:rPr lang="nl-NL" sz="2000" b="1" dirty="0"/>
              <a:t>Jesus het nooit bedoel om die Wet af te skaf nie, maar om dit te bevestig (Matt. 5:17). Beide die Wet en die Evangelie is 'n weerspieëling van God se karakter: liefde.</a:t>
            </a:r>
            <a:endParaRPr lang="en" sz="2000" b="1" dirty="0"/>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230606" y="3054897"/>
            <a:ext cx="7796746" cy="707886"/>
          </a:xfrm>
          <a:prstGeom prst="rect">
            <a:avLst/>
          </a:prstGeom>
          <a:noFill/>
        </p:spPr>
        <p:txBody>
          <a:bodyPr wrap="square">
            <a:spAutoFit/>
          </a:bodyPr>
          <a:lstStyle/>
          <a:p>
            <a:pPr lvl="0">
              <a:spcBef>
                <a:spcPts val="600"/>
              </a:spcBef>
              <a:defRPr/>
            </a:pPr>
            <a:r>
              <a:rPr lang="nl-NL" sz="2000" b="1" dirty="0">
                <a:solidFill>
                  <a:prstClr val="black"/>
                </a:solidFill>
              </a:rPr>
              <a:t>Kom ons kyk na die verhouding tussen die Wet en die Evangelie (dit wil sê, verlossing deur die bloed van Jesus):</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9695"/>
            <a:ext cx="12191999"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OP DIE ROTS GEBOU</a:t>
            </a:r>
          </a:p>
        </p:txBody>
      </p:sp>
      <p:sp>
        <p:nvSpPr>
          <p:cNvPr id="5" name="CuadroTexto 4">
            <a:extLst>
              <a:ext uri="{FF2B5EF4-FFF2-40B4-BE49-F238E27FC236}">
                <a16:creationId xmlns:a16="http://schemas.microsoft.com/office/drawing/2014/main" id="{79BA3DEF-5E06-AFA4-E099-53AABBC104F5}"/>
              </a:ext>
            </a:extLst>
          </p:cNvPr>
          <p:cNvSpPr txBox="1"/>
          <p:nvPr/>
        </p:nvSpPr>
        <p:spPr>
          <a:xfrm>
            <a:off x="547686" y="607827"/>
            <a:ext cx="11096625"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Elkeen dan wat na hierdie woorde van My luister en dit doen, hom sal Ek vergelyk met ‘n verstandige man wat sy huis op die rots gebou het</a:t>
            </a: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(Mat 7:24)</a:t>
            </a:r>
          </a:p>
        </p:txBody>
      </p:sp>
      <p:sp>
        <p:nvSpPr>
          <p:cNvPr id="6" name="CuadroTexto 5">
            <a:extLst>
              <a:ext uri="{FF2B5EF4-FFF2-40B4-BE49-F238E27FC236}">
                <a16:creationId xmlns:a16="http://schemas.microsoft.com/office/drawing/2014/main" id="{F05F84DE-1A08-5BCF-50F3-0FBB38D45E96}"/>
              </a:ext>
            </a:extLst>
          </p:cNvPr>
          <p:cNvSpPr txBox="1"/>
          <p:nvPr/>
        </p:nvSpPr>
        <p:spPr>
          <a:xfrm>
            <a:off x="4301987" y="1359217"/>
            <a:ext cx="7825313" cy="1015663"/>
          </a:xfrm>
          <a:prstGeom prst="rect">
            <a:avLst/>
          </a:prstGeom>
          <a:noFill/>
        </p:spPr>
        <p:txBody>
          <a:bodyPr wrap="square" rtlCol="0">
            <a:spAutoFit/>
          </a:bodyPr>
          <a:lstStyle/>
          <a:p>
            <a:pPr>
              <a:spcBef>
                <a:spcPts val="600"/>
              </a:spcBef>
            </a:pPr>
            <a:r>
              <a:rPr lang="nl-NL" sz="2000" b="1" dirty="0"/>
              <a:t>Om die Evangelie te aanvaar,  is 'n proses. Die eerste stap is kennis. Ons moet weet dat Iemand ons kan verlos</a:t>
            </a:r>
            <a:br>
              <a:rPr lang="en" sz="2000" b="1" dirty="0"/>
            </a:br>
            <a:r>
              <a:rPr lang="en" sz="2000" b="1" dirty="0"/>
              <a:t>(Rom. 10:14).</a:t>
            </a:r>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506" y="1394879"/>
            <a:ext cx="3949708" cy="3324156"/>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46040" y="3775079"/>
            <a:ext cx="3909253" cy="293194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7" y="4776779"/>
            <a:ext cx="7825314" cy="1400383"/>
          </a:xfrm>
          <a:prstGeom prst="rect">
            <a:avLst/>
          </a:prstGeom>
          <a:noFill/>
        </p:spPr>
        <p:txBody>
          <a:bodyPr wrap="square">
            <a:spAutoFit/>
          </a:bodyPr>
          <a:lstStyle/>
          <a:p>
            <a:pPr>
              <a:spcBef>
                <a:spcPts val="600"/>
              </a:spcBef>
            </a:pPr>
            <a:r>
              <a:rPr lang="nl-NL" sz="2000" b="1" dirty="0"/>
              <a:t>Kennis moet gepaard gaan met konkrete dade (Matt. 7:24-25). </a:t>
            </a:r>
          </a:p>
          <a:p>
            <a:pPr>
              <a:spcBef>
                <a:spcPts val="600"/>
              </a:spcBef>
            </a:pPr>
            <a:r>
              <a:rPr lang="nl-NL" sz="2000" b="1" dirty="0"/>
              <a:t>Ons word geregverdig sonder die werke van die Wet (Rom. 3:28), maar dit is noodsaaklik dat hierdie werke in ons lewens gesien word as gevolg van ons verlossing (Matt. 7:18-21).</a:t>
            </a:r>
            <a:endParaRPr lang="en" sz="2000" b="1" dirty="0"/>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2198" y="3629214"/>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301988" y="2333761"/>
            <a:ext cx="7825315" cy="1323439"/>
          </a:xfrm>
          <a:prstGeom prst="rect">
            <a:avLst/>
          </a:prstGeom>
          <a:noFill/>
        </p:spPr>
        <p:txBody>
          <a:bodyPr wrap="square">
            <a:spAutoFit/>
          </a:bodyPr>
          <a:lstStyle/>
          <a:p>
            <a:pPr lvl="0">
              <a:spcBef>
                <a:spcPts val="600"/>
              </a:spcBef>
              <a:defRPr/>
            </a:pPr>
            <a:r>
              <a:rPr lang="nl-NL" sz="2000" b="1" dirty="0">
                <a:solidFill>
                  <a:prstClr val="black"/>
                </a:solidFill>
                <a:latin typeface="Aptos" panose="02110004020202020204"/>
              </a:rPr>
              <a:t>Maar kennis alleen sal ons nie red nie. Jesus het diegene wat die kennis van verlossing ontvang, maar nie die beginsels van die evangelie in praktyk toepas nie, vergelyk met 'n persoon wat op sand gebou het, "en groot was die val daarvan</a:t>
            </a:r>
            <a:r>
              <a:rPr lang="en" sz="2000" b="1" dirty="0">
                <a:solidFill>
                  <a:prstClr val="black"/>
                </a:solidFill>
                <a:latin typeface="Aptos" panose="02110004020202020204"/>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(Matt. 7:26-27).</a:t>
            </a: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5" y="6135969"/>
            <a:ext cx="7825314" cy="707886"/>
          </a:xfrm>
          <a:prstGeom prst="rect">
            <a:avLst/>
          </a:prstGeom>
          <a:noFill/>
        </p:spPr>
        <p:txBody>
          <a:bodyPr wrap="square">
            <a:spAutoFit/>
          </a:bodyPr>
          <a:lstStyle/>
          <a:p>
            <a:pPr lvl="0">
              <a:spcBef>
                <a:spcPts val="600"/>
              </a:spcBef>
              <a:defRPr/>
            </a:pPr>
            <a:r>
              <a:rPr lang="nl-NL" sz="2000" b="1" dirty="0">
                <a:solidFill>
                  <a:prstClr val="black"/>
                </a:solidFill>
              </a:rPr>
              <a:t>Wanneer ons Jesus aanvaar en in 'n noue verhouding met Hom leef, Sy gebooie onderhou, bou ons op die Rots.</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422727" y="1107754"/>
            <a:ext cx="10152508" cy="4247317"/>
          </a:xfrm>
          <a:prstGeom prst="rect">
            <a:avLst/>
          </a:prstGeom>
          <a:noFill/>
        </p:spPr>
        <p:txBody>
          <a:bodyPr wrap="square">
            <a:spAutoFit/>
          </a:bodyPr>
          <a:lstStyle/>
          <a:p>
            <a:pPr>
              <a:spcBef>
                <a:spcPts val="600"/>
              </a:spcBef>
            </a:pPr>
            <a:r>
              <a:rPr lang="en" sz="3000" b="1" dirty="0">
                <a:latin typeface="Constantia" panose="02030602050306030303" pitchFamily="18" charset="0"/>
              </a:rPr>
              <a:t>“</a:t>
            </a:r>
            <a:r>
              <a:rPr lang="nl-NL" sz="3000" b="1" dirty="0">
                <a:latin typeface="Constantia" panose="02030602050306030303" pitchFamily="18" charset="0"/>
              </a:rPr>
              <a:t>Die wet openbaar aan die mens sy sondes, maar dit bied geen genesing nie. Terwyl dit die lewe aan die gehoorsames belowe, verklaar dit dat die dood die loon van die oortreder is. Die evangelie van Christus alleen kan hom bevry van die veroordeling of die besoedeling van sonde. Hy moet berou toon teenoor God, wie se wet oortree is; en geloof in Christus, sy soenoffer. So verkry hy “vergifnis van sondes wat in die verlede is” en word hy ’n deelgenoot van die goddelike natuur.</a:t>
            </a:r>
            <a:r>
              <a:rPr lang="en" sz="3000" b="1" dirty="0">
                <a:latin typeface="Constantia" panose="02030602050306030303" pitchFamily="18" charset="0"/>
              </a:rPr>
              <a:t>.”</a:t>
            </a:r>
          </a:p>
        </p:txBody>
      </p:sp>
      <p:sp>
        <p:nvSpPr>
          <p:cNvPr id="4" name="CuadroTexto 3">
            <a:extLst>
              <a:ext uri="{FF2B5EF4-FFF2-40B4-BE49-F238E27FC236}">
                <a16:creationId xmlns:a16="http://schemas.microsoft.com/office/drawing/2014/main" id="{5319ECB7-86E1-B7B9-19AE-9FD7A729D0E8}"/>
              </a:ext>
            </a:extLst>
          </p:cNvPr>
          <p:cNvSpPr txBox="1"/>
          <p:nvPr/>
        </p:nvSpPr>
        <p:spPr>
          <a:xfrm>
            <a:off x="7195464" y="5411692"/>
            <a:ext cx="3379771" cy="338554"/>
          </a:xfrm>
          <a:prstGeom prst="rect">
            <a:avLst/>
          </a:prstGeom>
          <a:noFill/>
        </p:spPr>
        <p:txBody>
          <a:bodyPr wrap="none" rtlCol="0">
            <a:spAutoFit/>
          </a:bodyPr>
          <a:lstStyle/>
          <a:p>
            <a:pPr algn="r"/>
            <a:r>
              <a:rPr lang="en" sz="1600" b="1" dirty="0"/>
              <a:t>EGW (</a:t>
            </a:r>
            <a:r>
              <a:rPr lang="en-US" sz="1600" b="1" dirty="0"/>
              <a:t>The Great Controversy, p. 467</a:t>
            </a:r>
            <a:r>
              <a:rPr lang="en" sz="1600" b="1" dirty="0"/>
              <a:t>)</a:t>
            </a: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6458" y="1415080"/>
            <a:ext cx="5915080" cy="4016484"/>
          </a:xfrm>
          <a:prstGeom prst="rect">
            <a:avLst/>
          </a:prstGeom>
          <a:noFill/>
        </p:spPr>
        <p:txBody>
          <a:bodyPr wrap="square">
            <a:spAutoFit/>
            <a:scene3d>
              <a:camera prst="orthographicFront"/>
              <a:lightRig rig="twoPt" dir="t"/>
            </a:scene3d>
            <a:sp3d extrusionH="57150" prstMaterial="softEdge">
              <a:bevelT w="25400" h="38100"/>
            </a:sp3d>
          </a:bodyPr>
          <a:lstStyle/>
          <a:p>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lang="nl-NL"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Ek sal u bevele tot in ewigheid nie vergeet nie, want deur hulle het U my lewend gemaak. Aan U behoort ek: verlos my, want ek soek u bevele. </a:t>
            </a: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(Psalm 119:93, 94, </a:t>
            </a:r>
            <a:r>
              <a:rPr lang="es-ES"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OAV</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1215621199"/>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19" y="105013"/>
            <a:ext cx="8261485" cy="1015663"/>
          </a:xfrm>
          <a:prstGeom prst="rect">
            <a:avLst/>
          </a:prstGeom>
          <a:noFill/>
        </p:spPr>
        <p:txBody>
          <a:bodyPr wrap="square" rtlCol="0">
            <a:spAutoFit/>
          </a:bodyPr>
          <a:lstStyle/>
          <a:p>
            <a:pPr>
              <a:spcBef>
                <a:spcPts val="600"/>
              </a:spcBef>
            </a:pPr>
            <a:r>
              <a:rPr lang="nl-NL" sz="2000" b="1" dirty="0"/>
              <a:t>Of ons dit nou wil weet of nie, sonde is 'n probleem wat ons almal raak en ons verhouding met God vernietig. </a:t>
            </a:r>
            <a:r>
              <a:rPr lang="en" sz="2000" b="1" dirty="0"/>
              <a:t>: “</a:t>
            </a:r>
            <a:r>
              <a:rPr lang="nl-NL" sz="2000" b="1" dirty="0"/>
              <a:t>want almal het gesondig en dit ontbreek hulle aan die heerlikheid van God</a:t>
            </a:r>
            <a:r>
              <a:rPr lang="en" sz="2000" b="1" dirty="0"/>
              <a:t>” (Rom. 3:23).</a:t>
            </a:r>
          </a:p>
        </p:txBody>
      </p:sp>
      <p:grpSp>
        <p:nvGrpSpPr>
          <p:cNvPr id="9" name="Grupo 8">
            <a:extLst>
              <a:ext uri="{FF2B5EF4-FFF2-40B4-BE49-F238E27FC236}">
                <a16:creationId xmlns:a16="http://schemas.microsoft.com/office/drawing/2014/main" id="{78C259B9-5B7B-06A9-3018-CB862E62B678}"/>
              </a:ext>
            </a:extLst>
          </p:cNvPr>
          <p:cNvGrpSpPr/>
          <p:nvPr/>
        </p:nvGrpSpPr>
        <p:grpSpPr>
          <a:xfrm>
            <a:off x="8422104" y="221381"/>
            <a:ext cx="3667228"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FAITH</a:t>
              </a: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959739"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WORKS</a:t>
              </a: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961091"/>
            <a:ext cx="8149716" cy="707886"/>
          </a:xfrm>
          <a:prstGeom prst="rect">
            <a:avLst/>
          </a:prstGeom>
          <a:noFill/>
        </p:spPr>
        <p:txBody>
          <a:bodyPr wrap="square">
            <a:spAutoFit/>
          </a:bodyPr>
          <a:lstStyle/>
          <a:p>
            <a:pPr lvl="0">
              <a:spcBef>
                <a:spcPts val="600"/>
              </a:spcBef>
              <a:defRPr/>
            </a:pPr>
            <a:r>
              <a:rPr lang="nl-NL" sz="2000" b="1" dirty="0">
                <a:solidFill>
                  <a:prstClr val="black"/>
                </a:solidFill>
              </a:rPr>
              <a:t>Reg verstaan, is Wet en Evangelie nie onversoenbaar nie; eerder, hulle werk albei saam in ons stryd teen sonde. Elkeen het sy funksie.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44575" y="1232970"/>
            <a:ext cx="8149717" cy="1631216"/>
          </a:xfrm>
          <a:prstGeom prst="rect">
            <a:avLst/>
          </a:prstGeom>
          <a:noFill/>
        </p:spPr>
        <p:txBody>
          <a:bodyPr wrap="square">
            <a:spAutoFit/>
          </a:bodyPr>
          <a:lstStyle/>
          <a:p>
            <a:pPr lvl="0">
              <a:spcBef>
                <a:spcPts val="600"/>
              </a:spcBef>
              <a:defRPr/>
            </a:pPr>
            <a:r>
              <a:rPr lang="nl-NL" sz="2000" b="1" dirty="0">
                <a:solidFill>
                  <a:prstClr val="black"/>
                </a:solidFill>
              </a:rPr>
              <a:t>Hoe kan ons die kloof wat sonde tussen God en ons skep, herstel? Sommige het twee moontlike oplossings vir die probleem voorgestel: die Wet alleen (verlossing deur werke, 'n wanopvatting van die funksie van die Wet); of die Evangelie alleen (verlossing deur geloof, afskaffing van die Wet).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702736"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a:r>
              <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SONDE</a:t>
            </a: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en" sz="4400" b="1" spc="300" dirty="0">
                <a:ln w="0"/>
                <a:solidFill>
                  <a:schemeClr val="bg2"/>
                </a:solidFill>
                <a:effectLst>
                  <a:outerShdw blurRad="38100" dist="38100" dir="2700000" algn="tl">
                    <a:srgbClr val="000000">
                      <a:alpha val="82000"/>
                    </a:srgbClr>
                  </a:outerShdw>
                </a:effectLst>
              </a:rPr>
              <a:t>VERMY VERSOEKINGS</a:t>
            </a: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338554"/>
          </a:xfrm>
          <a:prstGeom prst="rect">
            <a:avLst/>
          </a:prstGeom>
          <a:noFill/>
        </p:spPr>
        <p:txBody>
          <a:bodyPr wrap="square">
            <a:spAutoFit/>
          </a:bodyPr>
          <a:lstStyle/>
          <a:p>
            <a:pPr algn="ct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nl-NL"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Maar elkeen word versoek as hy deur sy eie begeerlikheid weggesleep en verlok word.</a:t>
            </a: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(Jak 1:14 </a:t>
            </a:r>
            <a:r>
              <a:rPr lang="en" sz="105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OAV</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039323C8-42DF-14E1-19C4-AECC4FA931B7}"/>
              </a:ext>
            </a:extLst>
          </p:cNvPr>
          <p:cNvSpPr txBox="1"/>
          <p:nvPr/>
        </p:nvSpPr>
        <p:spPr>
          <a:xfrm>
            <a:off x="3528092" y="1041281"/>
            <a:ext cx="8663906" cy="1015663"/>
          </a:xfrm>
          <a:prstGeom prst="rect">
            <a:avLst/>
          </a:prstGeom>
          <a:noFill/>
        </p:spPr>
        <p:txBody>
          <a:bodyPr wrap="square" rtlCol="0">
            <a:spAutoFit/>
          </a:bodyPr>
          <a:lstStyle/>
          <a:p>
            <a:pPr>
              <a:spcBef>
                <a:spcPts val="600"/>
              </a:spcBef>
            </a:pPr>
            <a:r>
              <a:rPr lang="nl-NL" sz="2000" b="1" dirty="0"/>
              <a:t>Jakobus noem die een wat versoeking weerstaan ​​“geseënd” (Jak 1:12). Maar hy verduidelik dat versoeking nie van God kom nie (Jak 1:13),</a:t>
            </a:r>
            <a:br>
              <a:rPr lang="nl-NL" sz="2000" b="1" dirty="0"/>
            </a:br>
            <a:r>
              <a:rPr lang="nl-NL" sz="2000" b="1" dirty="0"/>
              <a:t>maar eerder voortspruit uit ons eie bose begeertes (Jak 1:14).</a:t>
            </a:r>
            <a:endParaRPr lang="en" sz="2000" b="1" dirty="0"/>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577593" y="2346741"/>
            <a:ext cx="1754924" cy="2361330"/>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945" y="3368751"/>
            <a:ext cx="3003634" cy="3093539"/>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47755" y="2075151"/>
            <a:ext cx="5081216" cy="2939266"/>
          </a:xfrm>
          <a:prstGeom prst="rect">
            <a:avLst/>
          </a:prstGeom>
          <a:noFill/>
        </p:spPr>
        <p:txBody>
          <a:bodyPr wrap="square">
            <a:spAutoFit/>
          </a:bodyPr>
          <a:lstStyle/>
          <a:p>
            <a:pPr>
              <a:spcBef>
                <a:spcPts val="600"/>
              </a:spcBef>
            </a:pPr>
            <a:r>
              <a:rPr lang="nl-NL" sz="2000" b="1" dirty="0"/>
              <a:t>Paulus praat van 'n "versoeker" (1 Tes 3:5), wat Jesus as Satan geïdentifiseer het </a:t>
            </a:r>
          </a:p>
          <a:p>
            <a:pPr>
              <a:spcBef>
                <a:spcPts val="600"/>
              </a:spcBef>
            </a:pPr>
            <a:r>
              <a:rPr lang="nl-NL" sz="2000" b="1" dirty="0"/>
              <a:t>(Matt 4:3, 10). Hy is die een wat die beste weet hoe om ons swakhede te gebruik om ons tot sonde te lei. Laat ons nie vergeet dat ons in 'n kosmiese oorlog tussen Christus en Satan gedompel is nie, en dat die versoeker alles moontlik sal doen om ons van Christus af weg te keer.</a:t>
            </a:r>
            <a:endParaRPr lang="en" sz="2000" b="1" dirty="0"/>
          </a:p>
        </p:txBody>
      </p:sp>
      <p:sp>
        <p:nvSpPr>
          <p:cNvPr id="11" name="CuadroTexto 10">
            <a:extLst>
              <a:ext uri="{FF2B5EF4-FFF2-40B4-BE49-F238E27FC236}">
                <a16:creationId xmlns:a16="http://schemas.microsoft.com/office/drawing/2014/main" id="{465716DC-0DF3-B2EB-B535-8DB80A437D9A}"/>
              </a:ext>
            </a:extLst>
          </p:cNvPr>
          <p:cNvSpPr txBox="1"/>
          <p:nvPr/>
        </p:nvSpPr>
        <p:spPr>
          <a:xfrm>
            <a:off x="3544134" y="5032624"/>
            <a:ext cx="8683101" cy="1015663"/>
          </a:xfrm>
          <a:prstGeom prst="rect">
            <a:avLst/>
          </a:prstGeom>
          <a:noFill/>
        </p:spPr>
        <p:txBody>
          <a:bodyPr wrap="square">
            <a:spAutoFit/>
          </a:bodyPr>
          <a:lstStyle/>
          <a:p>
            <a:pPr>
              <a:spcBef>
                <a:spcPts val="600"/>
              </a:spcBef>
            </a:pPr>
            <a:r>
              <a:rPr lang="nl-NL" sz="2000" b="1" dirty="0"/>
              <a:t>Simson is 'n duidelike voorbeeld van iemand wat voor die versoeking swig deur homself deur sy emosies te laat meevoer, selfs wetende dat dit teen God se wil indruis (Rigters 14:1-3; 16:1, 4).</a:t>
            </a:r>
            <a:endParaRPr lang="en" sz="2000" b="1" dirty="0"/>
          </a:p>
        </p:txBody>
      </p:sp>
      <p:sp>
        <p:nvSpPr>
          <p:cNvPr id="13" name="CuadroTexto 12">
            <a:extLst>
              <a:ext uri="{FF2B5EF4-FFF2-40B4-BE49-F238E27FC236}">
                <a16:creationId xmlns:a16="http://schemas.microsoft.com/office/drawing/2014/main" id="{08433702-26A2-FA4A-34AC-530AAEB34C92}"/>
              </a:ext>
            </a:extLst>
          </p:cNvPr>
          <p:cNvSpPr txBox="1"/>
          <p:nvPr/>
        </p:nvSpPr>
        <p:spPr>
          <a:xfrm>
            <a:off x="2790156" y="6066493"/>
            <a:ext cx="9401843" cy="707886"/>
          </a:xfrm>
          <a:prstGeom prst="rect">
            <a:avLst/>
          </a:prstGeom>
          <a:noFill/>
        </p:spPr>
        <p:txBody>
          <a:bodyPr wrap="square">
            <a:spAutoFit/>
          </a:bodyPr>
          <a:lstStyle/>
          <a:p>
            <a:pPr>
              <a:spcBef>
                <a:spcPts val="600"/>
              </a:spcBef>
            </a:pPr>
            <a:r>
              <a:rPr lang="nl-NL" sz="2000" b="1" dirty="0"/>
              <a:t>Hoe om versoeking te vermy? Deur God te soek (Matt. 6:33); tyd alleen saam met Hom deur te bring (Mar. 14:38); die skild van die geloof op te neem (Ef. 6:16).</a:t>
            </a:r>
            <a:endParaRPr lang="en" sz="2000" b="1" dirty="0"/>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04343" y="2346741"/>
            <a:ext cx="1574220" cy="2361330"/>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WENKE OM SONDE TE VERMY</a:t>
            </a:r>
          </a:p>
        </p:txBody>
      </p:sp>
      <p:sp>
        <p:nvSpPr>
          <p:cNvPr id="5" name="CuadroTexto 4">
            <a:extLst>
              <a:ext uri="{FF2B5EF4-FFF2-40B4-BE49-F238E27FC236}">
                <a16:creationId xmlns:a16="http://schemas.microsoft.com/office/drawing/2014/main" id="{C42A022B-069F-1EE2-BFFF-664FD20C8E77}"/>
              </a:ext>
            </a:extLst>
          </p:cNvPr>
          <p:cNvSpPr txBox="1"/>
          <p:nvPr/>
        </p:nvSpPr>
        <p:spPr>
          <a:xfrm>
            <a:off x="581024" y="556514"/>
            <a:ext cx="11029950" cy="646331"/>
          </a:xfrm>
          <a:prstGeom prst="rect">
            <a:avLst/>
          </a:prstGeom>
          <a:noFill/>
        </p:spPr>
        <p:txBody>
          <a:bodyPr wrap="square">
            <a:spAutoFit/>
          </a:bodyPr>
          <a:lstStyle/>
          <a:p>
            <a:pPr algn="ctr"/>
            <a:r>
              <a:rPr lang="en" b="1" dirty="0">
                <a:solidFill>
                  <a:srgbClr val="D8FFE4"/>
                </a:solidFill>
                <a:effectLst>
                  <a:outerShdw blurRad="38100" dist="38100" dir="2700000" algn="tl">
                    <a:srgbClr val="000000"/>
                  </a:outerShdw>
                </a:effectLst>
                <a:latin typeface="Comic Sans MS" panose="030F0702030302020204" pitchFamily="66" charset="0"/>
              </a:rPr>
              <a:t>“</a:t>
            </a:r>
            <a:r>
              <a:rPr lang="nl-NL" b="1" dirty="0">
                <a:solidFill>
                  <a:srgbClr val="D8FFE4"/>
                </a:solidFill>
                <a:effectLst>
                  <a:outerShdw blurRad="38100" dist="38100" dir="2700000" algn="tl">
                    <a:srgbClr val="000000"/>
                  </a:outerShdw>
                </a:effectLst>
                <a:latin typeface="Comic Sans MS" panose="030F0702030302020204" pitchFamily="66" charset="0"/>
              </a:rPr>
              <a:t>En as jou oog jou laat struikel, pluk dit uit. Dit is beter vir jou om met een oog die koninkryk van God in te gaan, as om twee oë te hê en in die helse vuur gewerp te word</a:t>
            </a:r>
            <a:r>
              <a:rPr lang="en" b="1" dirty="0">
                <a:solidFill>
                  <a:srgbClr val="D8FFE4"/>
                </a:solidFill>
                <a:effectLst>
                  <a:outerShdw blurRad="38100" dist="38100" dir="2700000" algn="tl">
                    <a:srgbClr val="000000"/>
                  </a:outerShdw>
                </a:effectLst>
                <a:latin typeface="Comic Sans MS" panose="030F0702030302020204" pitchFamily="66" charset="0"/>
              </a:rPr>
              <a:t>.” </a:t>
            </a:r>
            <a:r>
              <a:rPr lang="en" sz="1400" b="1" dirty="0">
                <a:solidFill>
                  <a:srgbClr val="D8FFE4"/>
                </a:solidFill>
                <a:effectLst>
                  <a:outerShdw blurRad="38100" dist="38100" dir="2700000" algn="tl">
                    <a:srgbClr val="000000"/>
                  </a:outerShdw>
                </a:effectLst>
                <a:latin typeface="Comic Sans MS" panose="030F0702030302020204" pitchFamily="66" charset="0"/>
              </a:rPr>
              <a:t>(Mar 9:47)</a:t>
            </a:r>
            <a:endParaRPr lang="es-ES" b="1" dirty="0">
              <a:solidFill>
                <a:srgbClr val="D8FFE4"/>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176964" y="1227653"/>
            <a:ext cx="8261184" cy="400110"/>
          </a:xfrm>
          <a:prstGeom prst="rect">
            <a:avLst/>
          </a:prstGeom>
          <a:noFill/>
        </p:spPr>
        <p:txBody>
          <a:bodyPr wrap="square" rtlCol="0">
            <a:spAutoFit/>
          </a:bodyPr>
          <a:lstStyle/>
          <a:p>
            <a:pPr>
              <a:spcBef>
                <a:spcPts val="600"/>
              </a:spcBef>
            </a:pPr>
            <a:r>
              <a:rPr lang="nl-NL" sz="2000" b="1" dirty="0"/>
              <a:t>Jesus het vir ons duidelike instruksies gegee om sonde te vermy:</a:t>
            </a:r>
            <a:endParaRPr lang="en" sz="2000" b="1" dirty="0"/>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3619911197"/>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400110"/>
          </a:xfrm>
          <a:prstGeom prst="rect">
            <a:avLst/>
          </a:prstGeom>
          <a:noFill/>
        </p:spPr>
        <p:txBody>
          <a:bodyPr wrap="square" rtlCol="0">
            <a:spAutoFit/>
          </a:bodyPr>
          <a:lstStyle/>
          <a:p>
            <a:pPr>
              <a:spcBef>
                <a:spcPts val="600"/>
              </a:spcBef>
            </a:pPr>
            <a:r>
              <a:rPr lang="nl-NL" sz="2000" b="1" dirty="0"/>
              <a:t>Kortliks, doen alles in jou vermoë om sonde en die versoeking om te sondig te vermy. Bid daaroor.</a:t>
            </a:r>
            <a:endParaRPr lang="en" sz="2000" b="1" dirty="0"/>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2714973769"/>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248001" y="2598447"/>
            <a:ext cx="4954288" cy="1446550"/>
          </a:xfrm>
          <a:prstGeom prst="rect">
            <a:avLst/>
          </a:prstGeom>
          <a:noFill/>
        </p:spPr>
        <p:txBody>
          <a:bodyPr wrap="square">
            <a:spAutoFit/>
            <a:scene3d>
              <a:camera prst="orthographicFront"/>
              <a:lightRig rig="threePt" dir="t"/>
            </a:scene3d>
            <a:sp3d extrusionH="57150">
              <a:bevelT w="38100" h="38100"/>
            </a:sp3d>
          </a:bodyPr>
          <a:lstStyle/>
          <a:p>
            <a:pPr algn="ctr"/>
            <a:r>
              <a:rPr lang="e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rPr>
              <a:t>DIE WET</a:t>
            </a: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DIE WET EN SONDE</a:t>
            </a: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9" y="671118"/>
            <a:ext cx="69818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nl-NL" b="1" dirty="0">
                <a:solidFill>
                  <a:schemeClr val="accent5">
                    <a:lumMod val="75000"/>
                  </a:schemeClr>
                </a:solidFill>
                <a:latin typeface="Comic Sans MS" panose="030F0702030302020204" pitchFamily="66" charset="0"/>
              </a:rPr>
              <a:t>Elkeen wat die sonde doen, doen ook die wetteloosheid, want die sonde is wetteloosheid</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(1 Joh 3:4)</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1947276"/>
            <a:ext cx="11935103" cy="1015663"/>
          </a:xfrm>
          <a:prstGeom prst="rect">
            <a:avLst/>
          </a:prstGeom>
          <a:noFill/>
        </p:spPr>
        <p:txBody>
          <a:bodyPr wrap="square" rtlCol="0">
            <a:spAutoFit/>
          </a:bodyPr>
          <a:lstStyle/>
          <a:p>
            <a:pPr>
              <a:spcBef>
                <a:spcPts val="600"/>
              </a:spcBef>
            </a:pPr>
            <a:r>
              <a:rPr lang="nl-NL" sz="2000" b="1" dirty="0"/>
              <a:t>Die verhouding van die Wet tot sonde is verkeerd geïnterpreteer deur sommige wat dink dat hulle hul sondes kan verlos deur die Wet te onderhou (Gal. 5:4). Hierdie idee het ander na die teenoorgestelde uiterste gelei, naamlik dat die Wet afgeskaf is.</a:t>
            </a:r>
            <a:endParaRPr lang="en" sz="2000" b="1" dirty="0"/>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13899"/>
            <a:ext cx="4087655"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389121" y="3684821"/>
            <a:ext cx="4087655" cy="1631216"/>
          </a:xfrm>
          <a:prstGeom prst="rect">
            <a:avLst/>
          </a:prstGeom>
          <a:noFill/>
        </p:spPr>
        <p:txBody>
          <a:bodyPr wrap="square">
            <a:spAutoFit/>
          </a:bodyPr>
          <a:lstStyle/>
          <a:p>
            <a:pPr>
              <a:spcBef>
                <a:spcPts val="600"/>
              </a:spcBef>
            </a:pPr>
            <a:r>
              <a:rPr lang="nl-NL" sz="2000" b="1" dirty="0"/>
              <a:t>Die Wet openbaar sonde aan ons (1 Joh 3:4). Sonder die Wet sou ons nie weet wat sonde is nie (Rom 7:7) en daarom sou ons nie 'n oplossing soek nie (Gal 3:24).</a:t>
            </a:r>
            <a:endParaRPr lang="en" sz="2000" b="1" dirty="0"/>
          </a:p>
        </p:txBody>
      </p:sp>
      <p:sp>
        <p:nvSpPr>
          <p:cNvPr id="23" name="CuadroTexto 22">
            <a:extLst>
              <a:ext uri="{FF2B5EF4-FFF2-40B4-BE49-F238E27FC236}">
                <a16:creationId xmlns:a16="http://schemas.microsoft.com/office/drawing/2014/main" id="{2C334A3F-D5FD-788C-A9C9-D486FA8D0E8E}"/>
              </a:ext>
            </a:extLst>
          </p:cNvPr>
          <p:cNvSpPr txBox="1"/>
          <p:nvPr/>
        </p:nvSpPr>
        <p:spPr>
          <a:xfrm>
            <a:off x="4373079" y="5358875"/>
            <a:ext cx="4624660" cy="1323439"/>
          </a:xfrm>
          <a:prstGeom prst="rect">
            <a:avLst/>
          </a:prstGeom>
          <a:noFill/>
        </p:spPr>
        <p:txBody>
          <a:bodyPr wrap="square">
            <a:spAutoFit/>
          </a:bodyPr>
          <a:lstStyle/>
          <a:p>
            <a:pPr>
              <a:spcBef>
                <a:spcPts val="600"/>
              </a:spcBef>
            </a:pPr>
            <a:r>
              <a:rPr lang="nl-NL" sz="2000" b="1" dirty="0"/>
              <a:t>Die Wet is ver van ’n las, maar eerder ’n beskermende heining wat verhoed dat ons die verskriklike gevolge van sonde ly (1 Joh 5:3; Ps 1:1-3)</a:t>
            </a:r>
            <a:endParaRPr lang="en" sz="2000" b="1" dirty="0"/>
          </a:p>
        </p:txBody>
      </p:sp>
      <p:sp>
        <p:nvSpPr>
          <p:cNvPr id="4" name="CuadroTexto 3">
            <a:extLst>
              <a:ext uri="{FF2B5EF4-FFF2-40B4-BE49-F238E27FC236}">
                <a16:creationId xmlns:a16="http://schemas.microsoft.com/office/drawing/2014/main" id="{FF4F9960-5387-DFA9-561D-7F4BFEAA942C}"/>
              </a:ext>
            </a:extLst>
          </p:cNvPr>
          <p:cNvSpPr txBox="1"/>
          <p:nvPr/>
        </p:nvSpPr>
        <p:spPr>
          <a:xfrm>
            <a:off x="153336" y="2914889"/>
            <a:ext cx="12013761" cy="1015663"/>
          </a:xfrm>
          <a:prstGeom prst="rect">
            <a:avLst/>
          </a:prstGeom>
          <a:noFill/>
        </p:spPr>
        <p:txBody>
          <a:bodyPr wrap="square">
            <a:spAutoFit/>
          </a:bodyPr>
          <a:lstStyle/>
          <a:p>
            <a:pPr lvl="0">
              <a:spcBef>
                <a:spcPts val="600"/>
              </a:spcBef>
              <a:defRPr/>
            </a:pPr>
            <a:r>
              <a:rPr lang="nl-NL" sz="2000" b="1" dirty="0">
                <a:solidFill>
                  <a:prstClr val="black"/>
                </a:solidFill>
              </a:rPr>
              <a:t>Die probleem was om te dink dat die Wet verband hou met verlossing, óf as 'n middel óf as 'n hindernis om dit te bereik. Maar die funksie van die Wet was nog nooit verlossend nie. Wat is dan die funksie daarvan?</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59963" y="2616630"/>
            <a:ext cx="5489954" cy="2554545"/>
          </a:xfrm>
          <a:prstGeom prst="rect">
            <a:avLst/>
          </a:prstGeom>
          <a:noFill/>
        </p:spPr>
        <p:txBody>
          <a:bodyPr wrap="square">
            <a:spAutoFit/>
            <a:scene3d>
              <a:camera prst="orthographicFront"/>
              <a:lightRig rig="threePt" dir="t"/>
            </a:scene3d>
            <a:sp3d extrusionH="57150">
              <a:bevelT w="38100" h="38100"/>
            </a:sp3d>
          </a:bodyPr>
          <a:lstStyle/>
          <a:p>
            <a:pPr algn="ctr"/>
            <a:r>
              <a:rPr lang="en"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DIE EVANGELIE</a:t>
            </a: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756</TotalTime>
  <Words>1441</Words>
  <Application>Microsoft Office PowerPoint</Application>
  <PresentationFormat>Panorámica</PresentationFormat>
  <Paragraphs>70</Paragraphs>
  <Slides>12</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Comic Sans MS</vt:lpstr>
      <vt:lpstr>Aptos Display</vt:lpstr>
      <vt:lpstr>Aptos</vt:lpstr>
      <vt:lpstr>Arial</vt:lpstr>
      <vt:lpstr>Calibri</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2026-04-14T06:19:54Z</dcterms:created>
  <dcterms:modified xsi:type="dcterms:W3CDTF">2026-05-04T19:16:23Z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2c5201-1ce7-41e2-bc35-8f8dc05aa09a_Enabled">
    <vt:lpwstr>true</vt:lpwstr>
  </property>
  <property fmtid="{D5CDD505-2E9C-101B-9397-08002B2CF9AE}" pid="3" name="MSIP_Label_382c5201-1ce7-41e2-bc35-8f8dc05aa09a_SetDate">
    <vt:lpwstr>2026-05-04T07:25:02Z</vt:lpwstr>
  </property>
  <property fmtid="{D5CDD505-2E9C-101B-9397-08002B2CF9AE}" pid="4" name="MSIP_Label_382c5201-1ce7-41e2-bc35-8f8dc05aa09a_Method">
    <vt:lpwstr>Standard</vt:lpwstr>
  </property>
  <property fmtid="{D5CDD505-2E9C-101B-9397-08002B2CF9AE}" pid="5" name="MSIP_Label_382c5201-1ce7-41e2-bc35-8f8dc05aa09a_Name">
    <vt:lpwstr>DWS General - Public</vt:lpwstr>
  </property>
  <property fmtid="{D5CDD505-2E9C-101B-9397-08002B2CF9AE}" pid="6" name="MSIP_Label_382c5201-1ce7-41e2-bc35-8f8dc05aa09a_SiteId">
    <vt:lpwstr>c0491358-a254-4466-ab3d-ff428faeea29</vt:lpwstr>
  </property>
  <property fmtid="{D5CDD505-2E9C-101B-9397-08002B2CF9AE}" pid="7" name="MSIP_Label_382c5201-1ce7-41e2-bc35-8f8dc05aa09a_ActionId">
    <vt:lpwstr>4fa2374f-ff6f-43a6-b562-4758ff04bb2f</vt:lpwstr>
  </property>
  <property fmtid="{D5CDD505-2E9C-101B-9397-08002B2CF9AE}" pid="8" name="MSIP_Label_382c5201-1ce7-41e2-bc35-8f8dc05aa09a_ContentBits">
    <vt:lpwstr>0</vt:lpwstr>
  </property>
  <property fmtid="{D5CDD505-2E9C-101B-9397-08002B2CF9AE}" pid="9" name="MSIP_Label_382c5201-1ce7-41e2-bc35-8f8dc05aa09a_Tag">
    <vt:lpwstr>10, 3, 0, 1</vt:lpwstr>
  </property>
</Properties>
</file>