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101" d="100"/>
          <a:sy n="101" d="100"/>
        </p:scale>
        <p:origin x="110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nl-NL" sz="2000" b="1" noProof="0" dirty="0">
              <a:effectLst>
                <a:outerShdw blurRad="38100" dist="38100" dir="2700000" algn="tl">
                  <a:srgbClr val="000000"/>
                </a:outerShdw>
              </a:effectLst>
            </a:rPr>
            <a:t>Bevriend ander deur hulle mettertyd te leer ken. </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nl-NL" sz="1800" b="1" noProof="0" dirty="0">
              <a:effectLst>
                <a:outerShdw blurRad="38100" dist="38100" dir="2700000" algn="tl">
                  <a:srgbClr val="000000"/>
                </a:outerShdw>
              </a:effectLst>
            </a:rPr>
            <a:t>Bid dat die Heilige Gees in daardie persoon se hart sal werk. Bid ook vir die regte geleenthede om interaksie met hom of haar te hê.</a:t>
          </a:r>
          <a:endParaRPr lang="en-US" sz="18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nl-NL" sz="1800" b="1" noProof="0" dirty="0">
              <a:effectLst>
                <a:outerShdw blurRad="38100" dist="38100" dir="2700000" algn="tl">
                  <a:srgbClr val="000000"/>
                </a:outerShdw>
              </a:effectLst>
            </a:rPr>
            <a:t>Wees op die uitkyk vir die regte geleenthede om jou geloofervarings met daardie persoon te deel of om saam met hulle bid.</a:t>
          </a:r>
          <a:endParaRPr lang="en-US" sz="18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nl-NL" sz="2000" b="1" noProof="0" dirty="0">
              <a:effectLst>
                <a:outerShdw blurRad="38100" dist="38100" dir="2700000" algn="tl">
                  <a:srgbClr val="000000"/>
                </a:outerShdw>
              </a:effectLst>
            </a:rPr>
            <a:t>Soek na maniere om jou nuwe vriend of vriendin in kontak met ander gemeentelede te bring.</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nl-NL" sz="2000" b="1" noProof="0" dirty="0">
              <a:effectLst>
                <a:outerShdw blurRad="38100" dist="38100" dir="2700000" algn="tl">
                  <a:srgbClr val="000000"/>
                </a:outerShdw>
              </a:effectLst>
            </a:rPr>
            <a:t>Bid oor die spesifieke behoeftes of vrae wat jou nuwe vriend dalk het. </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nl-NL" sz="2000" b="1" noProof="0" dirty="0">
              <a:effectLst>
                <a:outerShdw blurRad="38100" dist="38100" dir="2700000" algn="tl">
                  <a:srgbClr val="000000"/>
                </a:outerShdw>
              </a:effectLst>
            </a:rPr>
            <a:t>Wees ook op die uitkyk vir geleenthede om aan hom of haar te toon dat die Bybel mens vertroosting, raad en leiding bied.</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nl-NL" sz="1600" b="1" noProof="0" dirty="0">
              <a:effectLst>
                <a:outerShdw blurRad="38100" dist="38100" dir="2700000" algn="tl">
                  <a:srgbClr val="000000"/>
                </a:outerShdw>
              </a:effectLst>
            </a:rPr>
            <a:t>Op ’n dag sal jy natuurlik by jou vriend of vriendin wil hoor of hulle graag die volgende stap wil doen (d.w.s. of hulle Bybelstudie wil doen en dan, in ’n stadium, gedoop wil word). </a:t>
          </a:r>
          <a:endParaRPr lang="en-US" sz="16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rPr>
            <a:t>Bevriend ander deur hulle mettertyd te leer ken. </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rPr>
            <a:t>Bid dat die Heilige Gees in daardie persoon se hart sal werk. Bid ook vir die regte geleenthede om interaksie met hom of haar te hê.</a:t>
          </a:r>
          <a:endParaRPr lang="en-US" sz="18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outerShdw>
              </a:effectLst>
            </a:rPr>
            <a:t>Wees op die uitkyk vir die regte geleenthede om jou geloofervarings met daardie persoon te deel of om saam met hulle bid.</a:t>
          </a:r>
          <a:endParaRPr lang="en-US" sz="18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rPr>
            <a:t>Soek na maniere om jou nuwe vriend of vriendin in kontak met ander gemeentelede te bring.</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rPr>
            <a:t>Bid oor die spesifieke behoeftes of vrae wat jou nuwe vriend dalk het. </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rPr>
            <a:t>Wees ook op die uitkyk vir geleenthede om aan hom of haar te toon dat die Bybel mens vertroosting, raad en leiding bied.</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1" kern="1200" noProof="0" dirty="0">
              <a:effectLst>
                <a:outerShdw blurRad="38100" dist="38100" dir="2700000" algn="tl">
                  <a:srgbClr val="000000"/>
                </a:outerShdw>
              </a:effectLst>
            </a:rPr>
            <a:t>Op ’n dag sal jy natuurlik by jou vriend of vriendin wil hoor of hulle graag die volgende stap wil doen (d.w.s. of hulle Bybelstudie wil doen en dan, in ’n stadium, gedoop wil word). </a:t>
          </a:r>
          <a:endParaRPr lang="en-US" sz="16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749A-1410-4658-9985-7F60FF88AE48}" type="datetimeFigureOut">
              <a:rPr lang="en-ZA" smtClean="0"/>
              <a:t>2026/05/08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189C8-FFF0-425D-A4BF-AF3F6A2F63C2}" type="slidenum">
              <a:rPr lang="en-ZA" smtClean="0"/>
              <a:t>‹Nº›</a:t>
            </a:fld>
            <a:endParaRPr lang="en-ZA"/>
          </a:p>
        </p:txBody>
      </p:sp>
    </p:spTree>
    <p:extLst>
      <p:ext uri="{BB962C8B-B14F-4D97-AF65-F5344CB8AC3E}">
        <p14:creationId xmlns:p14="http://schemas.microsoft.com/office/powerpoint/2010/main" val="262333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28189C8-FFF0-425D-A4BF-AF3F6A2F63C2}" type="slidenum">
              <a:rPr lang="en-ZA" smtClean="0"/>
              <a:t>7</a:t>
            </a:fld>
            <a:endParaRPr lang="en-ZA"/>
          </a:p>
        </p:txBody>
      </p:sp>
    </p:spTree>
    <p:extLst>
      <p:ext uri="{BB962C8B-B14F-4D97-AF65-F5344CB8AC3E}">
        <p14:creationId xmlns:p14="http://schemas.microsoft.com/office/powerpoint/2010/main" val="39368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08/05/2026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08/05/2026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827442" y="6471821"/>
            <a:ext cx="2364558"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Les 12 </a:t>
            </a:r>
            <a:r>
              <a:rPr lang="en-US" sz="1600" b="1" dirty="0">
                <a:solidFill>
                  <a:srgbClr val="FFFF99"/>
                </a:solidFill>
                <a:effectLst>
                  <a:outerShdw blurRad="38100" dist="38100" dir="2700000" algn="tl">
                    <a:srgbClr val="000000"/>
                  </a:outerShdw>
                </a:effectLst>
              </a:rPr>
              <a:t>vir</a:t>
            </a:r>
            <a:r>
              <a:rPr lang="en-US" sz="1600" b="1" noProof="0" dirty="0">
                <a:solidFill>
                  <a:srgbClr val="FFFF99"/>
                </a:solidFill>
                <a:effectLst>
                  <a:outerShdw blurRad="38100" dist="38100" dir="2700000" algn="tl">
                    <a:srgbClr val="000000"/>
                  </a:outerShdw>
                </a:effectLst>
              </a:rPr>
              <a:t> June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DEEL HOM </a:t>
            </a:r>
            <a:r>
              <a:rPr lang="en-US" sz="5400" b="1" i="1" spc="1000" noProof="0" dirty="0">
                <a:ln w="9525">
                  <a:noFill/>
                  <a:prstDash val="solid"/>
                </a:ln>
                <a:solidFill>
                  <a:schemeClr val="accent3">
                    <a:lumMod val="50000"/>
                  </a:schemeClr>
                </a:solidFill>
                <a:effectLst>
                  <a:outerShdw blurRad="12700" dist="38100" dir="2700000" algn="tl" rotWithShape="0">
                    <a:srgbClr val="7030A0"/>
                  </a:outerShdw>
                </a:effectLst>
              </a:rPr>
              <a:t>met</a:t>
            </a: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 ANDER</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GOD SOEK SY KINDERS</a:t>
            </a:r>
            <a:endParaRPr lang="en-US"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Is Efraim vir My ‘n </a:t>
            </a:r>
            <a:r>
              <a:rPr lang="en-US" b="1" dirty="0" err="1">
                <a:solidFill>
                  <a:schemeClr val="accent1">
                    <a:lumMod val="75000"/>
                  </a:schemeClr>
                </a:solidFill>
                <a:latin typeface="Comic Sans MS" panose="030F0702030302020204" pitchFamily="66" charset="0"/>
              </a:rPr>
              <a:t>dierbare</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seun</a:t>
            </a:r>
            <a:r>
              <a:rPr lang="en-US" b="1" dirty="0">
                <a:solidFill>
                  <a:schemeClr val="accent1">
                    <a:lumMod val="75000"/>
                  </a:schemeClr>
                </a:solidFill>
                <a:latin typeface="Comic Sans MS" panose="030F0702030302020204" pitchFamily="66" charset="0"/>
              </a:rPr>
              <a:t> of ‘n </a:t>
            </a:r>
            <a:r>
              <a:rPr lang="en-US" b="1" dirty="0" err="1">
                <a:solidFill>
                  <a:schemeClr val="accent1">
                    <a:lumMod val="75000"/>
                  </a:schemeClr>
                </a:solidFill>
                <a:latin typeface="Comic Sans MS" panose="030F0702030302020204" pitchFamily="66" charset="0"/>
              </a:rPr>
              <a:t>troetelkind</a:t>
            </a:r>
            <a:r>
              <a:rPr lang="en-US" b="1" dirty="0">
                <a:solidFill>
                  <a:schemeClr val="accent1">
                    <a:lumMod val="75000"/>
                  </a:schemeClr>
                </a:solidFill>
                <a:latin typeface="Comic Sans MS" panose="030F0702030302020204" pitchFamily="66" charset="0"/>
              </a:rPr>
              <a:t>? Want so </a:t>
            </a:r>
            <a:r>
              <a:rPr lang="en-US" b="1" dirty="0" err="1">
                <a:solidFill>
                  <a:schemeClr val="accent1">
                    <a:lumMod val="75000"/>
                  </a:schemeClr>
                </a:solidFill>
                <a:latin typeface="Comic Sans MS" panose="030F0702030302020204" pitchFamily="66" charset="0"/>
              </a:rPr>
              <a:t>dikwels</a:t>
            </a:r>
            <a:r>
              <a:rPr lang="en-US" b="1" dirty="0">
                <a:solidFill>
                  <a:schemeClr val="accent1">
                    <a:lumMod val="75000"/>
                  </a:schemeClr>
                </a:solidFill>
                <a:latin typeface="Comic Sans MS" panose="030F0702030302020204" pitchFamily="66" charset="0"/>
              </a:rPr>
              <a:t> as Ek teen </a:t>
            </a:r>
            <a:r>
              <a:rPr lang="en-US" b="1" dirty="0" err="1">
                <a:solidFill>
                  <a:schemeClr val="accent1">
                    <a:lumMod val="75000"/>
                  </a:schemeClr>
                </a:solidFill>
                <a:latin typeface="Comic Sans MS" panose="030F0702030302020204" pitchFamily="66" charset="0"/>
              </a:rPr>
              <a:t>hom</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spreek</a:t>
            </a:r>
            <a:r>
              <a:rPr lang="en-US" b="1" dirty="0">
                <a:solidFill>
                  <a:schemeClr val="accent1">
                    <a:lumMod val="75000"/>
                  </a:schemeClr>
                </a:solidFill>
                <a:latin typeface="Comic Sans MS" panose="030F0702030302020204" pitchFamily="66" charset="0"/>
              </a:rPr>
              <a:t>, dink Ek </a:t>
            </a:r>
            <a:r>
              <a:rPr lang="en-US" b="1" dirty="0" err="1">
                <a:solidFill>
                  <a:schemeClr val="accent1">
                    <a:lumMod val="75000"/>
                  </a:schemeClr>
                </a:solidFill>
                <a:latin typeface="Comic Sans MS" panose="030F0702030302020204" pitchFamily="66" charset="0"/>
              </a:rPr>
              <a:t>nog</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altyd</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aan</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hom</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daarom</a:t>
            </a:r>
            <a:r>
              <a:rPr lang="en-US" b="1" dirty="0">
                <a:solidFill>
                  <a:schemeClr val="accent1">
                    <a:lumMod val="75000"/>
                  </a:schemeClr>
                </a:solidFill>
                <a:latin typeface="Comic Sans MS" panose="030F0702030302020204" pitchFamily="66" charset="0"/>
              </a:rPr>
              <a:t> is my </a:t>
            </a:r>
            <a:r>
              <a:rPr lang="en-US" b="1" dirty="0" err="1">
                <a:solidFill>
                  <a:schemeClr val="accent1">
                    <a:lumMod val="75000"/>
                  </a:schemeClr>
                </a:solidFill>
                <a:latin typeface="Comic Sans MS" panose="030F0702030302020204" pitchFamily="66" charset="0"/>
              </a:rPr>
              <a:t>ingewande</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oor</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hom</a:t>
            </a:r>
            <a:r>
              <a:rPr lang="en-US" b="1" dirty="0">
                <a:solidFill>
                  <a:schemeClr val="accent1">
                    <a:lumMod val="75000"/>
                  </a:schemeClr>
                </a:solidFill>
                <a:latin typeface="Comic Sans MS" panose="030F0702030302020204" pitchFamily="66" charset="0"/>
              </a:rPr>
              <a:t> in </a:t>
            </a:r>
            <a:r>
              <a:rPr lang="en-US" b="1" dirty="0" err="1">
                <a:solidFill>
                  <a:schemeClr val="accent1">
                    <a:lumMod val="75000"/>
                  </a:schemeClr>
                </a:solidFill>
                <a:latin typeface="Comic Sans MS" panose="030F0702030302020204" pitchFamily="66" charset="0"/>
              </a:rPr>
              <a:t>beroering</a:t>
            </a:r>
            <a:r>
              <a:rPr lang="en-US" b="1" dirty="0">
                <a:solidFill>
                  <a:schemeClr val="accent1">
                    <a:lumMod val="75000"/>
                  </a:schemeClr>
                </a:solidFill>
                <a:latin typeface="Comic Sans MS" panose="030F0702030302020204" pitchFamily="66" charset="0"/>
              </a:rPr>
              <a:t>; Ek </a:t>
            </a:r>
            <a:r>
              <a:rPr lang="en-US" b="1" dirty="0" err="1">
                <a:solidFill>
                  <a:schemeClr val="accent1">
                    <a:lumMod val="75000"/>
                  </a:schemeClr>
                </a:solidFill>
                <a:latin typeface="Comic Sans MS" panose="030F0702030302020204" pitchFamily="66" charset="0"/>
              </a:rPr>
              <a:t>sal</a:t>
            </a:r>
            <a:r>
              <a:rPr lang="en-US" b="1" dirty="0">
                <a:solidFill>
                  <a:schemeClr val="accent1">
                    <a:lumMod val="75000"/>
                  </a:schemeClr>
                </a:solidFill>
                <a:latin typeface="Comic Sans MS" panose="030F0702030302020204" pitchFamily="66" charset="0"/>
              </a:rPr>
              <a:t> My </a:t>
            </a:r>
            <a:r>
              <a:rPr lang="en-US" b="1" dirty="0" err="1">
                <a:solidFill>
                  <a:schemeClr val="accent1">
                    <a:lumMod val="75000"/>
                  </a:schemeClr>
                </a:solidFill>
                <a:latin typeface="Comic Sans MS" panose="030F0702030302020204" pitchFamily="66" charset="0"/>
              </a:rPr>
              <a:t>sekerlik</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oor</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hom</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ontferm</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spreek</a:t>
            </a:r>
            <a:r>
              <a:rPr lang="en-US" b="1" dirty="0">
                <a:solidFill>
                  <a:schemeClr val="accent1">
                    <a:lumMod val="75000"/>
                  </a:schemeClr>
                </a:solidFill>
                <a:latin typeface="Comic Sans MS" panose="030F0702030302020204" pitchFamily="66" charset="0"/>
              </a:rPr>
              <a:t> die HERE. </a:t>
            </a:r>
            <a:r>
              <a:rPr lang="en-US" sz="1400" b="1" noProof="0" dirty="0">
                <a:solidFill>
                  <a:schemeClr val="accent1">
                    <a:lumMod val="75000"/>
                  </a:schemeClr>
                </a:solidFill>
                <a:latin typeface="Comic Sans MS" panose="030F0702030302020204" pitchFamily="66" charset="0"/>
              </a:rPr>
              <a:t>(Jeremia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261884"/>
          </a:xfrm>
          <a:prstGeom prst="rect">
            <a:avLst/>
          </a:prstGeom>
          <a:noFill/>
        </p:spPr>
        <p:txBody>
          <a:bodyPr wrap="square" rtlCol="0">
            <a:spAutoFit/>
          </a:bodyPr>
          <a:lstStyle/>
          <a:p>
            <a:pPr>
              <a:spcBef>
                <a:spcPts val="600"/>
              </a:spcBef>
            </a:pPr>
            <a:r>
              <a:rPr lang="en-US" sz="1900" b="1" dirty="0"/>
              <a:t>Op ’n </a:t>
            </a:r>
            <a:r>
              <a:rPr lang="en-US" sz="1900" b="1" dirty="0" err="1"/>
              <a:t>sekere</a:t>
            </a:r>
            <a:r>
              <a:rPr lang="en-US" sz="1900" b="1" dirty="0"/>
              <a:t> stadium het God se volk </a:t>
            </a:r>
            <a:r>
              <a:rPr lang="en-US" sz="1900" b="1" dirty="0" err="1"/>
              <a:t>verdeel</a:t>
            </a:r>
            <a:r>
              <a:rPr lang="en-US" sz="1900" b="1" dirty="0"/>
              <a:t>: Efraim (die </a:t>
            </a:r>
            <a:r>
              <a:rPr lang="en-US" sz="1900" b="1" dirty="0" err="1"/>
              <a:t>noordelike</a:t>
            </a:r>
            <a:r>
              <a:rPr lang="en-US" sz="1900" b="1" dirty="0"/>
              <a:t> </a:t>
            </a:r>
            <a:r>
              <a:rPr lang="en-US" sz="1900" b="1" dirty="0" err="1"/>
              <a:t>koninkryk</a:t>
            </a:r>
            <a:r>
              <a:rPr lang="en-US" sz="1900" b="1" dirty="0"/>
              <a:t>) het God </a:t>
            </a:r>
            <a:r>
              <a:rPr lang="en-US" sz="1900" b="1" dirty="0" err="1"/>
              <a:t>verlaat</a:t>
            </a:r>
            <a:r>
              <a:rPr lang="en-US" sz="1900" b="1" dirty="0"/>
              <a:t>; Juda (die </a:t>
            </a:r>
            <a:r>
              <a:rPr lang="en-US" sz="1900" b="1" dirty="0" err="1"/>
              <a:t>suidelike</a:t>
            </a:r>
            <a:r>
              <a:rPr lang="en-US" sz="1900" b="1" dirty="0"/>
              <a:t> </a:t>
            </a:r>
            <a:r>
              <a:rPr lang="en-US" sz="1900" b="1" dirty="0" err="1"/>
              <a:t>koninkryk</a:t>
            </a:r>
            <a:r>
              <a:rPr lang="en-US" sz="1900" b="1" dirty="0"/>
              <a:t>) het </a:t>
            </a:r>
            <a:r>
              <a:rPr lang="en-US" sz="1900" b="1" dirty="0" err="1"/>
              <a:t>getrou</a:t>
            </a:r>
            <a:r>
              <a:rPr lang="en-US" sz="1900" b="1" dirty="0"/>
              <a:t> </a:t>
            </a:r>
            <a:r>
              <a:rPr lang="en-US" sz="1900" b="1" dirty="0" err="1"/>
              <a:t>gebly</a:t>
            </a:r>
            <a:r>
              <a:rPr lang="en-US" sz="1900" b="1" dirty="0"/>
              <a:t>.</a:t>
            </a:r>
            <a:endParaRPr lang="en-US" sz="1900" b="1" noProof="0" dirty="0"/>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647342"/>
            <a:ext cx="9153939" cy="969496"/>
          </a:xfrm>
          <a:prstGeom prst="rect">
            <a:avLst/>
          </a:prstGeom>
          <a:noFill/>
        </p:spPr>
        <p:txBody>
          <a:bodyPr wrap="square">
            <a:spAutoFit/>
          </a:bodyPr>
          <a:lstStyle/>
          <a:p>
            <a:pPr>
              <a:spcBef>
                <a:spcPts val="600"/>
              </a:spcBef>
            </a:pPr>
            <a:r>
              <a:rPr lang="nl-NL" sz="1900" b="1" dirty="0"/>
              <a:t>God roep steeds in liefde na dié wat Hom gedien het en Hom toe versaak het. Hulle is Sy kinders, en Hy het hulle lief en dring volhardend daarop aan dat hulle na Hom terugkeer.</a:t>
            </a:r>
            <a:endParaRPr lang="en-US" sz="1900" b="1" noProof="0" dirty="0"/>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801848"/>
            <a:ext cx="4653147" cy="1846659"/>
          </a:xfrm>
          <a:prstGeom prst="rect">
            <a:avLst/>
          </a:prstGeom>
          <a:noFill/>
        </p:spPr>
        <p:txBody>
          <a:bodyPr wrap="square">
            <a:spAutoFit/>
          </a:bodyPr>
          <a:lstStyle/>
          <a:p>
            <a:pPr lvl="0">
              <a:spcBef>
                <a:spcPts val="600"/>
              </a:spcBef>
              <a:defRPr/>
            </a:pPr>
            <a:r>
              <a:rPr lang="nl-NL" sz="1900" b="1" dirty="0">
                <a:solidFill>
                  <a:prstClr val="black"/>
                </a:solidFill>
              </a:rPr>
              <a:t>Ten spyte van sy afvalligheid het God Efraim steeds as Sy geliefde seun beskou (Jer. 31:20). Hy het selfs sy voormoeder Ragel uitgebeeld as iemand wat huil oor haar kinders wat in hulle sondes gesterf het (Jer. 31:15).</a:t>
            </a:r>
            <a:endParaRPr kumimoji="0" lang="en-US"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261884"/>
          </a:xfrm>
          <a:prstGeom prst="rect">
            <a:avLst/>
          </a:prstGeom>
          <a:noFill/>
        </p:spPr>
        <p:txBody>
          <a:bodyPr wrap="square">
            <a:spAutoFit/>
          </a:bodyPr>
          <a:lstStyle/>
          <a:p>
            <a:pPr lvl="0">
              <a:spcBef>
                <a:spcPts val="600"/>
              </a:spcBef>
              <a:defRPr/>
            </a:pPr>
            <a:r>
              <a:rPr lang="nl-NL" sz="1900" b="1" dirty="0">
                <a:solidFill>
                  <a:prstClr val="black"/>
                </a:solidFill>
              </a:rPr>
              <a:t>Miskien het sommige van ons eie kinders, wat eens die geloof geken het, daarvan afgedwaal. Ver daarvan om ons rug op hulle te draai, moet ons hulle bly liefhê en vriendelik met hulle praat. God herinner ons dat hulle die voorwerp van Sy teerste ontferming is, en dat Hy opreg verlang dat hulle na Hom terugkeer.</a:t>
            </a:r>
            <a:endParaRPr kumimoji="0" lang="en-US"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ONS SOEK DIE EEN WAT AFGEDWAAL HET</a:t>
            </a:r>
            <a:endPar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a:t>
            </a:r>
            <a:r>
              <a:rPr lang="nl-NL" b="1" dirty="0">
                <a:solidFill>
                  <a:srgbClr val="FEEAED"/>
                </a:solidFill>
                <a:effectLst>
                  <a:outerShdw blurRad="38100" dist="38100" dir="2700000" algn="tl">
                    <a:srgbClr val="000000"/>
                  </a:outerShdw>
                </a:effectLst>
                <a:latin typeface="Comic Sans MS" panose="030F0702030302020204" pitchFamily="66" charset="0"/>
              </a:rPr>
              <a:t>En Ek sal hulle saai onder die volke, en in die verafgeleë streke sal hulle aan My dink; en hulle sal saam met hul kinders in die lewe bly en terugkom.</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r>
              <a:rPr lang="en-US" sz="1400" b="1" noProof="0" dirty="0" err="1">
                <a:solidFill>
                  <a:srgbClr val="FEEAED"/>
                </a:solidFill>
                <a:effectLst>
                  <a:outerShdw blurRad="38100" dist="38100" dir="2700000" algn="tl">
                    <a:srgbClr val="000000"/>
                  </a:outerShdw>
                </a:effectLst>
                <a:latin typeface="Comic Sans MS" panose="030F0702030302020204" pitchFamily="66" charset="0"/>
              </a:rPr>
              <a:t>Sagaria</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spcBef>
                <a:spcPts val="600"/>
              </a:spcBef>
            </a:pPr>
            <a:r>
              <a:rPr lang="nl-NL" sz="2000" b="1" dirty="0"/>
              <a:t>Ons eggenoot; ons seun; ons dogter; ons vriend; ons buurman; daardie broer of suster wat vroeër op daardie bank gesit het… Eendag het hulle saam met ons aanbid, maar nou—waar is hulle?</a:t>
            </a:r>
            <a:endParaRPr lang="en-US" sz="2000" b="1" noProof="0" dirty="0"/>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355790"/>
            <a:ext cx="4379027" cy="1938992"/>
          </a:xfrm>
          <a:prstGeom prst="rect">
            <a:avLst/>
          </a:prstGeom>
          <a:noFill/>
        </p:spPr>
        <p:txBody>
          <a:bodyPr wrap="square">
            <a:spAutoFit/>
          </a:bodyPr>
          <a:lstStyle/>
          <a:p>
            <a:pPr>
              <a:spcBef>
                <a:spcPts val="600"/>
              </a:spcBef>
            </a:pPr>
            <a:r>
              <a:rPr lang="nl-NL" sz="2000" b="1" dirty="0"/>
              <a:t>Ons plig is om hulle te gaan soek en hulle terug te bring na die kudde. Hoe doen ons dit? Eerstens deur te bid. Tweedens deur ’n voorbeeld van liefde en vriendelikheid teenoor hulle te wees.</a:t>
            </a:r>
            <a:endParaRPr lang="en-US" sz="2000" b="1" noProof="0" dirty="0"/>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015663"/>
          </a:xfrm>
          <a:prstGeom prst="rect">
            <a:avLst/>
          </a:prstGeom>
          <a:noFill/>
        </p:spPr>
        <p:txBody>
          <a:bodyPr wrap="square">
            <a:spAutoFit/>
          </a:bodyPr>
          <a:lstStyle/>
          <a:p>
            <a:pPr lvl="0">
              <a:spcBef>
                <a:spcPts val="600"/>
              </a:spcBef>
              <a:defRPr/>
            </a:pPr>
            <a:r>
              <a:rPr lang="nl-NL" sz="2000" b="1" dirty="0">
                <a:solidFill>
                  <a:prstClr val="black"/>
                </a:solidFill>
              </a:rPr>
              <a:t>Daar is baie redes waarom mense die kerk verlaat. Ons is nie geroep om hulle redes te oordeel, hulle motiewe te kritiseer, of hulle eenvoudig te vergeet nie.</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192699"/>
            <a:ext cx="4379027" cy="1631216"/>
          </a:xfrm>
          <a:prstGeom prst="rect">
            <a:avLst/>
          </a:prstGeom>
          <a:noFill/>
        </p:spPr>
        <p:txBody>
          <a:bodyPr wrap="square">
            <a:spAutoFit/>
          </a:bodyPr>
          <a:lstStyle/>
          <a:p>
            <a:pPr lvl="0">
              <a:spcBef>
                <a:spcPts val="600"/>
              </a:spcBef>
              <a:defRPr/>
            </a:pPr>
            <a:r>
              <a:rPr lang="nl-NL" sz="2000" b="1" dirty="0">
                <a:solidFill>
                  <a:prstClr val="black"/>
                </a:solidFill>
              </a:rPr>
              <a:t>Die getuienis van jou lewe—jou dade, woorde en gebede vir iemand wat van God afgedwaal het—kan hulle lewe en toekoms radikaal verander.</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786199"/>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a:t>
            </a:r>
            <a:r>
              <a:rPr lang="nl-NL" sz="2400" b="1" dirty="0">
                <a:latin typeface="Constantia" panose="02030602050306030303" pitchFamily="18" charset="0"/>
              </a:rPr>
              <a:t>God kon die verkondiging van die evangelie en die diens van liefde net sowel aan die hemelse engele toevertrou het; Hy kon ander metodes gebruik het om Sy doel te bereik. Maar in Sy groot liefde het Hy ons uitgekies as Sy medewerkers, saam met Christus en die engele, sodat ons ook in die seëninge, die vreugde, die geestelike opheffing kan deel wat spruit uit sulke onselfsugtige diens. […]</a:t>
            </a:r>
          </a:p>
          <a:p>
            <a:pPr>
              <a:spcBef>
                <a:spcPts val="600"/>
              </a:spcBef>
            </a:pPr>
            <a:r>
              <a:rPr lang="nl-NL" sz="2400" b="1" dirty="0">
                <a:latin typeface="Constantia" panose="02030602050306030303" pitchFamily="18" charset="0"/>
              </a:rPr>
              <a:t>As u sou werk soos Christus bedoel het dat Sy dissipels moet werk, en siele vir Hom sou win, sou u u behoefte besef aan ’n dieper kennis en ondervinding van goddelike dinge, en u sal honger en dors na geregtigheid. Smeekbedes sal tot God opstyg, u geloof sal versterk word, en u siel sal drink uit die waterput van saligheid. Die teenstand en beproewings wat u sal ondervind, sal u tot die Bybel en tot gebed dryf. U sal opwas in genade en die kennis van Christus, en u sal ’n ryke ervaring opdoen.”</a:t>
            </a:r>
            <a:endParaRPr lang="en-US" sz="2400" b="1" noProof="0" dirty="0">
              <a:latin typeface="Constantia" panose="02030602050306030303" pitchFamily="18" charset="0"/>
            </a:endParaRPr>
          </a:p>
          <a:p>
            <a:pPr>
              <a:spcBef>
                <a:spcPts val="600"/>
              </a:spcBef>
            </a:pP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348367" y="6065671"/>
            <a:ext cx="3510576" cy="338554"/>
          </a:xfrm>
          <a:prstGeom prst="rect">
            <a:avLst/>
          </a:prstGeom>
          <a:noFill/>
        </p:spPr>
        <p:txBody>
          <a:bodyPr wrap="none" rtlCol="0">
            <a:spAutoFit/>
          </a:bodyPr>
          <a:lstStyle/>
          <a:p>
            <a:pPr algn="r"/>
            <a:r>
              <a:rPr lang="en-US" sz="1600" b="1" noProof="0" dirty="0"/>
              <a:t>EGW (Skrede </a:t>
            </a:r>
            <a:r>
              <a:rPr lang="en-US" sz="1600" b="1" noProof="0" dirty="0" err="1"/>
              <a:t>na</a:t>
            </a:r>
            <a:r>
              <a:rPr lang="en-US" sz="1600" b="1" noProof="0" dirty="0"/>
              <a:t> Christus, bl.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412788"/>
            <a:ext cx="4369201" cy="5047536"/>
          </a:xfrm>
          <a:prstGeom prst="rect">
            <a:avLst/>
          </a:prstGeom>
          <a:noFill/>
        </p:spPr>
        <p:txBody>
          <a:bodyPr wrap="square">
            <a:spAutoFit/>
          </a:bodyPr>
          <a:lstStyle/>
          <a:p>
            <a:pPr lvl="0" algn="ctr">
              <a:defRPr/>
            </a:pPr>
            <a:r>
              <a:rPr kumimoji="0" lang="nl-NL"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Die Here HERE het My ‘n geoefende tong gegee, dat Ek kan weet om die vermoeide te verkwik met woorde; Hy wek elke môre, Hy wek my oor om te hoor soos die leerlinge.” </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(Jesaja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6616740" y="3386255"/>
            <a:ext cx="5613359"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Wat </a:t>
            </a:r>
            <a:r>
              <a:rPr lang="en-US" sz="2000" b="1" noProof="0" dirty="0" err="1">
                <a:solidFill>
                  <a:srgbClr val="A70FDB"/>
                </a:solidFill>
              </a:rPr>
              <a:t>moet</a:t>
            </a:r>
            <a:r>
              <a:rPr lang="en-US" sz="2000" b="1" noProof="0" dirty="0">
                <a:solidFill>
                  <a:srgbClr val="A70FDB"/>
                </a:solidFill>
              </a:rPr>
              <a:t> </a:t>
            </a:r>
            <a:r>
              <a:rPr lang="en-US" sz="2000" b="1" noProof="0" dirty="0" err="1">
                <a:solidFill>
                  <a:srgbClr val="A70FDB"/>
                </a:solidFill>
              </a:rPr>
              <a:t>ons</a:t>
            </a:r>
            <a:r>
              <a:rPr lang="en-US" sz="2000" b="1" noProof="0" dirty="0">
                <a:solidFill>
                  <a:srgbClr val="A70FDB"/>
                </a:solidFill>
              </a:rPr>
              <a:t> </a:t>
            </a:r>
            <a:r>
              <a:rPr lang="en-US" sz="2000" b="1" noProof="0" dirty="0" err="1">
                <a:solidFill>
                  <a:srgbClr val="A70FDB"/>
                </a:solidFill>
              </a:rPr>
              <a:t>deel</a:t>
            </a:r>
            <a:r>
              <a:rPr lang="en-US" sz="2000" b="1" noProof="0" dirty="0">
                <a:solidFill>
                  <a:srgbClr val="A70FDB"/>
                </a:solidFill>
              </a:rPr>
              <a:t>?</a:t>
            </a:r>
          </a:p>
          <a:p>
            <a:pPr lvl="1">
              <a:spcBef>
                <a:spcPts val="600"/>
              </a:spcBef>
            </a:pPr>
            <a:r>
              <a:rPr lang="en-US" sz="2000" b="1" noProof="0" dirty="0"/>
              <a:t>Die Blye </a:t>
            </a:r>
            <a:r>
              <a:rPr lang="en-US" sz="2000" b="1" noProof="0" dirty="0" err="1"/>
              <a:t>Boodskap</a:t>
            </a:r>
            <a:endParaRPr lang="en-US" sz="2000" b="1" noProof="0" dirty="0"/>
          </a:p>
          <a:p>
            <a:pPr>
              <a:spcBef>
                <a:spcPts val="1800"/>
              </a:spcBef>
            </a:pPr>
            <a:r>
              <a:rPr lang="en-US" sz="2000" b="1" noProof="0" dirty="0">
                <a:solidFill>
                  <a:srgbClr val="00A44E"/>
                </a:solidFill>
              </a:rPr>
              <a:t>Hoe </a:t>
            </a:r>
            <a:r>
              <a:rPr lang="en-US" sz="2000" b="1" noProof="0" dirty="0" err="1">
                <a:solidFill>
                  <a:srgbClr val="00A44E"/>
                </a:solidFill>
              </a:rPr>
              <a:t>kan</a:t>
            </a:r>
            <a:r>
              <a:rPr lang="en-US" sz="2000" b="1" noProof="0" dirty="0">
                <a:solidFill>
                  <a:srgbClr val="00A44E"/>
                </a:solidFill>
              </a:rPr>
              <a:t> </a:t>
            </a:r>
            <a:r>
              <a:rPr lang="en-US" sz="2000" b="1" noProof="0" dirty="0" err="1">
                <a:solidFill>
                  <a:srgbClr val="00A44E"/>
                </a:solidFill>
              </a:rPr>
              <a:t>ons</a:t>
            </a:r>
            <a:r>
              <a:rPr lang="en-US" sz="2000" b="1" noProof="0" dirty="0">
                <a:solidFill>
                  <a:srgbClr val="00A44E"/>
                </a:solidFill>
              </a:rPr>
              <a:t> </a:t>
            </a:r>
            <a:r>
              <a:rPr lang="en-US" sz="2000" b="1" noProof="0" dirty="0" err="1">
                <a:solidFill>
                  <a:srgbClr val="00A44E"/>
                </a:solidFill>
              </a:rPr>
              <a:t>deel</a:t>
            </a:r>
            <a:r>
              <a:rPr lang="en-US" sz="2000" b="1" noProof="0" dirty="0">
                <a:solidFill>
                  <a:srgbClr val="00A44E"/>
                </a:solidFill>
              </a:rPr>
              <a:t>?</a:t>
            </a:r>
          </a:p>
          <a:p>
            <a:pPr lvl="1">
              <a:spcBef>
                <a:spcPts val="600"/>
              </a:spcBef>
            </a:pPr>
            <a:r>
              <a:rPr lang="en-US" sz="2000" b="1" dirty="0"/>
              <a:t>Jesus </a:t>
            </a:r>
            <a:r>
              <a:rPr lang="en-US" sz="2000" b="1" dirty="0" err="1"/>
              <a:t>navolg</a:t>
            </a:r>
            <a:endParaRPr lang="en-US" sz="2000" b="1" noProof="0" dirty="0"/>
          </a:p>
          <a:p>
            <a:pPr lvl="1">
              <a:spcBef>
                <a:spcPts val="600"/>
              </a:spcBef>
            </a:pPr>
            <a:r>
              <a:rPr lang="en-US" sz="2000" b="1" dirty="0" err="1"/>
              <a:t>Vriendskap</a:t>
            </a:r>
            <a:r>
              <a:rPr lang="en-US" sz="2000" b="1" dirty="0"/>
              <a:t> </a:t>
            </a:r>
            <a:r>
              <a:rPr lang="en-US" sz="2000" b="1" dirty="0" err="1"/>
              <a:t>kweek</a:t>
            </a:r>
            <a:endParaRPr lang="en-US" sz="2000" b="1" noProof="0" dirty="0"/>
          </a:p>
          <a:p>
            <a:pPr>
              <a:spcBef>
                <a:spcPts val="1800"/>
              </a:spcBef>
            </a:pPr>
            <a:r>
              <a:rPr lang="nl-NL" sz="2000" b="1" dirty="0">
                <a:solidFill>
                  <a:srgbClr val="C64D1C"/>
                </a:solidFill>
              </a:rPr>
              <a:t>Hoe om dié wat weggegaan het, terug te bring?</a:t>
            </a:r>
            <a:endParaRPr lang="en-US" sz="2000" b="1" noProof="0" dirty="0">
              <a:solidFill>
                <a:srgbClr val="C64D1C"/>
              </a:solidFill>
            </a:endParaRPr>
          </a:p>
          <a:p>
            <a:pPr lvl="1">
              <a:spcBef>
                <a:spcPts val="600"/>
              </a:spcBef>
            </a:pPr>
            <a:r>
              <a:rPr lang="en-US" sz="2000" b="1" noProof="0" dirty="0"/>
              <a:t>God s</a:t>
            </a:r>
            <a:r>
              <a:rPr lang="en-US" sz="2000" b="1" dirty="0" err="1"/>
              <a:t>oek</a:t>
            </a:r>
            <a:r>
              <a:rPr lang="en-US" sz="2000" b="1" dirty="0"/>
              <a:t> Sy </a:t>
            </a:r>
            <a:r>
              <a:rPr lang="en-US" sz="2000" b="1" dirty="0" err="1"/>
              <a:t>kinders</a:t>
            </a:r>
            <a:endParaRPr lang="en-US" sz="2000" b="1" noProof="0" dirty="0"/>
          </a:p>
          <a:p>
            <a:pPr lvl="1">
              <a:spcBef>
                <a:spcPts val="600"/>
              </a:spcBef>
            </a:pPr>
            <a:r>
              <a:rPr lang="en-US" sz="2000" b="1" noProof="0" dirty="0"/>
              <a:t>Ons </a:t>
            </a:r>
            <a:r>
              <a:rPr lang="en-US" sz="2000" b="1" noProof="0" dirty="0" err="1"/>
              <a:t>soek</a:t>
            </a:r>
            <a:r>
              <a:rPr lang="en-US" sz="2000" b="1" noProof="0" dirty="0"/>
              <a:t> die </a:t>
            </a:r>
            <a:r>
              <a:rPr lang="en-US" sz="2000" b="1" noProof="0" dirty="0" err="1"/>
              <a:t>een</a:t>
            </a:r>
            <a:r>
              <a:rPr lang="en-US" sz="2000" b="1" noProof="0" dirty="0"/>
              <a:t> wat </a:t>
            </a:r>
            <a:r>
              <a:rPr lang="en-US" sz="2000" b="1" noProof="0" dirty="0" err="1"/>
              <a:t>afgedwaal</a:t>
            </a:r>
            <a:r>
              <a:rPr lang="en-US" sz="2000" b="1" noProof="0" dirty="0"/>
              <a:t> het</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2" y="196972"/>
            <a:ext cx="8191500" cy="1323439"/>
          </a:xfrm>
          <a:prstGeom prst="rect">
            <a:avLst/>
          </a:prstGeom>
          <a:noFill/>
        </p:spPr>
        <p:txBody>
          <a:bodyPr wrap="square" rtlCol="0">
            <a:spAutoFit/>
          </a:bodyPr>
          <a:lstStyle/>
          <a:p>
            <a:pPr>
              <a:spcBef>
                <a:spcPts val="600"/>
              </a:spcBef>
            </a:pPr>
            <a:r>
              <a:rPr lang="nl-NL" sz="2000" b="1" dirty="0"/>
              <a:t>Duisende mense ken Jesus nie werklik nie. Ons noem hulle “verlore skape”, maar hulle weet nie eens dat hulle verlore is nie. En hoe sal hulle weet dat hulle Jesus nodig het as niemand dit aan hulle verduidelik nie?</a:t>
            </a:r>
            <a:endParaRPr lang="en-US" sz="2000" b="1" noProof="0" dirty="0"/>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21" r="1921"/>
          <a:stretch>
            <a:fillRect/>
          </a:stretch>
        </p:blipFill>
        <p:spPr>
          <a:xfrm>
            <a:off x="2219325" y="3428999"/>
            <a:ext cx="3876676"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960"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733125" y="6049480"/>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733125" y="3874832"/>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733125" y="4787703"/>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733125" y="6478274"/>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733125" y="5150902"/>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203547" y="4286187"/>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203548" y="56025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203546" y="3408012"/>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lvl="0">
              <a:spcBef>
                <a:spcPts val="600"/>
              </a:spcBef>
              <a:defRPr/>
            </a:pPr>
            <a:r>
              <a:rPr lang="nl-NL" sz="2000" b="1" dirty="0">
                <a:solidFill>
                  <a:prstClr val="black"/>
                </a:solidFill>
              </a:rPr>
              <a:t>Hoe het God gekies om al hierdie mense te bereik? Deur ons. Dit is ons “Groot Opdrag”.</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3" y="1397528"/>
            <a:ext cx="8191499" cy="1323439"/>
          </a:xfrm>
          <a:prstGeom prst="rect">
            <a:avLst/>
          </a:prstGeom>
          <a:noFill/>
        </p:spPr>
        <p:txBody>
          <a:bodyPr wrap="square">
            <a:spAutoFit/>
          </a:bodyPr>
          <a:lstStyle/>
          <a:p>
            <a:pPr lvl="0">
              <a:spcBef>
                <a:spcPts val="600"/>
              </a:spcBef>
              <a:defRPr/>
            </a:pPr>
            <a:r>
              <a:rPr lang="nl-NL" sz="2000" b="1" dirty="0">
                <a:solidFill>
                  <a:prstClr val="black"/>
                </a:solidFill>
              </a:rPr>
              <a:t>God gee om vir elke persoon op hierdie planeet en “wat wil hê dat alle mense gered word en tot kennis van die waarheid kom.” (1 Tim. 2:4). Dit sluit beide in dié wat Hom nie ken nie en dié wat Hom geken het, maar van Sy weë afgewyk het.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WAT MOET ONS DEEL?</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5" y="-8872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dirty="0">
                <a:ln/>
                <a:solidFill>
                  <a:schemeClr val="accent2">
                    <a:lumMod val="75000"/>
                  </a:schemeClr>
                </a:solidFill>
                <a:effectLst>
                  <a:outerShdw blurRad="50800" dist="50800" dir="3300000" algn="ctr" rotWithShape="0">
                    <a:schemeClr val="bg1">
                      <a:alpha val="68000"/>
                    </a:schemeClr>
                  </a:outerShdw>
                </a:effectLst>
              </a:rPr>
              <a:t>DI</a:t>
            </a:r>
            <a:r>
              <a:rPr lang="en-US" sz="4400" b="1" noProof="0" dirty="0">
                <a:ln/>
                <a:solidFill>
                  <a:schemeClr val="accent2">
                    <a:lumMod val="75000"/>
                  </a:schemeClr>
                </a:solidFill>
                <a:effectLst>
                  <a:outerShdw blurRad="50800" dist="50800" dir="3300000" algn="ctr" rotWithShape="0">
                    <a:schemeClr val="bg1">
                      <a:alpha val="68000"/>
                    </a:schemeClr>
                  </a:outerShdw>
                </a:effectLst>
              </a:rPr>
              <a:t>E GROOT OPDRAG</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505273"/>
            <a:ext cx="8524875"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Gaan dan heen, maak dissipels van al die nasies, en doop hulle in die Naam van die Vader en die Seun en die Heilige Gees; en leer hulle om alles te onderhou wat Ek julle beveel het</a:t>
            </a:r>
            <a:r>
              <a:rPr lang="en-US" b="1" noProof="0" dirty="0">
                <a:solidFill>
                  <a:schemeClr val="accent6">
                    <a:lumMod val="75000"/>
                  </a:schemeClr>
                </a:solidFill>
                <a:latin typeface="Comic Sans MS" panose="030F0702030302020204" pitchFamily="66" charset="0"/>
              </a:rPr>
              <a:t>” </a:t>
            </a:r>
            <a:r>
              <a:rPr lang="en-US" sz="1400" b="1" noProof="0" dirty="0">
                <a:solidFill>
                  <a:schemeClr val="accent6">
                    <a:lumMod val="75000"/>
                  </a:schemeClr>
                </a:solidFill>
                <a:latin typeface="Comic Sans MS" panose="030F0702030302020204" pitchFamily="66" charset="0"/>
              </a:rPr>
              <a:t>(</a:t>
            </a:r>
            <a:r>
              <a:rPr lang="en-US" sz="1400" b="1" dirty="0">
                <a:solidFill>
                  <a:schemeClr val="accent6">
                    <a:lumMod val="75000"/>
                  </a:schemeClr>
                </a:solidFill>
                <a:latin typeface="Comic Sans MS" panose="030F0702030302020204" pitchFamily="66" charset="0"/>
              </a:rPr>
              <a:t>Matteus</a:t>
            </a:r>
            <a:r>
              <a:rPr lang="en-US" sz="1400" b="1" noProof="0" dirty="0">
                <a:solidFill>
                  <a:schemeClr val="accent6">
                    <a:lumMod val="75000"/>
                  </a:schemeClr>
                </a:solidFill>
                <a:latin typeface="Comic Sans MS" panose="030F0702030302020204" pitchFamily="66" charset="0"/>
              </a:rPr>
              <a:t>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spcBef>
                <a:spcPts val="600"/>
              </a:spcBef>
            </a:pPr>
            <a:r>
              <a:rPr lang="nl-NL" sz="2000" b="1" dirty="0"/>
              <a:t>“Gaan… na al die nasies” was die opdrag wat Jesus gegee het aan die mense wat bymekaargekom het om Hom te sien ná Sy opstanding (</a:t>
            </a:r>
            <a:r>
              <a:rPr lang="nl-NL" b="1" dirty="0"/>
              <a:t>Matt. 28:18-19a).</a:t>
            </a:r>
            <a:endParaRPr lang="en-US" b="1" noProof="0" dirty="0"/>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2246769"/>
          </a:xfrm>
          <a:prstGeom prst="rect">
            <a:avLst/>
          </a:prstGeom>
          <a:noFill/>
        </p:spPr>
        <p:txBody>
          <a:bodyPr wrap="square">
            <a:spAutoFit/>
          </a:bodyPr>
          <a:lstStyle/>
          <a:p>
            <a:pPr>
              <a:spcBef>
                <a:spcPts val="600"/>
              </a:spcBef>
            </a:pPr>
            <a:r>
              <a:rPr lang="nl-NL" sz="2000" b="1" dirty="0"/>
              <a:t>Soos Petrus en Johannes: “want vir ons is dit onmoontlik om nie te spreek oor wat ons gesien en gehoor het nie.” (Hand. 4:20). Ons kan van ’n kansel af praat, in die strate uitroep, ons getuienis op sosiale media deel, of eenvoudig met iemand deel. Ons is almal betrokke.</a:t>
            </a:r>
            <a:endParaRPr lang="en-US" sz="2000" b="1" noProof="0" dirty="0"/>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1015663"/>
          </a:xfrm>
          <a:prstGeom prst="rect">
            <a:avLst/>
          </a:prstGeom>
          <a:noFill/>
        </p:spPr>
        <p:txBody>
          <a:bodyPr wrap="square">
            <a:spAutoFit/>
          </a:bodyPr>
          <a:lstStyle/>
          <a:p>
            <a:pPr lvl="0">
              <a:spcBef>
                <a:spcPts val="600"/>
              </a:spcBef>
              <a:defRPr/>
            </a:pPr>
            <a:r>
              <a:rPr lang="nl-NL" sz="2000" b="1" dirty="0">
                <a:solidFill>
                  <a:prstClr val="black"/>
                </a:solidFill>
              </a:rPr>
              <a:t>Daardie dissipels het op hulle beurt ander dissipels geleer… en so aan vir twee duisend jaar… tot in ons eie tyd. Nou is dit ons wat Jesus se opdrag ontvang.</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lvl="0">
              <a:spcBef>
                <a:spcPts val="600"/>
              </a:spcBef>
              <a:defRPr/>
            </a:pPr>
            <a:r>
              <a:rPr lang="nl-NL" sz="2000" b="1" dirty="0">
                <a:solidFill>
                  <a:prstClr val="black"/>
                </a:solidFill>
              </a:rPr>
              <a:t>Wat moes hulle doen? Hulle moes gaan en dissipels maak. Dit beteken om mense te bereik, hulle te doop en hulle te leer om dissipels van Jesus te wees </a:t>
            </a:r>
            <a:r>
              <a:rPr lang="nl-NL" b="1" dirty="0">
                <a:solidFill>
                  <a:prstClr val="black"/>
                </a:solidFill>
              </a:rPr>
              <a:t>(Matt. 28:19-20)</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705725"/>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HOE KAN ONS DEEL?</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JESUS NAVOLG</a:t>
            </a:r>
            <a:endPar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endParaRP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a:t>
            </a:r>
            <a:r>
              <a:rPr lang="nl-NL" b="1" dirty="0">
                <a:solidFill>
                  <a:srgbClr val="FFFF99"/>
                </a:solidFill>
                <a:effectLst>
                  <a:outerShdw blurRad="38100" dist="25400" dir="2700000" algn="tl">
                    <a:srgbClr val="000000"/>
                  </a:outerShdw>
                </a:effectLst>
                <a:latin typeface="Comic Sans MS" panose="030F0702030302020204" pitchFamily="66" charset="0"/>
              </a:rPr>
              <a:t>Want die liefde van Christus dring ons, omdat ons van oordeel is, dat as een vir almal gesterf het”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(2 </a:t>
            </a:r>
            <a:r>
              <a:rPr lang="en-US" sz="1400" b="1" dirty="0" err="1">
                <a:solidFill>
                  <a:srgbClr val="FFFF99"/>
                </a:solidFill>
                <a:effectLst>
                  <a:outerShdw blurRad="38100" dist="25400" dir="2700000" algn="tl">
                    <a:srgbClr val="000000"/>
                  </a:outerShdw>
                </a:effectLst>
                <a:latin typeface="Comic Sans MS" panose="030F0702030302020204" pitchFamily="66" charset="0"/>
              </a:rPr>
              <a:t>Korintiërs</a:t>
            </a:r>
            <a:r>
              <a:rPr lang="en-US" sz="1400" b="1" dirty="0">
                <a:solidFill>
                  <a:srgbClr val="FFFF99"/>
                </a:solidFill>
                <a:effectLst>
                  <a:outerShdw blurRad="38100" dist="25400" dir="2700000" algn="tl">
                    <a:srgbClr val="000000"/>
                  </a:outerShdw>
                </a:effectLst>
                <a:latin typeface="Comic Sans MS" panose="030F0702030302020204" pitchFamily="66" charset="0"/>
              </a:rPr>
              <a:t> 5:14, 15a</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9105193" cy="400110"/>
          </a:xfrm>
          <a:prstGeom prst="rect">
            <a:avLst/>
          </a:prstGeom>
          <a:noFill/>
        </p:spPr>
        <p:txBody>
          <a:bodyPr wrap="square" rtlCol="0">
            <a:spAutoFit/>
          </a:bodyPr>
          <a:lstStyle/>
          <a:p>
            <a:pPr>
              <a:spcBef>
                <a:spcPts val="600"/>
              </a:spcBef>
            </a:pPr>
            <a:r>
              <a:rPr lang="nl-NL" sz="2000" b="1" dirty="0"/>
              <a:t>Wat het Jesus gemotiveer om die “verlore skape” te soek (Matt. 15:24)?</a:t>
            </a:r>
            <a:endParaRPr lang="en-US" sz="2000" b="1" noProof="0" dirty="0"/>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0065" y="1845776"/>
            <a:ext cx="1926546" cy="2581572"/>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81652" y="1640424"/>
            <a:ext cx="2760206" cy="27858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56770"/>
            <a:ext cx="7003748" cy="1631216"/>
          </a:xfrm>
          <a:prstGeom prst="rect">
            <a:avLst/>
          </a:prstGeom>
          <a:noFill/>
        </p:spPr>
        <p:txBody>
          <a:bodyPr wrap="square">
            <a:spAutoFit/>
          </a:bodyPr>
          <a:lstStyle/>
          <a:p>
            <a:pPr>
              <a:spcBef>
                <a:spcPts val="600"/>
              </a:spcBef>
            </a:pPr>
            <a:r>
              <a:rPr lang="nl-NL" sz="2000" b="1" dirty="0"/>
              <a:t>Ongetwyfeld was dit Sy liefde vir ons (Matteus 9:36; Efesiërs 5:2). Hy het ook Sy liefde in ons geplaas, sodat ons dit kan deel met dié wat Jesus nog nie ken nie. Soms probeer mense ander dwing om Jesus vir hulle eie beswil te aanvaar. Maar dit is nie die metode wat God gekies het nie.</a:t>
            </a:r>
            <a:endParaRPr lang="en-US" sz="2000" b="1" noProof="0" dirty="0"/>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2" y="4371639"/>
            <a:ext cx="6463948" cy="1938992"/>
          </a:xfrm>
          <a:prstGeom prst="rect">
            <a:avLst/>
          </a:prstGeom>
          <a:noFill/>
        </p:spPr>
        <p:txBody>
          <a:bodyPr wrap="square">
            <a:spAutoFit/>
          </a:bodyPr>
          <a:lstStyle/>
          <a:p>
            <a:pPr>
              <a:spcBef>
                <a:spcPts val="600"/>
              </a:spcBef>
            </a:pPr>
            <a:r>
              <a:rPr lang="nl-NL" sz="2000" b="1" dirty="0"/>
              <a:t>God het nie Adam en Eva gedwing om nie te sondig nie. Hy het nie die mense voor die sondvloed gedwing om in die ark in te gaan nie. Hy het nie die Nineviete gedwing om Hom te aanvaar nie. Hy het met hulle in liefde gepraat en hulle gewaarsku oor die gevolge van hulle eie weë.</a:t>
            </a:r>
            <a:endParaRPr lang="en-US" sz="2000" b="1" noProof="0" dirty="0"/>
          </a:p>
        </p:txBody>
      </p:sp>
      <p:sp>
        <p:nvSpPr>
          <p:cNvPr id="7" name="CuadroTexto 6">
            <a:extLst>
              <a:ext uri="{FF2B5EF4-FFF2-40B4-BE49-F238E27FC236}">
                <a16:creationId xmlns:a16="http://schemas.microsoft.com/office/drawing/2014/main" id="{263CA16F-9840-D7B9-9E46-45DD3783EC04}"/>
              </a:ext>
            </a:extLst>
          </p:cNvPr>
          <p:cNvSpPr txBox="1"/>
          <p:nvPr/>
        </p:nvSpPr>
        <p:spPr>
          <a:xfrm>
            <a:off x="5726275" y="6178540"/>
            <a:ext cx="6457119" cy="707886"/>
          </a:xfrm>
          <a:prstGeom prst="rect">
            <a:avLst/>
          </a:prstGeom>
          <a:noFill/>
        </p:spPr>
        <p:txBody>
          <a:bodyPr wrap="square">
            <a:spAutoFit/>
          </a:bodyPr>
          <a:lstStyle/>
          <a:p>
            <a:pPr lvl="0">
              <a:spcBef>
                <a:spcPts val="600"/>
              </a:spcBef>
              <a:defRPr/>
            </a:pPr>
            <a:r>
              <a:rPr lang="nl-NL" sz="2000" b="1" dirty="0">
                <a:solidFill>
                  <a:prstClr val="black"/>
                </a:solidFill>
              </a:rPr>
              <a:t>Deur Jesus na te volg, wys ons Sy liefde aan ander en nooi ons hulle uit om Hom te volg.</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1154162"/>
          </a:xfrm>
          <a:prstGeom prst="rect">
            <a:avLst/>
          </a:prstGeom>
          <a:noFill/>
        </p:spPr>
        <p:txBody>
          <a:bodyPr wrap="square">
            <a:spAutoFit/>
            <a:scene3d>
              <a:camera prst="orthographicFront"/>
              <a:lightRig rig="threePt" dir="t"/>
            </a:scene3d>
            <a:sp3d extrusionH="57150">
              <a:bevelT w="38100" h="38100"/>
            </a:sp3d>
          </a:bodyPr>
          <a:lstStyle/>
          <a:p>
            <a:pPr algn="ctr"/>
            <a:r>
              <a:rPr lang="en-US" sz="3300" dirty="0">
                <a:ln w="0"/>
                <a:solidFill>
                  <a:srgbClr val="429EB4"/>
                </a:solidFill>
                <a:effectLst>
                  <a:outerShdw blurRad="38100" dist="25400" dir="5400000" algn="ctr" rotWithShape="0">
                    <a:srgbClr val="6E747A"/>
                  </a:outerShdw>
                </a:effectLst>
              </a:rPr>
              <a:t>DIE KWEEK VAN VRIENDSKAP </a:t>
            </a:r>
          </a:p>
          <a:p>
            <a:pPr algn="ctr"/>
            <a:endParaRPr lang="en-US" sz="3600" noProof="0" dirty="0">
              <a:ln w="0"/>
              <a:solidFill>
                <a:srgbClr val="429EB4"/>
              </a:solidFill>
              <a:effectLst>
                <a:outerShdw blurRad="38100" dist="25400" dir="5400000" algn="ctr" rotWithShape="0">
                  <a:srgbClr val="6E747A"/>
                </a:outerShdw>
              </a:effectLst>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1">
                    <a:lumMod val="75000"/>
                  </a:schemeClr>
                </a:solidFill>
                <a:latin typeface="Comic Sans MS" panose="030F0702030302020204" pitchFamily="66" charset="0"/>
              </a:rPr>
              <a:t>“…wees altyd bereid om verantwoording te doen aan elkeen wat van julle rekenskap eis omtrent die hoop wat in julle is, met sagmoedigheid en vrees;</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(1 Petrus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938992"/>
          </a:xfrm>
          <a:prstGeom prst="rect">
            <a:avLst/>
          </a:prstGeom>
          <a:noFill/>
        </p:spPr>
        <p:txBody>
          <a:bodyPr wrap="square" rtlCol="0">
            <a:spAutoFit/>
          </a:bodyPr>
          <a:lstStyle/>
          <a:p>
            <a:pPr>
              <a:spcBef>
                <a:spcPts val="600"/>
              </a:spcBef>
            </a:pPr>
            <a:r>
              <a:rPr lang="nl-NL" sz="2000" b="1" dirty="0"/>
              <a:t>Ons is almal predikers van Jesus en word beveel om onsself hiervoor voor te berei (1 Petrus 3:15). Maar nie almal van ons weet hoe om te preek nie. Tog het ons die belofte dat God self vir ons die nodige woorde sal gee (Jesaja 50:4).</a:t>
            </a:r>
            <a:endParaRPr lang="en-US" sz="2000" b="1" noProof="0" dirty="0"/>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442828883"/>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1015663"/>
          </a:xfrm>
          <a:prstGeom prst="rect">
            <a:avLst/>
          </a:prstGeom>
          <a:noFill/>
        </p:spPr>
        <p:txBody>
          <a:bodyPr wrap="square">
            <a:spAutoFit/>
          </a:bodyPr>
          <a:lstStyle/>
          <a:p>
            <a:pPr>
              <a:spcBef>
                <a:spcPts val="600"/>
              </a:spcBef>
            </a:pPr>
            <a:r>
              <a:rPr lang="nl-NL" sz="2000" b="1" dirty="0"/>
              <a:t>Hier is enkele wenke in die soeke na maniere om Jesus op ‘n meer doelgerigte wyse met ander te deel:</a:t>
            </a:r>
            <a:endParaRPr lang="en-US" sz="2000" b="1" noProof="0" dirty="0"/>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1728940"/>
            <a:ext cx="12191999" cy="3785652"/>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nl-NL" sz="8000" noProof="0" dirty="0"/>
              <a:t>HOE OM DIÉ WAT AFGEDWAAL HET TERUG TE BRING?</a:t>
            </a:r>
            <a:endParaRPr lang="en-US" sz="8000" noProof="0" dirty="0"/>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721</TotalTime>
  <Words>1533</Words>
  <Application>Microsoft Office PowerPoint</Application>
  <PresentationFormat>Panorámica</PresentationFormat>
  <Paragraphs>58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2026-05-02T16:09:24Z</dcterms:created>
  <dcterms:modified xsi:type="dcterms:W3CDTF">2026-05-08T05:39:32Z</dcterms:modified>
</cp:coreProperties>
</file>