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5"/>
  </p:notesMasterIdLst>
  <p:sldIdLst>
    <p:sldId id="272" r:id="rId3"/>
    <p:sldId id="275" r:id="rId4"/>
    <p:sldId id="258" r:id="rId5"/>
    <p:sldId id="259" r:id="rId6"/>
    <p:sldId id="260" r:id="rId7"/>
    <p:sldId id="273" r:id="rId8"/>
    <p:sldId id="262" r:id="rId9"/>
    <p:sldId id="274" r:id="rId10"/>
    <p:sldId id="264" r:id="rId11"/>
    <p:sldId id="268" r:id="rId12"/>
    <p:sldId id="269" r:id="rId13"/>
    <p:sldId id="270"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 qsCatId="3D" csTypeId="urn:microsoft.com/office/officeart/2005/8/colors/colorful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en" sz="2400" b="1" dirty="0">
              <a:solidFill>
                <a:schemeClr val="bg1"/>
              </a:solidFill>
            </a:rPr>
            <a:t>Ons is …</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en" sz="2400" b="1" dirty="0">
              <a:solidFill>
                <a:schemeClr val="bg1"/>
              </a:solidFill>
            </a:rPr>
            <a:t>Maar …</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n-ZA" sz="2000" b="1" dirty="0">
              <a:solidFill>
                <a:schemeClr val="tx1"/>
              </a:solidFill>
            </a:rPr>
            <a:t>hard </a:t>
          </a:r>
          <a:r>
            <a:rPr lang="en-ZA" sz="2000" b="1" dirty="0" err="1">
              <a:solidFill>
                <a:schemeClr val="tx1"/>
              </a:solidFill>
            </a:rPr>
            <a:t>gedruk</a:t>
          </a:r>
          <a:endParaRPr lang="en"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ZA" sz="2000" b="1" kern="1200" dirty="0" err="1">
              <a:solidFill>
                <a:prstClr val="black"/>
              </a:solidFill>
              <a:latin typeface="Aptos" panose="02110004020202020204"/>
              <a:ea typeface="+mn-ea"/>
              <a:cs typeface="+mn-cs"/>
            </a:rPr>
            <a:t>nie</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verpletter</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nie</a:t>
          </a:r>
          <a:endParaRPr lang="en"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n-ZA" sz="2000" b="1" dirty="0" err="1">
              <a:solidFill>
                <a:schemeClr val="tx1"/>
              </a:solidFill>
            </a:rPr>
            <a:t>verward</a:t>
          </a:r>
          <a:endParaRPr lang="en"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ZA" sz="2000" b="1" kern="1200" dirty="0" err="1">
              <a:solidFill>
                <a:prstClr val="black"/>
              </a:solidFill>
              <a:latin typeface="Aptos" panose="02110004020202020204"/>
              <a:ea typeface="+mn-ea"/>
              <a:cs typeface="+mn-cs"/>
            </a:rPr>
            <a:t>nie</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wanhopig</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nie</a:t>
          </a:r>
          <a:endParaRPr lang="en"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en-ZA" sz="2000" b="1" dirty="0" err="1">
              <a:solidFill>
                <a:schemeClr val="tx1"/>
              </a:solidFill>
            </a:rPr>
            <a:t>vervolg</a:t>
          </a:r>
          <a:endParaRPr lang="en" sz="2000" b="1" dirty="0">
            <a:solidFill>
              <a:schemeClr val="tx1"/>
            </a:solidFill>
          </a:endParaRP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ZA" sz="2000" b="1" kern="1200" dirty="0" err="1">
              <a:solidFill>
                <a:prstClr val="black"/>
              </a:solidFill>
              <a:latin typeface="Aptos" panose="02110004020202020204"/>
              <a:ea typeface="+mn-ea"/>
              <a:cs typeface="+mn-cs"/>
            </a:rPr>
            <a:t>nie</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verlaat</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nie</a:t>
          </a:r>
          <a:endParaRPr lang="en"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n-ZA" sz="2000" b="1" dirty="0" err="1">
              <a:solidFill>
                <a:schemeClr val="tx1"/>
              </a:solidFill>
            </a:rPr>
            <a:t>neergewerp</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ZA" sz="2000" b="1" kern="1200" dirty="0" err="1">
              <a:solidFill>
                <a:prstClr val="black"/>
              </a:solidFill>
              <a:latin typeface="Aptos" panose="02110004020202020204"/>
              <a:ea typeface="+mn-ea"/>
              <a:cs typeface="+mn-cs"/>
            </a:rPr>
            <a:t>nie</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vernietig</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nie</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 qsCatId="simple" csTypeId="urn:microsoft.com/office/officeart/2005/8/colors/colorful4" csCatId="colorful" phldr="1"/>
      <dgm:spPr/>
      <dgm:t>
        <a:bodyPr/>
        <a:lstStyle/>
        <a:p>
          <a:endParaRPr lang="es-ES"/>
        </a:p>
      </dgm:t>
    </dgm:pt>
    <dgm:pt modelId="{BB6BBFFD-427E-464B-BA05-E9DA86C9623E}">
      <dgm:prSet custT="1"/>
      <dgm:spPr/>
      <dgm:t>
        <a:bodyPr/>
        <a:lstStyle/>
        <a:p>
          <a:r>
            <a:rPr lang="nl-NL" sz="2000" b="1" dirty="0">
              <a:solidFill>
                <a:schemeClr val="tx1"/>
              </a:solidFill>
            </a:rPr>
            <a:t>Christus het uit liefde sy lewe gegee. Dit dring ons om vir Hom te leef </a:t>
          </a:r>
          <a:r>
            <a:rPr lang="en" sz="2000" b="1" dirty="0">
              <a:solidFill>
                <a:schemeClr val="tx1"/>
              </a:solidFill>
            </a:rPr>
            <a:t>(2 </a:t>
          </a:r>
          <a:r>
            <a:rPr lang="en-ZA" sz="2000" b="1" dirty="0" err="1">
              <a:solidFill>
                <a:schemeClr val="tx1"/>
              </a:solidFill>
            </a:rPr>
            <a:t>Korintiërs</a:t>
          </a:r>
          <a:r>
            <a:rPr lang="en" sz="2000" b="1" dirty="0">
              <a:solidFill>
                <a:schemeClr val="tx1"/>
              </a:solidFill>
            </a:rPr>
            <a:t> 5:14-15).</a:t>
          </a: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nl-NL" sz="2000" b="1" dirty="0">
              <a:solidFill>
                <a:schemeClr val="tx1"/>
              </a:solidFill>
            </a:rPr>
            <a:t>Christus het ons nuwe skepsels gemaak. Dit dring ons om ons ou lewe agter te laat </a:t>
          </a:r>
          <a:r>
            <a:rPr lang="en" sz="2000" b="1" dirty="0">
              <a:solidFill>
                <a:schemeClr val="tx1"/>
              </a:solidFill>
            </a:rPr>
            <a:t>(2 Kor. 5:17).</a:t>
          </a: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nl-NL" sz="1900" b="1" dirty="0">
              <a:effectLst>
                <a:outerShdw blurRad="38100" dist="38100" dir="2700000" algn="tl">
                  <a:srgbClr val="000000">
                    <a:alpha val="43137"/>
                  </a:srgbClr>
                </a:outerShdw>
              </a:effectLst>
            </a:rPr>
            <a:t>Christus het ons met God versoen. Dit dring ons om ambassadeurs van versoening te wees </a:t>
          </a:r>
          <a:r>
            <a:rPr lang="nl-NL" sz="1800" b="1" dirty="0">
              <a:effectLst>
                <a:outerShdw blurRad="38100" dist="38100" dir="2700000" algn="tl">
                  <a:srgbClr val="000000">
                    <a:alpha val="43137"/>
                  </a:srgbClr>
                </a:outerShdw>
              </a:effectLst>
            </a:rPr>
            <a:t>(2 Korintiërs 5:18–20).</a:t>
          </a:r>
          <a:endParaRPr lang="en" sz="1800" b="1" dirty="0">
            <a:effectLst>
              <a:outerShdw blurRad="38100" dist="38100" dir="2700000" algn="tl">
                <a:srgbClr val="000000">
                  <a:alpha val="43137"/>
                </a:srgbClr>
              </a:outerShdw>
            </a:effectLst>
          </a:endParaRP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 qsCatId="3D" csTypeId="urn:microsoft.com/office/officeart/2005/8/colors/colorful2"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en-ZA" sz="2000" b="1" dirty="0">
              <a:solidFill>
                <a:schemeClr val="tx1"/>
              </a:solidFill>
            </a:rPr>
            <a:t>Om </a:t>
          </a:r>
          <a:r>
            <a:rPr lang="en-ZA" sz="2000" b="1" dirty="0" err="1">
              <a:solidFill>
                <a:schemeClr val="tx1"/>
              </a:solidFill>
            </a:rPr>
            <a:t>moeilikhede</a:t>
          </a:r>
          <a:r>
            <a:rPr lang="en-ZA" sz="2000" b="1" dirty="0">
              <a:solidFill>
                <a:schemeClr val="tx1"/>
              </a:solidFill>
            </a:rPr>
            <a:t> </a:t>
          </a:r>
          <a:r>
            <a:rPr lang="en-ZA" sz="2000" b="1" dirty="0" err="1">
              <a:solidFill>
                <a:schemeClr val="tx1"/>
              </a:solidFill>
            </a:rPr>
            <a:t>te</a:t>
          </a:r>
          <a:r>
            <a:rPr lang="en-ZA" sz="2000" b="1" dirty="0">
              <a:solidFill>
                <a:schemeClr val="tx1"/>
              </a:solidFill>
            </a:rPr>
            <a:t> </a:t>
          </a:r>
          <a:r>
            <a:rPr lang="en-ZA" sz="2000" b="1" dirty="0" err="1">
              <a:solidFill>
                <a:schemeClr val="tx1"/>
              </a:solidFill>
            </a:rPr>
            <a:t>verdra</a:t>
          </a:r>
          <a:r>
            <a:rPr lang="en-ZA" sz="2000" b="1" dirty="0">
              <a:solidFill>
                <a:schemeClr val="tx1"/>
              </a:solidFill>
            </a:rPr>
            <a:t> </a:t>
          </a:r>
          <a:r>
            <a:rPr lang="en" sz="2000" b="1" dirty="0">
              <a:solidFill>
                <a:schemeClr val="tx1"/>
              </a:solidFill>
            </a:rPr>
            <a:t>(2 Kor. 6:4-5)</a:t>
          </a: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nl-NL" sz="2000" b="1" dirty="0">
              <a:solidFill>
                <a:schemeClr val="tx1"/>
              </a:solidFill>
            </a:rPr>
            <a:t>Om die vrug van die Gees te dra </a:t>
          </a:r>
          <a:r>
            <a:rPr lang="en" sz="2000" b="1" dirty="0">
              <a:solidFill>
                <a:schemeClr val="tx1"/>
              </a:solidFill>
            </a:rPr>
            <a:t>(2 Kor. 6:6)</a:t>
          </a: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nl-NL" sz="2000" b="1" dirty="0">
              <a:solidFill>
                <a:schemeClr val="tx1"/>
              </a:solidFill>
            </a:rPr>
            <a:t>Om waarheidsgetrou en regverdig te wees </a:t>
          </a:r>
          <a:r>
            <a:rPr lang="en" sz="2000" b="1" dirty="0">
              <a:solidFill>
                <a:schemeClr val="tx1"/>
              </a:solidFill>
            </a:rPr>
            <a:t>(2 Kor. 6:7)</a:t>
          </a: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en-ZA" sz="2000" b="1" dirty="0">
              <a:solidFill>
                <a:schemeClr val="tx1"/>
              </a:solidFill>
            </a:rPr>
            <a:t>Om </a:t>
          </a:r>
          <a:r>
            <a:rPr lang="en-ZA" sz="2000" b="1" dirty="0" err="1">
              <a:solidFill>
                <a:schemeClr val="tx1"/>
              </a:solidFill>
            </a:rPr>
            <a:t>onder</a:t>
          </a:r>
          <a:r>
            <a:rPr lang="en-ZA" sz="2000" b="1" dirty="0">
              <a:solidFill>
                <a:schemeClr val="tx1"/>
              </a:solidFill>
            </a:rPr>
            <a:t> alle </a:t>
          </a:r>
          <a:r>
            <a:rPr lang="en-ZA" sz="2000" b="1" dirty="0" err="1">
              <a:solidFill>
                <a:schemeClr val="tx1"/>
              </a:solidFill>
            </a:rPr>
            <a:t>omstandighede</a:t>
          </a:r>
          <a:r>
            <a:rPr lang="en-ZA" sz="2000" b="1" dirty="0">
              <a:solidFill>
                <a:schemeClr val="tx1"/>
              </a:solidFill>
            </a:rPr>
            <a:t> </a:t>
          </a:r>
          <a:r>
            <a:rPr lang="en-ZA" sz="2000" b="1" dirty="0" err="1">
              <a:solidFill>
                <a:schemeClr val="tx1"/>
              </a:solidFill>
            </a:rPr>
            <a:t>standvastig</a:t>
          </a:r>
          <a:r>
            <a:rPr lang="en-ZA" sz="2000" b="1" dirty="0">
              <a:solidFill>
                <a:schemeClr val="tx1"/>
              </a:solidFill>
            </a:rPr>
            <a:t> </a:t>
          </a:r>
          <a:r>
            <a:rPr lang="en-ZA" sz="2000" b="1" dirty="0" err="1">
              <a:solidFill>
                <a:schemeClr val="tx1"/>
              </a:solidFill>
            </a:rPr>
            <a:t>te</a:t>
          </a:r>
          <a:r>
            <a:rPr lang="en-ZA" sz="2000" b="1" dirty="0">
              <a:solidFill>
                <a:schemeClr val="tx1"/>
              </a:solidFill>
            </a:rPr>
            <a:t> </a:t>
          </a:r>
          <a:r>
            <a:rPr lang="en-ZA" sz="2000" b="1" dirty="0" err="1">
              <a:solidFill>
                <a:schemeClr val="tx1"/>
              </a:solidFill>
            </a:rPr>
            <a:t>bly</a:t>
          </a:r>
          <a:br>
            <a:rPr lang="es-ES" sz="2000" b="1" dirty="0">
              <a:solidFill>
                <a:schemeClr val="tx1"/>
              </a:solidFill>
            </a:rPr>
          </a:br>
          <a:r>
            <a:rPr lang="en" sz="2000" b="1" dirty="0">
              <a:solidFill>
                <a:schemeClr val="tx1"/>
              </a:solidFill>
            </a:rPr>
            <a:t>(2 Kor. 6:8-10)</a:t>
          </a: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nl-NL" sz="2000" b="1" dirty="0">
              <a:solidFill>
                <a:schemeClr val="tx1"/>
              </a:solidFill>
            </a:rPr>
            <a:t>Om ons harte vir ander oop te maak </a:t>
          </a:r>
          <a:r>
            <a:rPr lang="en" sz="2000" b="1" dirty="0">
              <a:solidFill>
                <a:schemeClr val="tx1"/>
              </a:solidFill>
            </a:rPr>
            <a:t>(2 Kor. 6:11-13)</a:t>
          </a: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nl-NL" sz="2000" b="1" dirty="0">
              <a:solidFill>
                <a:schemeClr val="tx1"/>
              </a:solidFill>
            </a:rPr>
            <a:t>Om ons van die skadelike invloed van ongelowiges af te sonder </a:t>
          </a:r>
          <a:r>
            <a:rPr lang="en" sz="2000" b="1" dirty="0">
              <a:solidFill>
                <a:schemeClr val="tx1"/>
              </a:solidFill>
            </a:rPr>
            <a:t>(2 Kor. 6:14-15)</a:t>
          </a: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 qsCatId="3D" csTypeId="urn:microsoft.com/office/officeart/2005/8/colors/colorful5"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en-ZA" sz="2400" b="1" dirty="0" err="1"/>
            <a:t>Roeping</a:t>
          </a:r>
          <a:endParaRPr lang="en" sz="2400" b="1" dirty="0"/>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nl-NL" sz="2000" b="1" dirty="0"/>
            <a:t>Gaan weg uit die plekke van sonde</a:t>
          </a:r>
          <a:endParaRPr lang="en" sz="2000" b="1" dirty="0"/>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nl-NL" sz="2000" b="1" dirty="0"/>
            <a:t>Sonder julle van sondaars af</a:t>
          </a:r>
          <a:endParaRPr lang="en" sz="2000" b="1" dirty="0"/>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en-ZA" sz="2400" b="1" dirty="0" err="1"/>
            <a:t>Gevolge</a:t>
          </a:r>
          <a:endParaRPr lang="en" sz="2400" b="1" dirty="0"/>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GB" sz="2000" b="1" dirty="0"/>
            <a:t>Ek </a:t>
          </a:r>
          <a:r>
            <a:rPr lang="en-GB" sz="2000" b="1" dirty="0" err="1"/>
            <a:t>sal</a:t>
          </a:r>
          <a:r>
            <a:rPr lang="en-GB" sz="2000" b="1" dirty="0"/>
            <a:t> by </a:t>
          </a:r>
          <a:r>
            <a:rPr lang="en-GB" sz="2000" b="1" dirty="0" err="1"/>
            <a:t>julle</a:t>
          </a:r>
          <a:r>
            <a:rPr lang="en-GB" sz="2000" b="1" dirty="0"/>
            <a:t> </a:t>
          </a:r>
          <a:r>
            <a:rPr lang="en-GB" sz="2000" b="1" dirty="0" err="1"/>
            <a:t>woon</a:t>
          </a:r>
          <a:endParaRPr lang="en" sz="2000" b="1" dirty="0"/>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nl-NL" sz="2000" b="1" dirty="0"/>
            <a:t>Ek sal vir julle ’n Vader wees</a:t>
          </a:r>
          <a:endParaRPr lang="en" sz="2000" b="1" dirty="0"/>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nl-NL" sz="2000" b="1" dirty="0"/>
            <a:t>Moenie aan iets onreins raak nie</a:t>
          </a:r>
          <a:endParaRPr lang="en" sz="2000" b="1" dirty="0"/>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ZA" sz="2000" b="1" dirty="0"/>
            <a:t>Ek </a:t>
          </a:r>
          <a:r>
            <a:rPr lang="en-ZA" sz="2000" b="1" dirty="0" err="1"/>
            <a:t>sal</a:t>
          </a:r>
          <a:r>
            <a:rPr lang="en-ZA" sz="2000" b="1" dirty="0"/>
            <a:t> </a:t>
          </a:r>
          <a:r>
            <a:rPr lang="en-ZA" sz="2000" b="1" dirty="0" err="1"/>
            <a:t>julle</a:t>
          </a:r>
          <a:r>
            <a:rPr lang="en-ZA" sz="2000" b="1" dirty="0"/>
            <a:t> </a:t>
          </a:r>
          <a:r>
            <a:rPr lang="en-ZA" sz="2000" b="1" dirty="0" err="1"/>
            <a:t>aanneem</a:t>
          </a:r>
          <a:endParaRPr lang="en" sz="2000" b="1" dirty="0"/>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ZA" sz="2000" b="1" dirty="0"/>
            <a:t>Ek </a:t>
          </a:r>
          <a:r>
            <a:rPr lang="en-ZA" sz="2000" b="1" dirty="0" err="1"/>
            <a:t>sal</a:t>
          </a:r>
          <a:r>
            <a:rPr lang="en-ZA" sz="2000" b="1" dirty="0"/>
            <a:t> </a:t>
          </a:r>
          <a:r>
            <a:rPr lang="en-ZA" sz="2000" b="1" dirty="0" err="1"/>
            <a:t>julle</a:t>
          </a:r>
          <a:r>
            <a:rPr lang="en-ZA" sz="2000" b="1" dirty="0"/>
            <a:t> God wees</a:t>
          </a:r>
          <a:endParaRPr lang="en" sz="2000" b="1" dirty="0"/>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ZA" sz="2000" b="1" dirty="0"/>
            <a:t>Julle </a:t>
          </a:r>
          <a:r>
            <a:rPr lang="en-ZA" sz="2000" b="1" dirty="0" err="1"/>
            <a:t>sal</a:t>
          </a:r>
          <a:r>
            <a:rPr lang="en-ZA" sz="2000" b="1" dirty="0"/>
            <a:t> my volk wees</a:t>
          </a:r>
          <a:endParaRPr lang="en" sz="2000" b="1" dirty="0"/>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custLinFactNeighborX="6035" custLinFactNeighborY="-9571">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s-ES"/>
        </a:p>
      </dgm:t>
    </dgm:pt>
    <dgm:pt modelId="{F449229A-9E16-4396-A4B4-8C4121B416D5}">
      <dgm:prSet phldrT="[Texto]" phldr="0"/>
      <dgm:spPr/>
      <dgm:t>
        <a:bodyPr/>
        <a:lstStyle/>
        <a:p>
          <a:r>
            <a:rPr lang="en"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n"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n"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n"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solidFill>
                <a:schemeClr val="bg1"/>
              </a:solidFill>
            </a:rPr>
            <a:t>Ons is …</a:t>
          </a: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ZA" sz="2000" b="1" kern="1200" dirty="0">
              <a:solidFill>
                <a:schemeClr val="tx1"/>
              </a:solidFill>
            </a:rPr>
            <a:t>hard </a:t>
          </a:r>
          <a:r>
            <a:rPr lang="en-ZA" sz="2000" b="1" kern="1200" dirty="0" err="1">
              <a:solidFill>
                <a:schemeClr val="tx1"/>
              </a:solidFill>
            </a:rPr>
            <a:t>gedruk</a:t>
          </a:r>
          <a:endParaRPr lang="en" sz="2000" b="1" kern="1200" dirty="0">
            <a:solidFill>
              <a:schemeClr val="tx1"/>
            </a:solidFill>
          </a:endParaRP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ZA" sz="2000" b="1" kern="1200" dirty="0" err="1">
              <a:solidFill>
                <a:schemeClr val="tx1"/>
              </a:solidFill>
            </a:rPr>
            <a:t>verward</a:t>
          </a:r>
          <a:endParaRPr lang="en" sz="2000" b="1" kern="1200" dirty="0">
            <a:solidFill>
              <a:schemeClr val="tx1"/>
            </a:solidFill>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ZA" sz="2000" b="1" kern="1200" dirty="0" err="1">
              <a:solidFill>
                <a:schemeClr val="tx1"/>
              </a:solidFill>
            </a:rPr>
            <a:t>vervolg</a:t>
          </a:r>
          <a:endParaRPr lang="en" sz="2000" b="1" kern="1200" dirty="0">
            <a:solidFill>
              <a:schemeClr val="tx1"/>
            </a:solidFill>
          </a:endParaRP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ZA" sz="2000" b="1" kern="1200" dirty="0" err="1">
              <a:solidFill>
                <a:schemeClr val="tx1"/>
              </a:solidFill>
            </a:rPr>
            <a:t>neergewerp</a:t>
          </a:r>
          <a:endParaRPr lang="es-ES" sz="2000" b="1" kern="1200" dirty="0">
            <a:solidFill>
              <a:schemeClr val="tx1"/>
            </a:solidFill>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solidFill>
                <a:schemeClr val="bg1"/>
              </a:solidFill>
            </a:rPr>
            <a:t>Maar …</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ZA" sz="2000" b="1" kern="1200" dirty="0" err="1">
              <a:solidFill>
                <a:prstClr val="black"/>
              </a:solidFill>
              <a:latin typeface="Aptos" panose="02110004020202020204"/>
              <a:ea typeface="+mn-ea"/>
              <a:cs typeface="+mn-cs"/>
            </a:rPr>
            <a:t>nie</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verpletter</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nie</a:t>
          </a:r>
          <a:endParaRPr lang="en" sz="2000" b="1" kern="1200" dirty="0">
            <a:solidFill>
              <a:prstClr val="black"/>
            </a:solidFill>
            <a:latin typeface="Aptos" panose="02110004020202020204"/>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ZA" sz="2000" b="1" kern="1200" dirty="0" err="1">
              <a:solidFill>
                <a:prstClr val="black"/>
              </a:solidFill>
              <a:latin typeface="Aptos" panose="02110004020202020204"/>
              <a:ea typeface="+mn-ea"/>
              <a:cs typeface="+mn-cs"/>
            </a:rPr>
            <a:t>nie</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wanhopig</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nie</a:t>
          </a:r>
          <a:endParaRPr lang="en" sz="2000" b="1" kern="1200" dirty="0">
            <a:solidFill>
              <a:prstClr val="black"/>
            </a:solidFill>
            <a:latin typeface="Aptos" panose="02110004020202020204"/>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ZA" sz="2000" b="1" kern="1200" dirty="0" err="1">
              <a:solidFill>
                <a:prstClr val="black"/>
              </a:solidFill>
              <a:latin typeface="Aptos" panose="02110004020202020204"/>
              <a:ea typeface="+mn-ea"/>
              <a:cs typeface="+mn-cs"/>
            </a:rPr>
            <a:t>nie</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verlaat</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nie</a:t>
          </a:r>
          <a:endParaRPr lang="en" sz="2000" b="1" kern="1200" dirty="0">
            <a:solidFill>
              <a:prstClr val="black"/>
            </a:solidFill>
            <a:latin typeface="Aptos" panose="02110004020202020204"/>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ZA" sz="2000" b="1" kern="1200" dirty="0" err="1">
              <a:solidFill>
                <a:prstClr val="black"/>
              </a:solidFill>
              <a:latin typeface="Aptos" panose="02110004020202020204"/>
              <a:ea typeface="+mn-ea"/>
              <a:cs typeface="+mn-cs"/>
            </a:rPr>
            <a:t>nie</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vernietig</a:t>
          </a:r>
          <a:r>
            <a:rPr lang="en-ZA" sz="2000" b="1" kern="1200" dirty="0">
              <a:solidFill>
                <a:prstClr val="black"/>
              </a:solidFill>
              <a:latin typeface="Aptos" panose="02110004020202020204"/>
              <a:ea typeface="+mn-ea"/>
              <a:cs typeface="+mn-cs"/>
            </a:rPr>
            <a:t> </a:t>
          </a:r>
          <a:r>
            <a:rPr lang="en-ZA" sz="2000" b="1" kern="1200" dirty="0" err="1">
              <a:solidFill>
                <a:prstClr val="black"/>
              </a:solidFill>
              <a:latin typeface="Aptos" panose="02110004020202020204"/>
              <a:ea typeface="+mn-ea"/>
              <a:cs typeface="+mn-cs"/>
            </a:rPr>
            <a:t>nie</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tx1"/>
              </a:solidFill>
            </a:rPr>
            <a:t>Christus het uit liefde sy lewe gegee. Dit dring ons om vir Hom te leef </a:t>
          </a:r>
          <a:r>
            <a:rPr lang="en" sz="2000" b="1" kern="1200" dirty="0">
              <a:solidFill>
                <a:schemeClr val="tx1"/>
              </a:solidFill>
            </a:rPr>
            <a:t>(2 </a:t>
          </a:r>
          <a:r>
            <a:rPr lang="en-ZA" sz="2000" b="1" kern="1200" dirty="0" err="1">
              <a:solidFill>
                <a:schemeClr val="tx1"/>
              </a:solidFill>
            </a:rPr>
            <a:t>Korintiërs</a:t>
          </a:r>
          <a:r>
            <a:rPr lang="en" sz="2000" b="1" kern="1200" dirty="0">
              <a:solidFill>
                <a:schemeClr val="tx1"/>
              </a:solidFill>
            </a:rPr>
            <a:t> 5:14-15).</a:t>
          </a: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tx1"/>
              </a:solidFill>
            </a:rPr>
            <a:t>Christus het ons nuwe skepsels gemaak. Dit dring ons om ons ou lewe agter te laat </a:t>
          </a:r>
          <a:r>
            <a:rPr lang="en" sz="2000" b="1" kern="1200" dirty="0">
              <a:solidFill>
                <a:schemeClr val="tx1"/>
              </a:solidFill>
            </a:rPr>
            <a:t>(2 Kor. 5:17).</a:t>
          </a: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b="1" kern="1200" dirty="0">
              <a:effectLst>
                <a:outerShdw blurRad="38100" dist="38100" dir="2700000" algn="tl">
                  <a:srgbClr val="000000">
                    <a:alpha val="43137"/>
                  </a:srgbClr>
                </a:outerShdw>
              </a:effectLst>
            </a:rPr>
            <a:t>Christus het ons met God versoen. Dit dring ons om ambassadeurs van versoening te wees </a:t>
          </a:r>
          <a:r>
            <a:rPr lang="nl-NL" sz="1800" b="1" kern="1200" dirty="0">
              <a:effectLst>
                <a:outerShdw blurRad="38100" dist="38100" dir="2700000" algn="tl">
                  <a:srgbClr val="000000">
                    <a:alpha val="43137"/>
                  </a:srgbClr>
                </a:outerShdw>
              </a:effectLst>
            </a:rPr>
            <a:t>(2 Korintiërs 5:18–20).</a:t>
          </a:r>
          <a:endParaRPr lang="en" sz="1800" b="1" kern="1200" dirty="0">
            <a:effectLst>
              <a:outerShdw blurRad="38100" dist="38100" dir="2700000" algn="tl">
                <a:srgbClr val="000000">
                  <a:alpha val="43137"/>
                </a:srgbClr>
              </a:outerShdw>
            </a:effectLst>
          </a:endParaRP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ZA" sz="2000" b="1" kern="1200" dirty="0">
              <a:solidFill>
                <a:schemeClr val="tx1"/>
              </a:solidFill>
            </a:rPr>
            <a:t>Om </a:t>
          </a:r>
          <a:r>
            <a:rPr lang="en-ZA" sz="2000" b="1" kern="1200" dirty="0" err="1">
              <a:solidFill>
                <a:schemeClr val="tx1"/>
              </a:solidFill>
            </a:rPr>
            <a:t>moeilikhede</a:t>
          </a:r>
          <a:r>
            <a:rPr lang="en-ZA" sz="2000" b="1" kern="1200" dirty="0">
              <a:solidFill>
                <a:schemeClr val="tx1"/>
              </a:solidFill>
            </a:rPr>
            <a:t> </a:t>
          </a:r>
          <a:r>
            <a:rPr lang="en-ZA" sz="2000" b="1" kern="1200" dirty="0" err="1">
              <a:solidFill>
                <a:schemeClr val="tx1"/>
              </a:solidFill>
            </a:rPr>
            <a:t>te</a:t>
          </a:r>
          <a:r>
            <a:rPr lang="en-ZA" sz="2000" b="1" kern="1200" dirty="0">
              <a:solidFill>
                <a:schemeClr val="tx1"/>
              </a:solidFill>
            </a:rPr>
            <a:t> </a:t>
          </a:r>
          <a:r>
            <a:rPr lang="en-ZA" sz="2000" b="1" kern="1200" dirty="0" err="1">
              <a:solidFill>
                <a:schemeClr val="tx1"/>
              </a:solidFill>
            </a:rPr>
            <a:t>verdra</a:t>
          </a:r>
          <a:r>
            <a:rPr lang="en-ZA" sz="2000" b="1" kern="1200" dirty="0">
              <a:solidFill>
                <a:schemeClr val="tx1"/>
              </a:solidFill>
            </a:rPr>
            <a:t> </a:t>
          </a:r>
          <a:r>
            <a:rPr lang="en" sz="2000" b="1" kern="1200" dirty="0">
              <a:solidFill>
                <a:schemeClr val="tx1"/>
              </a:solidFill>
            </a:rPr>
            <a:t>(2 Kor. 6:4-5)</a:t>
          </a: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tx1"/>
              </a:solidFill>
            </a:rPr>
            <a:t>Om die vrug van die Gees te dra </a:t>
          </a:r>
          <a:r>
            <a:rPr lang="en" sz="2000" b="1" kern="1200" dirty="0">
              <a:solidFill>
                <a:schemeClr val="tx1"/>
              </a:solidFill>
            </a:rPr>
            <a:t>(2 Kor. 6:6)</a:t>
          </a: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tx1"/>
              </a:solidFill>
            </a:rPr>
            <a:t>Om waarheidsgetrou en regverdig te wees </a:t>
          </a:r>
          <a:r>
            <a:rPr lang="en" sz="2000" b="1" kern="1200" dirty="0">
              <a:solidFill>
                <a:schemeClr val="tx1"/>
              </a:solidFill>
            </a:rPr>
            <a:t>(2 Kor. 6:7)</a:t>
          </a: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ZA" sz="2000" b="1" kern="1200" dirty="0">
              <a:solidFill>
                <a:schemeClr val="tx1"/>
              </a:solidFill>
            </a:rPr>
            <a:t>Om </a:t>
          </a:r>
          <a:r>
            <a:rPr lang="en-ZA" sz="2000" b="1" kern="1200" dirty="0" err="1">
              <a:solidFill>
                <a:schemeClr val="tx1"/>
              </a:solidFill>
            </a:rPr>
            <a:t>onder</a:t>
          </a:r>
          <a:r>
            <a:rPr lang="en-ZA" sz="2000" b="1" kern="1200" dirty="0">
              <a:solidFill>
                <a:schemeClr val="tx1"/>
              </a:solidFill>
            </a:rPr>
            <a:t> alle </a:t>
          </a:r>
          <a:r>
            <a:rPr lang="en-ZA" sz="2000" b="1" kern="1200" dirty="0" err="1">
              <a:solidFill>
                <a:schemeClr val="tx1"/>
              </a:solidFill>
            </a:rPr>
            <a:t>omstandighede</a:t>
          </a:r>
          <a:r>
            <a:rPr lang="en-ZA" sz="2000" b="1" kern="1200" dirty="0">
              <a:solidFill>
                <a:schemeClr val="tx1"/>
              </a:solidFill>
            </a:rPr>
            <a:t> </a:t>
          </a:r>
          <a:r>
            <a:rPr lang="en-ZA" sz="2000" b="1" kern="1200" dirty="0" err="1">
              <a:solidFill>
                <a:schemeClr val="tx1"/>
              </a:solidFill>
            </a:rPr>
            <a:t>standvastig</a:t>
          </a:r>
          <a:r>
            <a:rPr lang="en-ZA" sz="2000" b="1" kern="1200" dirty="0">
              <a:solidFill>
                <a:schemeClr val="tx1"/>
              </a:solidFill>
            </a:rPr>
            <a:t> </a:t>
          </a:r>
          <a:r>
            <a:rPr lang="en-ZA" sz="2000" b="1" kern="1200" dirty="0" err="1">
              <a:solidFill>
                <a:schemeClr val="tx1"/>
              </a:solidFill>
            </a:rPr>
            <a:t>te</a:t>
          </a:r>
          <a:r>
            <a:rPr lang="en-ZA" sz="2000" b="1" kern="1200" dirty="0">
              <a:solidFill>
                <a:schemeClr val="tx1"/>
              </a:solidFill>
            </a:rPr>
            <a:t> </a:t>
          </a:r>
          <a:r>
            <a:rPr lang="en-ZA" sz="2000" b="1" kern="1200" dirty="0" err="1">
              <a:solidFill>
                <a:schemeClr val="tx1"/>
              </a:solidFill>
            </a:rPr>
            <a:t>bly</a:t>
          </a:r>
          <a:br>
            <a:rPr lang="es-ES" sz="2000" b="1" kern="1200" dirty="0">
              <a:solidFill>
                <a:schemeClr val="tx1"/>
              </a:solidFill>
            </a:rPr>
          </a:br>
          <a:r>
            <a:rPr lang="en" sz="2000" b="1" kern="1200" dirty="0">
              <a:solidFill>
                <a:schemeClr val="tx1"/>
              </a:solidFill>
            </a:rPr>
            <a:t>(2 Kor. 6:8-10)</a:t>
          </a: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tx1"/>
              </a:solidFill>
            </a:rPr>
            <a:t>Om ons harte vir ander oop te maak </a:t>
          </a:r>
          <a:r>
            <a:rPr lang="en" sz="2000" b="1" kern="1200" dirty="0">
              <a:solidFill>
                <a:schemeClr val="tx1"/>
              </a:solidFill>
            </a:rPr>
            <a:t>(2 Kor. 6:11-13)</a:t>
          </a: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tx1"/>
              </a:solidFill>
            </a:rPr>
            <a:t>Om ons van die skadelike invloed van ongelowiges af te sonder </a:t>
          </a:r>
          <a:r>
            <a:rPr lang="en" sz="2000" b="1" kern="1200" dirty="0">
              <a:solidFill>
                <a:schemeClr val="tx1"/>
              </a:solidFill>
            </a:rPr>
            <a:t>(2 Kor. 6:14-15)</a:t>
          </a: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41929"/>
          <a:ext cx="4724399" cy="17136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33248"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nl-NL" sz="2000" b="1" kern="1200" dirty="0"/>
            <a:t>Gaan weg uit die plekke van sonde</a:t>
          </a:r>
          <a:endParaRPr lang="en" sz="2000" b="1" kern="1200" dirty="0"/>
        </a:p>
        <a:p>
          <a:pPr marL="228600" lvl="1" indent="-228600" algn="l" defTabSz="889000">
            <a:lnSpc>
              <a:spcPct val="90000"/>
            </a:lnSpc>
            <a:spcBef>
              <a:spcPct val="0"/>
            </a:spcBef>
            <a:spcAft>
              <a:spcPct val="15000"/>
            </a:spcAft>
            <a:buClr>
              <a:schemeClr val="accent5">
                <a:lumMod val="75000"/>
              </a:schemeClr>
            </a:buClr>
            <a:buChar char="•"/>
          </a:pPr>
          <a:r>
            <a:rPr lang="nl-NL" sz="2000" b="1" kern="1200" dirty="0"/>
            <a:t>Sonder julle van sondaars af</a:t>
          </a:r>
          <a:endParaRPr lang="en" sz="2000" b="1" kern="1200" dirty="0"/>
        </a:p>
        <a:p>
          <a:pPr marL="228600" lvl="1" indent="-228600" algn="l" defTabSz="889000">
            <a:lnSpc>
              <a:spcPct val="90000"/>
            </a:lnSpc>
            <a:spcBef>
              <a:spcPct val="0"/>
            </a:spcBef>
            <a:spcAft>
              <a:spcPct val="15000"/>
            </a:spcAft>
            <a:buClr>
              <a:schemeClr val="accent5">
                <a:lumMod val="75000"/>
              </a:schemeClr>
            </a:buClr>
            <a:buChar char="•"/>
          </a:pPr>
          <a:r>
            <a:rPr lang="nl-NL" sz="2000" b="1" kern="1200" dirty="0"/>
            <a:t>Moenie aan iets onreins raak nie</a:t>
          </a:r>
          <a:endParaRPr lang="en" sz="2000" b="1" kern="1200" dirty="0"/>
        </a:p>
      </dsp:txBody>
      <dsp:txXfrm>
        <a:off x="0" y="241929"/>
        <a:ext cx="4724399" cy="1713600"/>
      </dsp:txXfrm>
    </dsp:sp>
    <dsp:sp modelId="{8CA31D7B-4932-4101-A40D-C4E41FBF3C33}">
      <dsp:nvSpPr>
        <dsp:cNvPr id="0" name=""/>
        <dsp:cNvSpPr/>
      </dsp:nvSpPr>
      <dsp:spPr>
        <a:xfrm>
          <a:off x="236220" y="5769"/>
          <a:ext cx="3307080" cy="4723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n-ZA" sz="2400" b="1" kern="1200" dirty="0" err="1"/>
            <a:t>Roeping</a:t>
          </a:r>
          <a:endParaRPr lang="en" sz="2400" b="1" kern="1200" dirty="0"/>
        </a:p>
      </dsp:txBody>
      <dsp:txXfrm>
        <a:off x="259277" y="28826"/>
        <a:ext cx="3260966" cy="426206"/>
      </dsp:txXfrm>
    </dsp:sp>
    <dsp:sp modelId="{0B77B9BE-14BF-4E81-B518-2EB7008C0C27}">
      <dsp:nvSpPr>
        <dsp:cNvPr id="0" name=""/>
        <dsp:cNvSpPr/>
      </dsp:nvSpPr>
      <dsp:spPr>
        <a:xfrm>
          <a:off x="0" y="2255486"/>
          <a:ext cx="4724399" cy="20664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33248"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en-GB" sz="2000" b="1" kern="1200" dirty="0"/>
            <a:t>Ek </a:t>
          </a:r>
          <a:r>
            <a:rPr lang="en-GB" sz="2000" b="1" kern="1200" dirty="0" err="1"/>
            <a:t>sal</a:t>
          </a:r>
          <a:r>
            <a:rPr lang="en-GB" sz="2000" b="1" kern="1200" dirty="0"/>
            <a:t> by </a:t>
          </a:r>
          <a:r>
            <a:rPr lang="en-GB" sz="2000" b="1" kern="1200" dirty="0" err="1"/>
            <a:t>julle</a:t>
          </a:r>
          <a:r>
            <a:rPr lang="en-GB" sz="2000" b="1" kern="1200" dirty="0"/>
            <a:t> </a:t>
          </a:r>
          <a:r>
            <a:rPr lang="en-GB" sz="2000" b="1" kern="1200" dirty="0" err="1"/>
            <a:t>woon</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en-ZA" sz="2000" b="1" kern="1200" dirty="0"/>
            <a:t>Ek </a:t>
          </a:r>
          <a:r>
            <a:rPr lang="en-ZA" sz="2000" b="1" kern="1200" dirty="0" err="1"/>
            <a:t>sal</a:t>
          </a:r>
          <a:r>
            <a:rPr lang="en-ZA" sz="2000" b="1" kern="1200" dirty="0"/>
            <a:t> </a:t>
          </a:r>
          <a:r>
            <a:rPr lang="en-ZA" sz="2000" b="1" kern="1200" dirty="0" err="1"/>
            <a:t>julle</a:t>
          </a:r>
          <a:r>
            <a:rPr lang="en-ZA" sz="2000" b="1" kern="1200" dirty="0"/>
            <a:t> God wees</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en-ZA" sz="2000" b="1" kern="1200" dirty="0"/>
            <a:t>Julle </a:t>
          </a:r>
          <a:r>
            <a:rPr lang="en-ZA" sz="2000" b="1" kern="1200" dirty="0" err="1"/>
            <a:t>sal</a:t>
          </a:r>
          <a:r>
            <a:rPr lang="en-ZA" sz="2000" b="1" kern="1200" dirty="0"/>
            <a:t> my volk wees</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en-ZA" sz="2000" b="1" kern="1200" dirty="0"/>
            <a:t>Ek </a:t>
          </a:r>
          <a:r>
            <a:rPr lang="en-ZA" sz="2000" b="1" kern="1200" dirty="0" err="1"/>
            <a:t>sal</a:t>
          </a:r>
          <a:r>
            <a:rPr lang="en-ZA" sz="2000" b="1" kern="1200" dirty="0"/>
            <a:t> </a:t>
          </a:r>
          <a:r>
            <a:rPr lang="en-ZA" sz="2000" b="1" kern="1200" dirty="0" err="1"/>
            <a:t>julle</a:t>
          </a:r>
          <a:r>
            <a:rPr lang="en-ZA" sz="2000" b="1" kern="1200" dirty="0"/>
            <a:t> </a:t>
          </a:r>
          <a:r>
            <a:rPr lang="en-ZA" sz="2000" b="1" kern="1200" dirty="0" err="1"/>
            <a:t>aanneem</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nl-NL" sz="2000" b="1" kern="1200" dirty="0"/>
            <a:t>Ek sal vir julle ’n Vader wees</a:t>
          </a:r>
          <a:endParaRPr lang="en" sz="2000" b="1" kern="1200" dirty="0"/>
        </a:p>
      </dsp:txBody>
      <dsp:txXfrm>
        <a:off x="0" y="2255486"/>
        <a:ext cx="4724399" cy="2066400"/>
      </dsp:txXfrm>
    </dsp:sp>
    <dsp:sp modelId="{10D1A03A-6952-4C5D-9531-7BD8145E38A2}">
      <dsp:nvSpPr>
        <dsp:cNvPr id="0" name=""/>
        <dsp:cNvSpPr/>
      </dsp:nvSpPr>
      <dsp:spPr>
        <a:xfrm>
          <a:off x="236220" y="2041929"/>
          <a:ext cx="3307080" cy="47232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n-ZA" sz="2400" b="1" kern="1200" dirty="0" err="1"/>
            <a:t>Gevolge</a:t>
          </a:r>
          <a:endParaRPr lang="en" sz="2400" b="1" kern="1200" dirty="0"/>
        </a:p>
      </dsp:txBody>
      <dsp:txXfrm>
        <a:off x="259277" y="2064986"/>
        <a:ext cx="3260966" cy="426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AA4C5D-ACC1-4C22-8F62-F320C1AB69BD}" type="datetimeFigureOut">
              <a:rPr lang="en-ZA" smtClean="0"/>
              <a:t>2026/08/10</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ED5D2C-4BFA-4953-8362-9B2F1BAD4DAB}" type="slidenum">
              <a:rPr lang="en-ZA" smtClean="0"/>
              <a:t>‹Nº›</a:t>
            </a:fld>
            <a:endParaRPr lang="en-ZA"/>
          </a:p>
        </p:txBody>
      </p:sp>
    </p:spTree>
    <p:extLst>
      <p:ext uri="{BB962C8B-B14F-4D97-AF65-F5344CB8AC3E}">
        <p14:creationId xmlns:p14="http://schemas.microsoft.com/office/powerpoint/2010/main" val="1661651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4ED5D2C-4BFA-4953-8362-9B2F1BAD4DAB}" type="slidenum">
              <a:rPr lang="en-ZA" smtClean="0"/>
              <a:t>3</a:t>
            </a:fld>
            <a:endParaRPr lang="en-ZA"/>
          </a:p>
        </p:txBody>
      </p:sp>
    </p:spTree>
    <p:extLst>
      <p:ext uri="{BB962C8B-B14F-4D97-AF65-F5344CB8AC3E}">
        <p14:creationId xmlns:p14="http://schemas.microsoft.com/office/powerpoint/2010/main" val="159856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4ED5D2C-4BFA-4953-8362-9B2F1BAD4DAB}" type="slidenum">
              <a:rPr lang="en-ZA" smtClean="0"/>
              <a:t>5</a:t>
            </a:fld>
            <a:endParaRPr lang="en-ZA"/>
          </a:p>
        </p:txBody>
      </p:sp>
    </p:spTree>
    <p:extLst>
      <p:ext uri="{BB962C8B-B14F-4D97-AF65-F5344CB8AC3E}">
        <p14:creationId xmlns:p14="http://schemas.microsoft.com/office/powerpoint/2010/main" val="1358408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4ED5D2C-4BFA-4953-8362-9B2F1BAD4DAB}" type="slidenum">
              <a:rPr lang="en-ZA" smtClean="0"/>
              <a:t>9</a:t>
            </a:fld>
            <a:endParaRPr lang="en-ZA"/>
          </a:p>
        </p:txBody>
      </p:sp>
    </p:spTree>
    <p:extLst>
      <p:ext uri="{BB962C8B-B14F-4D97-AF65-F5344CB8AC3E}">
        <p14:creationId xmlns:p14="http://schemas.microsoft.com/office/powerpoint/2010/main" val="3588364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44ED5D2C-4BFA-4953-8362-9B2F1BAD4DAB}" type="slidenum">
              <a:rPr lang="en-ZA" smtClean="0"/>
              <a:t>11</a:t>
            </a:fld>
            <a:endParaRPr lang="en-ZA"/>
          </a:p>
        </p:txBody>
      </p:sp>
    </p:spTree>
    <p:extLst>
      <p:ext uri="{BB962C8B-B14F-4D97-AF65-F5344CB8AC3E}">
        <p14:creationId xmlns:p14="http://schemas.microsoft.com/office/powerpoint/2010/main" val="1812408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10/08/2026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10/08/2026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10/08/2026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10/08/2026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10/08/2026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10/08/2026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10/08/2026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10/08/2026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10/08/2026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10/08/2026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10/08/2026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10/08/2026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10/08/2026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10/08/2026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35.jpeg"/><Relationship Id="rId7" Type="http://schemas.openxmlformats.org/officeDocument/2006/relationships/diagramLayout" Target="../diagrams/layout5.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Data" Target="../diagrams/data5.xml"/><Relationship Id="rId5" Type="http://schemas.openxmlformats.org/officeDocument/2006/relationships/image" Target="../media/image37.jpeg"/><Relationship Id="rId10" Type="http://schemas.microsoft.com/office/2007/relationships/diagramDrawing" Target="../diagrams/drawing5.xml"/><Relationship Id="rId4" Type="http://schemas.openxmlformats.org/officeDocument/2006/relationships/image" Target="../media/image36.jpeg"/><Relationship Id="rId9" Type="http://schemas.openxmlformats.org/officeDocument/2006/relationships/diagramColors" Target="../diagrams/colors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microsoft.com/office/2007/relationships/hdphoto" Target="../media/hdphoto1.wdp"/><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e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e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32.jpe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 Id="rId1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1" y="4537250"/>
            <a:ext cx="6257925" cy="1446550"/>
          </a:xfrm>
          <a:prstGeom prst="rect">
            <a:avLst/>
          </a:prstGeom>
          <a:noFill/>
        </p:spPr>
        <p:txBody>
          <a:bodyPr wrap="square" rtlCol="0">
            <a:spAutoFit/>
          </a:bodyPr>
          <a:lstStyle/>
          <a:p>
            <a:r>
              <a:rPr lang="en-ZA" sz="4400" b="1" dirty="0">
                <a:ln w="6600">
                  <a:solidFill>
                    <a:schemeClr val="accent2"/>
                  </a:solidFill>
                  <a:prstDash val="solid"/>
                </a:ln>
                <a:solidFill>
                  <a:srgbClr val="FFFFFF"/>
                </a:solidFill>
                <a:effectLst>
                  <a:outerShdw dist="38100" dir="2700000" algn="tl" rotWithShape="0">
                    <a:schemeClr val="accent2"/>
                  </a:outerShdw>
                </a:effectLst>
              </a:rPr>
              <a:t>’n WARE CHRISTELIKE BEDIENING</a:t>
            </a:r>
            <a:endParaRPr lang="en" sz="44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1084100"/>
            <a:ext cx="1513047" cy="923330"/>
          </a:xfrm>
          <a:prstGeom prst="rect">
            <a:avLst/>
          </a:prstGeom>
          <a:noFill/>
        </p:spPr>
        <p:txBody>
          <a:bodyPr wrap="square" rtlCol="0">
            <a:spAutoFit/>
            <a:scene3d>
              <a:camera prst="isometricOffAxis2Left"/>
              <a:lightRig rig="threePt" dir="t"/>
            </a:scene3d>
            <a:sp3d/>
          </a:bodyPr>
          <a:lstStyle/>
          <a:p>
            <a:pPr algn="ctr"/>
            <a:r>
              <a:rPr lang="en" b="1" dirty="0">
                <a:solidFill>
                  <a:srgbClr val="543F22"/>
                </a:solidFill>
              </a:rPr>
              <a:t>Les 10 vir September 5, 2026</a:t>
            </a: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en-ZA"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DIE RESULTAAT VAN GESAMENTLIKE INSPANNING</a:t>
            </a:r>
            <a:endPar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endParaRP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en"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VERTROOSTING EN VREUGDE</a:t>
            </a: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2">
                    <a:lumMod val="50000"/>
                  </a:schemeClr>
                </a:solidFill>
                <a:latin typeface="Comic Sans MS" panose="030F0702030302020204" pitchFamily="66" charset="0"/>
              </a:rPr>
              <a:t>“</a:t>
            </a:r>
            <a:r>
              <a:rPr lang="nl-NL" b="1" dirty="0">
                <a:solidFill>
                  <a:schemeClr val="accent2">
                    <a:lumMod val="50000"/>
                  </a:schemeClr>
                </a:solidFill>
                <a:latin typeface="Comic Sans MS" panose="030F0702030302020204" pitchFamily="66" charset="0"/>
              </a:rPr>
              <a:t>Ek het groot vrymoedigheid teenoor julle; my roem oor julle is groot; ek is vervul met troos; ek loop oor van blydskap in al ons verdrukking.” </a:t>
            </a:r>
            <a:r>
              <a:rPr lang="en" sz="1400" b="1" dirty="0">
                <a:solidFill>
                  <a:schemeClr val="accent2">
                    <a:lumMod val="50000"/>
                  </a:schemeClr>
                </a:solidFill>
                <a:latin typeface="Comic Sans MS" panose="030F0702030302020204" pitchFamily="66" charset="0"/>
              </a:rPr>
              <a:t>(2 </a:t>
            </a:r>
            <a:r>
              <a:rPr lang="en-ZA" sz="1400" b="1" dirty="0" err="1">
                <a:solidFill>
                  <a:schemeClr val="accent2">
                    <a:lumMod val="50000"/>
                  </a:schemeClr>
                </a:solidFill>
                <a:latin typeface="Comic Sans MS" panose="030F0702030302020204" pitchFamily="66" charset="0"/>
              </a:rPr>
              <a:t>Korintiërs</a:t>
            </a:r>
            <a:r>
              <a:rPr lang="en" sz="1400" b="1" dirty="0">
                <a:solidFill>
                  <a:schemeClr val="accent2">
                    <a:lumMod val="50000"/>
                  </a:schemeClr>
                </a:solidFill>
                <a:latin typeface="Comic Sans MS" panose="030F0702030302020204" pitchFamily="66" charset="0"/>
              </a:rPr>
              <a:t> 7:4)</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328715"/>
            <a:ext cx="6570044" cy="1015663"/>
          </a:xfrm>
          <a:prstGeom prst="rect">
            <a:avLst/>
          </a:prstGeom>
          <a:noFill/>
        </p:spPr>
        <p:txBody>
          <a:bodyPr wrap="square" rtlCol="0">
            <a:spAutoFit/>
          </a:bodyPr>
          <a:lstStyle/>
          <a:p>
            <a:pPr>
              <a:spcBef>
                <a:spcPts val="600"/>
              </a:spcBef>
            </a:pPr>
            <a:r>
              <a:rPr lang="nl-NL" sz="2000" b="1" dirty="0"/>
              <a:t>Ten spyte van die probleme waarmee Paulus te kampe gehad het, was hy oorstelp van vreugde (2 Kor. 7:4). Wat het hierdie vreugde veroorsaak?</a:t>
            </a:r>
            <a:endParaRPr lang="en" sz="2000" b="1" dirty="0"/>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903052" y="4623840"/>
            <a:ext cx="9143198" cy="1015663"/>
          </a:xfrm>
          <a:prstGeom prst="rect">
            <a:avLst/>
          </a:prstGeom>
          <a:noFill/>
        </p:spPr>
        <p:txBody>
          <a:bodyPr wrap="square">
            <a:spAutoFit/>
          </a:bodyPr>
          <a:lstStyle/>
          <a:p>
            <a:pPr>
              <a:spcBef>
                <a:spcPts val="600"/>
              </a:spcBef>
            </a:pPr>
            <a:r>
              <a:rPr lang="nl-NL" sz="2000" b="1" dirty="0"/>
              <a:t>Daar was dus vertroosting vir almal. Titus, Paulus se metgesel, is vertroos</a:t>
            </a:r>
            <a:r>
              <a:rPr lang="en" sz="2000" b="1" dirty="0"/>
              <a:t>.                                    (2 Kor. 7:7). </a:t>
            </a:r>
            <a:r>
              <a:rPr lang="nl-NL" sz="2000" b="1" dirty="0"/>
              <a:t>Paulus is deur Titus se aankoms vertroos </a:t>
            </a:r>
            <a:r>
              <a:rPr lang="en" sz="2000" b="1" dirty="0"/>
              <a:t>(2 Kor. 7:6). </a:t>
            </a:r>
            <a:r>
              <a:rPr lang="nl-NL" sz="2000" b="1" dirty="0"/>
              <a:t>Die Korintiërs is vertroos, en dit het ook vir Paulus vertroosting gebring </a:t>
            </a:r>
            <a:r>
              <a:rPr lang="en" sz="2000" b="1" dirty="0"/>
              <a:t>(2 Kor. 7:13).</a:t>
            </a:r>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242366"/>
            <a:ext cx="6570043" cy="1631216"/>
          </a:xfrm>
          <a:prstGeom prst="rect">
            <a:avLst/>
          </a:prstGeom>
          <a:noFill/>
        </p:spPr>
        <p:txBody>
          <a:bodyPr wrap="square">
            <a:spAutoFit/>
          </a:bodyPr>
          <a:lstStyle/>
          <a:p>
            <a:pPr lvl="0">
              <a:spcBef>
                <a:spcPts val="600"/>
              </a:spcBef>
              <a:defRPr/>
            </a:pPr>
            <a:r>
              <a:rPr lang="nl-NL" sz="2000" b="1" dirty="0">
                <a:solidFill>
                  <a:prstClr val="black"/>
                </a:solidFill>
              </a:rPr>
              <a:t>Paulus het ’n streng brief aan die Korintiërs geskryf, wat hulle bedroef het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(Kor. 7:8). </a:t>
            </a:r>
            <a:r>
              <a:rPr lang="nl-NL" sz="2000" b="1" dirty="0">
                <a:solidFill>
                  <a:prstClr val="black"/>
                </a:solidFill>
              </a:rPr>
              <a:t>Maar hierdie droefheid het hulle tot bekering gelei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Kor. 7:9-10). </a:t>
            </a:r>
            <a:r>
              <a:rPr lang="nl-NL" sz="2000" b="1" dirty="0">
                <a:solidFill>
                  <a:prstClr val="black"/>
                </a:solidFill>
              </a:rPr>
              <a:t>Dit het ’n volkome verandering in hulle verhouding met Paulus en met mekaar teweeggebring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a:t>
            </a:r>
            <a:r>
              <a:rPr lang="en" sz="2000" b="1" noProof="0" dirty="0">
                <a:solidFill>
                  <a:prstClr val="black"/>
                </a:solidFill>
                <a:latin typeface="Aptos" panose="02110004020202020204"/>
              </a:rPr>
              <a:t>K</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or. 7:11-12).</a:t>
            </a: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798423"/>
            <a:ext cx="9143198" cy="1015663"/>
          </a:xfrm>
          <a:prstGeom prst="rect">
            <a:avLst/>
          </a:prstGeom>
          <a:noFill/>
        </p:spPr>
        <p:txBody>
          <a:bodyPr wrap="square">
            <a:spAutoFit/>
          </a:bodyPr>
          <a:lstStyle/>
          <a:p>
            <a:pPr lvl="0">
              <a:spcBef>
                <a:spcPts val="600"/>
              </a:spcBef>
              <a:defRPr/>
            </a:pPr>
            <a:r>
              <a:rPr lang="nl-NL" sz="2000" b="1" dirty="0">
                <a:solidFill>
                  <a:prstClr val="black"/>
                </a:solidFill>
              </a:rPr>
              <a:t>Maar Paulus het geen krediet daarvoor geneem nie. As predikers en lidmate vreugde en vertroosting kan ervaar, is dit omdat God “die nederiges vertroos”</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Kor. 7:6a).</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3237885" y="578302"/>
            <a:ext cx="8582025" cy="5370701"/>
          </a:xfrm>
          <a:prstGeom prst="rect">
            <a:avLst/>
          </a:prstGeom>
          <a:noFill/>
        </p:spPr>
        <p:txBody>
          <a:bodyPr wrap="square">
            <a:spAutoFit/>
          </a:bodyPr>
          <a:lstStyle/>
          <a:p>
            <a:pPr>
              <a:spcBef>
                <a:spcPts val="600"/>
              </a:spcBef>
            </a:pPr>
            <a:r>
              <a:rPr lang="nl-NL" sz="2600" b="1" dirty="0">
                <a:latin typeface="Constantia" panose="02030602050306030303" pitchFamily="18" charset="0"/>
              </a:rPr>
              <a:t>“Bediening beteken diens, en tot hierdie bediening is ons almal geroep. Dit is ’n oneer teenoor God wanneer iemand kies om ’n lewe te lei wat slegs op eie behae gerig is. My broeders en susters, besef julle dat duisende en duisende siele elke jaar verlore gaan en in hulle sondes sterf omdat die lig van die waarheid nie op hulle lewenspad geskyn het nie?”</a:t>
            </a:r>
          </a:p>
          <a:p>
            <a:pPr>
              <a:spcBef>
                <a:spcPts val="600"/>
              </a:spcBef>
            </a:pPr>
            <a:r>
              <a:rPr lang="nl-NL" sz="2600" b="1" dirty="0">
                <a:latin typeface="Constantia" panose="02030602050306030303" pitchFamily="18" charset="0"/>
              </a:rPr>
              <a:t>Daar is ’n groot werk wat in ons wêreld gedoen moet word. Mans en vroue moet tot bekering kom, nie deur die gawe van tale of deur die werking van wonderwerke nie, maar deur die verkondiging van Christus wat gekruisig is. Waarom moet ons die poging om die wêreld ’n beter plek te maak, uitstel?</a:t>
            </a:r>
            <a:endParaRPr lang="en"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4655570" cy="338554"/>
          </a:xfrm>
          <a:prstGeom prst="rect">
            <a:avLst/>
          </a:prstGeom>
          <a:noFill/>
        </p:spPr>
        <p:txBody>
          <a:bodyPr wrap="none" rtlCol="0">
            <a:spAutoFit/>
          </a:bodyPr>
          <a:lstStyle/>
          <a:p>
            <a:r>
              <a:rPr lang="en" sz="1600" b="1" dirty="0"/>
              <a:t>Vry vertaal uit EGW (</a:t>
            </a:r>
            <a:r>
              <a:rPr lang="en-US" sz="1600" b="1" dirty="0"/>
              <a:t>Reflecting Christ</a:t>
            </a:r>
            <a:r>
              <a:rPr lang="en" sz="1600" b="1" dirty="0"/>
              <a:t>, August 30)</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“In alles word ons verdruk, maar ons is nie terneergedruk nie; ons is oor raad verleë, maar nie radeloos nie; ons word vervolg, maar nie deur God verlaat nie, op die grond neergegooi, maar nie vernietig nie. Die sterwe van Jesus dra ons altyd saam in ons liggaam, sodat ook die lewe van Jesus sigbaar kan word in ons liggaam” </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(2 </a:t>
            </a:r>
            <a:r>
              <a:rPr kumimoji="0" lang="es-ES" sz="1400" b="1" i="0" u="none" strike="noStrike" kern="1200" cap="none" spc="0" normalizeH="0" baseline="0" noProof="0" dirty="0" err="1">
                <a:ln>
                  <a:noFill/>
                </a:ln>
                <a:solidFill>
                  <a:prstClr val="black"/>
                </a:solidFill>
                <a:effectLst>
                  <a:glow rad="101600">
                    <a:srgbClr val="EEF1F5"/>
                  </a:glow>
                </a:effectLst>
                <a:uLnTx/>
                <a:uFillTx/>
                <a:latin typeface="Comic Sans MS" panose="030F0702030302020204" pitchFamily="66" charset="0"/>
                <a:ea typeface="+mn-ea"/>
                <a:cs typeface="+mn-cs"/>
              </a:rPr>
              <a:t>Korintiërs</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4:8–10, </a:t>
            </a:r>
            <a:r>
              <a:rPr kumimoji="0" lang="es-ES" sz="11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NAB</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6757335" y="3472941"/>
            <a:ext cx="5329889" cy="3062377"/>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 sz="2000" b="1" dirty="0">
                <a:solidFill>
                  <a:srgbClr val="35559D"/>
                </a:solidFill>
              </a:rPr>
              <a:t>DIE WERK VAN DIE LERAAR</a:t>
            </a:r>
          </a:p>
          <a:p>
            <a:pPr lvl="1">
              <a:spcBef>
                <a:spcPts val="600"/>
              </a:spcBef>
            </a:pPr>
            <a:r>
              <a:rPr lang="en" sz="2000" b="1" dirty="0"/>
              <a:t>Bekwame predikers</a:t>
            </a:r>
          </a:p>
          <a:p>
            <a:pPr lvl="1">
              <a:spcBef>
                <a:spcPts val="600"/>
              </a:spcBef>
            </a:pPr>
            <a:r>
              <a:rPr lang="en" sz="2000" b="1" dirty="0"/>
              <a:t>Die risiko’s van bediening</a:t>
            </a:r>
          </a:p>
          <a:p>
            <a:pPr>
              <a:spcBef>
                <a:spcPts val="600"/>
              </a:spcBef>
            </a:pPr>
            <a:r>
              <a:rPr lang="en" sz="2000" b="1" dirty="0">
                <a:solidFill>
                  <a:srgbClr val="BA4242"/>
                </a:solidFill>
              </a:rPr>
              <a:t>DIE PLIGTE VAN DIE LIDMATE</a:t>
            </a:r>
          </a:p>
          <a:p>
            <a:pPr lvl="1">
              <a:spcBef>
                <a:spcPts val="600"/>
              </a:spcBef>
            </a:pPr>
            <a:r>
              <a:rPr lang="en-ZA" sz="2000" b="1" dirty="0"/>
              <a:t>Ambassadeurs van </a:t>
            </a:r>
            <a:r>
              <a:rPr lang="en-ZA" sz="2000" b="1" dirty="0" err="1"/>
              <a:t>versoening</a:t>
            </a:r>
            <a:endParaRPr lang="en" sz="2000" b="1" dirty="0"/>
          </a:p>
          <a:p>
            <a:pPr lvl="1">
              <a:spcBef>
                <a:spcPts val="600"/>
              </a:spcBef>
            </a:pPr>
            <a:r>
              <a:rPr lang="en-ZA" sz="2000" b="1" dirty="0"/>
              <a:t>Die </a:t>
            </a:r>
            <a:r>
              <a:rPr lang="en-ZA" sz="2000" b="1" dirty="0" err="1"/>
              <a:t>roeping</a:t>
            </a:r>
            <a:r>
              <a:rPr lang="en-ZA" sz="2000" b="1" dirty="0"/>
              <a:t> tot </a:t>
            </a:r>
            <a:r>
              <a:rPr lang="en-ZA" sz="2000" b="1" dirty="0" err="1"/>
              <a:t>heiligheid</a:t>
            </a:r>
            <a:endParaRPr lang="en" sz="2000" b="1" dirty="0"/>
          </a:p>
          <a:p>
            <a:pPr>
              <a:spcBef>
                <a:spcPts val="600"/>
              </a:spcBef>
            </a:pPr>
            <a:r>
              <a:rPr lang="en" b="1" dirty="0">
                <a:solidFill>
                  <a:srgbClr val="6B9B32"/>
                </a:solidFill>
              </a:rPr>
              <a:t>DIE RESULTAAT VAN GESAMENTLIKE INSPANNING</a:t>
            </a:r>
          </a:p>
          <a:p>
            <a:pPr lvl="1">
              <a:spcBef>
                <a:spcPts val="600"/>
              </a:spcBef>
            </a:pPr>
            <a:r>
              <a:rPr lang="en-ZA" sz="2000" b="1" dirty="0" err="1"/>
              <a:t>Vertroosting</a:t>
            </a:r>
            <a:r>
              <a:rPr lang="en-ZA" sz="2000" b="1" dirty="0"/>
              <a:t> </a:t>
            </a:r>
            <a:r>
              <a:rPr lang="en-ZA" sz="2000" b="1" dirty="0" err="1"/>
              <a:t>en</a:t>
            </a:r>
            <a:r>
              <a:rPr lang="en-ZA" sz="2000" b="1" dirty="0"/>
              <a:t> </a:t>
            </a:r>
            <a:r>
              <a:rPr lang="en-ZA" sz="2000" b="1" dirty="0" err="1"/>
              <a:t>vreugde</a:t>
            </a:r>
            <a:endParaRPr lang="en" sz="2000" b="1" dirty="0"/>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38" cy="1015663"/>
          </a:xfrm>
          <a:prstGeom prst="rect">
            <a:avLst/>
          </a:prstGeom>
          <a:noFill/>
        </p:spPr>
        <p:txBody>
          <a:bodyPr wrap="square" rtlCol="0">
            <a:spAutoFit/>
          </a:bodyPr>
          <a:lstStyle/>
          <a:p>
            <a:pPr>
              <a:spcBef>
                <a:spcPts val="600"/>
              </a:spcBef>
            </a:pPr>
            <a:r>
              <a:rPr lang="nl-NL" sz="2000" b="1" dirty="0"/>
              <a:t>Wie het gesê dat ’n leraar se lewe gemaklik is? Predikers van die evangelie dra ’n groot verantwoordelikheid, en hulle pogings is nie sonder gevaar nie.</a:t>
            </a:r>
            <a:endParaRPr lang="en" sz="2000" b="1" dirty="0"/>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92176" y="3554647"/>
            <a:ext cx="6099074"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12885" y="3485823"/>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10155" y="5795499"/>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6320502" y="4627662"/>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783435" y="5032610"/>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783435" y="4278061"/>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783435" y="3893100"/>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783435" y="545615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783434" y="6169471"/>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lvl="0">
              <a:spcBef>
                <a:spcPts val="600"/>
              </a:spcBef>
              <a:defRPr/>
            </a:pPr>
            <a:r>
              <a:rPr lang="nl-NL" sz="2000" b="1" dirty="0">
                <a:solidFill>
                  <a:prstClr val="black"/>
                </a:solidFill>
              </a:rPr>
              <a:t>Wanneer die kerk met sy predikers saamwerk en beslissende veranderinge in sy lewenswyse aanbring, word dit ’n versoenende krag wat vertroosting en vreugde aan almal bring</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323439"/>
          </a:xfrm>
          <a:prstGeom prst="rect">
            <a:avLst/>
          </a:prstGeom>
          <a:noFill/>
        </p:spPr>
        <p:txBody>
          <a:bodyPr wrap="square">
            <a:spAutoFit/>
          </a:bodyPr>
          <a:lstStyle/>
          <a:p>
            <a:pPr lvl="0">
              <a:spcBef>
                <a:spcPts val="600"/>
              </a:spcBef>
              <a:defRPr/>
            </a:pPr>
            <a:r>
              <a:rPr lang="nl-NL" sz="2000" b="1" dirty="0">
                <a:solidFill>
                  <a:prstClr val="black"/>
                </a:solidFill>
              </a:rPr>
              <a:t>Liefde vir siele wat verlore gaan, asook die teer sorg wat hulle moet bied om diegene wat reeds die evangelie aanvaar het, te ondersteun en geestelik op te bou, is wat ware predikers van roofsugtige wolwe onderskei.</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921168"/>
            <a:ext cx="10702413" cy="1015663"/>
          </a:xfrm>
          <a:prstGeom prst="rect">
            <a:avLst/>
          </a:prstGeom>
          <a:noFill/>
        </p:spPr>
        <p:txBody>
          <a:bodyPr wrap="square">
            <a:prstTxWarp prst="textTriangleInverted">
              <a:avLst/>
            </a:prstTxWarp>
            <a:spAutoFit/>
          </a:bodyPr>
          <a:lstStyle/>
          <a:p>
            <a:pPr algn="ctr"/>
            <a:r>
              <a:rPr lang="e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DIE WERK VAN DIE LERAAR</a:t>
            </a: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duotone>
              <a:schemeClr val="accent6">
                <a:shade val="45000"/>
                <a:satMod val="135000"/>
              </a:schemeClr>
              <a:prstClr val="white"/>
            </a:duotone>
            <a:extLst>
              <a:ext uri="{BEBA8EAE-BF5A-486C-A8C5-ECC9F3942E4B}">
                <a14:imgProps xmlns:a14="http://schemas.microsoft.com/office/drawing/2010/main">
                  <a14:imgLayer r:embed="rId4">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en" sz="4400" b="1" spc="600" dirty="0">
                <a:ln w="13462">
                  <a:noFill/>
                  <a:prstDash val="solid"/>
                </a:ln>
                <a:solidFill>
                  <a:schemeClr val="accent2">
                    <a:lumMod val="75000"/>
                  </a:schemeClr>
                </a:solidFill>
                <a:effectLst>
                  <a:outerShdw dist="25400" dir="2700000" algn="bl" rotWithShape="0">
                    <a:srgbClr val="FFFF00"/>
                  </a:outerShdw>
                </a:effectLst>
              </a:rPr>
              <a:t>BEVOEGDE PREDIKER</a:t>
            </a: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245710"/>
            <a:ext cx="6664717" cy="1554272"/>
          </a:xfrm>
          <a:prstGeom prst="rect">
            <a:avLst/>
          </a:prstGeom>
          <a:noFill/>
        </p:spPr>
        <p:txBody>
          <a:bodyPr wrap="square" rtlCol="0">
            <a:spAutoFit/>
          </a:bodyPr>
          <a:lstStyle/>
          <a:p>
            <a:pPr>
              <a:spcBef>
                <a:spcPts val="600"/>
              </a:spcBef>
            </a:pPr>
            <a:r>
              <a:rPr lang="nl-NL" sz="1900" b="1" dirty="0"/>
              <a:t>Sommige dinge verander nie veel met verloop van tyd nie. Aanbevelingsbriewe maak vandag nog deure oop, net soos in die eerste eeu. Het Paulus ’n aanbevelings-brief nodig gehad om deur die kerk in Korinte aanvaar te word? </a:t>
            </a:r>
            <a:r>
              <a:rPr lang="en" sz="1900" b="1" dirty="0"/>
              <a:t>(2 </a:t>
            </a:r>
            <a:r>
              <a:rPr lang="en-ZA" sz="1900" b="1" dirty="0" err="1"/>
              <a:t>Korintiërs</a:t>
            </a:r>
            <a:r>
              <a:rPr lang="en" sz="1900" b="1" dirty="0"/>
              <a:t> 3:1)</a:t>
            </a:r>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a:t>
            </a:r>
            <a:r>
              <a:rPr lang="nl-NL" b="1" dirty="0">
                <a:solidFill>
                  <a:srgbClr val="7030A0"/>
                </a:solidFill>
                <a:latin typeface="Comic Sans MS" panose="030F0702030302020204" pitchFamily="66" charset="0"/>
              </a:rPr>
              <a:t>Julle is ons brief, geskrywe in ons harte, geken en gelees deur alle mense;</a:t>
            </a:r>
            <a:r>
              <a:rPr lang="en" b="1" dirty="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(2 </a:t>
            </a:r>
            <a:r>
              <a:rPr lang="en-ZA" sz="1400" b="1" dirty="0" err="1">
                <a:solidFill>
                  <a:srgbClr val="7030A0"/>
                </a:solidFill>
                <a:latin typeface="Comic Sans MS" panose="030F0702030302020204" pitchFamily="66" charset="0"/>
              </a:rPr>
              <a:t>Korintiërs</a:t>
            </a:r>
            <a:r>
              <a:rPr lang="en" sz="1400" b="1" dirty="0">
                <a:solidFill>
                  <a:srgbClr val="7030A0"/>
                </a:solidFill>
                <a:latin typeface="Comic Sans MS" panose="030F0702030302020204" pitchFamily="66" charset="0"/>
              </a:rPr>
              <a:t> 3:2)</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7365358" y="4613159"/>
            <a:ext cx="467178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11262" y="3873538"/>
            <a:ext cx="5230762" cy="1554272"/>
          </a:xfrm>
          <a:prstGeom prst="rect">
            <a:avLst/>
          </a:prstGeom>
          <a:noFill/>
        </p:spPr>
        <p:txBody>
          <a:bodyPr wrap="square">
            <a:spAutoFit/>
          </a:bodyPr>
          <a:lstStyle/>
          <a:p>
            <a:pPr>
              <a:spcBef>
                <a:spcPts val="600"/>
              </a:spcBef>
            </a:pPr>
            <a:r>
              <a:rPr lang="nl-NL" sz="1900" b="1" dirty="0"/>
              <a:t>Paulus en sy medewerkers was </a:t>
            </a:r>
            <a:r>
              <a:rPr lang="en" sz="1900" b="1" dirty="0"/>
              <a:t>“</a:t>
            </a:r>
            <a:r>
              <a:rPr lang="nl-NL" sz="1900" b="1" dirty="0"/>
              <a:t>bekwaam gemaak om bedienaars van 'n nuwe verbond te wees” (</a:t>
            </a:r>
            <a:r>
              <a:rPr lang="en" sz="1900" b="1" dirty="0"/>
              <a:t>2 Kor. 3:6 NAB). </a:t>
            </a:r>
            <a:r>
              <a:rPr lang="nl-NL" sz="1900" b="1" dirty="0"/>
              <a:t>’n Heerlike verbond, deur die Gees op die hart geskryf met die oog op die ewige lewe.</a:t>
            </a:r>
            <a:endParaRPr lang="en" sz="1900" b="1" dirty="0"/>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9"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27107" y="2705818"/>
            <a:ext cx="6705597" cy="1261884"/>
          </a:xfrm>
          <a:prstGeom prst="rect">
            <a:avLst/>
          </a:prstGeom>
          <a:noFill/>
        </p:spPr>
        <p:txBody>
          <a:bodyPr wrap="square">
            <a:spAutoFit/>
          </a:bodyPr>
          <a:lstStyle/>
          <a:p>
            <a:pPr lvl="0">
              <a:spcBef>
                <a:spcPts val="600"/>
              </a:spcBef>
              <a:defRPr/>
            </a:pPr>
            <a:r>
              <a:rPr lang="nl-NL" sz="1900" b="1" dirty="0">
                <a:solidFill>
                  <a:prstClr val="black"/>
                </a:solidFill>
              </a:rPr>
              <a:t>Hy het die beste aanbevelingsbrief gehad wat beskikbaar was: die Korintiërs self </a:t>
            </a:r>
            <a:r>
              <a:rPr kumimoji="0" lang="en" sz="1900" b="1" i="0" u="none" strike="noStrike" kern="1200" cap="none" spc="0" normalizeH="0" baseline="0" noProof="0" dirty="0">
                <a:ln>
                  <a:noFill/>
                </a:ln>
                <a:solidFill>
                  <a:prstClr val="black"/>
                </a:solidFill>
                <a:effectLst/>
                <a:uLnTx/>
                <a:uFillTx/>
                <a:latin typeface="Aptos" panose="02110004020202020204"/>
              </a:rPr>
              <a:t>(2 Kor. 3:2). </a:t>
            </a:r>
            <a:r>
              <a:rPr lang="nl-NL" sz="1900" b="1" dirty="0">
                <a:solidFill>
                  <a:prstClr val="black"/>
                </a:solidFill>
              </a:rPr>
              <a:t>Hulle harte is deur die genade van God verander deur die prediking van die apostel en sy medewerkers </a:t>
            </a:r>
            <a:r>
              <a:rPr kumimoji="0" lang="en" sz="1900" b="1" i="0" u="none" strike="noStrike" kern="1200" cap="none" spc="0" normalizeH="0" baseline="0" noProof="0" dirty="0">
                <a:ln>
                  <a:noFill/>
                </a:ln>
                <a:solidFill>
                  <a:prstClr val="black"/>
                </a:solidFill>
                <a:effectLst/>
                <a:uLnTx/>
                <a:uFillTx/>
                <a:latin typeface="Aptos" panose="02110004020202020204"/>
              </a:rPr>
              <a:t>(2 Kor. 3:3).</a:t>
            </a: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2" y="5333645"/>
            <a:ext cx="5303963" cy="1554272"/>
          </a:xfrm>
          <a:prstGeom prst="rect">
            <a:avLst/>
          </a:prstGeom>
          <a:noFill/>
        </p:spPr>
        <p:txBody>
          <a:bodyPr wrap="square">
            <a:spAutoFit/>
          </a:bodyPr>
          <a:lstStyle/>
          <a:p>
            <a:pPr lvl="0">
              <a:spcBef>
                <a:spcPts val="600"/>
              </a:spcBef>
              <a:defRPr/>
            </a:pPr>
            <a:r>
              <a:rPr lang="nl-NL" sz="1900" b="1" dirty="0">
                <a:solidFill>
                  <a:prstClr val="black"/>
                </a:solidFill>
              </a:rPr>
              <a:t>Maar sommige het ’n ander verbond gevolg, naamlik dié van verlossing deur die werke van die Wet wat op klip geskryf is. Dit het hulle verhinder om die heerlikheid van genade te sien </a:t>
            </a:r>
            <a:r>
              <a:rPr kumimoji="0" lang="en" sz="1900" b="1" i="0" u="none" strike="noStrike" kern="1200" cap="none" spc="0" normalizeH="0" baseline="0" noProof="0" dirty="0">
                <a:ln>
                  <a:noFill/>
                </a:ln>
                <a:solidFill>
                  <a:prstClr val="black"/>
                </a:solidFill>
                <a:effectLst/>
                <a:uLnTx/>
                <a:uFillTx/>
                <a:latin typeface="Aptos" panose="02110004020202020204"/>
              </a:rPr>
              <a:t>(2 Kor. 3:7-9).</a:t>
            </a: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DIE RISIKO’S VAN BEDIENING</a:t>
            </a: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22877"/>
            <a:ext cx="12192001" cy="646331"/>
          </a:xfrm>
          <a:prstGeom prst="rect">
            <a:avLst/>
          </a:prstGeom>
          <a:noFill/>
        </p:spPr>
        <p:txBody>
          <a:bodyPr wrap="square">
            <a:spAutoFit/>
          </a:bodyPr>
          <a:lstStyle/>
          <a:p>
            <a:pPr algn="ctr"/>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nl-NL"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Ons doen dit alles om julle ontwil, sodat die genade van God steeds meer mense kan bereik. Dan word die dankgebede ook meer, en God ontvang die eer.” </a:t>
            </a:r>
            <a:r>
              <a:rPr lang="e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 </a:t>
            </a:r>
            <a:r>
              <a:rPr lang="en-ZA" sz="1400"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Korintiërs</a:t>
            </a:r>
            <a:r>
              <a:rPr lang="e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4:15)</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3" y="1341465"/>
            <a:ext cx="6867525" cy="1554272"/>
          </a:xfrm>
          <a:prstGeom prst="rect">
            <a:avLst/>
          </a:prstGeom>
          <a:noFill/>
        </p:spPr>
        <p:txBody>
          <a:bodyPr wrap="square" rtlCol="0">
            <a:spAutoFit/>
          </a:bodyPr>
          <a:lstStyle/>
          <a:p>
            <a:pPr>
              <a:spcBef>
                <a:spcPts val="600"/>
              </a:spcBef>
            </a:pPr>
            <a:r>
              <a:rPr lang="nl-NL" sz="1900" b="1" dirty="0"/>
              <a:t>Paulus het die risiko’s van bediening verstaan en dit verduur. Maar hy het geweet dat hierdie risiko’s die moeite werd was, en hy het dit uit liefde vir die mense vir wie hy die geleentheid gebied het om verlossing te verkry, gedra </a:t>
            </a:r>
            <a:r>
              <a:rPr lang="en" sz="1600" b="1" dirty="0"/>
              <a:t>(2 Kor. 4:15). </a:t>
            </a:r>
            <a:r>
              <a:rPr lang="nl-NL" sz="1900" b="1" dirty="0"/>
              <a:t>Boonop het hy die versekering van goddelike hulp gehad</a:t>
            </a:r>
            <a:r>
              <a:rPr lang="en" sz="1900" b="1" dirty="0"/>
              <a:t> </a:t>
            </a:r>
            <a:r>
              <a:rPr lang="en" sz="1600" b="1" dirty="0"/>
              <a:t>(2 Kor. 4:7-9):</a:t>
            </a: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3000209017"/>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nl-NL" sz="2000" b="1" dirty="0"/>
              <a:t>Die evangelie word deur feilbare mense verkondig, sodat die heerlikheid aan God alleen behoort.</a:t>
            </a:r>
            <a:endParaRPr lang="en" sz="2000" b="1" dirty="0"/>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323439"/>
          </a:xfrm>
          <a:prstGeom prst="rect">
            <a:avLst/>
          </a:prstGeom>
          <a:noFill/>
        </p:spPr>
        <p:txBody>
          <a:bodyPr wrap="square">
            <a:spAutoFit/>
          </a:bodyPr>
          <a:lstStyle/>
          <a:p>
            <a:pPr lvl="0">
              <a:spcBef>
                <a:spcPts val="600"/>
              </a:spcBef>
              <a:defRPr/>
            </a:pPr>
            <a:r>
              <a:rPr lang="nl-NL" sz="2000" b="1" dirty="0">
                <a:solidFill>
                  <a:prstClr val="black"/>
                </a:solidFill>
              </a:rPr>
              <a:t>Lyding is ’n “ligte verdrukking wat vir ‘n oomblik is”  in vergelyking met die “alles oortreffende ewige gewig van heerlikheid” wat ons op die dag van die opstanding sal verkry (2 Korintiërs 4:14–18).</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en-ZA" sz="6000" b="1" dirty="0">
                <a:ln w="9525">
                  <a:solidFill>
                    <a:schemeClr val="bg1"/>
                  </a:solidFill>
                  <a:prstDash val="solid"/>
                </a:ln>
                <a:solidFill>
                  <a:srgbClr val="C00000"/>
                </a:solidFill>
                <a:effectLst>
                  <a:outerShdw blurRad="12700" dist="38100" dir="2700000" algn="tl" rotWithShape="0">
                    <a:srgbClr val="FFC000"/>
                  </a:outerShdw>
                </a:effectLst>
              </a:rPr>
              <a:t>DIE PLIGTE VAN DIE LIDMATE</a:t>
            </a: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ZA" sz="4400" b="1" dirty="0">
                <a:ln/>
                <a:solidFill>
                  <a:schemeClr val="accent3"/>
                </a:solidFill>
              </a:rPr>
              <a:t>AMBASSADEURS VAN VERSOENING</a:t>
            </a:r>
          </a:p>
        </p:txBody>
      </p:sp>
      <p:sp>
        <p:nvSpPr>
          <p:cNvPr id="4" name="CuadroTexto 3">
            <a:extLst>
              <a:ext uri="{FF2B5EF4-FFF2-40B4-BE49-F238E27FC236}">
                <a16:creationId xmlns:a16="http://schemas.microsoft.com/office/drawing/2014/main" id="{2C9D5BE0-AAA6-2110-E733-F8AD1CF822F4}"/>
              </a:ext>
            </a:extLst>
          </p:cNvPr>
          <p:cNvSpPr txBox="1"/>
          <p:nvPr/>
        </p:nvSpPr>
        <p:spPr>
          <a:xfrm>
            <a:off x="1638300" y="702766"/>
            <a:ext cx="8915400" cy="646331"/>
          </a:xfrm>
          <a:prstGeom prst="rect">
            <a:avLst/>
          </a:prstGeom>
          <a:noFill/>
        </p:spPr>
        <p:txBody>
          <a:bodyPr wrap="square">
            <a:spAutoFit/>
          </a:bodyPr>
          <a:lstStyle/>
          <a:p>
            <a:pPr algn="ctr"/>
            <a:r>
              <a:rPr lang="en" b="1" dirty="0">
                <a:solidFill>
                  <a:schemeClr val="accent6">
                    <a:lumMod val="50000"/>
                  </a:schemeClr>
                </a:solidFill>
                <a:latin typeface="Comic Sans MS" panose="030F0702030302020204" pitchFamily="66" charset="0"/>
              </a:rPr>
              <a:t>“</a:t>
            </a:r>
            <a:r>
              <a:rPr lang="nl-NL" b="1" dirty="0">
                <a:solidFill>
                  <a:schemeClr val="accent6">
                    <a:lumMod val="50000"/>
                  </a:schemeClr>
                </a:solidFill>
                <a:latin typeface="Comic Sans MS" panose="030F0702030302020204" pitchFamily="66" charset="0"/>
              </a:rPr>
              <a:t>En dit alles is uit God wat ons met Homself versoen het deur Jesus Christus en ons die bediening van die versoening gegee het</a:t>
            </a:r>
            <a:r>
              <a:rPr lang="en" b="1" dirty="0">
                <a:solidFill>
                  <a:schemeClr val="accent6">
                    <a:lumMod val="50000"/>
                  </a:schemeClr>
                </a:solidFill>
                <a:latin typeface="Comic Sans MS" panose="030F0702030302020204" pitchFamily="66" charset="0"/>
              </a:rPr>
              <a:t>.” </a:t>
            </a:r>
            <a:r>
              <a:rPr lang="en" sz="1400" b="1" dirty="0">
                <a:solidFill>
                  <a:schemeClr val="accent6">
                    <a:lumMod val="50000"/>
                  </a:schemeClr>
                </a:solidFill>
                <a:latin typeface="Comic Sans MS" panose="030F0702030302020204" pitchFamily="66" charset="0"/>
              </a:rPr>
              <a:t>(2 </a:t>
            </a:r>
            <a:r>
              <a:rPr lang="en-ZA" sz="1400" b="1" dirty="0" err="1">
                <a:solidFill>
                  <a:schemeClr val="accent6">
                    <a:lumMod val="50000"/>
                  </a:schemeClr>
                </a:solidFill>
                <a:latin typeface="Comic Sans MS" panose="030F0702030302020204" pitchFamily="66" charset="0"/>
              </a:rPr>
              <a:t>Korintiërs</a:t>
            </a:r>
            <a:r>
              <a:rPr lang="en" sz="1400" b="1" dirty="0">
                <a:solidFill>
                  <a:schemeClr val="accent6">
                    <a:lumMod val="50000"/>
                  </a:schemeClr>
                </a:solidFill>
                <a:latin typeface="Comic Sans MS" panose="030F0702030302020204" pitchFamily="66" charset="0"/>
              </a:rPr>
              <a:t> 5:18)</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324870"/>
            <a:ext cx="6833419" cy="1323439"/>
          </a:xfrm>
          <a:prstGeom prst="rect">
            <a:avLst/>
          </a:prstGeom>
          <a:noFill/>
        </p:spPr>
        <p:txBody>
          <a:bodyPr wrap="square" rtlCol="0">
            <a:spAutoFit/>
          </a:bodyPr>
          <a:lstStyle/>
          <a:p>
            <a:pPr>
              <a:spcBef>
                <a:spcPts val="600"/>
              </a:spcBef>
            </a:pPr>
            <a:r>
              <a:rPr lang="nl-NL" sz="2000" b="1" dirty="0"/>
              <a:t>Die dryfkrag wat die lewe van die kerk (en van elke lidmaat) behoort te beheers, is dit: “Die liefde van Christus dring ons” (2 Korintiërs 5:14). Waaruit bestaan hierdie liefde, en waartoe dring dit ons?</a:t>
            </a:r>
            <a:endParaRPr lang="en" sz="2000" b="1" dirty="0"/>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2940467785"/>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261884"/>
          </a:xfrm>
          <a:prstGeom prst="rect">
            <a:avLst/>
          </a:prstGeom>
          <a:noFill/>
        </p:spPr>
        <p:txBody>
          <a:bodyPr wrap="square" rtlCol="0">
            <a:spAutoFit/>
          </a:bodyPr>
          <a:lstStyle/>
          <a:p>
            <a:pPr>
              <a:spcBef>
                <a:spcPts val="600"/>
              </a:spcBef>
            </a:pPr>
            <a:r>
              <a:rPr lang="nl-NL" sz="1900" b="1" dirty="0"/>
              <a:t>Die liefde van Christus lei ons dus tot ’n radikale verandering van lewe. Om die liefde van Christus uit te leef, lei ons ook om daardie liefde met ander te deel en hulle aan te spoor om die boodskap van hoop te aanvaar: “Laat julle met God versoen” </a:t>
            </a:r>
            <a:r>
              <a:rPr lang="nl-NL" b="1" dirty="0"/>
              <a:t>(2 Korintiërs 5:20).</a:t>
            </a:r>
            <a:endParaRPr lang="en" b="1" dirty="0"/>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en-ZA"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DIE ROEPING TOT HEILIGHEID</a:t>
            </a:r>
            <a:endParaRPr lang="en"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endParaRPr>
          </a:p>
        </p:txBody>
      </p:sp>
      <p:sp>
        <p:nvSpPr>
          <p:cNvPr id="4" name="CuadroTexto 3">
            <a:extLst>
              <a:ext uri="{FF2B5EF4-FFF2-40B4-BE49-F238E27FC236}">
                <a16:creationId xmlns:a16="http://schemas.microsoft.com/office/drawing/2014/main" id="{C342F99C-02E3-EDE9-E014-12DB33F9F14E}"/>
              </a:ext>
            </a:extLst>
          </p:cNvPr>
          <p:cNvSpPr txBox="1"/>
          <p:nvPr/>
        </p:nvSpPr>
        <p:spPr>
          <a:xfrm>
            <a:off x="6002104" y="91298"/>
            <a:ext cx="6189896" cy="1200329"/>
          </a:xfrm>
          <a:prstGeom prst="rect">
            <a:avLst/>
          </a:prstGeom>
          <a:noFill/>
        </p:spPr>
        <p:txBody>
          <a:bodyPr wrap="square">
            <a:spAutoFit/>
          </a:bodyPr>
          <a:lstStyle/>
          <a:p>
            <a:pPr algn="ctr"/>
            <a:r>
              <a:rPr lang="en" b="1" dirty="0">
                <a:solidFill>
                  <a:schemeClr val="accent3">
                    <a:lumMod val="50000"/>
                  </a:schemeClr>
                </a:solidFill>
                <a:latin typeface="Comic Sans MS" panose="030F0702030302020204" pitchFamily="66" charset="0"/>
              </a:rPr>
              <a:t>“</a:t>
            </a:r>
            <a:r>
              <a:rPr lang="nl-NL" b="1" dirty="0">
                <a:solidFill>
                  <a:schemeClr val="accent3">
                    <a:lumMod val="50000"/>
                  </a:schemeClr>
                </a:solidFill>
                <a:latin typeface="Comic Sans MS" panose="030F0702030302020204" pitchFamily="66" charset="0"/>
              </a:rPr>
              <a:t>Terwyl ons dan hierdie beloftes het, geliefdes, laat ons ons van alle besoedeling van die vlees en die gees reinig, en laat ons die heiligmaking in die vrees van God volbring.” </a:t>
            </a:r>
            <a:r>
              <a:rPr lang="en" sz="1400" b="1" dirty="0">
                <a:solidFill>
                  <a:schemeClr val="accent3">
                    <a:lumMod val="50000"/>
                  </a:schemeClr>
                </a:solidFill>
                <a:latin typeface="Comic Sans MS" panose="030F0702030302020204" pitchFamily="66" charset="0"/>
              </a:rPr>
              <a:t>(2 </a:t>
            </a:r>
            <a:r>
              <a:rPr lang="en-ZA" sz="1400" b="1" dirty="0" err="1">
                <a:solidFill>
                  <a:schemeClr val="accent3">
                    <a:lumMod val="50000"/>
                  </a:schemeClr>
                </a:solidFill>
                <a:latin typeface="Comic Sans MS" panose="030F0702030302020204" pitchFamily="66" charset="0"/>
              </a:rPr>
              <a:t>Korintiërs</a:t>
            </a:r>
            <a:r>
              <a:rPr lang="en" sz="1400" b="1" dirty="0">
                <a:solidFill>
                  <a:schemeClr val="accent3">
                    <a:lumMod val="50000"/>
                  </a:schemeClr>
                </a:solidFill>
                <a:latin typeface="Comic Sans MS" panose="030F0702030302020204" pitchFamily="66" charset="0"/>
              </a:rPr>
              <a:t> 7:1)</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spcBef>
                <a:spcPts val="600"/>
              </a:spcBef>
            </a:pPr>
            <a:r>
              <a:rPr lang="nl-NL" sz="2000" b="1" dirty="0"/>
              <a:t>Die roeping tot heiligheid beïnvloed die daaglikse lewe van sowel predikers as lidmate:</a:t>
            </a:r>
            <a:endParaRPr lang="en" sz="2000" b="1" dirty="0"/>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2755963086"/>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02104" y="1425214"/>
            <a:ext cx="6189897" cy="1015663"/>
          </a:xfrm>
          <a:prstGeom prst="rect">
            <a:avLst/>
          </a:prstGeom>
          <a:noFill/>
        </p:spPr>
        <p:txBody>
          <a:bodyPr wrap="square" rtlCol="0">
            <a:spAutoFit/>
          </a:bodyPr>
          <a:lstStyle/>
          <a:p>
            <a:pPr>
              <a:spcBef>
                <a:spcPts val="600"/>
              </a:spcBef>
            </a:pPr>
            <a:r>
              <a:rPr lang="nl-NL" sz="2000" b="1" dirty="0"/>
              <a:t>Deur verskeie gedeeltes uit die Ou Testament te kombineer, som Paulus die roeping tot heiligheid en die gevolge daarvan op </a:t>
            </a:r>
            <a:r>
              <a:rPr lang="en" sz="2000" b="1" dirty="0"/>
              <a:t>(2 Kor. 6:16-18):</a:t>
            </a:r>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1180830211"/>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863</TotalTime>
  <Words>1392</Words>
  <Application>Microsoft Office PowerPoint</Application>
  <PresentationFormat>Panorámica</PresentationFormat>
  <Paragraphs>82</Paragraphs>
  <Slides>12</Slides>
  <Notes>4</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Constantia</vt:lpstr>
      <vt:lpstr>Comic Sans MS</vt:lpstr>
      <vt:lpstr>Aptos</vt:lpstr>
      <vt:lpstr>Aptos Display</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79</cp:revision>
  <dcterms:created xsi:type="dcterms:W3CDTF">2026-07-25T16:44:22Z</dcterms:created>
  <dcterms:modified xsi:type="dcterms:W3CDTF">2026-08-10T06:21:45Z</dcterms:modified>
</cp:coreProperties>
</file>