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4"/>
  </p:notesMasterIdLst>
  <p:sldIdLst>
    <p:sldId id="262" r:id="rId3"/>
    <p:sldId id="27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</p:sldIdLst>
  <p:sldSz cx="12192000" cy="6858000"/>
  <p:notesSz cx="6858000" cy="9144000"/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01441F-D5EB-485D-8325-97683C6A72B6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C3DE8F-DA56-445D-A126-D570A388063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698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1027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dirty="0"/>
              <a:t>2 Corinthians 10:1-11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5735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dirty="0"/>
              <a:t>2 Corinthians 10:12-18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9479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04040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dirty="0"/>
              <a:t>2 Corinthians 11:1-15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9131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7E833-0C4F-7BBF-BEFD-682471D5B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8BC1533-A0E2-407B-7B77-FD34BBF223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570C652-85E4-BFEA-3BE6-3FE3642D26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dirty="0"/>
              <a:t>2 Corinthians 11:16-31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A0C5088-1B63-9142-D916-79AB65E297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53616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88DCD-BE93-5931-0CFB-8167AD699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7EA907B-ACB1-01DE-8302-7683615B58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371CBBA-4B5E-44E8-10F6-7EBD26DD44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dirty="0"/>
              <a:t>2 Corinthians 11:16-31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4BAB829-DF98-19A9-6BA7-1C9A6B33A5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0375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22B23B-DE54-7259-1228-2FAA19756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C9354DD-8A44-39EB-549F-CF47491520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01D2D5-1514-566F-6951-06A669B6E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DB2FB1-3B1F-85B2-22EA-145558F36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14080A9-6BB5-57E3-A534-E919C01A0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977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D16CB5-5D48-E07E-15E5-69B3F9B39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25E2527-222B-3F5A-28E0-4D67A9D2AD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7FEAEF-2364-8AB7-62AF-53C13BC6D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0204E7-1D04-FF70-86C4-CDD799ABD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3C02B98-E98A-A152-496C-EA65D53F5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0914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371D370-9D7B-1EF2-6168-AE0BBB75E8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7F92F02-3396-7033-221B-0DFBB3EED6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E26FCDB-E547-D184-B8CA-AFE2EAD31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32D8841-884F-B601-36B3-E289FD089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872A95-7F89-A241-0556-0B32B74F5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0493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4684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478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4315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6499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700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559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196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6190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1D7796-87E8-1B68-938A-5535268C3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BE86091-2C02-510E-D767-74DA6BAF1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FEE289B-F44F-AAE7-6197-CEBD8D0CF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226ABA-F12D-CAF1-3B50-858A826AB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E1CA8D-70B7-EBDE-4A3A-C8BD7E3D0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561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457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59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293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015039-745C-5CC5-62BB-E7A8CAB71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0FF3A1E-00C2-E227-7718-E67F569B1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463F914-722B-0717-6CBA-4B4ABD254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F9DAE4B-F5F6-E634-04DE-F0FD7F3F8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8BBB663-A69E-DA29-806E-014289232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600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CBA261-63EC-A526-AD3B-6719616A1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8918A3B-6ACA-F6CE-4105-5151FC6B87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AEC6B0A-BC2F-34CC-D068-1B0B84ED04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4BFB81C-4630-CBAC-729D-FD3B96335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8FC87C-34E1-28A0-EA02-B240BB35A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3D697DC-7990-9A08-8774-060D5E5E0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3839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087837-F436-3093-E7C5-C77E1EC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3884AA8-0F2B-BB44-5990-CF3752A81A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148482C-232C-E4FD-3637-9937916DD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C45A591-6709-336F-D0F2-CA7C3211B7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FD2B8AA-AF98-36D4-04D2-D1D2DBD639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2A7CB62-1A85-7A8E-3831-8C09C2512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BAC5434-FF45-F1A0-20CD-838F51077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D8C3FD0-837C-6A66-4001-FCCBA11C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618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14723D-0698-0CF7-C095-5984078D2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0EB1A6E-A74F-8F9D-B167-A83D64EEC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B54293C-9A65-2EA7-F78C-AF9C7187E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A420911-B331-BE70-5BC3-50158004D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0242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BDC2B00-ADE8-54CB-8568-A8F334905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8A8EEE0-E21A-C46A-F802-D8F5A7245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ED9910F-4292-F242-D199-985C5A68E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9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B72CDB-0126-5315-EA8D-DFD2E3FDF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7A99EA-E5F2-DCB1-2811-4C5AB9524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F5F1684-68D3-467A-4599-B29A57746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6C9647D-6E86-B262-2137-BF28B74CB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46A2B60-B32F-F389-4C43-9AE45F64C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05897F-0FEE-0BC4-260E-EE99E048B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266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66AB27-0D66-B33D-68B9-584E02895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F2771E6-FF34-2B8C-3153-D0EE67B2C9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3EA623C-8427-37B5-5F1A-6509637D6E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C923D6A-6325-F1BA-B2C7-67D2BC005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B2820B4-59EE-2ABC-6668-C66715BA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C7100B0-59A2-CDC1-52E7-772AFB75D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56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506F8D2-15F5-D281-EA1C-6EE9F961D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28FF1D2-709F-B329-6DA8-A256CD36F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186BE8E-5263-2C03-E44F-EB98DCF6EE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694960-1D83-E0C2-BAF9-6515EC1DEC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F413CF-8CB5-88B9-8A5D-B71DC5E108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9429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8552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35.jpe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microsoft.com/office/2007/relationships/hdphoto" Target="../media/hdphoto4.wdp"/><Relationship Id="rId10" Type="http://schemas.microsoft.com/office/2007/relationships/hdphoto" Target="../media/hdphoto6.wdp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10" Type="http://schemas.openxmlformats.org/officeDocument/2006/relationships/image" Target="../media/image20.png"/><Relationship Id="rId4" Type="http://schemas.microsoft.com/office/2007/relationships/hdphoto" Target="../media/hdphoto1.wdp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1.jp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9.jp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microsoft.com/office/2007/relationships/hdphoto" Target="../media/hdphoto4.wdp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45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5" name="Rectangle 47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6" name="Rectangle 49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Rectangle 51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6F46502-3920-3223-CAE3-A10BEBF3D4E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684"/>
          <a:stretch>
            <a:fillRect/>
          </a:stretch>
        </p:blipFill>
        <p:spPr>
          <a:xfrm>
            <a:off x="322759" y="714375"/>
            <a:ext cx="11546481" cy="6143625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FA6DEEF-235D-5308-DA9A-23D0BBBB63E8}"/>
              </a:ext>
            </a:extLst>
          </p:cNvPr>
          <p:cNvSpPr txBox="1"/>
          <p:nvPr/>
        </p:nvSpPr>
        <p:spPr>
          <a:xfrm>
            <a:off x="0" y="-4441"/>
            <a:ext cx="121912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 w="6600">
                  <a:solidFill>
                    <a:srgbClr val="F4642A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4642A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HOE GEMAAK MET VALSE LERAARS?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1C3CEF0-01F0-BE67-7E12-53D9F5BFAD16}"/>
              </a:ext>
            </a:extLst>
          </p:cNvPr>
          <p:cNvSpPr txBox="1"/>
          <p:nvPr/>
        </p:nvSpPr>
        <p:spPr>
          <a:xfrm rot="16200000">
            <a:off x="-2795302" y="3616696"/>
            <a:ext cx="6143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91E2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Les 12 </a:t>
            </a:r>
            <a:r>
              <a:rPr lang="en-US" sz="1600" b="1" dirty="0">
                <a:solidFill>
                  <a:srgbClr val="91E2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110004020202020204"/>
              </a:rPr>
              <a:t>vir 19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91E2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September,  2026</a:t>
            </a:r>
          </a:p>
        </p:txBody>
      </p:sp>
    </p:spTree>
    <p:extLst>
      <p:ext uri="{BB962C8B-B14F-4D97-AF65-F5344CB8AC3E}">
        <p14:creationId xmlns:p14="http://schemas.microsoft.com/office/powerpoint/2010/main" val="470236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6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2E1034-B616-1CE2-182E-B6C7387C5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347F1348-D00C-14B1-5C98-958A8F3FC49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80584" cy="1369387"/>
          </a:xfrm>
          <a:prstGeom prst="rect">
            <a:avLst/>
          </a:prstGeom>
          <a:blipFill dpi="0" rotWithShape="1">
            <a:blip r:embed="rId4" cstate="email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77000"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F184BB-9226-7180-7671-D9A6EF596D26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lvl="0" algn="ctr">
              <a:defRPr/>
            </a:pPr>
            <a:r>
              <a:rPr lang="en-US" sz="4400" b="1" spc="300" dirty="0">
                <a:ln/>
                <a:solidFill>
                  <a:srgbClr val="FBD8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SELFONDERSOEK EN OORWINNING</a:t>
            </a:r>
            <a:endParaRPr kumimoji="0" lang="en-US" sz="4400" b="1" i="0" u="none" strike="noStrike" kern="1200" cap="none" spc="300" normalizeH="0" baseline="0" noProof="0" dirty="0">
              <a:ln/>
              <a:solidFill>
                <a:srgbClr val="FBD8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6E75BD2-C025-8C40-B2D1-5987D951BB92}"/>
              </a:ext>
            </a:extLst>
          </p:cNvPr>
          <p:cNvSpPr txBox="1"/>
          <p:nvPr/>
        </p:nvSpPr>
        <p:spPr>
          <a:xfrm>
            <a:off x="1" y="724197"/>
            <a:ext cx="121919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Ondersoek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julself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of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julle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in die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geloof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is;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stel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julself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op die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proef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. Of is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julle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nie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seker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van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julself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dat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Jesus Christus in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julle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is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nie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– as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julle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ten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minste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nie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verwerplik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is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nie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.” (2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Korinthiërs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13:5)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4642A">
                  <a:lumMod val="40000"/>
                  <a:lumOff val="60000"/>
                </a:srgbClr>
              </a:solidFill>
              <a:effectLst>
                <a:glow rad="127000">
                  <a:srgbClr val="284A2D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AF5D746-ADA7-7235-AF88-577BDBDC0F01}"/>
              </a:ext>
            </a:extLst>
          </p:cNvPr>
          <p:cNvSpPr txBox="1"/>
          <p:nvPr/>
        </p:nvSpPr>
        <p:spPr>
          <a:xfrm>
            <a:off x="-4861" y="1478964"/>
            <a:ext cx="79329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Die </a:t>
            </a:r>
            <a:r>
              <a:rPr lang="en-US" sz="2000" b="1" dirty="0" err="1">
                <a:solidFill>
                  <a:prstClr val="black"/>
                </a:solidFill>
              </a:rPr>
              <a:t>tyd</a:t>
            </a:r>
            <a:r>
              <a:rPr lang="en-US" sz="2000" b="1" dirty="0">
                <a:solidFill>
                  <a:prstClr val="black"/>
                </a:solidFill>
              </a:rPr>
              <a:t> het </a:t>
            </a:r>
            <a:r>
              <a:rPr lang="en-US" sz="2000" b="1" dirty="0" err="1">
                <a:solidFill>
                  <a:prstClr val="black"/>
                </a:solidFill>
              </a:rPr>
              <a:t>nader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gekom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dat</a:t>
            </a:r>
            <a:r>
              <a:rPr lang="en-US" sz="2000" b="1" dirty="0">
                <a:solidFill>
                  <a:prstClr val="black"/>
                </a:solidFill>
              </a:rPr>
              <a:t> Paulus Korinthe sou </a:t>
            </a:r>
            <a:r>
              <a:rPr lang="en-US" sz="2000" b="1" dirty="0" err="1">
                <a:solidFill>
                  <a:prstClr val="black"/>
                </a:solidFill>
              </a:rPr>
              <a:t>besoek</a:t>
            </a:r>
            <a:r>
              <a:rPr lang="en-US" sz="2000" b="1" dirty="0">
                <a:solidFill>
                  <a:prstClr val="black"/>
                </a:solidFill>
              </a:rPr>
              <a:t>. Wat sou hy </a:t>
            </a:r>
            <a:r>
              <a:rPr lang="en-US" sz="2000" b="1" dirty="0" err="1">
                <a:solidFill>
                  <a:prstClr val="black"/>
                </a:solidFill>
              </a:rPr>
              <a:t>vind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hoe </a:t>
            </a:r>
            <a:r>
              <a:rPr lang="en-US" sz="2000" b="1" dirty="0" err="1">
                <a:solidFill>
                  <a:prstClr val="black"/>
                </a:solidFill>
              </a:rPr>
              <a:t>moes</a:t>
            </a:r>
            <a:r>
              <a:rPr lang="en-US" sz="2000" b="1" dirty="0">
                <a:solidFill>
                  <a:prstClr val="black"/>
                </a:solidFill>
              </a:rPr>
              <a:t> hy </a:t>
            </a:r>
            <a:r>
              <a:rPr lang="en-US" sz="2000" b="1" dirty="0" err="1">
                <a:solidFill>
                  <a:prstClr val="black"/>
                </a:solidFill>
              </a:rPr>
              <a:t>optree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dienooreenkomstig</a:t>
            </a:r>
            <a:r>
              <a:rPr lang="en-US" sz="2000" b="1" dirty="0">
                <a:solidFill>
                  <a:prstClr val="black"/>
                </a:solidFill>
              </a:rPr>
              <a:t>? (2 Kor. 13:1-2).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15C3B292-A861-62EF-9D31-39EF9951A37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046" y="1716381"/>
            <a:ext cx="4152089" cy="2335550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B36E4E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E40F02F-2715-17F6-6C5C-B995C49B770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046" y="4311755"/>
            <a:ext cx="4152089" cy="2335550"/>
          </a:xfrm>
          <a:prstGeom prst="round2DiagRect">
            <a:avLst>
              <a:gd name="adj1" fmla="val 0"/>
              <a:gd name="adj2" fmla="val 17077"/>
            </a:avLst>
          </a:prstGeom>
          <a:ln w="57150" cap="sq">
            <a:solidFill>
              <a:srgbClr val="3D7245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98F66DF8-E4A9-FDE2-B96A-AC7681B5D8D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562" r="2562"/>
          <a:stretch>
            <a:fillRect/>
          </a:stretch>
        </p:blipFill>
        <p:spPr>
          <a:xfrm>
            <a:off x="111865" y="2309960"/>
            <a:ext cx="2524328" cy="3302900"/>
          </a:xfrm>
          <a:prstGeom prst="round2DiagRect">
            <a:avLst>
              <a:gd name="adj1" fmla="val 16570"/>
              <a:gd name="adj2" fmla="val 17077"/>
            </a:avLst>
          </a:prstGeom>
          <a:ln w="57150" cap="sq">
            <a:solidFill>
              <a:srgbClr val="F78D63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52BC995D-97C0-F47A-7C43-4C655A713C10}"/>
              </a:ext>
            </a:extLst>
          </p:cNvPr>
          <p:cNvSpPr txBox="1"/>
          <p:nvPr/>
        </p:nvSpPr>
        <p:spPr>
          <a:xfrm>
            <a:off x="2840476" y="2317362"/>
            <a:ext cx="500974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Paulus was </a:t>
            </a:r>
            <a:r>
              <a:rPr lang="en-US" sz="2000" b="1" dirty="0" err="1">
                <a:solidFill>
                  <a:prstClr val="black"/>
                </a:solidFill>
              </a:rPr>
              <a:t>bereid</a:t>
            </a:r>
            <a:r>
              <a:rPr lang="en-US" sz="2000" b="1" dirty="0">
                <a:solidFill>
                  <a:prstClr val="black"/>
                </a:solidFill>
              </a:rPr>
              <a:t> om </a:t>
            </a:r>
            <a:r>
              <a:rPr lang="en-US" sz="2000" b="1" dirty="0" err="1">
                <a:solidFill>
                  <a:prstClr val="black"/>
                </a:solidFill>
              </a:rPr>
              <a:t>kerklike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dissipline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kragtig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uit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oefen</a:t>
            </a:r>
            <a:r>
              <a:rPr lang="en-US" sz="2000" b="1" dirty="0">
                <a:solidFill>
                  <a:prstClr val="black"/>
                </a:solidFill>
              </a:rPr>
              <a:t>: om die </a:t>
            </a:r>
            <a:r>
              <a:rPr lang="en-US" sz="2000" b="1" dirty="0" err="1">
                <a:solidFill>
                  <a:prstClr val="black"/>
                </a:solidFill>
              </a:rPr>
              <a:t>berouvolles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herstel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die </a:t>
            </a:r>
            <a:r>
              <a:rPr lang="en-US" sz="2000" b="1" dirty="0" err="1">
                <a:solidFill>
                  <a:prstClr val="black"/>
                </a:solidFill>
              </a:rPr>
              <a:t>hardkoppiges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straf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B4094B42-A165-BA7D-8B4A-0F5A8A36CAD1}"/>
              </a:ext>
            </a:extLst>
          </p:cNvPr>
          <p:cNvSpPr txBox="1"/>
          <p:nvPr/>
        </p:nvSpPr>
        <p:spPr>
          <a:xfrm>
            <a:off x="0" y="6063661"/>
            <a:ext cx="792804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Paulus het van </a:t>
            </a:r>
            <a:r>
              <a:rPr lang="en-US" sz="2000" b="1" dirty="0" err="1">
                <a:solidFill>
                  <a:prstClr val="black"/>
                </a:solidFill>
              </a:rPr>
              <a:t>sy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kant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af</a:t>
            </a:r>
            <a:r>
              <a:rPr lang="en-US" sz="2000" b="1" dirty="0">
                <a:solidFill>
                  <a:prstClr val="black"/>
                </a:solidFill>
              </a:rPr>
              <a:t> vir </a:t>
            </a:r>
            <a:r>
              <a:rPr lang="en-US" sz="2000" b="1" dirty="0" err="1">
                <a:solidFill>
                  <a:prstClr val="black"/>
                </a:solidFill>
              </a:rPr>
              <a:t>hulle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gebid</a:t>
            </a:r>
            <a:r>
              <a:rPr lang="en-US" sz="2000" b="1" dirty="0">
                <a:solidFill>
                  <a:prstClr val="black"/>
                </a:solidFill>
              </a:rPr>
              <a:t> om op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hou</a:t>
            </a:r>
            <a:r>
              <a:rPr lang="en-US" sz="2000" b="1" dirty="0">
                <a:solidFill>
                  <a:prstClr val="black"/>
                </a:solidFill>
              </a:rPr>
              <a:t> om </a:t>
            </a:r>
            <a:r>
              <a:rPr lang="en-US" sz="2000" b="1" dirty="0" err="1">
                <a:solidFill>
                  <a:prstClr val="black"/>
                </a:solidFill>
              </a:rPr>
              <a:t>kwaad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doen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eerder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goed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doen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om </a:t>
            </a:r>
            <a:r>
              <a:rPr lang="en-US" sz="2000" b="1" dirty="0" err="1">
                <a:solidFill>
                  <a:prstClr val="black"/>
                </a:solidFill>
              </a:rPr>
              <a:t>volmaak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word (2 Kor. 13:7-9).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5B923D3-149F-BC93-8838-E6C206ADE580}"/>
              </a:ext>
            </a:extLst>
          </p:cNvPr>
          <p:cNvSpPr txBox="1"/>
          <p:nvPr/>
        </p:nvSpPr>
        <p:spPr>
          <a:xfrm>
            <a:off x="2840476" y="4917486"/>
            <a:ext cx="500974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Daarom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voordat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daardie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tyd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aanbreek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moet</a:t>
            </a:r>
            <a:r>
              <a:rPr lang="en-US" sz="2000" b="1" dirty="0">
                <a:solidFill>
                  <a:prstClr val="black"/>
                </a:solidFill>
              </a:rPr>
              <a:t> die </a:t>
            </a:r>
            <a:r>
              <a:rPr lang="en-US" sz="2000" b="1" dirty="0" err="1">
                <a:solidFill>
                  <a:prstClr val="black"/>
                </a:solidFill>
              </a:rPr>
              <a:t>Korinthiërs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hulleself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ondersoek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besin</a:t>
            </a:r>
            <a:r>
              <a:rPr lang="en-US" sz="2000" b="1" dirty="0">
                <a:solidFill>
                  <a:prstClr val="black"/>
                </a:solidFill>
              </a:rPr>
              <a:t> (2 Kor. 13:5).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FF17DB4-5834-BD1C-EE6E-FF1F258F027F}"/>
              </a:ext>
            </a:extLst>
          </p:cNvPr>
          <p:cNvSpPr txBox="1"/>
          <p:nvPr/>
        </p:nvSpPr>
        <p:spPr>
          <a:xfrm>
            <a:off x="2840476" y="3463536"/>
            <a:ext cx="500974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Sy </a:t>
            </a:r>
            <a:r>
              <a:rPr lang="en-US" sz="2000" b="1" dirty="0" err="1">
                <a:solidFill>
                  <a:prstClr val="black"/>
                </a:solidFill>
              </a:rPr>
              <a:t>vrees</a:t>
            </a:r>
            <a:r>
              <a:rPr lang="en-US" sz="2000" b="1" dirty="0">
                <a:solidFill>
                  <a:prstClr val="black"/>
                </a:solidFill>
              </a:rPr>
              <a:t> was </a:t>
            </a:r>
            <a:r>
              <a:rPr lang="en-US" sz="2000" b="1" dirty="0" err="1">
                <a:solidFill>
                  <a:prstClr val="black"/>
                </a:solidFill>
              </a:rPr>
              <a:t>dat</a:t>
            </a:r>
            <a:r>
              <a:rPr lang="en-US" sz="2000" b="1" dirty="0">
                <a:solidFill>
                  <a:prstClr val="black"/>
                </a:solidFill>
              </a:rPr>
              <a:t> hy </a:t>
            </a:r>
            <a:r>
              <a:rPr lang="en-US" sz="2000" b="1" dirty="0" err="1">
                <a:solidFill>
                  <a:prstClr val="black"/>
                </a:solidFill>
              </a:rPr>
              <a:t>hulle</a:t>
            </a:r>
            <a:r>
              <a:rPr lang="en-US" sz="2000" b="1" dirty="0">
                <a:solidFill>
                  <a:prstClr val="black"/>
                </a:solidFill>
              </a:rPr>
              <a:t> by </a:t>
            </a:r>
            <a:r>
              <a:rPr lang="en-US" sz="2000" b="1" dirty="0" err="1">
                <a:solidFill>
                  <a:prstClr val="black"/>
                </a:solidFill>
              </a:rPr>
              <a:t>aankoms</a:t>
            </a:r>
            <a:r>
              <a:rPr lang="en-US" sz="2000" b="1" dirty="0">
                <a:solidFill>
                  <a:prstClr val="black"/>
                </a:solidFill>
              </a:rPr>
              <a:t> in </a:t>
            </a:r>
            <a:r>
              <a:rPr lang="en-US" sz="2000" b="1" dirty="0" err="1">
                <a:solidFill>
                  <a:prstClr val="black"/>
                </a:solidFill>
              </a:rPr>
              <a:t>stryd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in </a:t>
            </a:r>
            <a:r>
              <a:rPr lang="en-US" sz="2000" b="1" dirty="0" err="1">
                <a:solidFill>
                  <a:prstClr val="black"/>
                </a:solidFill>
              </a:rPr>
              <a:t>verskeie</a:t>
            </a:r>
            <a:r>
              <a:rPr lang="en-US" sz="2000" b="1" dirty="0">
                <a:solidFill>
                  <a:prstClr val="black"/>
                </a:solidFill>
              </a:rPr>
              <a:t> sondes sou </a:t>
            </a:r>
            <a:r>
              <a:rPr lang="en-US" sz="2000" b="1" dirty="0" err="1">
                <a:solidFill>
                  <a:prstClr val="black"/>
                </a:solidFill>
              </a:rPr>
              <a:t>vind</a:t>
            </a:r>
            <a:r>
              <a:rPr lang="en-US" sz="2000" b="1" dirty="0">
                <a:solidFill>
                  <a:prstClr val="black"/>
                </a:solidFill>
              </a:rPr>
              <a:t>.  Hy was bang om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moes</a:t>
            </a:r>
            <a:r>
              <a:rPr lang="en-US" sz="2000" b="1" dirty="0">
                <a:solidFill>
                  <a:prstClr val="black"/>
                </a:solidFill>
              </a:rPr>
              <a:t> ween </a:t>
            </a:r>
            <a:r>
              <a:rPr lang="en-US" sz="2000" b="1" dirty="0" err="1">
                <a:solidFill>
                  <a:prstClr val="black"/>
                </a:solidFill>
              </a:rPr>
              <a:t>oor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onberouvolle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sondaars</a:t>
            </a:r>
            <a:r>
              <a:rPr lang="en-US" sz="2000" b="1" dirty="0">
                <a:solidFill>
                  <a:prstClr val="black"/>
                </a:solidFill>
              </a:rPr>
              <a:t> (2 Kor. 12:20-21).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1644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9" grpId="0"/>
      <p:bldP spid="19" grpId="0"/>
      <p:bldP spid="21" grpId="0"/>
      <p:bldP spid="4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D4DC59A-483E-FBB8-9FFE-709E0A824E0F}"/>
              </a:ext>
            </a:extLst>
          </p:cNvPr>
          <p:cNvSpPr txBox="1"/>
          <p:nvPr/>
        </p:nvSpPr>
        <p:spPr>
          <a:xfrm>
            <a:off x="1707356" y="557243"/>
            <a:ext cx="9041708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“Die volk van God word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na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die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Skrifte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verwys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. As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hulle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bron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van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veiligheid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teen die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invloed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van valse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leraars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en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die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verleidelike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krag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van die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geeste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van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duisternis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. Satan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gebruik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alle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planne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om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mense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te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belet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om ‘n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kennis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van die Bybel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te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verkry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; want die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duidelike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verklarings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van die Bybel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openbaar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sy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bedrog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. By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elke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opwekking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in Gods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werk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word die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vors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van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boosheid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opgewek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tot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groter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bedrywigheid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; tans wend hy alle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pogings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aan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in ‘n finale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stryd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teen Christus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en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Sy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navolgers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. […] So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baie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sal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die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vervalsing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na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die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egte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lyk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,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dat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dit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onmoontlik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sal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wees om die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verskil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te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sien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,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behalwe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met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behulp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van die Heilige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Skrifte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. Elke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verklaring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en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elke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wonderwerk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moet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aan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die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getuienis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van die Bybel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getoets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word.”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29A2DCA-7926-A37C-2662-3C0041C85CE9}"/>
              </a:ext>
            </a:extLst>
          </p:cNvPr>
          <p:cNvSpPr txBox="1"/>
          <p:nvPr/>
        </p:nvSpPr>
        <p:spPr>
          <a:xfrm>
            <a:off x="6364963" y="6081832"/>
            <a:ext cx="43148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r">
              <a:defRPr/>
            </a:pPr>
            <a:r>
              <a:rPr lang="en-US" sz="1600" b="1">
                <a:solidFill>
                  <a:prstClr val="black"/>
                </a:solidFill>
              </a:rPr>
              <a:t>EGW </a:t>
            </a:r>
            <a:r>
              <a:rPr lang="en-US" sz="1600" b="1" dirty="0">
                <a:solidFill>
                  <a:prstClr val="black"/>
                </a:solidFill>
              </a:rPr>
              <a:t>(Die Groot </a:t>
            </a:r>
            <a:r>
              <a:rPr lang="en-US" sz="1600" b="1" dirty="0" err="1">
                <a:solidFill>
                  <a:prstClr val="black"/>
                </a:solidFill>
              </a:rPr>
              <a:t>Stryd</a:t>
            </a:r>
            <a:r>
              <a:rPr lang="en-US" sz="1600" b="1" dirty="0">
                <a:solidFill>
                  <a:prstClr val="black"/>
                </a:solidFill>
              </a:rPr>
              <a:t>, </a:t>
            </a:r>
            <a:r>
              <a:rPr lang="en-US" sz="1600" b="1" dirty="0" err="1">
                <a:solidFill>
                  <a:prstClr val="black"/>
                </a:solidFill>
              </a:rPr>
              <a:t>Hfst</a:t>
            </a:r>
            <a:r>
              <a:rPr lang="en-US" sz="1600" b="1" dirty="0">
                <a:solidFill>
                  <a:prstClr val="black"/>
                </a:solidFill>
              </a:rPr>
              <a:t> 37, par 1, bl. 671))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E2FA92-1A9E-0006-6A62-32D8D2D71E5A}"/>
              </a:ext>
            </a:extLst>
          </p:cNvPr>
          <p:cNvSpPr txBox="1"/>
          <p:nvPr/>
        </p:nvSpPr>
        <p:spPr>
          <a:xfrm>
            <a:off x="3049929" y="3247227"/>
            <a:ext cx="60998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noProof="0" dirty="0">
                <a:solidFill>
                  <a:prstClr val="black"/>
                </a:solidFill>
                <a:latin typeface="Constantia" panose="02030602050306030303" pitchFamily="18" charset="0"/>
              </a:rPr>
              <a:t>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18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3EF38F6-F56D-52F5-A0DB-C1FF53AC92C3}"/>
              </a:ext>
            </a:extLst>
          </p:cNvPr>
          <p:cNvSpPr txBox="1"/>
          <p:nvPr/>
        </p:nvSpPr>
        <p:spPr>
          <a:xfrm>
            <a:off x="0" y="88379"/>
            <a:ext cx="6624918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38100" h="38100"/>
              <a:contourClr>
                <a:srgbClr val="F4DCAC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"Want die </a:t>
            </a:r>
            <a:r>
              <a:rPr kumimoji="0" lang="en-US" sz="30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wapens</a:t>
            </a:r>
            <a:r>
              <a:rPr kumimoji="0" lang="en-US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van </a:t>
            </a:r>
            <a:r>
              <a:rPr kumimoji="0" lang="en-US" sz="30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ons</a:t>
            </a:r>
            <a:r>
              <a:rPr kumimoji="0" lang="en-US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stryd</a:t>
            </a:r>
            <a:r>
              <a:rPr kumimoji="0" lang="en-US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is </a:t>
            </a:r>
            <a:r>
              <a:rPr kumimoji="0" lang="en-US" sz="30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nie</a:t>
            </a:r>
            <a:r>
              <a:rPr kumimoji="0" lang="en-US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vleeslik</a:t>
            </a:r>
            <a:r>
              <a:rPr kumimoji="0" lang="en-US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nie</a:t>
            </a:r>
            <a:r>
              <a:rPr kumimoji="0" lang="en-US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maar </a:t>
            </a:r>
            <a:r>
              <a:rPr kumimoji="0" lang="en-US" sz="30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kragtig</a:t>
            </a:r>
            <a:r>
              <a:rPr kumimoji="0" lang="en-US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deur</a:t>
            </a:r>
            <a:r>
              <a:rPr kumimoji="0" lang="en-US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God om </a:t>
            </a:r>
            <a:r>
              <a:rPr kumimoji="0" lang="en-US" sz="30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vestings</a:t>
            </a:r>
            <a:r>
              <a:rPr kumimoji="0" lang="en-US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neer</a:t>
            </a:r>
            <a:r>
              <a:rPr kumimoji="0" lang="en-US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te</a:t>
            </a:r>
            <a:r>
              <a:rPr kumimoji="0" lang="en-US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werp</a:t>
            </a:r>
            <a:r>
              <a:rPr kumimoji="0" lang="en-US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.”             (2 </a:t>
            </a:r>
            <a:r>
              <a:rPr kumimoji="0" lang="en-US" sz="30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Korinthiërs</a:t>
            </a:r>
            <a:r>
              <a:rPr kumimoji="0" lang="en-US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10:4)</a:t>
            </a:r>
            <a:endParaRPr kumimoji="0" lang="en-US" sz="3200" b="1" i="0" u="none" strike="noStrike" kern="1200" cap="none" spc="0" normalizeH="0" baseline="0" noProof="0" dirty="0">
              <a:ln w="12700">
                <a:noFill/>
                <a:prstDash val="solid"/>
              </a:ln>
              <a:solidFill>
                <a:srgbClr val="72553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0952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DD46BF9-794B-C264-4321-9D5E3F54A78B}"/>
              </a:ext>
            </a:extLst>
          </p:cNvPr>
          <p:cNvSpPr txBox="1"/>
          <p:nvPr/>
        </p:nvSpPr>
        <p:spPr>
          <a:xfrm>
            <a:off x="3981451" y="3933229"/>
            <a:ext cx="7896224" cy="270843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B7101D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Geestelike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B7101D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B7101D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oorlog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B7101D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Die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wapens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vir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aanval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(2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Korinthiërs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10:1-11)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Die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korrekte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verdediging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Korinthiërs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10:12-18)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E40AC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Omgaan met valse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E40AC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leraars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E40AC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Bedrieërs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mom as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apostels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Korinthiërs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11:1-15)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Paulus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die valse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leraars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(2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Korinthiërs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11:16-31)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Selfondersoek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oorwinning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Korinthiërs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12:14-13:10)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09C3AF5-6EAA-92C7-8865-8FD7DFF74333}"/>
              </a:ext>
            </a:extLst>
          </p:cNvPr>
          <p:cNvSpPr txBox="1"/>
          <p:nvPr/>
        </p:nvSpPr>
        <p:spPr>
          <a:xfrm>
            <a:off x="0" y="118017"/>
            <a:ext cx="70890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Paulus het </a:t>
            </a:r>
            <a:r>
              <a:rPr lang="en-US" sz="2000" b="1" dirty="0" err="1">
                <a:solidFill>
                  <a:prstClr val="black"/>
                </a:solidFill>
              </a:rPr>
              <a:t>dit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missie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gemaak</a:t>
            </a:r>
            <a:r>
              <a:rPr lang="en-US" sz="2000" b="1" dirty="0">
                <a:solidFill>
                  <a:prstClr val="black"/>
                </a:solidFill>
              </a:rPr>
              <a:t> om </a:t>
            </a:r>
            <a:r>
              <a:rPr lang="en-US" sz="2000" b="1" dirty="0" err="1">
                <a:solidFill>
                  <a:prstClr val="black"/>
                </a:solidFill>
              </a:rPr>
              <a:t>voortdurend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ingelig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bly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oor</a:t>
            </a:r>
            <a:r>
              <a:rPr lang="en-US" sz="2000" b="1" dirty="0">
                <a:solidFill>
                  <a:prstClr val="black"/>
                </a:solidFill>
              </a:rPr>
              <a:t> al die </a:t>
            </a:r>
            <a:r>
              <a:rPr lang="en-US" sz="2000" b="1" dirty="0" err="1">
                <a:solidFill>
                  <a:prstClr val="black"/>
                </a:solidFill>
              </a:rPr>
              <a:t>kerke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r>
              <a:rPr lang="en-US" sz="2000" b="1" dirty="0" err="1">
                <a:solidFill>
                  <a:prstClr val="black"/>
                </a:solidFill>
              </a:rPr>
              <a:t>Hoekom</a:t>
            </a:r>
            <a:r>
              <a:rPr lang="en-US" sz="2000" b="1" dirty="0">
                <a:solidFill>
                  <a:prstClr val="black"/>
                </a:solidFill>
              </a:rPr>
              <a:t>? Om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weet</a:t>
            </a:r>
            <a:r>
              <a:rPr lang="en-US" sz="2000" b="1" dirty="0">
                <a:solidFill>
                  <a:prstClr val="black"/>
                </a:solidFill>
              </a:rPr>
              <a:t> of </a:t>
            </a:r>
            <a:r>
              <a:rPr lang="en-US" sz="2000" b="1" dirty="0" err="1">
                <a:solidFill>
                  <a:prstClr val="black"/>
                </a:solidFill>
              </a:rPr>
              <a:t>hulle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enige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hulp</a:t>
            </a:r>
            <a:r>
              <a:rPr lang="en-US" sz="2000" b="1" dirty="0">
                <a:solidFill>
                  <a:prstClr val="black"/>
                </a:solidFill>
              </a:rPr>
              <a:t>, ‘n </a:t>
            </a:r>
            <a:r>
              <a:rPr lang="en-US" sz="2000" b="1" dirty="0" err="1">
                <a:solidFill>
                  <a:prstClr val="black"/>
                </a:solidFill>
              </a:rPr>
              <a:t>besoek</a:t>
            </a:r>
            <a:r>
              <a:rPr lang="en-US" sz="2000" b="1" dirty="0">
                <a:solidFill>
                  <a:prstClr val="black"/>
                </a:solidFill>
              </a:rPr>
              <a:t>, ‘n </a:t>
            </a:r>
            <a:r>
              <a:rPr lang="en-US" sz="2000" b="1" dirty="0" err="1">
                <a:solidFill>
                  <a:prstClr val="black"/>
                </a:solidFill>
              </a:rPr>
              <a:t>bietjie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vertroosting</a:t>
            </a:r>
            <a:r>
              <a:rPr lang="en-US" sz="2000" b="1" dirty="0">
                <a:solidFill>
                  <a:prstClr val="black"/>
                </a:solidFill>
              </a:rPr>
              <a:t> of ‘n </a:t>
            </a:r>
            <a:r>
              <a:rPr lang="en-US" sz="2000" b="1" dirty="0" err="1">
                <a:solidFill>
                  <a:prstClr val="black"/>
                </a:solidFill>
              </a:rPr>
              <a:t>woord</a:t>
            </a:r>
            <a:r>
              <a:rPr lang="en-US" sz="2000" b="1" dirty="0">
                <a:solidFill>
                  <a:prstClr val="black"/>
                </a:solidFill>
              </a:rPr>
              <a:t> van </a:t>
            </a:r>
            <a:r>
              <a:rPr lang="en-US" sz="2000" b="1" dirty="0" err="1">
                <a:solidFill>
                  <a:prstClr val="black"/>
                </a:solidFill>
              </a:rPr>
              <a:t>bemoediging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nodig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gehad</a:t>
            </a:r>
            <a:r>
              <a:rPr lang="en-US" sz="2000" b="1" dirty="0">
                <a:solidFill>
                  <a:prstClr val="black"/>
                </a:solidFill>
              </a:rPr>
              <a:t> (2 Kor. 11:28).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D7D0D9F-5277-DBD2-BA1D-DFC35CA8D06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4420" y="216337"/>
            <a:ext cx="4642780" cy="35031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3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AEFB7C3-9495-6372-A4D7-3FC84B85D45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4800" y="3848100"/>
            <a:ext cx="3029763" cy="2793563"/>
          </a:xfrm>
          <a:prstGeom prst="rect">
            <a:avLst/>
          </a:prstGeom>
          <a:ln w="88900" cap="sq" cmpd="thickThin">
            <a:solidFill>
              <a:srgbClr val="092A75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6D468FDE-7E9C-88EA-5B8C-CB1B4B9112C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83820" y="4007886"/>
            <a:ext cx="397631" cy="319524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BBFB7045-8462-97E7-5D89-E576C0C31F7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83820" y="5165006"/>
            <a:ext cx="397631" cy="319524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379F395-A757-5893-A878-408C1C42EEEB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603" y="5541881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2EF76D55-E8D8-0D13-A8FE-E549A40AD6F9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603" y="5933857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ADD2664E-BA70-1FB1-F99C-93120EF3374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603" y="6316720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EF9D4B9D-418D-2CDA-0DAD-1248FF60B12D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603" y="4403896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2F1C5BDA-30E9-E113-F776-7E2312E8C875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603" y="4777294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A42D08E-BF43-BFAB-3230-75D84BEBC010}"/>
              </a:ext>
            </a:extLst>
          </p:cNvPr>
          <p:cNvSpPr txBox="1"/>
          <p:nvPr/>
        </p:nvSpPr>
        <p:spPr>
          <a:xfrm>
            <a:off x="0" y="2430284"/>
            <a:ext cx="708905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Aan die </a:t>
            </a:r>
            <a:r>
              <a:rPr lang="en-US" sz="2000" b="1" dirty="0" err="1">
                <a:solidFill>
                  <a:prstClr val="black"/>
                </a:solidFill>
              </a:rPr>
              <a:t>einde</a:t>
            </a:r>
            <a:r>
              <a:rPr lang="en-US" sz="2000" b="1" dirty="0">
                <a:solidFill>
                  <a:prstClr val="black"/>
                </a:solidFill>
              </a:rPr>
              <a:t> van </a:t>
            </a:r>
            <a:r>
              <a:rPr lang="en-US" sz="2000" b="1" dirty="0" err="1">
                <a:solidFill>
                  <a:prstClr val="black"/>
                </a:solidFill>
              </a:rPr>
              <a:t>sy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tweede</a:t>
            </a:r>
            <a:r>
              <a:rPr lang="en-US" sz="2000" b="1" dirty="0">
                <a:solidFill>
                  <a:prstClr val="black"/>
                </a:solidFill>
              </a:rPr>
              <a:t> brief </a:t>
            </a:r>
            <a:r>
              <a:rPr lang="en-US" sz="2000" b="1" dirty="0" err="1">
                <a:solidFill>
                  <a:prstClr val="black"/>
                </a:solidFill>
              </a:rPr>
              <a:t>aan</a:t>
            </a:r>
            <a:r>
              <a:rPr lang="en-US" sz="2000" b="1" dirty="0">
                <a:solidFill>
                  <a:prstClr val="black"/>
                </a:solidFill>
              </a:rPr>
              <a:t> die </a:t>
            </a:r>
            <a:r>
              <a:rPr lang="en-US" sz="2000" b="1" dirty="0" err="1">
                <a:solidFill>
                  <a:prstClr val="black"/>
                </a:solidFill>
              </a:rPr>
              <a:t>Korinthiërs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spreek</a:t>
            </a:r>
            <a:r>
              <a:rPr lang="en-US" sz="2000" b="1" dirty="0">
                <a:solidFill>
                  <a:prstClr val="black"/>
                </a:solidFill>
              </a:rPr>
              <a:t> Paulus die </a:t>
            </a:r>
            <a:r>
              <a:rPr lang="en-US" sz="2000" b="1" dirty="0" err="1">
                <a:solidFill>
                  <a:prstClr val="black"/>
                </a:solidFill>
              </a:rPr>
              <a:t>probleem</a:t>
            </a:r>
            <a:r>
              <a:rPr lang="en-US" sz="2000" b="1" dirty="0">
                <a:solidFill>
                  <a:prstClr val="black"/>
                </a:solidFill>
              </a:rPr>
              <a:t> van </a:t>
            </a:r>
            <a:r>
              <a:rPr lang="en-US" sz="2000" b="1" dirty="0" err="1">
                <a:solidFill>
                  <a:prstClr val="black"/>
                </a:solidFill>
              </a:rPr>
              <a:t>hierdie</a:t>
            </a:r>
            <a:r>
              <a:rPr lang="en-US" sz="2000" b="1" dirty="0">
                <a:solidFill>
                  <a:prstClr val="black"/>
                </a:solidFill>
              </a:rPr>
              <a:t> valse </a:t>
            </a:r>
            <a:r>
              <a:rPr lang="en-US" sz="2000" b="1" dirty="0" err="1">
                <a:solidFill>
                  <a:prstClr val="black"/>
                </a:solidFill>
              </a:rPr>
              <a:t>leraars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aan</a:t>
            </a:r>
            <a:r>
              <a:rPr lang="en-US" sz="2000" b="1" dirty="0">
                <a:solidFill>
                  <a:prstClr val="black"/>
                </a:solidFill>
              </a:rPr>
              <a:t>.  Hoe </a:t>
            </a:r>
            <a:r>
              <a:rPr lang="en-US" sz="2000" b="1" dirty="0" err="1">
                <a:solidFill>
                  <a:prstClr val="black"/>
                </a:solidFill>
              </a:rPr>
              <a:t>kan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hulle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identifiseer</a:t>
            </a:r>
            <a:r>
              <a:rPr lang="en-US" sz="2000" b="1" dirty="0">
                <a:solidFill>
                  <a:prstClr val="black"/>
                </a:solidFill>
              </a:rPr>
              <a:t>? Hoe </a:t>
            </a:r>
            <a:r>
              <a:rPr lang="en-US" sz="2000" b="1" dirty="0" err="1">
                <a:solidFill>
                  <a:prstClr val="black"/>
                </a:solidFill>
              </a:rPr>
              <a:t>kan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hulle</a:t>
            </a:r>
            <a:r>
              <a:rPr lang="en-US" sz="2000" b="1" dirty="0">
                <a:solidFill>
                  <a:prstClr val="black"/>
                </a:solidFill>
              </a:rPr>
              <a:t> in </a:t>
            </a:r>
            <a:r>
              <a:rPr lang="en-US" sz="2000" b="1" dirty="0" err="1">
                <a:solidFill>
                  <a:prstClr val="black"/>
                </a:solidFill>
              </a:rPr>
              <a:t>hierdie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geestelike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oorlogvoerig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beveg</a:t>
            </a:r>
            <a:r>
              <a:rPr lang="en-US" sz="2000" b="1" dirty="0">
                <a:solidFill>
                  <a:prstClr val="black"/>
                </a:solidFill>
              </a:rPr>
              <a:t>? Hoe </a:t>
            </a:r>
            <a:r>
              <a:rPr lang="en-US" sz="2000" b="1" dirty="0" err="1">
                <a:solidFill>
                  <a:prstClr val="black"/>
                </a:solidFill>
              </a:rPr>
              <a:t>kan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hulle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oorwin</a:t>
            </a:r>
            <a:r>
              <a:rPr lang="en-US" sz="2000" b="1" dirty="0">
                <a:solidFill>
                  <a:prstClr val="black"/>
                </a:solidFill>
              </a:rPr>
              <a:t>?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8B55E42-6DFD-5C3C-BDB6-4A8B87498040}"/>
              </a:ext>
            </a:extLst>
          </p:cNvPr>
          <p:cNvSpPr txBox="1"/>
          <p:nvPr/>
        </p:nvSpPr>
        <p:spPr>
          <a:xfrm>
            <a:off x="0" y="1428039"/>
            <a:ext cx="70890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Soms is hy </a:t>
            </a:r>
            <a:r>
              <a:rPr lang="en-US" sz="2000" b="1" dirty="0" err="1">
                <a:solidFill>
                  <a:prstClr val="black"/>
                </a:solidFill>
              </a:rPr>
              <a:t>ingelig</a:t>
            </a:r>
            <a:r>
              <a:rPr lang="en-US" sz="2000" b="1" dirty="0">
                <a:solidFill>
                  <a:prstClr val="black"/>
                </a:solidFill>
              </a:rPr>
              <a:t> van valse </a:t>
            </a:r>
            <a:r>
              <a:rPr lang="en-US" sz="2000" b="1" dirty="0" err="1">
                <a:solidFill>
                  <a:prstClr val="black"/>
                </a:solidFill>
              </a:rPr>
              <a:t>leraars</a:t>
            </a:r>
            <a:r>
              <a:rPr lang="en-US" sz="2000" b="1" dirty="0">
                <a:solidFill>
                  <a:prstClr val="black"/>
                </a:solidFill>
              </a:rPr>
              <a:t> wat die </a:t>
            </a:r>
            <a:r>
              <a:rPr lang="en-US" sz="2000" b="1" dirty="0" err="1">
                <a:solidFill>
                  <a:prstClr val="black"/>
                </a:solidFill>
              </a:rPr>
              <a:t>gelowiges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laat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struikel</a:t>
            </a:r>
            <a:r>
              <a:rPr lang="en-US" sz="2000" b="1" dirty="0">
                <a:solidFill>
                  <a:prstClr val="black"/>
                </a:solidFill>
              </a:rPr>
              <a:t> het.  Toe </a:t>
            </a:r>
            <a:r>
              <a:rPr lang="en-US" sz="2000" b="1" dirty="0" err="1">
                <a:solidFill>
                  <a:prstClr val="black"/>
                </a:solidFill>
              </a:rPr>
              <a:t>dit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gebeur</a:t>
            </a:r>
            <a:r>
              <a:rPr lang="en-US" sz="2000" b="1" dirty="0">
                <a:solidFill>
                  <a:prstClr val="black"/>
                </a:solidFill>
              </a:rPr>
              <a:t> het, was die </a:t>
            </a:r>
            <a:r>
              <a:rPr lang="en-US" sz="2000" b="1" dirty="0" err="1">
                <a:solidFill>
                  <a:prstClr val="black"/>
                </a:solidFill>
              </a:rPr>
              <a:t>apostel</a:t>
            </a:r>
            <a:r>
              <a:rPr lang="en-US" sz="2000" b="1" dirty="0">
                <a:solidFill>
                  <a:prstClr val="black"/>
                </a:solidFill>
              </a:rPr>
              <a:t> met </a:t>
            </a:r>
            <a:r>
              <a:rPr lang="en-US" sz="2000" b="1" dirty="0" err="1">
                <a:solidFill>
                  <a:prstClr val="black"/>
                </a:solidFill>
              </a:rPr>
              <a:t>verontwaardiging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gevul</a:t>
            </a:r>
            <a:r>
              <a:rPr lang="en-US" sz="2000" b="1" dirty="0">
                <a:solidFill>
                  <a:prstClr val="black"/>
                </a:solidFill>
              </a:rPr>
              <a:t> (2 Kor. 11:29).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9590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00"/>
                            </p:stCondLst>
                            <p:childTnLst>
                              <p:par>
                                <p:cTn id="9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2B83D52-DB68-0B7F-4104-CB380543A9E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4706" y="502920"/>
            <a:ext cx="4389120" cy="5852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8895131-D436-8349-72A9-17C30C44EAB6}"/>
              </a:ext>
            </a:extLst>
          </p:cNvPr>
          <p:cNvSpPr txBox="1"/>
          <p:nvPr/>
        </p:nvSpPr>
        <p:spPr>
          <a:xfrm>
            <a:off x="1" y="2028617"/>
            <a:ext cx="7574705" cy="280076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/>
                <a:solidFill>
                  <a:srgbClr val="9722AA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GEESTELIKE OORLOG</a:t>
            </a:r>
          </a:p>
        </p:txBody>
      </p:sp>
    </p:spTree>
    <p:extLst>
      <p:ext uri="{BB962C8B-B14F-4D97-AF65-F5344CB8AC3E}">
        <p14:creationId xmlns:p14="http://schemas.microsoft.com/office/powerpoint/2010/main" val="2193462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951B6ABD-71EA-3AE3-63D9-69970A24E5B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613118"/>
          </a:xfrm>
          <a:prstGeom prst="rect">
            <a:avLst/>
          </a:prstGeom>
          <a:blipFill dpi="0"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8BFC9F7-699D-A3A7-C575-E4DD1EE7214F}"/>
              </a:ext>
            </a:extLst>
          </p:cNvPr>
          <p:cNvSpPr txBox="1"/>
          <p:nvPr/>
        </p:nvSpPr>
        <p:spPr>
          <a:xfrm>
            <a:off x="1374658" y="0"/>
            <a:ext cx="944296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spc="300" noProof="0" dirty="0">
                <a:ln w="10160">
                  <a:solidFill>
                    <a:srgbClr val="C953D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6000"/>
                    </a:srgbClr>
                  </a:outerShdw>
                </a:effectLst>
                <a:latin typeface="Aptos" panose="02110004020202020204"/>
              </a:rPr>
              <a:t>DIE WAPENS VIR DIE AANVAL</a:t>
            </a:r>
            <a:endParaRPr kumimoji="0" lang="en-US" sz="4400" b="1" i="0" u="none" strike="noStrike" kern="1200" cap="none" spc="300" normalizeH="0" baseline="0" noProof="0" dirty="0">
              <a:ln w="10160">
                <a:solidFill>
                  <a:srgbClr val="C953DD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76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3311FF-6BDC-180C-0DAF-42E82ED22DD1}"/>
              </a:ext>
            </a:extLst>
          </p:cNvPr>
          <p:cNvSpPr txBox="1"/>
          <p:nvPr/>
        </p:nvSpPr>
        <p:spPr>
          <a:xfrm>
            <a:off x="1747837" y="812967"/>
            <a:ext cx="8696325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b="1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"Want die </a:t>
            </a:r>
            <a:r>
              <a:rPr lang="en-US" b="1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wapens</a:t>
            </a:r>
            <a:r>
              <a:rPr lang="en-US" b="1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 van </a:t>
            </a:r>
            <a:r>
              <a:rPr lang="en-US" b="1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ons</a:t>
            </a:r>
            <a:r>
              <a:rPr lang="en-US" b="1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stryd</a:t>
            </a:r>
            <a:r>
              <a:rPr lang="en-US" b="1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 is </a:t>
            </a:r>
            <a:r>
              <a:rPr lang="en-US" b="1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nie</a:t>
            </a:r>
            <a:r>
              <a:rPr lang="en-US" b="1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vleeslik</a:t>
            </a:r>
            <a:r>
              <a:rPr lang="en-US" b="1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nie</a:t>
            </a:r>
            <a:r>
              <a:rPr lang="en-US" b="1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, maar </a:t>
            </a:r>
            <a:r>
              <a:rPr lang="en-US" b="1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kragtig</a:t>
            </a:r>
            <a:r>
              <a:rPr lang="en-US" b="1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deur</a:t>
            </a:r>
            <a:r>
              <a:rPr lang="en-US" b="1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 God om </a:t>
            </a:r>
            <a:r>
              <a:rPr lang="en-US" b="1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vestings</a:t>
            </a:r>
            <a:r>
              <a:rPr lang="en-US" b="1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neer</a:t>
            </a:r>
            <a:r>
              <a:rPr lang="en-US" b="1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te</a:t>
            </a:r>
            <a:r>
              <a:rPr lang="en-US" b="1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werp</a:t>
            </a:r>
            <a:r>
              <a:rPr lang="en-US" b="1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.” (2 </a:t>
            </a:r>
            <a:r>
              <a:rPr lang="en-US" b="1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Korinthiërs</a:t>
            </a:r>
            <a:r>
              <a:rPr lang="en-US" b="1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 10:4)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C953DD">
                  <a:lumMod val="5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EBFE470-AD3D-D929-3C34-95C149DBA24C}"/>
              </a:ext>
            </a:extLst>
          </p:cNvPr>
          <p:cNvSpPr txBox="1"/>
          <p:nvPr/>
        </p:nvSpPr>
        <p:spPr>
          <a:xfrm>
            <a:off x="146339" y="1613118"/>
            <a:ext cx="77975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Paulus is </a:t>
            </a:r>
            <a:r>
              <a:rPr lang="en-US" sz="2000" b="1" dirty="0" err="1">
                <a:solidFill>
                  <a:prstClr val="black"/>
                </a:solidFill>
              </a:rPr>
              <a:t>daarvan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beskuldig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dat</a:t>
            </a:r>
            <a:r>
              <a:rPr lang="en-US" sz="2000" b="1" dirty="0">
                <a:solidFill>
                  <a:prstClr val="black"/>
                </a:solidFill>
              </a:rPr>
              <a:t> hy </a:t>
            </a:r>
            <a:r>
              <a:rPr lang="en-US" sz="2000" b="1" dirty="0" err="1">
                <a:solidFill>
                  <a:prstClr val="black"/>
                </a:solidFill>
              </a:rPr>
              <a:t>lafhartig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lomp</a:t>
            </a:r>
            <a:r>
              <a:rPr lang="en-US" sz="2000" b="1" dirty="0">
                <a:solidFill>
                  <a:prstClr val="black"/>
                </a:solidFill>
              </a:rPr>
              <a:t> in </a:t>
            </a:r>
            <a:r>
              <a:rPr lang="en-US" sz="2000" b="1" dirty="0" err="1">
                <a:solidFill>
                  <a:prstClr val="black"/>
                </a:solidFill>
              </a:rPr>
              <a:t>persoon</a:t>
            </a:r>
            <a:r>
              <a:rPr lang="en-US" sz="2000" b="1" dirty="0">
                <a:solidFill>
                  <a:prstClr val="black"/>
                </a:solidFill>
              </a:rPr>
              <a:t> was, al het hy hard </a:t>
            </a:r>
            <a:r>
              <a:rPr lang="en-US" sz="2000" b="1" dirty="0" err="1">
                <a:solidFill>
                  <a:prstClr val="black"/>
                </a:solidFill>
              </a:rPr>
              <a:t>gepraat</a:t>
            </a:r>
            <a:r>
              <a:rPr lang="en-US" sz="2000" b="1" dirty="0">
                <a:solidFill>
                  <a:prstClr val="black"/>
                </a:solidFill>
              </a:rPr>
              <a:t> in </a:t>
            </a:r>
            <a:r>
              <a:rPr lang="en-US" sz="2000" b="1" dirty="0" err="1">
                <a:solidFill>
                  <a:prstClr val="black"/>
                </a:solidFill>
              </a:rPr>
              <a:t>sy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briewe</a:t>
            </a:r>
            <a:r>
              <a:rPr lang="en-US" sz="2000" b="1" dirty="0">
                <a:solidFill>
                  <a:prstClr val="black"/>
                </a:solidFill>
              </a:rPr>
              <a:t>. (2 Kor. 10:10).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F1DC871-7277-EBD7-3B44-8F41ADC7310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1031" y="1718294"/>
            <a:ext cx="3794630" cy="5029027"/>
          </a:xfrm>
          <a:prstGeom prst="snip2DiagRect">
            <a:avLst>
              <a:gd name="adj1" fmla="val 12561"/>
              <a:gd name="adj2" fmla="val 12822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3BF3FE66-205A-8490-4C0A-ECC411EC8CBA}"/>
              </a:ext>
            </a:extLst>
          </p:cNvPr>
          <p:cNvSpPr txBox="1"/>
          <p:nvPr/>
        </p:nvSpPr>
        <p:spPr>
          <a:xfrm>
            <a:off x="4363639" y="5260270"/>
            <a:ext cx="367665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Paulus se </a:t>
            </a:r>
            <a:r>
              <a:rPr lang="en-US" sz="2000" b="1" dirty="0" err="1">
                <a:solidFill>
                  <a:prstClr val="black"/>
                </a:solidFill>
              </a:rPr>
              <a:t>gesag</a:t>
            </a:r>
            <a:r>
              <a:rPr lang="en-US" sz="2000" b="1" dirty="0">
                <a:solidFill>
                  <a:prstClr val="black"/>
                </a:solidFill>
              </a:rPr>
              <a:t> is </a:t>
            </a:r>
            <a:r>
              <a:rPr lang="en-US" sz="2000" b="1" dirty="0" err="1">
                <a:solidFill>
                  <a:prstClr val="black"/>
                </a:solidFill>
              </a:rPr>
              <a:t>deur</a:t>
            </a:r>
            <a:r>
              <a:rPr lang="en-US" sz="2000" b="1" dirty="0">
                <a:solidFill>
                  <a:prstClr val="black"/>
                </a:solidFill>
              </a:rPr>
              <a:t> Christus </a:t>
            </a:r>
            <a:r>
              <a:rPr lang="en-US" sz="2000" b="1" dirty="0" err="1">
                <a:solidFill>
                  <a:prstClr val="black"/>
                </a:solidFill>
              </a:rPr>
              <a:t>aan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hom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gegee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hy sou </a:t>
            </a:r>
            <a:r>
              <a:rPr lang="en-US" sz="2000" b="1" dirty="0" err="1">
                <a:solidFill>
                  <a:prstClr val="black"/>
                </a:solidFill>
              </a:rPr>
              <a:t>dit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altyd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gebruik</a:t>
            </a:r>
            <a:r>
              <a:rPr lang="en-US" sz="2000" b="1" dirty="0">
                <a:solidFill>
                  <a:prstClr val="black"/>
                </a:solidFill>
              </a:rPr>
              <a:t> om op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bou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nie</a:t>
            </a:r>
            <a:r>
              <a:rPr lang="en-US" sz="2000" b="1" dirty="0">
                <a:solidFill>
                  <a:prstClr val="black"/>
                </a:solidFill>
              </a:rPr>
              <a:t> om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vernietig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nie</a:t>
            </a:r>
            <a:r>
              <a:rPr lang="en-US" sz="2000" b="1" dirty="0">
                <a:solidFill>
                  <a:prstClr val="black"/>
                </a:solidFill>
              </a:rPr>
              <a:t> (2 Kor. 10:8).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2F1D50E-087E-23CC-E9CA-8F7B1812637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59"/>
          <a:stretch>
            <a:fillRect/>
          </a:stretch>
        </p:blipFill>
        <p:spPr>
          <a:xfrm>
            <a:off x="146339" y="5314138"/>
            <a:ext cx="4006561" cy="1424197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A872E937-4C45-7297-BD75-12E2AF94D25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13013" y="100519"/>
            <a:ext cx="1161645" cy="1452056"/>
          </a:xfrm>
          <a:prstGeom prst="snip2DiagRect">
            <a:avLst>
              <a:gd name="adj1" fmla="val 16748"/>
              <a:gd name="adj2" fmla="val 0"/>
            </a:avLst>
          </a:prstGeom>
          <a:solidFill>
            <a:srgbClr val="FFFFFF">
              <a:shade val="85000"/>
            </a:srgbClr>
          </a:solidFill>
          <a:ln w="3175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F5FD91CA-2BDF-46A3-3047-A8244DDE3DE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7625" y="100519"/>
            <a:ext cx="1161362" cy="1452056"/>
          </a:xfrm>
          <a:prstGeom prst="snip2DiagRect">
            <a:avLst>
              <a:gd name="adj1" fmla="val 16752"/>
              <a:gd name="adj2" fmla="val 0"/>
            </a:avLst>
          </a:prstGeom>
          <a:solidFill>
            <a:srgbClr val="FFFFFF">
              <a:shade val="85000"/>
            </a:srgbClr>
          </a:solidFill>
          <a:ln w="3175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1FC56FE-707E-4312-E3FC-4E3E1B873067}"/>
              </a:ext>
            </a:extLst>
          </p:cNvPr>
          <p:cNvSpPr txBox="1"/>
          <p:nvPr/>
        </p:nvSpPr>
        <p:spPr>
          <a:xfrm>
            <a:off x="146338" y="3936831"/>
            <a:ext cx="810469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Hierdie “</a:t>
            </a:r>
            <a:r>
              <a:rPr lang="en-US" sz="2000" b="1" dirty="0" err="1">
                <a:solidFill>
                  <a:prstClr val="black"/>
                </a:solidFill>
              </a:rPr>
              <a:t>wapens</a:t>
            </a:r>
            <a:r>
              <a:rPr lang="en-US" sz="2000" b="1" dirty="0">
                <a:solidFill>
                  <a:prstClr val="black"/>
                </a:solidFill>
              </a:rPr>
              <a:t>” sluit in om met die </a:t>
            </a:r>
            <a:r>
              <a:rPr lang="en-US" sz="2000" b="1" dirty="0" err="1">
                <a:solidFill>
                  <a:prstClr val="black"/>
                </a:solidFill>
              </a:rPr>
              <a:t>nederigheid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sagmoedigheid</a:t>
            </a:r>
            <a:r>
              <a:rPr lang="en-US" sz="2000" b="1" dirty="0">
                <a:solidFill>
                  <a:prstClr val="black"/>
                </a:solidFill>
              </a:rPr>
              <a:t> van Christus op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tree (Matt. 11:29). Maar </a:t>
            </a:r>
            <a:r>
              <a:rPr lang="en-US" sz="2000" b="1" dirty="0" err="1">
                <a:solidFill>
                  <a:prstClr val="black"/>
                </a:solidFill>
              </a:rPr>
              <a:t>dit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behels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ook</a:t>
            </a:r>
            <a:r>
              <a:rPr lang="en-US" sz="2000" b="1" dirty="0">
                <a:solidFill>
                  <a:prstClr val="black"/>
                </a:solidFill>
              </a:rPr>
              <a:t> om vas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staan</a:t>
            </a:r>
            <a:r>
              <a:rPr lang="en-US" sz="2000" b="1" dirty="0">
                <a:solidFill>
                  <a:prstClr val="black"/>
                </a:solidFill>
              </a:rPr>
              <a:t> teen </a:t>
            </a:r>
            <a:r>
              <a:rPr lang="en-US" sz="2000" b="1" dirty="0" err="1">
                <a:solidFill>
                  <a:prstClr val="black"/>
                </a:solidFill>
              </a:rPr>
              <a:t>verkeerde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dade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soos</a:t>
            </a:r>
            <a:r>
              <a:rPr lang="en-US" sz="2000" b="1" dirty="0">
                <a:solidFill>
                  <a:prstClr val="black"/>
                </a:solidFill>
              </a:rPr>
              <a:t> Jesus </a:t>
            </a:r>
            <a:r>
              <a:rPr lang="en-US" sz="2000" b="1" dirty="0" err="1">
                <a:solidFill>
                  <a:prstClr val="black"/>
                </a:solidFill>
              </a:rPr>
              <a:t>gedoen</a:t>
            </a:r>
            <a:r>
              <a:rPr lang="en-US" sz="2000" b="1" dirty="0">
                <a:solidFill>
                  <a:prstClr val="black"/>
                </a:solidFill>
              </a:rPr>
              <a:t> het (Matt. 21:12-13), of om </a:t>
            </a:r>
            <a:r>
              <a:rPr lang="en-US" sz="2000" b="1" dirty="0" err="1">
                <a:solidFill>
                  <a:prstClr val="black"/>
                </a:solidFill>
              </a:rPr>
              <a:t>duidelilk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praat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wanneer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nodig</a:t>
            </a:r>
            <a:r>
              <a:rPr lang="en-US" sz="2000" b="1" dirty="0">
                <a:solidFill>
                  <a:prstClr val="black"/>
                </a:solidFill>
              </a:rPr>
              <a:t> (Matt. 23:23-27).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23984BA-14BF-A5F8-C2D0-31D748CA437A}"/>
              </a:ext>
            </a:extLst>
          </p:cNvPr>
          <p:cNvSpPr txBox="1"/>
          <p:nvPr/>
        </p:nvSpPr>
        <p:spPr>
          <a:xfrm>
            <a:off x="100554" y="2302906"/>
            <a:ext cx="810469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In </a:t>
            </a:r>
            <a:r>
              <a:rPr lang="en-US" sz="2000" b="1" dirty="0" err="1">
                <a:solidFill>
                  <a:prstClr val="black"/>
                </a:solidFill>
              </a:rPr>
              <a:t>reaksie</a:t>
            </a:r>
            <a:r>
              <a:rPr lang="en-US" sz="2000" b="1" dirty="0">
                <a:solidFill>
                  <a:prstClr val="black"/>
                </a:solidFill>
              </a:rPr>
              <a:t> op </a:t>
            </a:r>
            <a:r>
              <a:rPr lang="en-US" sz="2000" b="1" dirty="0" err="1">
                <a:solidFill>
                  <a:prstClr val="black"/>
                </a:solidFill>
              </a:rPr>
              <a:t>hierdie</a:t>
            </a:r>
            <a:r>
              <a:rPr lang="en-US" sz="2000" b="1" dirty="0">
                <a:solidFill>
                  <a:prstClr val="black"/>
                </a:solidFill>
              </a:rPr>
              <a:t> argument het Paulus </a:t>
            </a:r>
            <a:r>
              <a:rPr lang="en-US" sz="2000" b="1" dirty="0" err="1">
                <a:solidFill>
                  <a:prstClr val="black"/>
                </a:solidFill>
              </a:rPr>
              <a:t>duidelik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aangedui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dat</a:t>
            </a:r>
            <a:r>
              <a:rPr lang="en-US" sz="2000" b="1" dirty="0">
                <a:solidFill>
                  <a:prstClr val="black"/>
                </a:solidFill>
              </a:rPr>
              <a:t> hy </a:t>
            </a:r>
            <a:r>
              <a:rPr lang="en-US" sz="2000" b="1" dirty="0" err="1">
                <a:solidFill>
                  <a:prstClr val="black"/>
                </a:solidFill>
              </a:rPr>
              <a:t>gevoel</a:t>
            </a:r>
            <a:r>
              <a:rPr lang="en-US" sz="2000" b="1" dirty="0">
                <a:solidFill>
                  <a:prstClr val="black"/>
                </a:solidFill>
              </a:rPr>
              <a:t> het </a:t>
            </a:r>
            <a:r>
              <a:rPr lang="en-US" sz="2000" b="1" dirty="0" err="1">
                <a:solidFill>
                  <a:prstClr val="black"/>
                </a:solidFill>
              </a:rPr>
              <a:t>dat</a:t>
            </a:r>
            <a:r>
              <a:rPr lang="en-US" sz="2000" b="1" dirty="0">
                <a:solidFill>
                  <a:prstClr val="black"/>
                </a:solidFill>
              </a:rPr>
              <a:t> hy in </a:t>
            </a:r>
            <a:r>
              <a:rPr lang="en-US" sz="2000" b="1" dirty="0" err="1">
                <a:solidFill>
                  <a:prstClr val="black"/>
                </a:solidFill>
              </a:rPr>
              <a:t>staat</a:t>
            </a:r>
            <a:r>
              <a:rPr lang="en-US" sz="2000" b="1" dirty="0">
                <a:solidFill>
                  <a:prstClr val="black"/>
                </a:solidFill>
              </a:rPr>
              <a:t> was om so hard in </a:t>
            </a:r>
            <a:r>
              <a:rPr lang="en-US" sz="2000" b="1" dirty="0" err="1">
                <a:solidFill>
                  <a:prstClr val="black"/>
                </a:solidFill>
              </a:rPr>
              <a:t>persoon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ook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wees </a:t>
            </a:r>
            <a:r>
              <a:rPr lang="en-US" sz="2000" b="1" dirty="0" err="1">
                <a:solidFill>
                  <a:prstClr val="black"/>
                </a:solidFill>
              </a:rPr>
              <a:t>soos</a:t>
            </a:r>
            <a:r>
              <a:rPr lang="en-US" sz="2000" b="1" dirty="0">
                <a:solidFill>
                  <a:prstClr val="black"/>
                </a:solidFill>
              </a:rPr>
              <a:t> in ‘n brief, maar </a:t>
            </a:r>
            <a:r>
              <a:rPr lang="en-US" sz="2000" b="1" dirty="0" err="1">
                <a:solidFill>
                  <a:prstClr val="black"/>
                </a:solidFill>
              </a:rPr>
              <a:t>dat</a:t>
            </a:r>
            <a:r>
              <a:rPr lang="en-US" sz="2000" b="1" dirty="0">
                <a:solidFill>
                  <a:prstClr val="black"/>
                </a:solidFill>
              </a:rPr>
              <a:t> hy </a:t>
            </a:r>
            <a:r>
              <a:rPr lang="en-US" sz="2000" b="1" dirty="0" err="1">
                <a:solidFill>
                  <a:prstClr val="black"/>
                </a:solidFill>
              </a:rPr>
              <a:t>nie</a:t>
            </a:r>
            <a:r>
              <a:rPr lang="en-US" sz="2000" b="1" dirty="0">
                <a:solidFill>
                  <a:prstClr val="black"/>
                </a:solidFill>
              </a:rPr>
              <a:t> sou </a:t>
            </a:r>
            <a:r>
              <a:rPr lang="en-US" sz="2000" b="1" dirty="0" err="1">
                <a:solidFill>
                  <a:prstClr val="black"/>
                </a:solidFill>
              </a:rPr>
              <a:t>daal</a:t>
            </a:r>
            <a:r>
              <a:rPr lang="en-US" sz="2000" b="1" dirty="0">
                <a:solidFill>
                  <a:prstClr val="black"/>
                </a:solidFill>
              </a:rPr>
              <a:t> tot die </a:t>
            </a:r>
            <a:r>
              <a:rPr lang="en-US" sz="2000" b="1" dirty="0" err="1">
                <a:solidFill>
                  <a:prstClr val="black"/>
                </a:solidFill>
              </a:rPr>
              <a:t>gebruik</a:t>
            </a:r>
            <a:r>
              <a:rPr lang="en-US" sz="2000" b="1" dirty="0">
                <a:solidFill>
                  <a:prstClr val="black"/>
                </a:solidFill>
              </a:rPr>
              <a:t> van “</a:t>
            </a:r>
            <a:r>
              <a:rPr lang="en-US" sz="2000" b="1" dirty="0" err="1">
                <a:solidFill>
                  <a:prstClr val="black"/>
                </a:solidFill>
              </a:rPr>
              <a:t>vleeslike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wapens</a:t>
            </a:r>
            <a:r>
              <a:rPr lang="en-US" sz="2000" b="1" dirty="0">
                <a:solidFill>
                  <a:prstClr val="black"/>
                </a:solidFill>
              </a:rPr>
              <a:t>” (</a:t>
            </a:r>
            <a:r>
              <a:rPr lang="en-US" sz="2000" b="1" dirty="0" err="1">
                <a:solidFill>
                  <a:prstClr val="black"/>
                </a:solidFill>
              </a:rPr>
              <a:t>soos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Outoriatisme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fisiese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straf</a:t>
            </a:r>
            <a:r>
              <a:rPr lang="en-US" sz="2000" b="1" dirty="0">
                <a:solidFill>
                  <a:prstClr val="black"/>
                </a:solidFill>
              </a:rPr>
              <a:t> of </a:t>
            </a:r>
            <a:r>
              <a:rPr lang="en-US" sz="2000" b="1" dirty="0" err="1">
                <a:solidFill>
                  <a:prstClr val="black"/>
                </a:solidFill>
              </a:rPr>
              <a:t>selfprysing</a:t>
            </a:r>
            <a:r>
              <a:rPr lang="en-US" sz="2000" b="1" dirty="0">
                <a:solidFill>
                  <a:prstClr val="black"/>
                </a:solidFill>
              </a:rPr>
              <a:t>) </a:t>
            </a:r>
            <a:r>
              <a:rPr lang="en-US" sz="2000" b="1" dirty="0" err="1">
                <a:solidFill>
                  <a:prstClr val="black"/>
                </a:solidFill>
              </a:rPr>
              <a:t>nie</a:t>
            </a:r>
            <a:r>
              <a:rPr lang="en-US" sz="2000" b="1" dirty="0">
                <a:solidFill>
                  <a:prstClr val="black"/>
                </a:solidFill>
              </a:rPr>
              <a:t>, maar </a:t>
            </a:r>
            <a:r>
              <a:rPr lang="en-US" sz="2000" b="1" dirty="0" err="1">
                <a:solidFill>
                  <a:prstClr val="black"/>
                </a:solidFill>
              </a:rPr>
              <a:t>slegs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wapens</a:t>
            </a:r>
            <a:r>
              <a:rPr lang="en-US" sz="2000" b="1" dirty="0">
                <a:solidFill>
                  <a:prstClr val="black"/>
                </a:solidFill>
              </a:rPr>
              <a:t> “</a:t>
            </a:r>
            <a:r>
              <a:rPr lang="en-US" sz="2000" b="1" dirty="0" err="1">
                <a:solidFill>
                  <a:prstClr val="black"/>
                </a:solidFill>
              </a:rPr>
              <a:t>kragtig</a:t>
            </a:r>
            <a:r>
              <a:rPr lang="en-US" sz="2000" b="1" dirty="0">
                <a:solidFill>
                  <a:prstClr val="black"/>
                </a:solidFill>
              </a:rPr>
              <a:t> in God” sou </a:t>
            </a:r>
            <a:r>
              <a:rPr lang="en-US" sz="2000" b="1" dirty="0" err="1">
                <a:solidFill>
                  <a:prstClr val="black"/>
                </a:solidFill>
              </a:rPr>
              <a:t>gebruik</a:t>
            </a:r>
            <a:r>
              <a:rPr lang="en-US" sz="2000" b="1" dirty="0">
                <a:solidFill>
                  <a:prstClr val="black"/>
                </a:solidFill>
              </a:rPr>
              <a:t>. (2 Kor. 10:2-4).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32074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8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CA590638-CF8E-6552-2064-5746F53560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032004"/>
          </a:xfrm>
          <a:prstGeom prst="rect">
            <a:avLst/>
          </a:prstGeom>
          <a:blipFill>
            <a:blip r:embed="rId4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198D94D-7AB9-E415-A4EC-5104664FE90D}"/>
              </a:ext>
            </a:extLst>
          </p:cNvPr>
          <p:cNvSpPr txBox="1"/>
          <p:nvPr/>
        </p:nvSpPr>
        <p:spPr>
          <a:xfrm>
            <a:off x="0" y="-86026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600" normalizeH="0" baseline="0" noProof="0" dirty="0">
                <a:ln w="12700" cmpd="sng">
                  <a:solidFill>
                    <a:srgbClr val="FBD805"/>
                  </a:solidFill>
                  <a:prstDash val="solid"/>
                </a:ln>
                <a:gradFill>
                  <a:gsLst>
                    <a:gs pos="0">
                      <a:srgbClr val="FBD805"/>
                    </a:gs>
                    <a:gs pos="4000">
                      <a:srgbClr val="FBD805">
                        <a:lumMod val="60000"/>
                        <a:lumOff val="40000"/>
                      </a:srgbClr>
                    </a:gs>
                    <a:gs pos="87000">
                      <a:srgbClr val="FBD80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>
                  <a:outerShdw blurRad="50800" dist="254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DIE KORREKTE VERDEDIGING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7FE35BA-0EDB-0FCE-18F7-11334B0C4401}"/>
              </a:ext>
            </a:extLst>
          </p:cNvPr>
          <p:cNvSpPr txBox="1"/>
          <p:nvPr/>
        </p:nvSpPr>
        <p:spPr>
          <a:xfrm>
            <a:off x="0" y="614032"/>
            <a:ext cx="12191999" cy="33855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lang="en-US" sz="1600" b="1" dirty="0">
                <a:solidFill>
                  <a:srgbClr val="C7440F"/>
                </a:solidFill>
                <a:latin typeface="Comic Sans MS" panose="030F0702030302020204" pitchFamily="66" charset="0"/>
              </a:rPr>
              <a:t>“Want </a:t>
            </a:r>
            <a:r>
              <a:rPr lang="en-US" sz="1600" b="1" dirty="0" err="1">
                <a:solidFill>
                  <a:srgbClr val="C7440F"/>
                </a:solidFill>
                <a:latin typeface="Comic Sans MS" panose="030F0702030302020204" pitchFamily="66" charset="0"/>
              </a:rPr>
              <a:t>nie</a:t>
            </a:r>
            <a:r>
              <a:rPr lang="en-US" sz="1600" b="1" dirty="0">
                <a:solidFill>
                  <a:srgbClr val="C7440F"/>
                </a:solidFill>
                <a:latin typeface="Comic Sans MS" panose="030F0702030302020204" pitchFamily="66" charset="0"/>
              </a:rPr>
              <a:t> hy wat </a:t>
            </a:r>
            <a:r>
              <a:rPr lang="en-US" sz="1600" b="1" dirty="0" err="1">
                <a:solidFill>
                  <a:srgbClr val="C7440F"/>
                </a:solidFill>
                <a:latin typeface="Comic Sans MS" panose="030F0702030302020204" pitchFamily="66" charset="0"/>
              </a:rPr>
              <a:t>homself</a:t>
            </a:r>
            <a:r>
              <a:rPr lang="en-US" sz="1600" b="1" dirty="0">
                <a:solidFill>
                  <a:srgbClr val="C7440F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C7440F"/>
                </a:solidFill>
                <a:latin typeface="Comic Sans MS" panose="030F0702030302020204" pitchFamily="66" charset="0"/>
              </a:rPr>
              <a:t>aanbeveel</a:t>
            </a:r>
            <a:r>
              <a:rPr lang="en-US" sz="1600" b="1" dirty="0">
                <a:solidFill>
                  <a:srgbClr val="C7440F"/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rgbClr val="C7440F"/>
                </a:solidFill>
                <a:latin typeface="Comic Sans MS" panose="030F0702030302020204" pitchFamily="66" charset="0"/>
              </a:rPr>
              <a:t>dié</a:t>
            </a:r>
            <a:r>
              <a:rPr lang="en-US" sz="1600" b="1" dirty="0">
                <a:solidFill>
                  <a:srgbClr val="C7440F"/>
                </a:solidFill>
                <a:latin typeface="Comic Sans MS" panose="030F0702030302020204" pitchFamily="66" charset="0"/>
              </a:rPr>
              <a:t> is </a:t>
            </a:r>
            <a:r>
              <a:rPr lang="en-US" sz="1600" b="1" dirty="0" err="1">
                <a:solidFill>
                  <a:srgbClr val="C7440F"/>
                </a:solidFill>
                <a:latin typeface="Comic Sans MS" panose="030F0702030302020204" pitchFamily="66" charset="0"/>
              </a:rPr>
              <a:t>beproef</a:t>
            </a:r>
            <a:r>
              <a:rPr lang="en-US" sz="1600" b="1" dirty="0">
                <a:solidFill>
                  <a:srgbClr val="C7440F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C7440F"/>
                </a:solidFill>
                <a:latin typeface="Comic Sans MS" panose="030F0702030302020204" pitchFamily="66" charset="0"/>
              </a:rPr>
              <a:t>nie</a:t>
            </a:r>
            <a:r>
              <a:rPr lang="en-US" sz="1600" b="1" dirty="0">
                <a:solidFill>
                  <a:srgbClr val="C7440F"/>
                </a:solidFill>
                <a:latin typeface="Comic Sans MS" panose="030F0702030302020204" pitchFamily="66" charset="0"/>
              </a:rPr>
              <a:t>, maar hy wat </a:t>
            </a:r>
            <a:r>
              <a:rPr lang="en-US" sz="1600" b="1" dirty="0" err="1">
                <a:solidFill>
                  <a:srgbClr val="C7440F"/>
                </a:solidFill>
                <a:latin typeface="Comic Sans MS" panose="030F0702030302020204" pitchFamily="66" charset="0"/>
              </a:rPr>
              <a:t>deur</a:t>
            </a:r>
            <a:r>
              <a:rPr lang="en-US" sz="1600" b="1" dirty="0">
                <a:solidFill>
                  <a:srgbClr val="C7440F"/>
                </a:solidFill>
                <a:latin typeface="Comic Sans MS" panose="030F0702030302020204" pitchFamily="66" charset="0"/>
              </a:rPr>
              <a:t> die Here </a:t>
            </a:r>
            <a:r>
              <a:rPr lang="en-US" sz="1600" b="1" dirty="0" err="1">
                <a:solidFill>
                  <a:srgbClr val="C7440F"/>
                </a:solidFill>
                <a:latin typeface="Comic Sans MS" panose="030F0702030302020204" pitchFamily="66" charset="0"/>
              </a:rPr>
              <a:t>aanbeveel</a:t>
            </a:r>
            <a:r>
              <a:rPr lang="en-US" sz="1600" b="1" dirty="0">
                <a:solidFill>
                  <a:srgbClr val="C7440F"/>
                </a:solidFill>
                <a:latin typeface="Comic Sans MS" panose="030F0702030302020204" pitchFamily="66" charset="0"/>
              </a:rPr>
              <a:t> word.” </a:t>
            </a:r>
            <a:r>
              <a:rPr lang="en-US" sz="1200" b="1" dirty="0">
                <a:solidFill>
                  <a:srgbClr val="C7440F"/>
                </a:solidFill>
                <a:latin typeface="Comic Sans MS" panose="030F0702030302020204" pitchFamily="66" charset="0"/>
              </a:rPr>
              <a:t>(2 </a:t>
            </a:r>
            <a:r>
              <a:rPr lang="en-US" sz="1200" b="1" dirty="0" err="1">
                <a:solidFill>
                  <a:srgbClr val="C7440F"/>
                </a:solidFill>
                <a:latin typeface="Comic Sans MS" panose="030F0702030302020204" pitchFamily="66" charset="0"/>
              </a:rPr>
              <a:t>Korinthiërs</a:t>
            </a:r>
            <a:r>
              <a:rPr lang="en-US" sz="1200" b="1" dirty="0">
                <a:solidFill>
                  <a:srgbClr val="C7440F"/>
                </a:solidFill>
                <a:latin typeface="Comic Sans MS" panose="030F0702030302020204" pitchFamily="66" charset="0"/>
              </a:rPr>
              <a:t> 10:18)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C7440F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E027BFB-5546-F015-F7CD-B4EA3844679A}"/>
              </a:ext>
            </a:extLst>
          </p:cNvPr>
          <p:cNvSpPr txBox="1"/>
          <p:nvPr/>
        </p:nvSpPr>
        <p:spPr>
          <a:xfrm>
            <a:off x="60695" y="1133475"/>
            <a:ext cx="781303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Griekse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filosowe</a:t>
            </a:r>
            <a:r>
              <a:rPr lang="en-US" sz="2000" b="1" dirty="0">
                <a:solidFill>
                  <a:prstClr val="black"/>
                </a:solidFill>
              </a:rPr>
              <a:t> het </a:t>
            </a:r>
            <a:r>
              <a:rPr lang="en-US" sz="2000" b="1" dirty="0" err="1">
                <a:solidFill>
                  <a:prstClr val="black"/>
                </a:solidFill>
              </a:rPr>
              <a:t>groot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bedrae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gehef</a:t>
            </a:r>
            <a:r>
              <a:rPr lang="en-US" sz="2000" b="1" dirty="0">
                <a:solidFill>
                  <a:prstClr val="black"/>
                </a:solidFill>
              </a:rPr>
              <a:t> van </a:t>
            </a:r>
            <a:r>
              <a:rPr lang="en-US" sz="2000" b="1" dirty="0" err="1">
                <a:solidFill>
                  <a:prstClr val="black"/>
                </a:solidFill>
              </a:rPr>
              <a:t>studente</a:t>
            </a:r>
            <a:r>
              <a:rPr lang="en-US" sz="2000" b="1" dirty="0">
                <a:solidFill>
                  <a:prstClr val="black"/>
                </a:solidFill>
              </a:rPr>
              <a:t> wat by </a:t>
            </a:r>
            <a:r>
              <a:rPr lang="en-US" sz="2000" b="1" dirty="0" err="1">
                <a:solidFill>
                  <a:prstClr val="black"/>
                </a:solidFill>
              </a:rPr>
              <a:t>hulle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wou</a:t>
            </a:r>
            <a:r>
              <a:rPr lang="en-US" sz="2000" b="1" dirty="0">
                <a:solidFill>
                  <a:prstClr val="black"/>
                </a:solidFill>
              </a:rPr>
              <a:t> leer. Om </a:t>
            </a:r>
            <a:r>
              <a:rPr lang="en-US" sz="2000" b="1" dirty="0" err="1">
                <a:solidFill>
                  <a:prstClr val="black"/>
                </a:solidFill>
              </a:rPr>
              <a:t>hierdie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studente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lok</a:t>
            </a:r>
            <a:r>
              <a:rPr lang="en-US" sz="2000" b="1" dirty="0">
                <a:solidFill>
                  <a:prstClr val="black"/>
                </a:solidFill>
              </a:rPr>
              <a:t>, het </a:t>
            </a:r>
            <a:r>
              <a:rPr lang="en-US" sz="2000" b="1" dirty="0" err="1">
                <a:solidFill>
                  <a:prstClr val="black"/>
                </a:solidFill>
              </a:rPr>
              <a:t>hulle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gespog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oor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hul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kennis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hul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sosiale</a:t>
            </a:r>
            <a:r>
              <a:rPr lang="en-US" sz="2000" b="1" dirty="0">
                <a:solidFill>
                  <a:prstClr val="black"/>
                </a:solidFill>
              </a:rPr>
              <a:t> status, of die </a:t>
            </a:r>
            <a:r>
              <a:rPr lang="en-US" sz="2000" b="1" dirty="0" err="1">
                <a:solidFill>
                  <a:prstClr val="black"/>
                </a:solidFill>
              </a:rPr>
              <a:t>belangrike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mense</a:t>
            </a:r>
            <a:r>
              <a:rPr lang="en-US" sz="2000" b="1" dirty="0">
                <a:solidFill>
                  <a:prstClr val="black"/>
                </a:solidFill>
              </a:rPr>
              <a:t> wat </a:t>
            </a:r>
            <a:r>
              <a:rPr lang="en-US" sz="2000" b="1" dirty="0" err="1">
                <a:solidFill>
                  <a:prstClr val="black"/>
                </a:solidFill>
              </a:rPr>
              <a:t>hulle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geken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gerespekteer</a:t>
            </a:r>
            <a:r>
              <a:rPr lang="en-US" sz="2000" b="1" dirty="0">
                <a:solidFill>
                  <a:prstClr val="black"/>
                </a:solidFill>
              </a:rPr>
              <a:t> het.  Dit was </a:t>
            </a:r>
            <a:r>
              <a:rPr lang="en-US" sz="2000" b="1" dirty="0" err="1">
                <a:solidFill>
                  <a:prstClr val="black"/>
                </a:solidFill>
              </a:rPr>
              <a:t>ook</a:t>
            </a:r>
            <a:r>
              <a:rPr lang="en-US" sz="2000" b="1" dirty="0">
                <a:solidFill>
                  <a:prstClr val="black"/>
                </a:solidFill>
              </a:rPr>
              <a:t> die </a:t>
            </a:r>
            <a:r>
              <a:rPr lang="en-US" sz="2000" b="1" dirty="0" err="1">
                <a:solidFill>
                  <a:prstClr val="black"/>
                </a:solidFill>
              </a:rPr>
              <a:t>praktyk</a:t>
            </a:r>
            <a:r>
              <a:rPr lang="en-US" sz="2000" b="1" dirty="0">
                <a:solidFill>
                  <a:prstClr val="black"/>
                </a:solidFill>
              </a:rPr>
              <a:t> van die valse </a:t>
            </a:r>
            <a:r>
              <a:rPr lang="en-US" sz="2000" b="1" dirty="0" err="1">
                <a:solidFill>
                  <a:prstClr val="black"/>
                </a:solidFill>
              </a:rPr>
              <a:t>leraars</a:t>
            </a:r>
            <a:r>
              <a:rPr lang="en-US" sz="2000" b="1" dirty="0">
                <a:solidFill>
                  <a:prstClr val="black"/>
                </a:solidFill>
              </a:rPr>
              <a:t> wat </a:t>
            </a:r>
            <a:r>
              <a:rPr lang="en-US" sz="2000" b="1" dirty="0" err="1">
                <a:solidFill>
                  <a:prstClr val="black"/>
                </a:solidFill>
              </a:rPr>
              <a:t>Korinthe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binnegedring</a:t>
            </a:r>
            <a:r>
              <a:rPr lang="en-US" sz="2000" b="1" dirty="0">
                <a:solidFill>
                  <a:prstClr val="black"/>
                </a:solidFill>
              </a:rPr>
              <a:t> het (2 Kor. 10:12; 11:19-20).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DCE89EE-A381-7ED9-5FD8-45665B0A86D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94" y="2864317"/>
            <a:ext cx="3704719" cy="1931225"/>
          </a:xfrm>
          <a:prstGeom prst="rect">
            <a:avLst/>
          </a:prstGeom>
          <a:ln>
            <a:noFill/>
          </a:ln>
          <a:effectLst/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5E8DC957-78B4-BF64-E6B3-6FF718656D8B}"/>
              </a:ext>
            </a:extLst>
          </p:cNvPr>
          <p:cNvSpPr txBox="1"/>
          <p:nvPr/>
        </p:nvSpPr>
        <p:spPr>
          <a:xfrm>
            <a:off x="3516546" y="2639004"/>
            <a:ext cx="435718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Maar Paulus het </a:t>
            </a:r>
            <a:r>
              <a:rPr lang="en-US" sz="2000" b="1" dirty="0" err="1">
                <a:solidFill>
                  <a:prstClr val="black"/>
                </a:solidFill>
              </a:rPr>
              <a:t>nie</a:t>
            </a:r>
            <a:r>
              <a:rPr lang="en-US" sz="2000" b="1" dirty="0">
                <a:solidFill>
                  <a:prstClr val="black"/>
                </a:solidFill>
              </a:rPr>
              <a:t> geld </a:t>
            </a:r>
            <a:r>
              <a:rPr lang="en-US" sz="2000" b="1" dirty="0" err="1">
                <a:solidFill>
                  <a:prstClr val="black"/>
                </a:solidFill>
              </a:rPr>
              <a:t>gehef</a:t>
            </a:r>
            <a:r>
              <a:rPr lang="en-US" sz="2000" b="1" dirty="0">
                <a:solidFill>
                  <a:prstClr val="black"/>
                </a:solidFill>
              </a:rPr>
              <a:t> vir die </a:t>
            </a:r>
            <a:r>
              <a:rPr lang="en-US" sz="2000" b="1" dirty="0" err="1">
                <a:solidFill>
                  <a:prstClr val="black"/>
                </a:solidFill>
              </a:rPr>
              <a:t>deel</a:t>
            </a:r>
            <a:r>
              <a:rPr lang="en-US" sz="2000" b="1" dirty="0">
                <a:solidFill>
                  <a:prstClr val="black"/>
                </a:solidFill>
              </a:rPr>
              <a:t> van </a:t>
            </a:r>
            <a:r>
              <a:rPr lang="en-US" sz="2000" b="1" dirty="0" err="1">
                <a:solidFill>
                  <a:prstClr val="black"/>
                </a:solidFill>
              </a:rPr>
              <a:t>sy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kennis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nie</a:t>
            </a:r>
            <a:r>
              <a:rPr lang="en-US" sz="2000" b="1" dirty="0">
                <a:solidFill>
                  <a:prstClr val="black"/>
                </a:solidFill>
              </a:rPr>
              <a:t>, hy het </a:t>
            </a:r>
            <a:r>
              <a:rPr lang="en-US" sz="2000" b="1" dirty="0" err="1">
                <a:solidFill>
                  <a:prstClr val="black"/>
                </a:solidFill>
              </a:rPr>
              <a:t>nie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aanbevelingsbriewe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oor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homself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aangebied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nie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hy het </a:t>
            </a:r>
            <a:r>
              <a:rPr lang="en-US" sz="2000" b="1" dirty="0" err="1">
                <a:solidFill>
                  <a:prstClr val="black"/>
                </a:solidFill>
              </a:rPr>
              <a:t>nie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oor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homself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gespog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nie</a:t>
            </a:r>
            <a:r>
              <a:rPr lang="en-US" sz="2000" b="1" dirty="0">
                <a:solidFill>
                  <a:prstClr val="black"/>
                </a:solidFill>
              </a:rPr>
              <a:t>. En </a:t>
            </a:r>
            <a:r>
              <a:rPr lang="en-US" sz="2000" b="1" dirty="0" err="1">
                <a:solidFill>
                  <a:prstClr val="black"/>
                </a:solidFill>
              </a:rPr>
              <a:t>daar</a:t>
            </a:r>
            <a:r>
              <a:rPr lang="en-US" sz="2000" b="1" dirty="0">
                <a:solidFill>
                  <a:prstClr val="black"/>
                </a:solidFill>
              </a:rPr>
              <a:t> is op </a:t>
            </a:r>
            <a:r>
              <a:rPr lang="en-US" sz="2000" b="1" dirty="0" err="1">
                <a:solidFill>
                  <a:prstClr val="black"/>
                </a:solidFill>
              </a:rPr>
              <a:t>hom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neergesien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hiervoor</a:t>
            </a:r>
            <a:r>
              <a:rPr lang="en-US" sz="2000" b="1" dirty="0">
                <a:solidFill>
                  <a:prstClr val="black"/>
                </a:solidFill>
              </a:rPr>
              <a:t>! Hoe </a:t>
            </a:r>
            <a:r>
              <a:rPr lang="en-US" sz="2000" b="1" dirty="0" err="1">
                <a:solidFill>
                  <a:prstClr val="black"/>
                </a:solidFill>
              </a:rPr>
              <a:t>kon</a:t>
            </a:r>
            <a:r>
              <a:rPr lang="en-US" sz="2000" b="1" dirty="0">
                <a:solidFill>
                  <a:prstClr val="black"/>
                </a:solidFill>
              </a:rPr>
              <a:t> hy </a:t>
            </a:r>
            <a:r>
              <a:rPr lang="en-US" sz="2000" b="1" dirty="0" err="1">
                <a:solidFill>
                  <a:prstClr val="black"/>
                </a:solidFill>
              </a:rPr>
              <a:t>homself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verdedig</a:t>
            </a:r>
            <a:r>
              <a:rPr lang="en-US" sz="2000" b="1" dirty="0">
                <a:solidFill>
                  <a:prstClr val="black"/>
                </a:solidFill>
              </a:rPr>
              <a:t>?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9C3D933A-8661-E7E4-A8FB-A1D0EDCE91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983718" y="5496127"/>
            <a:ext cx="1998326" cy="1263405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CC99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609FCF71-B2EB-63FB-598C-945EE06B6695}"/>
              </a:ext>
            </a:extLst>
          </p:cNvPr>
          <p:cNvSpPr txBox="1"/>
          <p:nvPr/>
        </p:nvSpPr>
        <p:spPr>
          <a:xfrm>
            <a:off x="60692" y="4834407"/>
            <a:ext cx="781303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Dit </a:t>
            </a:r>
            <a:r>
              <a:rPr lang="en-US" sz="2000" b="1" dirty="0" err="1">
                <a:solidFill>
                  <a:prstClr val="black"/>
                </a:solidFill>
              </a:rPr>
              <a:t>lyk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asof</a:t>
            </a:r>
            <a:r>
              <a:rPr lang="en-US" sz="2000" b="1" dirty="0">
                <a:solidFill>
                  <a:prstClr val="black"/>
                </a:solidFill>
              </a:rPr>
              <a:t> hy </a:t>
            </a:r>
            <a:r>
              <a:rPr lang="en-US" sz="2000" b="1" dirty="0" err="1">
                <a:solidFill>
                  <a:prstClr val="black"/>
                </a:solidFill>
              </a:rPr>
              <a:t>voor</a:t>
            </a:r>
            <a:r>
              <a:rPr lang="en-US" sz="2000" b="1" dirty="0">
                <a:solidFill>
                  <a:prstClr val="black"/>
                </a:solidFill>
              </a:rPr>
              <a:t> die </a:t>
            </a:r>
            <a:r>
              <a:rPr lang="en-US" sz="2000" b="1" dirty="0" err="1">
                <a:solidFill>
                  <a:prstClr val="black"/>
                </a:solidFill>
              </a:rPr>
              <a:t>Korinthiërs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geprys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moes</a:t>
            </a:r>
            <a:r>
              <a:rPr lang="en-US" sz="2000" b="1" dirty="0">
                <a:solidFill>
                  <a:prstClr val="black"/>
                </a:solidFill>
              </a:rPr>
              <a:t> word om </a:t>
            </a:r>
            <a:r>
              <a:rPr lang="en-US" sz="2000" b="1" dirty="0" err="1">
                <a:solidFill>
                  <a:prstClr val="black"/>
                </a:solidFill>
              </a:rPr>
              <a:t>aanvaar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word. Maar hy was </a:t>
            </a:r>
            <a:r>
              <a:rPr lang="en-US" sz="2000" b="1" dirty="0" err="1">
                <a:solidFill>
                  <a:prstClr val="black"/>
                </a:solidFill>
              </a:rPr>
              <a:t>nie</a:t>
            </a:r>
            <a:r>
              <a:rPr lang="en-US" sz="2000" b="1" dirty="0">
                <a:solidFill>
                  <a:prstClr val="black"/>
                </a:solidFill>
              </a:rPr>
              <a:t> die </a:t>
            </a:r>
            <a:r>
              <a:rPr lang="en-US" sz="2000" b="1" dirty="0" err="1">
                <a:solidFill>
                  <a:prstClr val="black"/>
                </a:solidFill>
              </a:rPr>
              <a:t>tipe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mens</a:t>
            </a:r>
            <a:r>
              <a:rPr lang="en-US" sz="2000" b="1" dirty="0">
                <a:solidFill>
                  <a:prstClr val="black"/>
                </a:solidFill>
              </a:rPr>
              <a:t> wat </a:t>
            </a:r>
            <a:r>
              <a:rPr lang="en-US" sz="2000" b="1" dirty="0" err="1">
                <a:solidFill>
                  <a:prstClr val="black"/>
                </a:solidFill>
              </a:rPr>
              <a:t>homself</a:t>
            </a:r>
            <a:r>
              <a:rPr lang="en-US" sz="2000" b="1" dirty="0">
                <a:solidFill>
                  <a:prstClr val="black"/>
                </a:solidFill>
              </a:rPr>
              <a:t> sou </a:t>
            </a:r>
            <a:r>
              <a:rPr lang="en-US" sz="2000" b="1" dirty="0" err="1">
                <a:solidFill>
                  <a:prstClr val="black"/>
                </a:solidFill>
              </a:rPr>
              <a:t>prys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nie</a:t>
            </a:r>
            <a:r>
              <a:rPr lang="en-US" sz="2000" b="1" dirty="0">
                <a:solidFill>
                  <a:prstClr val="black"/>
                </a:solidFill>
              </a:rPr>
              <a:t> (Spr. 27:2). Paulus het </a:t>
            </a:r>
            <a:r>
              <a:rPr lang="en-US" sz="2000" b="1" dirty="0" err="1">
                <a:solidFill>
                  <a:prstClr val="black"/>
                </a:solidFill>
              </a:rPr>
              <a:t>toegelaat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dat</a:t>
            </a:r>
            <a:r>
              <a:rPr lang="en-US" sz="2000" b="1" dirty="0">
                <a:solidFill>
                  <a:prstClr val="black"/>
                </a:solidFill>
              </a:rPr>
              <a:t> God die </a:t>
            </a:r>
            <a:r>
              <a:rPr lang="en-US" sz="2000" b="1" dirty="0" err="1">
                <a:solidFill>
                  <a:prstClr val="black"/>
                </a:solidFill>
              </a:rPr>
              <a:t>een</a:t>
            </a:r>
            <a:r>
              <a:rPr lang="en-US" sz="2000" b="1" dirty="0">
                <a:solidFill>
                  <a:prstClr val="black"/>
                </a:solidFill>
              </a:rPr>
              <a:t> is wat </a:t>
            </a:r>
            <a:r>
              <a:rPr lang="en-US" sz="2000" b="1" dirty="0" err="1">
                <a:solidFill>
                  <a:prstClr val="black"/>
                </a:solidFill>
              </a:rPr>
              <a:t>hom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prys</a:t>
            </a:r>
            <a:r>
              <a:rPr lang="en-US" sz="2000" b="1" dirty="0">
                <a:solidFill>
                  <a:prstClr val="black"/>
                </a:solidFill>
              </a:rPr>
              <a:t>  (2 Kor. 10:18).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24" name="Grupo 23">
            <a:extLst>
              <a:ext uri="{FF2B5EF4-FFF2-40B4-BE49-F238E27FC236}">
                <a16:creationId xmlns:a16="http://schemas.microsoft.com/office/drawing/2014/main" id="{4E922FCF-0527-9F2A-9081-3F084BBE24E6}"/>
              </a:ext>
            </a:extLst>
          </p:cNvPr>
          <p:cNvGrpSpPr/>
          <p:nvPr/>
        </p:nvGrpSpPr>
        <p:grpSpPr>
          <a:xfrm>
            <a:off x="7873729" y="1133475"/>
            <a:ext cx="4108315" cy="2310927"/>
            <a:chOff x="7873729" y="1133475"/>
            <a:chExt cx="4108315" cy="2310927"/>
          </a:xfrm>
        </p:grpSpPr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49FF073A-150B-A508-59F5-CC0F232B077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73729" y="1133475"/>
              <a:ext cx="4108315" cy="2310927"/>
            </a:xfrm>
            <a:prstGeom prst="roundRect">
              <a:avLst>
                <a:gd name="adj" fmla="val 9090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678C3136-3ADA-1242-E24F-AF361699D003}"/>
                </a:ext>
              </a:extLst>
            </p:cNvPr>
            <p:cNvSpPr/>
            <p:nvPr/>
          </p:nvSpPr>
          <p:spPr>
            <a:xfrm>
              <a:off x="7937769" y="1201991"/>
              <a:ext cx="1468877" cy="733811"/>
            </a:xfrm>
            <a:prstGeom prst="ellipse">
              <a:avLst/>
            </a:prstGeom>
            <a:solidFill>
              <a:srgbClr val="FBE6E5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Moenie </a:t>
              </a:r>
              <a:r>
                <a:rPr kumimoji="0" lang="en-US" sz="1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jouself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 </a:t>
              </a:r>
              <a:r>
                <a:rPr kumimoji="0" lang="en-US" sz="1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prys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 </a:t>
              </a:r>
              <a:r>
                <a:rPr kumimoji="0" lang="en-US" sz="1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nie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94C447F6-D4B7-ED4D-EF54-4269091A091E}"/>
                </a:ext>
              </a:extLst>
            </p:cNvPr>
            <p:cNvSpPr/>
            <p:nvPr/>
          </p:nvSpPr>
          <p:spPr>
            <a:xfrm>
              <a:off x="10405352" y="1201991"/>
              <a:ext cx="1468877" cy="733811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Laat God </a:t>
              </a:r>
              <a:r>
                <a:rPr kumimoji="0" lang="en-US" sz="1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ons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 </a:t>
              </a:r>
              <a:r>
                <a:rPr kumimoji="0" lang="en-US" sz="1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prys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 </a:t>
              </a:r>
            </a:p>
          </p:txBody>
        </p:sp>
      </p:grpSp>
      <p:pic>
        <p:nvPicPr>
          <p:cNvPr id="26" name="Imagen 25">
            <a:extLst>
              <a:ext uri="{FF2B5EF4-FFF2-40B4-BE49-F238E27FC236}">
                <a16:creationId xmlns:a16="http://schemas.microsoft.com/office/drawing/2014/main" id="{45581DF9-411F-DB7D-211F-6C3DBCFF4F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73728" y="3644628"/>
            <a:ext cx="1942085" cy="3114904"/>
          </a:xfrm>
          <a:prstGeom prst="round2DiagRect">
            <a:avLst>
              <a:gd name="adj1" fmla="val 0"/>
              <a:gd name="adj2" fmla="val 20536"/>
            </a:avLst>
          </a:prstGeom>
          <a:ln w="38100" cap="sq">
            <a:solidFill>
              <a:srgbClr val="9AC0DA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7DF28573-29D3-2ED3-EDA5-12155417DB1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983718" y="3644628"/>
            <a:ext cx="1998326" cy="1651273"/>
          </a:xfrm>
          <a:prstGeom prst="round2DiagRect">
            <a:avLst>
              <a:gd name="adj1" fmla="val 16667"/>
              <a:gd name="adj2" fmla="val 17673"/>
            </a:avLst>
          </a:prstGeom>
          <a:ln w="381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21EDBC37-7CF2-78B9-082A-21812858CFBD}"/>
              </a:ext>
            </a:extLst>
          </p:cNvPr>
          <p:cNvSpPr txBox="1"/>
          <p:nvPr/>
        </p:nvSpPr>
        <p:spPr>
          <a:xfrm>
            <a:off x="60692" y="6127829"/>
            <a:ext cx="764512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As </a:t>
            </a:r>
            <a:r>
              <a:rPr lang="en-US" sz="2000" b="1" dirty="0" err="1">
                <a:solidFill>
                  <a:prstClr val="black"/>
                </a:solidFill>
              </a:rPr>
              <a:t>daar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enigiets</a:t>
            </a:r>
            <a:r>
              <a:rPr lang="en-US" sz="2000" b="1" dirty="0">
                <a:solidFill>
                  <a:prstClr val="black"/>
                </a:solidFill>
              </a:rPr>
              <a:t> is </a:t>
            </a:r>
            <a:r>
              <a:rPr lang="en-US" sz="2000" b="1" dirty="0" err="1">
                <a:solidFill>
                  <a:prstClr val="black"/>
                </a:solidFill>
              </a:rPr>
              <a:t>waaroor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spog</a:t>
            </a:r>
            <a:r>
              <a:rPr lang="en-US" sz="2000" b="1" dirty="0">
                <a:solidFill>
                  <a:prstClr val="black"/>
                </a:solidFill>
              </a:rPr>
              <a:t> of </a:t>
            </a:r>
            <a:r>
              <a:rPr lang="en-US" sz="2000" b="1" dirty="0" err="1">
                <a:solidFill>
                  <a:prstClr val="black"/>
                </a:solidFill>
              </a:rPr>
              <a:t>onsself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prys</a:t>
            </a:r>
            <a:r>
              <a:rPr lang="en-US" sz="2000" b="1" dirty="0">
                <a:solidFill>
                  <a:prstClr val="black"/>
                </a:solidFill>
              </a:rPr>
              <a:t>, is </a:t>
            </a:r>
            <a:r>
              <a:rPr lang="en-US" sz="2000" b="1" dirty="0" err="1">
                <a:solidFill>
                  <a:prstClr val="black"/>
                </a:solidFill>
              </a:rPr>
              <a:t>dit</a:t>
            </a:r>
            <a:r>
              <a:rPr lang="en-US" sz="2000" b="1" dirty="0">
                <a:solidFill>
                  <a:prstClr val="black"/>
                </a:solidFill>
              </a:rPr>
              <a:t> om God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ken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Hom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gehoorsaam</a:t>
            </a:r>
            <a:r>
              <a:rPr lang="en-US" sz="2000" b="1" dirty="0">
                <a:solidFill>
                  <a:prstClr val="black"/>
                </a:solidFill>
              </a:rPr>
              <a:t> (Jer. 9:24; 2 Kor. 10:17).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300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2" grpId="0"/>
      <p:bldP spid="18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E57A534-6C27-F88E-FA7B-C6B43DBFA306}"/>
              </a:ext>
            </a:extLst>
          </p:cNvPr>
          <p:cNvSpPr txBox="1"/>
          <p:nvPr/>
        </p:nvSpPr>
        <p:spPr>
          <a:xfrm>
            <a:off x="4109884" y="2367171"/>
            <a:ext cx="8082116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defPPr>
              <a:defRPr lang="es-ES"/>
            </a:defPPr>
            <a:lvl1pPr algn="ctr">
              <a:defRPr sz="8800" b="1">
                <a:ln/>
                <a:solidFill>
                  <a:srgbClr val="9722AA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/>
                <a:solidFill>
                  <a:srgbClr val="F4642A">
                    <a:lumMod val="7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OMGAAN MET VALSE LERAARS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086E5B0-024E-F501-595C-ADDFB7194CE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5347" y="301532"/>
            <a:ext cx="3864537" cy="62549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1364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>
            <a:extLst>
              <a:ext uri="{FF2B5EF4-FFF2-40B4-BE49-F238E27FC236}">
                <a16:creationId xmlns:a16="http://schemas.microsoft.com/office/drawing/2014/main" id="{9D7C23F0-3FA0-DEFE-60F7-45A3A86B4F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62872"/>
          </a:xfrm>
          <a:prstGeom prst="rect">
            <a:avLst/>
          </a:pr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CB7D143-710D-7F03-3632-65F340CAE0D9}"/>
              </a:ext>
            </a:extLst>
          </p:cNvPr>
          <p:cNvSpPr txBox="1"/>
          <p:nvPr/>
        </p:nvSpPr>
        <p:spPr>
          <a:xfrm>
            <a:off x="0" y="29184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000" b="1" spc="50" dirty="0">
                <a:ln w="9525" cmpd="sng">
                  <a:solidFill>
                    <a:srgbClr val="2DCADB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2DCADB">
                      <a:alpha val="40000"/>
                    </a:srgbClr>
                  </a:glow>
                </a:effectLst>
              </a:rPr>
              <a:t>BEDRIEËRS VERMOM AS APOSTELS</a:t>
            </a:r>
            <a:endParaRPr kumimoji="0" lang="en-US" sz="4000" b="1" i="0" u="none" strike="noStrike" kern="1200" cap="none" spc="50" normalizeH="0" baseline="0" noProof="0" dirty="0">
              <a:ln w="9525" cmpd="sng">
                <a:solidFill>
                  <a:srgbClr val="2DCADB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rgbClr val="2DCADB">
                    <a:alpha val="40000"/>
                  </a:srgbClr>
                </a:glo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4F4CC91-00C1-F090-2380-0F02C38D0A64}"/>
              </a:ext>
            </a:extLst>
          </p:cNvPr>
          <p:cNvSpPr txBox="1"/>
          <p:nvPr/>
        </p:nvSpPr>
        <p:spPr>
          <a:xfrm>
            <a:off x="266700" y="712494"/>
            <a:ext cx="116585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b="1" dirty="0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“Want </a:t>
            </a:r>
            <a:r>
              <a:rPr lang="en-US" b="1" dirty="0" err="1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sulke</a:t>
            </a:r>
            <a:r>
              <a:rPr lang="en-US" b="1" dirty="0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mense</a:t>
            </a:r>
            <a:r>
              <a:rPr lang="en-US" b="1" dirty="0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 in valse </a:t>
            </a:r>
            <a:r>
              <a:rPr lang="en-US" b="1" dirty="0" err="1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apostels</a:t>
            </a:r>
            <a:r>
              <a:rPr lang="en-US" b="1" dirty="0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bedrieglike</a:t>
            </a:r>
            <a:r>
              <a:rPr lang="en-US" b="1" dirty="0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arbeiders</a:t>
            </a:r>
            <a:r>
              <a:rPr lang="en-US" b="1" dirty="0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 wat </a:t>
            </a:r>
            <a:r>
              <a:rPr lang="en-US" b="1" dirty="0" err="1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hulleself</a:t>
            </a:r>
            <a:r>
              <a:rPr lang="en-US" b="1" dirty="0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verander</a:t>
            </a:r>
            <a:r>
              <a:rPr lang="en-US" b="1" dirty="0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 in </a:t>
            </a:r>
            <a:r>
              <a:rPr lang="en-US" b="1" dirty="0" err="1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apostels</a:t>
            </a:r>
            <a:r>
              <a:rPr lang="en-US" b="1" dirty="0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 van Christus.” (2 </a:t>
            </a:r>
            <a:r>
              <a:rPr lang="en-US" b="1" dirty="0" err="1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Korinthiërs</a:t>
            </a:r>
            <a:r>
              <a:rPr lang="en-US" b="1" dirty="0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 11:13)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2DCADB">
                  <a:lumMod val="60000"/>
                  <a:lumOff val="4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F3FC727-1A23-9710-3090-B2448E11903A}"/>
              </a:ext>
            </a:extLst>
          </p:cNvPr>
          <p:cNvSpPr txBox="1"/>
          <p:nvPr/>
        </p:nvSpPr>
        <p:spPr>
          <a:xfrm>
            <a:off x="2719427" y="1376733"/>
            <a:ext cx="56753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Paulus </a:t>
            </a:r>
            <a:r>
              <a:rPr lang="en-US" sz="2000" b="1" dirty="0" err="1">
                <a:solidFill>
                  <a:prstClr val="black"/>
                </a:solidFill>
              </a:rPr>
              <a:t>wil</a:t>
            </a:r>
            <a:r>
              <a:rPr lang="en-US" sz="2000" b="1" dirty="0">
                <a:solidFill>
                  <a:prstClr val="black"/>
                </a:solidFill>
              </a:rPr>
              <a:t> ‘n </a:t>
            </a:r>
            <a:r>
              <a:rPr lang="en-US" sz="2000" b="1" dirty="0" err="1">
                <a:solidFill>
                  <a:prstClr val="black"/>
                </a:solidFill>
              </a:rPr>
              <a:t>suiwer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kerk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Christus bring</a:t>
            </a:r>
            <a:br>
              <a:rPr lang="en-US" sz="2000" b="1" dirty="0">
                <a:solidFill>
                  <a:prstClr val="black"/>
                </a:solidFill>
              </a:rPr>
            </a:br>
            <a:r>
              <a:rPr lang="en-US" sz="2000" b="1" dirty="0">
                <a:solidFill>
                  <a:prstClr val="black"/>
                </a:solidFill>
              </a:rPr>
              <a:t>(2 Kor. 11:2). Maar die </a:t>
            </a:r>
            <a:r>
              <a:rPr lang="en-US" sz="2000" b="1" dirty="0" err="1">
                <a:solidFill>
                  <a:prstClr val="black"/>
                </a:solidFill>
              </a:rPr>
              <a:t>kerk</a:t>
            </a:r>
            <a:r>
              <a:rPr lang="en-US" sz="2000" b="1" dirty="0">
                <a:solidFill>
                  <a:prstClr val="black"/>
                </a:solidFill>
              </a:rPr>
              <a:t> was in </a:t>
            </a:r>
            <a:r>
              <a:rPr lang="en-US" sz="2000" b="1" dirty="0" err="1">
                <a:solidFill>
                  <a:prstClr val="black"/>
                </a:solidFill>
              </a:rPr>
              <a:t>gevaar</a:t>
            </a:r>
            <a:r>
              <a:rPr lang="en-US" sz="2000" b="1" dirty="0">
                <a:solidFill>
                  <a:prstClr val="black"/>
                </a:solidFill>
              </a:rPr>
              <a:t> om </a:t>
            </a:r>
            <a:r>
              <a:rPr lang="en-US" sz="2000" b="1" dirty="0" err="1">
                <a:solidFill>
                  <a:prstClr val="black"/>
                </a:solidFill>
              </a:rPr>
              <a:t>mislei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word </a:t>
            </a:r>
            <a:r>
              <a:rPr lang="en-US" sz="2000" b="1" dirty="0" err="1">
                <a:solidFill>
                  <a:prstClr val="black"/>
                </a:solidFill>
              </a:rPr>
              <a:t>soos</a:t>
            </a:r>
            <a:r>
              <a:rPr lang="en-US" sz="2000" b="1" dirty="0">
                <a:solidFill>
                  <a:prstClr val="black"/>
                </a:solidFill>
              </a:rPr>
              <a:t> Eva,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op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hou</a:t>
            </a:r>
            <a:r>
              <a:rPr lang="en-US" sz="2000" b="1" dirty="0">
                <a:solidFill>
                  <a:prstClr val="black"/>
                </a:solidFill>
              </a:rPr>
              <a:t> om die </a:t>
            </a:r>
            <a:r>
              <a:rPr lang="en-US" sz="2000" b="1" dirty="0" err="1">
                <a:solidFill>
                  <a:prstClr val="black"/>
                </a:solidFill>
              </a:rPr>
              <a:t>bruid</a:t>
            </a:r>
            <a:r>
              <a:rPr lang="en-US" sz="2000" b="1" dirty="0">
                <a:solidFill>
                  <a:prstClr val="black"/>
                </a:solidFill>
              </a:rPr>
              <a:t> van Jesus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wees (2 Kor. 11:3).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A5F8C5-A1F4-D5A3-965A-BCDC7780A6F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848" y="1491168"/>
            <a:ext cx="2552894" cy="19262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ED254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8FE59E1-064C-94C0-D9E2-AB4B01985D2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7598" y="1491169"/>
            <a:ext cx="3548800" cy="1996200"/>
          </a:xfrm>
          <a:prstGeom prst="rect">
            <a:avLst/>
          </a:prstGeom>
          <a:ln w="88900" cap="sq" cmpd="thickThin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2365DF3-DEAB-74F2-D5CA-821E48AE711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7330" r="7330"/>
          <a:stretch>
            <a:fillRect/>
          </a:stretch>
        </p:blipFill>
        <p:spPr>
          <a:xfrm>
            <a:off x="9657184" y="3680924"/>
            <a:ext cx="2438398" cy="2142966"/>
          </a:xfrm>
          <a:prstGeom prst="snip2DiagRect">
            <a:avLst>
              <a:gd name="adj1" fmla="val 20083"/>
              <a:gd name="adj2" fmla="val 20132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66EA6E7-3CB4-F129-1E03-63EBC113DEF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392" y="3609408"/>
            <a:ext cx="2552894" cy="2167829"/>
          </a:xfrm>
          <a:prstGeom prst="snip2DiagRect">
            <a:avLst>
              <a:gd name="adj1" fmla="val 29616"/>
              <a:gd name="adj2" fmla="val 31026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8FC9A3B4-D0A8-9C3B-AB18-CFC24D8A02C3}"/>
              </a:ext>
            </a:extLst>
          </p:cNvPr>
          <p:cNvSpPr txBox="1"/>
          <p:nvPr/>
        </p:nvSpPr>
        <p:spPr>
          <a:xfrm>
            <a:off x="2695900" y="2737892"/>
            <a:ext cx="569887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Wat was die </a:t>
            </a:r>
            <a:r>
              <a:rPr lang="en-US" sz="2000" b="1" dirty="0" err="1">
                <a:solidFill>
                  <a:prstClr val="black"/>
                </a:solidFill>
              </a:rPr>
              <a:t>werklike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gevaar</a:t>
            </a:r>
            <a:r>
              <a:rPr lang="en-US" sz="2000" b="1" dirty="0">
                <a:solidFill>
                  <a:prstClr val="black"/>
                </a:solidFill>
              </a:rPr>
              <a:t>? Jode wat </a:t>
            </a:r>
            <a:r>
              <a:rPr lang="en-US" sz="2000" b="1" dirty="0" err="1">
                <a:solidFill>
                  <a:prstClr val="black"/>
                </a:solidFill>
              </a:rPr>
              <a:t>hulself</a:t>
            </a:r>
            <a:r>
              <a:rPr lang="en-US" sz="2000" b="1" dirty="0">
                <a:solidFill>
                  <a:prstClr val="black"/>
                </a:solidFill>
              </a:rPr>
              <a:t> as “</a:t>
            </a:r>
            <a:r>
              <a:rPr lang="en-US" sz="2000" b="1" dirty="0" err="1">
                <a:solidFill>
                  <a:prstClr val="black"/>
                </a:solidFill>
              </a:rPr>
              <a:t>groot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apostels</a:t>
            </a:r>
            <a:r>
              <a:rPr lang="en-US" sz="2000" b="1" dirty="0">
                <a:solidFill>
                  <a:prstClr val="black"/>
                </a:solidFill>
              </a:rPr>
              <a:t>” van Jesus </a:t>
            </a:r>
            <a:r>
              <a:rPr lang="en-US" sz="2000" b="1" dirty="0" err="1">
                <a:solidFill>
                  <a:prstClr val="black"/>
                </a:solidFill>
              </a:rPr>
              <a:t>aanbeveel</a:t>
            </a:r>
            <a:r>
              <a:rPr lang="en-US" sz="2000" b="1" dirty="0">
                <a:solidFill>
                  <a:prstClr val="black"/>
                </a:solidFill>
              </a:rPr>
              <a:t> het, het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Korinthe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gekom</a:t>
            </a:r>
            <a:r>
              <a:rPr lang="en-US" sz="2000" b="1" dirty="0">
                <a:solidFill>
                  <a:prstClr val="black"/>
                </a:solidFill>
              </a:rPr>
              <a:t> en ‘n “</a:t>
            </a:r>
            <a:r>
              <a:rPr lang="en-US" sz="2000" b="1" dirty="0" err="1">
                <a:solidFill>
                  <a:prstClr val="black"/>
                </a:solidFill>
              </a:rPr>
              <a:t>ander</a:t>
            </a:r>
            <a:r>
              <a:rPr lang="en-US" sz="2000" b="1" dirty="0">
                <a:solidFill>
                  <a:prstClr val="black"/>
                </a:solidFill>
              </a:rPr>
              <a:t> Jesus”, “</a:t>
            </a:r>
            <a:r>
              <a:rPr lang="en-US" sz="2000" b="1" dirty="0" err="1">
                <a:solidFill>
                  <a:prstClr val="black"/>
                </a:solidFill>
              </a:rPr>
              <a:t>ander</a:t>
            </a:r>
            <a:r>
              <a:rPr lang="en-US" sz="2000" b="1" dirty="0">
                <a:solidFill>
                  <a:prstClr val="black"/>
                </a:solidFill>
              </a:rPr>
              <a:t> gees” en ‘n “</a:t>
            </a:r>
            <a:r>
              <a:rPr lang="en-US" sz="2000" b="1" dirty="0" err="1">
                <a:solidFill>
                  <a:prstClr val="black"/>
                </a:solidFill>
              </a:rPr>
              <a:t>ander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evangelie</a:t>
            </a:r>
            <a:r>
              <a:rPr lang="en-US" sz="2000" b="1" dirty="0">
                <a:solidFill>
                  <a:prstClr val="black"/>
                </a:solidFill>
              </a:rPr>
              <a:t>” </a:t>
            </a:r>
            <a:r>
              <a:rPr lang="en-US" sz="2000" b="1" dirty="0" err="1">
                <a:solidFill>
                  <a:prstClr val="black"/>
                </a:solidFill>
              </a:rPr>
              <a:t>geleer</a:t>
            </a:r>
            <a:br>
              <a:rPr lang="en-US" sz="2000" b="1" dirty="0">
                <a:solidFill>
                  <a:prstClr val="black"/>
                </a:solidFill>
              </a:rPr>
            </a:br>
            <a:r>
              <a:rPr lang="en-US" sz="2000" b="1" dirty="0">
                <a:solidFill>
                  <a:prstClr val="black"/>
                </a:solidFill>
              </a:rPr>
              <a:t>(2 Kor. 11:4-5; Gal. 1:8).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1848179-43F7-0D4C-6263-AB4F7B7F4E37}"/>
              </a:ext>
            </a:extLst>
          </p:cNvPr>
          <p:cNvSpPr txBox="1"/>
          <p:nvPr/>
        </p:nvSpPr>
        <p:spPr>
          <a:xfrm>
            <a:off x="2719427" y="4406828"/>
            <a:ext cx="695363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Die </a:t>
            </a:r>
            <a:r>
              <a:rPr lang="en-US" sz="2000" b="1" dirty="0" err="1">
                <a:solidFill>
                  <a:prstClr val="black"/>
                </a:solidFill>
              </a:rPr>
              <a:t>feit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dat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iemand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oor</a:t>
            </a:r>
            <a:r>
              <a:rPr lang="en-US" sz="2000" b="1" dirty="0">
                <a:solidFill>
                  <a:prstClr val="black"/>
                </a:solidFill>
              </a:rPr>
              <a:t> Jesus </a:t>
            </a:r>
            <a:r>
              <a:rPr lang="en-US" sz="2000" b="1" dirty="0" err="1">
                <a:solidFill>
                  <a:prstClr val="black"/>
                </a:solidFill>
              </a:rPr>
              <a:t>preek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beteken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dat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hulle</a:t>
            </a:r>
            <a:r>
              <a:rPr lang="en-US" sz="2000" b="1" dirty="0">
                <a:solidFill>
                  <a:prstClr val="black"/>
                </a:solidFill>
              </a:rPr>
              <a:t> vir </a:t>
            </a:r>
            <a:r>
              <a:rPr lang="en-US" sz="2000" b="1" dirty="0" err="1">
                <a:solidFill>
                  <a:prstClr val="black"/>
                </a:solidFill>
              </a:rPr>
              <a:t>ons</a:t>
            </a:r>
            <a:r>
              <a:rPr lang="en-US" sz="2000" b="1" dirty="0">
                <a:solidFill>
                  <a:prstClr val="black"/>
                </a:solidFill>
              </a:rPr>
              <a:t> die ware Jesus </a:t>
            </a:r>
            <a:r>
              <a:rPr lang="en-US" sz="2000" b="1" dirty="0" err="1">
                <a:solidFill>
                  <a:prstClr val="black"/>
                </a:solidFill>
              </a:rPr>
              <a:t>wys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soos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geopenbaar</a:t>
            </a:r>
            <a:r>
              <a:rPr lang="en-US" sz="2000" b="1" dirty="0">
                <a:solidFill>
                  <a:prstClr val="black"/>
                </a:solidFill>
              </a:rPr>
              <a:t> in die Bybel </a:t>
            </a:r>
            <a:r>
              <a:rPr lang="en-US" sz="2000" b="1" dirty="0" err="1">
                <a:solidFill>
                  <a:prstClr val="black"/>
                </a:solidFill>
              </a:rPr>
              <a:t>nie</a:t>
            </a:r>
            <a:r>
              <a:rPr lang="en-US" sz="2000" b="1" dirty="0">
                <a:solidFill>
                  <a:prstClr val="black"/>
                </a:solidFill>
              </a:rPr>
              <a:t>. Hul </a:t>
            </a:r>
            <a:r>
              <a:rPr lang="en-US" sz="2000" b="1" dirty="0" err="1">
                <a:solidFill>
                  <a:prstClr val="black"/>
                </a:solidFill>
              </a:rPr>
              <a:t>woorde</a:t>
            </a:r>
            <a:r>
              <a:rPr lang="en-US" sz="2000" b="1" dirty="0">
                <a:solidFill>
                  <a:prstClr val="black"/>
                </a:solidFill>
              </a:rPr>
              <a:t> mag </a:t>
            </a:r>
            <a:r>
              <a:rPr lang="en-US" sz="2000" b="1" dirty="0" err="1">
                <a:solidFill>
                  <a:prstClr val="black"/>
                </a:solidFill>
              </a:rPr>
              <a:t>wonderlik</a:t>
            </a:r>
            <a:r>
              <a:rPr lang="en-US" sz="2000" b="1" dirty="0">
                <a:solidFill>
                  <a:prstClr val="black"/>
                </a:solidFill>
              </a:rPr>
              <a:t> wees, maar Satan self </a:t>
            </a:r>
            <a:r>
              <a:rPr lang="en-US" sz="2000" b="1" dirty="0" err="1">
                <a:solidFill>
                  <a:prstClr val="black"/>
                </a:solidFill>
              </a:rPr>
              <a:t>weet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ook</a:t>
            </a:r>
            <a:r>
              <a:rPr lang="en-US" sz="2000" b="1" dirty="0">
                <a:solidFill>
                  <a:prstClr val="black"/>
                </a:solidFill>
              </a:rPr>
              <a:t> hoe om wonders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spreek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homself</a:t>
            </a:r>
            <a:r>
              <a:rPr lang="en-US" sz="2000" b="1" dirty="0">
                <a:solidFill>
                  <a:prstClr val="black"/>
                </a:solidFill>
              </a:rPr>
              <a:t> “as ‘n </a:t>
            </a:r>
            <a:r>
              <a:rPr lang="en-US" sz="2000" b="1" dirty="0" err="1">
                <a:solidFill>
                  <a:prstClr val="black"/>
                </a:solidFill>
              </a:rPr>
              <a:t>engel</a:t>
            </a:r>
            <a:r>
              <a:rPr lang="en-US" sz="2000" b="1" dirty="0">
                <a:solidFill>
                  <a:prstClr val="black"/>
                </a:solidFill>
              </a:rPr>
              <a:t> van die lig” </a:t>
            </a:r>
            <a:r>
              <a:rPr lang="en-US" sz="2000" b="1" dirty="0" err="1">
                <a:solidFill>
                  <a:prstClr val="black"/>
                </a:solidFill>
              </a:rPr>
              <a:t>voor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stel</a:t>
            </a:r>
            <a:r>
              <a:rPr lang="en-US" sz="2000" b="1" dirty="0">
                <a:solidFill>
                  <a:prstClr val="black"/>
                </a:solidFill>
              </a:rPr>
              <a:t>. (2 </a:t>
            </a:r>
            <a:r>
              <a:rPr lang="en-US" sz="2000" b="1" dirty="0" err="1">
                <a:solidFill>
                  <a:prstClr val="black"/>
                </a:solidFill>
              </a:rPr>
              <a:t>Korinthiërs</a:t>
            </a:r>
            <a:r>
              <a:rPr lang="en-US" sz="2000" b="1" dirty="0">
                <a:solidFill>
                  <a:prstClr val="black"/>
                </a:solidFill>
              </a:rPr>
              <a:t> 11:14).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86C86B3-3B29-A79B-5E98-FBC687208A44}"/>
              </a:ext>
            </a:extLst>
          </p:cNvPr>
          <p:cNvSpPr txBox="1"/>
          <p:nvPr/>
        </p:nvSpPr>
        <p:spPr>
          <a:xfrm>
            <a:off x="96418" y="6075765"/>
            <a:ext cx="120955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Deur </a:t>
            </a:r>
            <a:r>
              <a:rPr lang="en-US" sz="2000" b="1" dirty="0" err="1">
                <a:solidFill>
                  <a:prstClr val="black"/>
                </a:solidFill>
              </a:rPr>
              <a:t>hul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dade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woorde</a:t>
            </a:r>
            <a:r>
              <a:rPr lang="en-US" sz="2000" b="1" dirty="0">
                <a:solidFill>
                  <a:prstClr val="black"/>
                </a:solidFill>
              </a:rPr>
              <a:t> leer ware </a:t>
            </a:r>
            <a:r>
              <a:rPr lang="en-US" sz="2000" b="1" dirty="0" err="1">
                <a:solidFill>
                  <a:prstClr val="black"/>
                </a:solidFill>
              </a:rPr>
              <a:t>leraars</a:t>
            </a:r>
            <a:r>
              <a:rPr lang="en-US" sz="2000" b="1" dirty="0">
                <a:solidFill>
                  <a:prstClr val="black"/>
                </a:solidFill>
              </a:rPr>
              <a:t> “die </a:t>
            </a:r>
            <a:r>
              <a:rPr lang="en-US" sz="2000" b="1" dirty="0" err="1">
                <a:solidFill>
                  <a:prstClr val="black"/>
                </a:solidFill>
              </a:rPr>
              <a:t>waarheid</a:t>
            </a:r>
            <a:r>
              <a:rPr lang="en-US" sz="2000" b="1" dirty="0">
                <a:solidFill>
                  <a:prstClr val="black"/>
                </a:solidFill>
              </a:rPr>
              <a:t> van Christus” </a:t>
            </a:r>
            <a:r>
              <a:rPr lang="en-US" sz="1600" b="1" dirty="0">
                <a:solidFill>
                  <a:prstClr val="black"/>
                </a:solidFill>
              </a:rPr>
              <a:t>(2 Kor. 11:9-10). </a:t>
            </a:r>
            <a:r>
              <a:rPr lang="en-US" sz="2000" b="1" dirty="0">
                <a:solidFill>
                  <a:prstClr val="black"/>
                </a:solidFill>
              </a:rPr>
              <a:t>Maar valse </a:t>
            </a:r>
            <a:r>
              <a:rPr lang="en-US" sz="2000" b="1" dirty="0" err="1">
                <a:solidFill>
                  <a:prstClr val="black"/>
                </a:solidFill>
              </a:rPr>
              <a:t>leraars</a:t>
            </a:r>
            <a:r>
              <a:rPr lang="en-US" sz="2000" b="1" dirty="0">
                <a:solidFill>
                  <a:prstClr val="black"/>
                </a:solidFill>
              </a:rPr>
              <a:t>, wat net </a:t>
            </a:r>
            <a:r>
              <a:rPr lang="en-US" sz="2000" b="1" dirty="0" err="1">
                <a:solidFill>
                  <a:prstClr val="black"/>
                </a:solidFill>
              </a:rPr>
              <a:t>voorgee</a:t>
            </a:r>
            <a:r>
              <a:rPr lang="en-US" sz="2000" b="1" dirty="0">
                <a:solidFill>
                  <a:prstClr val="black"/>
                </a:solidFill>
              </a:rPr>
              <a:t> om vroom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wees, is </a:t>
            </a:r>
            <a:r>
              <a:rPr lang="en-US" sz="2000" b="1" dirty="0" err="1">
                <a:solidFill>
                  <a:prstClr val="black"/>
                </a:solidFill>
              </a:rPr>
              <a:t>dienaars</a:t>
            </a:r>
            <a:r>
              <a:rPr lang="en-US" sz="2000" b="1" dirty="0">
                <a:solidFill>
                  <a:prstClr val="black"/>
                </a:solidFill>
              </a:rPr>
              <a:t> van </a:t>
            </a:r>
            <a:r>
              <a:rPr lang="en-US" sz="2000" b="1" dirty="0" err="1">
                <a:solidFill>
                  <a:prstClr val="black"/>
                </a:solidFill>
              </a:rPr>
              <a:t>misleiding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vermom</a:t>
            </a:r>
            <a:r>
              <a:rPr lang="en-US" sz="2000" b="1" dirty="0">
                <a:solidFill>
                  <a:prstClr val="black"/>
                </a:solidFill>
              </a:rPr>
              <a:t> as </a:t>
            </a:r>
            <a:r>
              <a:rPr lang="en-US" sz="2000" b="1" dirty="0" err="1">
                <a:solidFill>
                  <a:prstClr val="black"/>
                </a:solidFill>
              </a:rPr>
              <a:t>apostels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1600" b="1" dirty="0">
                <a:solidFill>
                  <a:prstClr val="black"/>
                </a:solidFill>
              </a:rPr>
              <a:t>(2 Kor. 11:13-15).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972324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4" grpId="0"/>
      <p:bldP spid="18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duotone>
              <a:schemeClr val="accent1">
                <a:shade val="45000"/>
                <a:satMod val="135000"/>
              </a:schemeClr>
              <a:prstClr val="white"/>
            </a:duotone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FA4C89-8AEF-4E42-6050-9C28C25D9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B9F579D9-3D7C-6829-7A78-3FB0CEC7216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80584" cy="1369387"/>
          </a:xfrm>
          <a:prstGeom prst="rect">
            <a:avLst/>
          </a:prstGeom>
          <a:blipFill dpi="0" rotWithShape="1">
            <a:blip r:embed="rId4" cstate="email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77000"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378590A-9F58-E3CE-C8B0-E898C26CEC74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h="25400" prst="softRound"/>
              <a:contourClr>
                <a:schemeClr val="accent1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300" normalizeH="0" baseline="0" noProof="0" dirty="0">
                <a:ln w="22225">
                  <a:noFill/>
                  <a:prstDash val="solid"/>
                </a:ln>
                <a:solidFill>
                  <a:srgbClr val="2DCADB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PAULUS EN DIE VALSE LERAARS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D72E24C-A5B8-D982-19AB-DB1B1B368CF4}"/>
              </a:ext>
            </a:extLst>
          </p:cNvPr>
          <p:cNvSpPr txBox="1"/>
          <p:nvPr/>
        </p:nvSpPr>
        <p:spPr>
          <a:xfrm>
            <a:off x="1" y="724197"/>
            <a:ext cx="121919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b="1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“Is </a:t>
            </a:r>
            <a:r>
              <a:rPr lang="en-US" b="1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hulle</a:t>
            </a:r>
            <a:r>
              <a:rPr lang="en-US" b="1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Hebreërs</a:t>
            </a:r>
            <a:r>
              <a:rPr lang="en-US" b="1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? Ek </a:t>
            </a:r>
            <a:r>
              <a:rPr lang="en-US" b="1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ook</a:t>
            </a:r>
            <a:r>
              <a:rPr lang="en-US" b="1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. Is </a:t>
            </a:r>
            <a:r>
              <a:rPr lang="en-US" b="1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hulle</a:t>
            </a:r>
            <a:r>
              <a:rPr lang="en-US" b="1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Israeliete</a:t>
            </a:r>
            <a:r>
              <a:rPr lang="en-US" b="1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? Ek </a:t>
            </a:r>
            <a:r>
              <a:rPr lang="en-US" b="1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ook</a:t>
            </a:r>
            <a:r>
              <a:rPr lang="en-US" b="1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. Is </a:t>
            </a:r>
            <a:r>
              <a:rPr lang="en-US" b="1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hulle</a:t>
            </a:r>
            <a:r>
              <a:rPr lang="en-US" b="1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die </a:t>
            </a:r>
            <a:r>
              <a:rPr lang="en-US" b="1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nakomelinge</a:t>
            </a:r>
            <a:r>
              <a:rPr lang="en-US" b="1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van Abraham? Ek </a:t>
            </a:r>
            <a:r>
              <a:rPr lang="en-US" b="1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ook</a:t>
            </a:r>
            <a:r>
              <a:rPr lang="en-US" b="1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.” (2 </a:t>
            </a:r>
            <a:r>
              <a:rPr lang="en-US" b="1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Korinthiërs</a:t>
            </a:r>
            <a:r>
              <a:rPr lang="en-US" b="1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11:22)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BD805">
                  <a:lumMod val="40000"/>
                  <a:lumOff val="60000"/>
                </a:srgbClr>
              </a:solidFill>
              <a:effectLst>
                <a:glow rad="127000">
                  <a:srgbClr val="284A2D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0CC40CA-8802-BFC0-52A1-836317A45124}"/>
              </a:ext>
            </a:extLst>
          </p:cNvPr>
          <p:cNvSpPr txBox="1"/>
          <p:nvPr/>
        </p:nvSpPr>
        <p:spPr>
          <a:xfrm>
            <a:off x="3978614" y="1454727"/>
            <a:ext cx="8201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Watter </a:t>
            </a:r>
            <a:r>
              <a:rPr lang="en-US" sz="2000" b="1" dirty="0" err="1">
                <a:solidFill>
                  <a:prstClr val="black"/>
                </a:solidFill>
              </a:rPr>
              <a:t>ooreenkomste</a:t>
            </a:r>
            <a:r>
              <a:rPr lang="en-US" sz="2000" b="1" dirty="0">
                <a:solidFill>
                  <a:prstClr val="black"/>
                </a:solidFill>
              </a:rPr>
              <a:t> was </a:t>
            </a:r>
            <a:r>
              <a:rPr lang="en-US" sz="2000" b="1" dirty="0" err="1">
                <a:solidFill>
                  <a:prstClr val="black"/>
                </a:solidFill>
              </a:rPr>
              <a:t>daar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tussen</a:t>
            </a:r>
            <a:r>
              <a:rPr lang="en-US" sz="2000" b="1" dirty="0">
                <a:solidFill>
                  <a:prstClr val="black"/>
                </a:solidFill>
              </a:rPr>
              <a:t> Paulus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die valse </a:t>
            </a:r>
            <a:r>
              <a:rPr lang="en-US" sz="2000" b="1" dirty="0" err="1">
                <a:solidFill>
                  <a:prstClr val="black"/>
                </a:solidFill>
              </a:rPr>
              <a:t>leraars</a:t>
            </a:r>
            <a:r>
              <a:rPr lang="en-US" sz="2000" b="1" dirty="0">
                <a:solidFill>
                  <a:prstClr val="black"/>
                </a:solidFill>
              </a:rPr>
              <a:t>? Hulle was </a:t>
            </a:r>
            <a:r>
              <a:rPr lang="en-US" sz="2000" b="1" dirty="0" err="1">
                <a:solidFill>
                  <a:prstClr val="black"/>
                </a:solidFill>
              </a:rPr>
              <a:t>almal</a:t>
            </a:r>
            <a:r>
              <a:rPr lang="en-US" sz="2000" b="1" dirty="0">
                <a:solidFill>
                  <a:prstClr val="black"/>
                </a:solidFill>
              </a:rPr>
              <a:t> Jode wat tot die Christendom </a:t>
            </a:r>
            <a:r>
              <a:rPr lang="en-US" sz="2000" b="1" dirty="0" err="1">
                <a:solidFill>
                  <a:prstClr val="black"/>
                </a:solidFill>
              </a:rPr>
              <a:t>bekeer</a:t>
            </a:r>
            <a:r>
              <a:rPr lang="en-US" sz="2000" b="1" dirty="0">
                <a:solidFill>
                  <a:prstClr val="black"/>
                </a:solidFill>
              </a:rPr>
              <a:t> is (2 Kor. 11:22).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0257D89-DB2F-9E07-69CF-133DE4686A3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63455" y="4455698"/>
            <a:ext cx="2885670" cy="23060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rgbClr val="326160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E449946-CD57-EFC4-8E66-244FC8AE20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2875" y="1435271"/>
            <a:ext cx="3769255" cy="4679076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AB57A12E-FCF0-73AB-F017-03053F6A95CF}"/>
              </a:ext>
            </a:extLst>
          </p:cNvPr>
          <p:cNvSpPr txBox="1"/>
          <p:nvPr/>
        </p:nvSpPr>
        <p:spPr>
          <a:xfrm>
            <a:off x="3978613" y="4582926"/>
            <a:ext cx="518484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En </a:t>
            </a:r>
            <a:r>
              <a:rPr lang="en-US" sz="2000" b="1" dirty="0" err="1">
                <a:solidFill>
                  <a:prstClr val="black"/>
                </a:solidFill>
              </a:rPr>
              <a:t>hier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eindig</a:t>
            </a:r>
            <a:r>
              <a:rPr lang="en-US" sz="2000" b="1" dirty="0">
                <a:solidFill>
                  <a:prstClr val="black"/>
                </a:solidFill>
              </a:rPr>
              <a:t> Paulus se “</a:t>
            </a:r>
            <a:r>
              <a:rPr lang="en-US" sz="2000" b="1" dirty="0" err="1">
                <a:solidFill>
                  <a:prstClr val="black"/>
                </a:solidFill>
              </a:rPr>
              <a:t>waansin</a:t>
            </a:r>
            <a:r>
              <a:rPr lang="en-US" sz="2000" b="1" dirty="0">
                <a:solidFill>
                  <a:prstClr val="black"/>
                </a:solidFill>
              </a:rPr>
              <a:t>”.  Hy </a:t>
            </a:r>
            <a:r>
              <a:rPr lang="en-US" sz="2000" b="1" dirty="0" err="1">
                <a:solidFill>
                  <a:prstClr val="black"/>
                </a:solidFill>
              </a:rPr>
              <a:t>wou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nie</a:t>
            </a:r>
            <a:r>
              <a:rPr lang="en-US" sz="2000" b="1" dirty="0">
                <a:solidFill>
                  <a:prstClr val="black"/>
                </a:solidFill>
              </a:rPr>
              <a:t> die </a:t>
            </a:r>
            <a:r>
              <a:rPr lang="en-US" sz="2000" b="1" dirty="0" err="1">
                <a:solidFill>
                  <a:prstClr val="black"/>
                </a:solidFill>
              </a:rPr>
              <a:t>indruk</a:t>
            </a:r>
            <a:r>
              <a:rPr lang="en-US" sz="2000" b="1" dirty="0">
                <a:solidFill>
                  <a:prstClr val="black"/>
                </a:solidFill>
              </a:rPr>
              <a:t> skep </a:t>
            </a:r>
            <a:r>
              <a:rPr lang="en-US" sz="2000" b="1" dirty="0" err="1">
                <a:solidFill>
                  <a:prstClr val="black"/>
                </a:solidFill>
              </a:rPr>
              <a:t>dat</a:t>
            </a:r>
            <a:r>
              <a:rPr lang="en-US" sz="2000" b="1" dirty="0">
                <a:solidFill>
                  <a:prstClr val="black"/>
                </a:solidFill>
              </a:rPr>
              <a:t> hy </a:t>
            </a:r>
            <a:r>
              <a:rPr lang="en-US" sz="2000" b="1" dirty="0" err="1">
                <a:solidFill>
                  <a:prstClr val="black"/>
                </a:solidFill>
              </a:rPr>
              <a:t>wou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spog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oor</a:t>
            </a:r>
            <a:r>
              <a:rPr lang="en-US" sz="2000" b="1" dirty="0">
                <a:solidFill>
                  <a:prstClr val="black"/>
                </a:solidFill>
              </a:rPr>
              <a:t> wat hy vir Christus </a:t>
            </a:r>
            <a:r>
              <a:rPr lang="en-US" sz="2000" b="1" dirty="0" err="1">
                <a:solidFill>
                  <a:prstClr val="black"/>
                </a:solidFill>
              </a:rPr>
              <a:t>gedoen</a:t>
            </a:r>
            <a:r>
              <a:rPr lang="en-US" sz="2000" b="1" dirty="0">
                <a:solidFill>
                  <a:prstClr val="black"/>
                </a:solidFill>
              </a:rPr>
              <a:t> het </a:t>
            </a:r>
            <a:r>
              <a:rPr lang="en-US" sz="2000" b="1" dirty="0" err="1">
                <a:solidFill>
                  <a:prstClr val="black"/>
                </a:solidFill>
              </a:rPr>
              <a:t>nie</a:t>
            </a:r>
            <a:r>
              <a:rPr lang="en-US" sz="2000" b="1" dirty="0">
                <a:solidFill>
                  <a:prstClr val="black"/>
                </a:solidFill>
              </a:rPr>
              <a:t>. Sy ware </a:t>
            </a:r>
            <a:r>
              <a:rPr lang="en-US" sz="2000" b="1" dirty="0" err="1">
                <a:solidFill>
                  <a:prstClr val="black"/>
                </a:solidFill>
              </a:rPr>
              <a:t>roem</a:t>
            </a:r>
            <a:r>
              <a:rPr lang="en-US" sz="2000" b="1" dirty="0">
                <a:solidFill>
                  <a:prstClr val="black"/>
                </a:solidFill>
              </a:rPr>
              <a:t> (of </a:t>
            </a:r>
            <a:r>
              <a:rPr lang="en-US" sz="2000" b="1" dirty="0" err="1">
                <a:solidFill>
                  <a:prstClr val="black"/>
                </a:solidFill>
              </a:rPr>
              <a:t>heerlikheid</a:t>
            </a:r>
            <a:r>
              <a:rPr lang="en-US" sz="2000" b="1" dirty="0">
                <a:solidFill>
                  <a:prstClr val="black"/>
                </a:solidFill>
              </a:rPr>
              <a:t>) was wat Christus vir </a:t>
            </a:r>
            <a:r>
              <a:rPr lang="en-US" sz="2000" b="1" dirty="0" err="1">
                <a:solidFill>
                  <a:prstClr val="black"/>
                </a:solidFill>
              </a:rPr>
              <a:t>hom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gedoen</a:t>
            </a:r>
            <a:r>
              <a:rPr lang="en-US" sz="2000" b="1" dirty="0">
                <a:solidFill>
                  <a:prstClr val="black"/>
                </a:solidFill>
              </a:rPr>
              <a:t> het.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195BE2E-C3D2-6565-35AC-120DF9B5D1C9}"/>
              </a:ext>
            </a:extLst>
          </p:cNvPr>
          <p:cNvSpPr txBox="1"/>
          <p:nvPr/>
        </p:nvSpPr>
        <p:spPr>
          <a:xfrm>
            <a:off x="-1" y="6147027"/>
            <a:ext cx="91634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2000" b="1" dirty="0">
                <a:solidFill>
                  <a:prstClr val="black"/>
                </a:solidFill>
              </a:rPr>
              <a:t>Sy ware </a:t>
            </a:r>
            <a:r>
              <a:rPr lang="en-US" sz="2000" b="1" dirty="0" err="1">
                <a:solidFill>
                  <a:prstClr val="black"/>
                </a:solidFill>
              </a:rPr>
              <a:t>krag</a:t>
            </a:r>
            <a:r>
              <a:rPr lang="en-US" sz="2000" b="1" dirty="0">
                <a:solidFill>
                  <a:prstClr val="black"/>
                </a:solidFill>
              </a:rPr>
              <a:t> het in </a:t>
            </a:r>
            <a:r>
              <a:rPr lang="en-US" sz="2000" b="1" dirty="0" err="1">
                <a:solidFill>
                  <a:prstClr val="black"/>
                </a:solidFill>
              </a:rPr>
              <a:t>sy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swakheid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gelê</a:t>
            </a:r>
            <a:r>
              <a:rPr lang="en-US" sz="2000" b="1" dirty="0">
                <a:solidFill>
                  <a:prstClr val="black"/>
                </a:solidFill>
              </a:rPr>
              <a:t>, wat </a:t>
            </a:r>
            <a:r>
              <a:rPr lang="en-US" sz="2000" b="1" dirty="0" err="1">
                <a:solidFill>
                  <a:prstClr val="black"/>
                </a:solidFill>
              </a:rPr>
              <a:t>hom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daartoe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gelei</a:t>
            </a:r>
            <a:r>
              <a:rPr lang="en-US" sz="2000" b="1" dirty="0">
                <a:solidFill>
                  <a:prstClr val="black"/>
                </a:solidFill>
              </a:rPr>
              <a:t> het om </a:t>
            </a:r>
            <a:r>
              <a:rPr lang="en-US" sz="2000" b="1" dirty="0" err="1">
                <a:solidFill>
                  <a:prstClr val="black"/>
                </a:solidFill>
              </a:rPr>
              <a:t>heeltemal</a:t>
            </a:r>
            <a:r>
              <a:rPr lang="en-US" sz="2000" b="1" dirty="0">
                <a:solidFill>
                  <a:prstClr val="black"/>
                </a:solidFill>
              </a:rPr>
              <a:t> op Jesus </a:t>
            </a:r>
            <a:r>
              <a:rPr lang="en-US" sz="2000" b="1" dirty="0" err="1">
                <a:solidFill>
                  <a:prstClr val="black"/>
                </a:solidFill>
              </a:rPr>
              <a:t>staat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maak</a:t>
            </a:r>
            <a:r>
              <a:rPr lang="en-US" sz="2000" b="1" dirty="0">
                <a:solidFill>
                  <a:prstClr val="black"/>
                </a:solidFill>
              </a:rPr>
              <a:t> (2 Kor. 11:30-31; 12:6-10).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EFB5F8C-F49B-17A9-955C-985149DD5BB8}"/>
              </a:ext>
            </a:extLst>
          </p:cNvPr>
          <p:cNvSpPr txBox="1"/>
          <p:nvPr/>
        </p:nvSpPr>
        <p:spPr>
          <a:xfrm>
            <a:off x="3978613" y="2095497"/>
            <a:ext cx="820197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Wat was die </a:t>
            </a:r>
            <a:r>
              <a:rPr lang="en-US" sz="2000" b="1" dirty="0" err="1">
                <a:solidFill>
                  <a:prstClr val="black"/>
                </a:solidFill>
              </a:rPr>
              <a:t>verskille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tussen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hulle</a:t>
            </a:r>
            <a:r>
              <a:rPr lang="en-US" sz="2000" b="1" dirty="0">
                <a:solidFill>
                  <a:prstClr val="black"/>
                </a:solidFill>
              </a:rPr>
              <a:t>? Hier begin Paulus se </a:t>
            </a:r>
            <a:r>
              <a:rPr lang="en-US" sz="2000" b="1" dirty="0" err="1">
                <a:solidFill>
                  <a:prstClr val="black"/>
                </a:solidFill>
              </a:rPr>
              <a:t>waansin</a:t>
            </a:r>
            <a:r>
              <a:rPr lang="en-US" sz="2000" b="1" dirty="0">
                <a:solidFill>
                  <a:prstClr val="black"/>
                </a:solidFill>
              </a:rPr>
              <a:t>: “Is </a:t>
            </a:r>
            <a:r>
              <a:rPr lang="en-US" sz="2000" b="1" dirty="0" err="1">
                <a:solidFill>
                  <a:prstClr val="black"/>
                </a:solidFill>
              </a:rPr>
              <a:t>hulle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dienaars</a:t>
            </a:r>
            <a:r>
              <a:rPr lang="en-US" sz="2000" b="1" dirty="0">
                <a:solidFill>
                  <a:prstClr val="black"/>
                </a:solidFill>
              </a:rPr>
              <a:t> van Christus? – nou </a:t>
            </a:r>
            <a:r>
              <a:rPr lang="en-US" sz="2000" b="1" dirty="0" err="1">
                <a:solidFill>
                  <a:prstClr val="black"/>
                </a:solidFill>
              </a:rPr>
              <a:t>praat</a:t>
            </a:r>
            <a:r>
              <a:rPr lang="en-US" sz="2000" b="1" dirty="0">
                <a:solidFill>
                  <a:prstClr val="black"/>
                </a:solidFill>
              </a:rPr>
              <a:t> ek sonder verstand – ek </a:t>
            </a:r>
            <a:r>
              <a:rPr lang="en-US" sz="2000" b="1" dirty="0" err="1">
                <a:solidFill>
                  <a:prstClr val="black"/>
                </a:solidFill>
              </a:rPr>
              <a:t>nog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meer</a:t>
            </a:r>
            <a:r>
              <a:rPr lang="en-US" sz="2000" b="1" dirty="0">
                <a:solidFill>
                  <a:prstClr val="black"/>
                </a:solidFill>
              </a:rPr>
              <a:t>” (2 </a:t>
            </a:r>
            <a:r>
              <a:rPr lang="en-US" sz="2000" b="1" dirty="0" err="1">
                <a:solidFill>
                  <a:prstClr val="black"/>
                </a:solidFill>
              </a:rPr>
              <a:t>Korinthians</a:t>
            </a:r>
            <a:r>
              <a:rPr lang="en-US" sz="2000" b="1" dirty="0">
                <a:solidFill>
                  <a:prstClr val="black"/>
                </a:solidFill>
              </a:rPr>
              <a:t> 11:23). As </a:t>
            </a:r>
            <a:r>
              <a:rPr lang="en-US" sz="2000" b="1" dirty="0" err="1">
                <a:solidFill>
                  <a:prstClr val="black"/>
                </a:solidFill>
              </a:rPr>
              <a:t>daardie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ander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gespog</a:t>
            </a:r>
            <a:r>
              <a:rPr lang="en-US" sz="2000" b="1" dirty="0">
                <a:solidFill>
                  <a:prstClr val="black"/>
                </a:solidFill>
              </a:rPr>
              <a:t> het </a:t>
            </a:r>
            <a:r>
              <a:rPr lang="en-US" sz="2000" b="1" dirty="0" err="1">
                <a:solidFill>
                  <a:prstClr val="black"/>
                </a:solidFill>
              </a:rPr>
              <a:t>dat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hulle</a:t>
            </a:r>
            <a:r>
              <a:rPr lang="en-US" sz="2000" b="1" dirty="0">
                <a:solidFill>
                  <a:prstClr val="black"/>
                </a:solidFill>
              </a:rPr>
              <a:t> vir Christus </a:t>
            </a:r>
            <a:r>
              <a:rPr lang="en-US" sz="2000" b="1" dirty="0" err="1">
                <a:solidFill>
                  <a:prstClr val="black"/>
                </a:solidFill>
              </a:rPr>
              <a:t>gely</a:t>
            </a:r>
            <a:r>
              <a:rPr lang="en-US" sz="2000" b="1" dirty="0">
                <a:solidFill>
                  <a:prstClr val="black"/>
                </a:solidFill>
              </a:rPr>
              <a:t> het, was Paulus </a:t>
            </a:r>
            <a:r>
              <a:rPr lang="en-US" sz="2000" b="1" dirty="0" err="1">
                <a:solidFill>
                  <a:prstClr val="black"/>
                </a:solidFill>
              </a:rPr>
              <a:t>baie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meer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gekwalifiseerd</a:t>
            </a:r>
            <a:r>
              <a:rPr lang="en-US" sz="2000" b="1" dirty="0">
                <a:solidFill>
                  <a:prstClr val="black"/>
                </a:solidFill>
              </a:rPr>
              <a:t>; </a:t>
            </a:r>
            <a:r>
              <a:rPr lang="en-US" sz="2000" b="1" dirty="0" err="1">
                <a:solidFill>
                  <a:prstClr val="black"/>
                </a:solidFill>
              </a:rPr>
              <a:t>gegesel</a:t>
            </a:r>
            <a:r>
              <a:rPr lang="en-US" sz="2000" b="1" dirty="0">
                <a:solidFill>
                  <a:prstClr val="black"/>
                </a:solidFill>
              </a:rPr>
              <a:t>; </a:t>
            </a:r>
            <a:r>
              <a:rPr lang="en-US" sz="2000" b="1" dirty="0" err="1">
                <a:solidFill>
                  <a:prstClr val="black"/>
                </a:solidFill>
              </a:rPr>
              <a:t>gevange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geneem</a:t>
            </a:r>
            <a:r>
              <a:rPr lang="en-US" sz="2000" b="1" dirty="0">
                <a:solidFill>
                  <a:prstClr val="black"/>
                </a:solidFill>
              </a:rPr>
              <a:t>; met die </a:t>
            </a:r>
            <a:r>
              <a:rPr lang="en-US" sz="2000" b="1" dirty="0" err="1">
                <a:solidFill>
                  <a:prstClr val="black"/>
                </a:solidFill>
              </a:rPr>
              <a:t>dood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gedreig</a:t>
            </a:r>
            <a:r>
              <a:rPr lang="en-US" sz="2000" b="1" dirty="0">
                <a:solidFill>
                  <a:prstClr val="black"/>
                </a:solidFill>
              </a:rPr>
              <a:t>; </a:t>
            </a:r>
            <a:r>
              <a:rPr lang="en-US" sz="2000" b="1" dirty="0" err="1">
                <a:solidFill>
                  <a:prstClr val="black"/>
                </a:solidFill>
              </a:rPr>
              <a:t>gestenig</a:t>
            </a:r>
            <a:r>
              <a:rPr lang="en-US" sz="2000" b="1" dirty="0">
                <a:solidFill>
                  <a:prstClr val="black"/>
                </a:solidFill>
              </a:rPr>
              <a:t>; </a:t>
            </a:r>
            <a:r>
              <a:rPr lang="en-US" sz="2000" b="1" dirty="0" err="1">
                <a:solidFill>
                  <a:prstClr val="black"/>
                </a:solidFill>
              </a:rPr>
              <a:t>skipbreuk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gely</a:t>
            </a:r>
            <a:r>
              <a:rPr lang="en-US" sz="2000" b="1" dirty="0">
                <a:solidFill>
                  <a:prstClr val="black"/>
                </a:solidFill>
              </a:rPr>
              <a:t> op see; </a:t>
            </a:r>
            <a:r>
              <a:rPr lang="en-US" sz="2000" b="1" dirty="0" err="1">
                <a:solidFill>
                  <a:prstClr val="black"/>
                </a:solidFill>
              </a:rPr>
              <a:t>verswelg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deur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allerhande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gevare</a:t>
            </a:r>
            <a:r>
              <a:rPr lang="en-US" sz="2000" b="1" dirty="0">
                <a:solidFill>
                  <a:prstClr val="black"/>
                </a:solidFill>
              </a:rPr>
              <a:t>; </a:t>
            </a:r>
            <a:r>
              <a:rPr lang="en-US" sz="2000" b="1" dirty="0" err="1">
                <a:solidFill>
                  <a:prstClr val="black"/>
                </a:solidFill>
              </a:rPr>
              <a:t>honger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dors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koue</a:t>
            </a:r>
            <a:r>
              <a:rPr lang="en-US" sz="2000" b="1" dirty="0">
                <a:solidFill>
                  <a:prstClr val="black"/>
                </a:solidFill>
              </a:rPr>
              <a:t> en </a:t>
            </a:r>
            <a:r>
              <a:rPr lang="en-US" sz="2000" b="1" dirty="0" err="1">
                <a:solidFill>
                  <a:prstClr val="black"/>
                </a:solidFill>
              </a:rPr>
              <a:t>naaktheid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ervaar</a:t>
            </a:r>
            <a:r>
              <a:rPr lang="en-US" sz="2000" b="1" dirty="0">
                <a:solidFill>
                  <a:prstClr val="black"/>
                </a:solidFill>
              </a:rPr>
              <a:t>; </a:t>
            </a:r>
            <a:r>
              <a:rPr lang="en-US" sz="2000" b="1" dirty="0" err="1">
                <a:solidFill>
                  <a:prstClr val="black"/>
                </a:solidFill>
              </a:rPr>
              <a:t>voortdurend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besorg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oor</a:t>
            </a:r>
            <a:r>
              <a:rPr lang="en-US" sz="2000" b="1" dirty="0">
                <a:solidFill>
                  <a:prstClr val="black"/>
                </a:solidFill>
              </a:rPr>
              <a:t> die </a:t>
            </a:r>
            <a:r>
              <a:rPr lang="en-US" sz="2000" b="1" dirty="0" err="1">
                <a:solidFill>
                  <a:prstClr val="black"/>
                </a:solidFill>
              </a:rPr>
              <a:t>kerke</a:t>
            </a:r>
            <a:br>
              <a:rPr lang="en-US" sz="2000" b="1" dirty="0">
                <a:solidFill>
                  <a:prstClr val="black"/>
                </a:solidFill>
              </a:rPr>
            </a:br>
            <a:r>
              <a:rPr lang="en-US" sz="2000" b="1" dirty="0">
                <a:solidFill>
                  <a:prstClr val="black"/>
                </a:solidFill>
              </a:rPr>
              <a:t>(2 </a:t>
            </a:r>
            <a:r>
              <a:rPr lang="en-US" sz="2000" b="1" dirty="0" err="1">
                <a:solidFill>
                  <a:prstClr val="black"/>
                </a:solidFill>
              </a:rPr>
              <a:t>Korinthiërs</a:t>
            </a:r>
            <a:r>
              <a:rPr lang="en-US" sz="2000" b="1" dirty="0">
                <a:solidFill>
                  <a:prstClr val="black"/>
                </a:solidFill>
              </a:rPr>
              <a:t> 11:23b-29).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765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9" grpId="0"/>
    </p:bldLst>
  </p:timing>
</p:sld>
</file>

<file path=ppt/theme/theme1.xml><?xml version="1.0" encoding="utf-8"?>
<a:theme xmlns:a="http://schemas.openxmlformats.org/drawingml/2006/main" name="1_Tema de Office">
  <a:themeElements>
    <a:clrScheme name="Personalizado 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DCADB"/>
      </a:accent1>
      <a:accent2>
        <a:srgbClr val="F4642A"/>
      </a:accent2>
      <a:accent3>
        <a:srgbClr val="5CEE74"/>
      </a:accent3>
      <a:accent4>
        <a:srgbClr val="FBD805"/>
      </a:accent4>
      <a:accent5>
        <a:srgbClr val="C953DD"/>
      </a:accent5>
      <a:accent6>
        <a:srgbClr val="D42420"/>
      </a:accent6>
      <a:hlink>
        <a:srgbClr val="0740BF"/>
      </a:hlink>
      <a:folHlink>
        <a:srgbClr val="A75E3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1494</Words>
  <Application>Microsoft Office PowerPoint</Application>
  <PresentationFormat>Panorámica</PresentationFormat>
  <Paragraphs>63</Paragraphs>
  <Slides>11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Comic Sans MS</vt:lpstr>
      <vt:lpstr>Constantia</vt:lpstr>
      <vt:lpstr>1_Tema de Office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JAIR</dc:creator>
  <cp:lastModifiedBy>Sergio</cp:lastModifiedBy>
  <cp:revision>27</cp:revision>
  <dcterms:created xsi:type="dcterms:W3CDTF">2026-08-18T22:37:24Z</dcterms:created>
  <dcterms:modified xsi:type="dcterms:W3CDTF">2026-09-07T08:47:28Z</dcterms:modified>
</cp:coreProperties>
</file>