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8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0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Om van Jesus </a:t>
          </a:r>
          <a:r>
            <a:rPr lang="en-US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te</a:t>
          </a:r>
          <a:r>
            <a:rPr lang="en-US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getuig</a:t>
          </a:r>
          <a:r>
            <a:rPr lang="en-US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endParaRPr lang="en-US" sz="19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/>
            <a:t>Hulle </a:t>
          </a:r>
          <a:r>
            <a:rPr lang="en-US" sz="2000" b="1" noProof="0" dirty="0" err="1"/>
            <a:t>hoofdoel</a:t>
          </a:r>
          <a:r>
            <a:rPr lang="en-US" sz="2000" b="1" noProof="0" dirty="0"/>
            <a:t> was om </a:t>
          </a:r>
          <a:r>
            <a:rPr lang="en-US" sz="2000" b="1" noProof="0" dirty="0" err="1"/>
            <a:t>mense</a:t>
          </a:r>
          <a:r>
            <a:rPr lang="en-US" sz="2000" b="1" noProof="0" dirty="0"/>
            <a:t> </a:t>
          </a:r>
          <a:r>
            <a:rPr lang="en-US" sz="2000" b="1" noProof="0" dirty="0" err="1"/>
            <a:t>na</a:t>
          </a:r>
          <a:r>
            <a:rPr lang="en-US" sz="2000" b="1" noProof="0" dirty="0"/>
            <a:t> Jesus </a:t>
          </a:r>
          <a:r>
            <a:rPr lang="en-US" sz="2000" b="1" noProof="0" dirty="0" err="1"/>
            <a:t>te</a:t>
          </a:r>
          <a:r>
            <a:rPr lang="en-US" sz="2000" b="1" noProof="0" dirty="0"/>
            <a:t> lei. </a:t>
          </a:r>
          <a:endParaRPr lang="en-US" sz="2000" noProof="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Om die </a:t>
          </a: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toekoms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te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voorspel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Hulle het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gebeure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geopenbaar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wat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selfs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tot in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ons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eie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tyd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gestrek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het. </a:t>
          </a: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Om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te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bou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/>
            <a:t>Om ‘n </a:t>
          </a:r>
          <a:r>
            <a:rPr lang="en-US" sz="2000" b="1" noProof="0" dirty="0" err="1"/>
            <a:t>sterk</a:t>
          </a:r>
          <a:r>
            <a:rPr lang="en-US" sz="2000" b="1" noProof="0" dirty="0"/>
            <a:t> </a:t>
          </a:r>
          <a:r>
            <a:rPr lang="en-US" sz="2000" b="1" noProof="0" dirty="0" err="1"/>
            <a:t>kerk</a:t>
          </a:r>
          <a:r>
            <a:rPr lang="en-US" sz="2000" b="1" noProof="0" dirty="0"/>
            <a:t> </a:t>
          </a:r>
          <a:r>
            <a:rPr lang="en-US" sz="2000" b="1" noProof="0" dirty="0" err="1"/>
            <a:t>te</a:t>
          </a:r>
          <a:r>
            <a:rPr lang="en-US" sz="2000" b="1" noProof="0" dirty="0"/>
            <a:t> </a:t>
          </a:r>
          <a:r>
            <a:rPr lang="en-US" sz="2000" b="1" noProof="0" dirty="0" err="1"/>
            <a:t>bou</a:t>
          </a:r>
          <a:r>
            <a:rPr lang="en-US" sz="2000" b="1" noProof="0" dirty="0"/>
            <a:t> wat die </a:t>
          </a:r>
          <a:r>
            <a:rPr lang="en-US" sz="2000" b="1" noProof="0" dirty="0" err="1"/>
            <a:t>aanvalle</a:t>
          </a:r>
          <a:r>
            <a:rPr lang="en-US" sz="2000" b="1" noProof="0" dirty="0"/>
            <a:t> van die </a:t>
          </a:r>
          <a:r>
            <a:rPr lang="en-US" sz="2000" b="1" noProof="0" dirty="0" err="1"/>
            <a:t>vyand</a:t>
          </a:r>
          <a:r>
            <a:rPr lang="en-US" sz="2000" b="1" noProof="0" dirty="0"/>
            <a:t> </a:t>
          </a:r>
          <a:r>
            <a:rPr lang="en-US" sz="2000" b="1" noProof="0" dirty="0" err="1"/>
            <a:t>kan</a:t>
          </a:r>
          <a:r>
            <a:rPr lang="en-US" sz="2000" b="1" noProof="0" dirty="0"/>
            <a:t> </a:t>
          </a:r>
          <a:r>
            <a:rPr lang="en-US" sz="2000" b="1" noProof="0" dirty="0" err="1"/>
            <a:t>weerstaan</a:t>
          </a:r>
          <a:r>
            <a:rPr lang="en-US" sz="2000" b="1" noProof="0" dirty="0"/>
            <a:t>.</a:t>
          </a:r>
          <a:endParaRPr lang="en-US" sz="2000" noProof="0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Om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te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vermaan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/>
            <a:t>Om sonde </a:t>
          </a:r>
          <a:r>
            <a:rPr lang="en-US" sz="2000" b="1" noProof="0" dirty="0" err="1"/>
            <a:t>te</a:t>
          </a:r>
          <a:r>
            <a:rPr lang="en-US" sz="2000" b="1" noProof="0" dirty="0"/>
            <a:t> </a:t>
          </a:r>
          <a:r>
            <a:rPr lang="en-US" sz="2000" b="1" noProof="0" dirty="0" err="1"/>
            <a:t>verklaar</a:t>
          </a:r>
          <a:r>
            <a:rPr lang="en-US" sz="2000" b="1" noProof="0" dirty="0"/>
            <a:t> </a:t>
          </a:r>
          <a:r>
            <a:rPr lang="en-US" sz="2000" b="1" noProof="0" dirty="0" err="1"/>
            <a:t>sodat</a:t>
          </a:r>
          <a:r>
            <a:rPr lang="en-US" sz="2000" b="1" noProof="0" dirty="0"/>
            <a:t> </a:t>
          </a:r>
          <a:r>
            <a:rPr lang="en-US" sz="2000" b="1" noProof="0" dirty="0" err="1"/>
            <a:t>mense</a:t>
          </a:r>
          <a:r>
            <a:rPr lang="en-US" sz="2000" b="1" noProof="0" dirty="0"/>
            <a:t> </a:t>
          </a:r>
          <a:r>
            <a:rPr lang="en-US" sz="2000" b="1" noProof="0" dirty="0" err="1"/>
            <a:t>hulle</a:t>
          </a:r>
          <a:r>
            <a:rPr lang="en-US" sz="2000" b="1" noProof="0" dirty="0"/>
            <a:t> </a:t>
          </a:r>
          <a:r>
            <a:rPr lang="en-US" sz="2000" b="1" noProof="0" dirty="0" err="1"/>
            <a:t>kan</a:t>
          </a:r>
          <a:r>
            <a:rPr lang="en-US" sz="2000" b="1" noProof="0" dirty="0"/>
            <a:t> </a:t>
          </a:r>
          <a:r>
            <a:rPr lang="en-US" sz="2000" b="1" noProof="0" dirty="0" err="1"/>
            <a:t>bekeer</a:t>
          </a:r>
          <a:r>
            <a:rPr lang="en-US" sz="2000" b="1" noProof="0" dirty="0"/>
            <a:t>.</a:t>
          </a:r>
          <a:endParaRPr lang="en-US" sz="2000" noProof="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Om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te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vertroos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/>
            <a:t>Judas </a:t>
          </a:r>
          <a:r>
            <a:rPr lang="en-US" sz="2000" b="1" noProof="0" dirty="0" err="1"/>
            <a:t>en</a:t>
          </a:r>
          <a:r>
            <a:rPr lang="en-US" sz="2000" b="1" noProof="0" dirty="0"/>
            <a:t> Silas is vir </a:t>
          </a:r>
          <a:r>
            <a:rPr lang="en-US" sz="2000" b="1" noProof="0" dirty="0" err="1"/>
            <a:t>hierdie</a:t>
          </a:r>
          <a:r>
            <a:rPr lang="en-US" sz="2000" b="1" noProof="0" dirty="0"/>
            <a:t> </a:t>
          </a:r>
          <a:r>
            <a:rPr lang="en-US" sz="2000" b="1" noProof="0" dirty="0" err="1"/>
            <a:t>spesifieke</a:t>
          </a:r>
          <a:r>
            <a:rPr lang="en-US" sz="2000" b="1" noProof="0" dirty="0"/>
            <a:t> </a:t>
          </a:r>
          <a:r>
            <a:rPr lang="en-US" sz="2000" b="1" noProof="0" dirty="0" err="1"/>
            <a:t>doel</a:t>
          </a:r>
          <a:r>
            <a:rPr lang="en-US" sz="2000" b="1" noProof="0" dirty="0"/>
            <a:t> </a:t>
          </a:r>
          <a:r>
            <a:rPr lang="en-US" sz="2000" b="1" noProof="0" dirty="0" err="1"/>
            <a:t>na</a:t>
          </a:r>
          <a:r>
            <a:rPr lang="en-US" sz="2000" b="1" noProof="0" dirty="0"/>
            <a:t> die </a:t>
          </a:r>
          <a:r>
            <a:rPr lang="en-US" sz="2000" b="1" noProof="0" dirty="0" err="1"/>
            <a:t>kerke</a:t>
          </a:r>
          <a:r>
            <a:rPr lang="en-US" sz="2000" b="1" noProof="0" dirty="0"/>
            <a:t> </a:t>
          </a:r>
          <a:r>
            <a:rPr lang="en-US" sz="2000" b="1" noProof="0" dirty="0" err="1"/>
            <a:t>gestuur</a:t>
          </a:r>
          <a:r>
            <a:rPr lang="en-US" sz="2000" b="1" noProof="0" dirty="0"/>
            <a:t>. </a:t>
          </a:r>
          <a:endParaRPr lang="en-US" sz="2000" noProof="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Hulle is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mense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wat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deur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God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gestuur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is (Luk. 11:49)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Hulle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ontvang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gawes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om die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kerk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te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lei</a:t>
          </a:r>
          <a:b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Kor. 12:28-29;</a:t>
          </a:r>
          <a:b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Efes. 4:11-12)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Hulle is die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fondament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van die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kerk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(Efes. 2:20)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Hulle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ontvang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openbaringe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(Efes. 3:5)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Hulle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verbly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hulle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in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geregtigheid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Openb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18:20)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30300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TIMÓTHEÜS: 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US" sz="2000" b="1" noProof="0" dirty="0"/>
            <a:t>Sy </a:t>
          </a:r>
          <a:r>
            <a:rPr lang="en-US" sz="2000" b="1" noProof="0" dirty="0" err="1"/>
            <a:t>roeping</a:t>
          </a:r>
          <a:r>
            <a:rPr lang="en-US" sz="2000" b="1" noProof="0" dirty="0"/>
            <a:t> tot </a:t>
          </a:r>
          <a:r>
            <a:rPr lang="en-US" sz="2000" b="1" noProof="0" dirty="0" err="1"/>
            <a:t>bediening</a:t>
          </a:r>
          <a:r>
            <a:rPr lang="en-US" sz="2000" b="1" noProof="0" dirty="0"/>
            <a:t> is </a:t>
          </a:r>
          <a:r>
            <a:rPr lang="en-US" sz="2000" b="1" noProof="0" dirty="0" err="1"/>
            <a:t>geprofeteer</a:t>
          </a:r>
          <a:r>
            <a:rPr lang="en-US" sz="2000" b="1" noProof="0" dirty="0"/>
            <a:t> (1 Tim. 1:18). Hy was </a:t>
          </a:r>
          <a:r>
            <a:rPr lang="en-US" sz="2000" b="1" noProof="0" dirty="0" err="1"/>
            <a:t>medeskrywer</a:t>
          </a:r>
          <a:r>
            <a:rPr lang="en-US" sz="2000" b="1" noProof="0" dirty="0"/>
            <a:t> </a:t>
          </a:r>
          <a:r>
            <a:rPr lang="en-US" sz="2000" b="1" noProof="0" dirty="0" err="1"/>
            <a:t>saam</a:t>
          </a:r>
          <a:r>
            <a:rPr lang="en-US" sz="2000" b="1" noProof="0" dirty="0"/>
            <a:t> met Paulus van die </a:t>
          </a:r>
          <a:r>
            <a:rPr lang="en-US" sz="2000" b="1" noProof="0" dirty="0" err="1"/>
            <a:t>briewe</a:t>
          </a:r>
          <a:r>
            <a:rPr lang="en-US" sz="2000" b="1" noProof="0" dirty="0"/>
            <a:t>: 2 </a:t>
          </a:r>
          <a:r>
            <a:rPr lang="en-US" sz="2000" b="1" noProof="0" dirty="0" err="1"/>
            <a:t>Korinthiërs</a:t>
          </a:r>
          <a:r>
            <a:rPr lang="en-US" sz="2000" b="1" noProof="0" dirty="0"/>
            <a:t> (2 Kor. 1:1); </a:t>
          </a:r>
          <a:r>
            <a:rPr lang="en-US" sz="2000" b="1" noProof="0" dirty="0" err="1"/>
            <a:t>Filippense</a:t>
          </a:r>
          <a:r>
            <a:rPr lang="en-US" sz="2000" b="1" noProof="0" dirty="0"/>
            <a:t> (Filip. 1:1); </a:t>
          </a:r>
          <a:r>
            <a:rPr lang="en-US" sz="2000" b="1" noProof="0" dirty="0" err="1"/>
            <a:t>Kolossense</a:t>
          </a:r>
          <a:r>
            <a:rPr lang="en-US" sz="2000" b="1" noProof="0" dirty="0"/>
            <a:t> (Kol. 1:1);</a:t>
          </a:r>
          <a:br>
            <a:rPr lang="en-US" sz="2000" b="1" noProof="0" dirty="0"/>
          </a:br>
          <a:r>
            <a:rPr lang="en-US" sz="2000" b="1" noProof="0" dirty="0"/>
            <a:t>1 </a:t>
          </a:r>
          <a:r>
            <a:rPr lang="en-US" sz="2000" b="1" noProof="0" dirty="0" err="1"/>
            <a:t>Thessalonicense</a:t>
          </a:r>
          <a:r>
            <a:rPr lang="en-US" sz="2000" b="1" noProof="0" dirty="0"/>
            <a:t> (1 Thess. 1:1);</a:t>
          </a:r>
          <a:br>
            <a:rPr lang="en-US" sz="2000" b="1" noProof="0" dirty="0"/>
          </a:br>
          <a:r>
            <a:rPr lang="en-US" sz="2000" b="1" noProof="0" dirty="0"/>
            <a:t>2 </a:t>
          </a:r>
          <a:r>
            <a:rPr lang="en-US" sz="2000" b="1" noProof="0" dirty="0" err="1"/>
            <a:t>Thessalonicense</a:t>
          </a:r>
          <a:r>
            <a:rPr lang="en-US" sz="2000" b="1" noProof="0" dirty="0"/>
            <a:t> (2 Thess. 1:1); </a:t>
          </a:r>
          <a:r>
            <a:rPr lang="en-US" sz="2000" b="1" noProof="0" dirty="0" err="1"/>
            <a:t>en</a:t>
          </a:r>
          <a:r>
            <a:rPr lang="en-US" sz="2000" b="1" noProof="0" dirty="0"/>
            <a:t> Filémon (Fil. 1:1).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81438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TITUS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US" sz="2000" b="1" noProof="0" dirty="0"/>
            <a:t>Hy het </a:t>
          </a:r>
          <a:r>
            <a:rPr lang="en-US" sz="2000" b="1" noProof="0" dirty="0" err="1"/>
            <a:t>verskeie</a:t>
          </a:r>
          <a:r>
            <a:rPr lang="en-US" sz="2000" b="1" noProof="0" dirty="0"/>
            <a:t> </a:t>
          </a:r>
          <a:r>
            <a:rPr lang="en-US" sz="2000" b="1" noProof="0" dirty="0" err="1"/>
            <a:t>profetiese</a:t>
          </a:r>
          <a:r>
            <a:rPr lang="en-US" sz="2000" b="1" noProof="0" dirty="0"/>
            <a:t> </a:t>
          </a:r>
          <a:r>
            <a:rPr lang="en-US" sz="2000" b="1" noProof="0" dirty="0" err="1"/>
            <a:t>funksies</a:t>
          </a:r>
          <a:r>
            <a:rPr lang="en-US" sz="2000" b="1" noProof="0" dirty="0"/>
            <a:t> </a:t>
          </a:r>
          <a:r>
            <a:rPr lang="en-US" sz="2000" b="1" noProof="0" dirty="0" err="1"/>
            <a:t>vervul</a:t>
          </a:r>
          <a:r>
            <a:rPr lang="en-US" sz="2000" b="1" noProof="0" dirty="0"/>
            <a:t>, </a:t>
          </a:r>
          <a:r>
            <a:rPr lang="en-US" sz="2000" b="1" noProof="0" dirty="0" err="1"/>
            <a:t>soos</a:t>
          </a:r>
          <a:r>
            <a:rPr lang="en-US" sz="2000" b="1" noProof="0" dirty="0"/>
            <a:t> </a:t>
          </a:r>
          <a:r>
            <a:rPr lang="en-US" sz="2000" b="1" noProof="0" dirty="0" err="1"/>
            <a:t>opbouing</a:t>
          </a:r>
          <a:r>
            <a:rPr lang="en-US" sz="2000" b="1" noProof="0" dirty="0"/>
            <a:t> (2 Kor. 8:6); </a:t>
          </a:r>
          <a:r>
            <a:rPr lang="en-US" sz="2000" b="1" noProof="0" dirty="0" err="1"/>
            <a:t>vermaning</a:t>
          </a:r>
          <a:r>
            <a:rPr lang="en-US" sz="2000" b="1" noProof="0" dirty="0"/>
            <a:t> (Titus 2:6, 9, 15); </a:t>
          </a:r>
          <a:r>
            <a:rPr lang="en-US" sz="2000" b="1" noProof="0" dirty="0" err="1"/>
            <a:t>en</a:t>
          </a:r>
          <a:r>
            <a:rPr lang="en-US" sz="2000" b="1" noProof="0" dirty="0"/>
            <a:t> </a:t>
          </a:r>
          <a:r>
            <a:rPr lang="en-US" sz="2000" b="1" noProof="0" dirty="0" err="1"/>
            <a:t>vertroosting</a:t>
          </a:r>
          <a:r>
            <a:rPr lang="en-US" sz="2000" b="1" noProof="0" dirty="0"/>
            <a:t> (2 Kor. 7:13)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/>
            <a:t>Hulle </a:t>
          </a:r>
          <a:r>
            <a:rPr lang="en-US" sz="2000" b="1" kern="1200" noProof="0" dirty="0" err="1"/>
            <a:t>hoofdoel</a:t>
          </a:r>
          <a:r>
            <a:rPr lang="en-US" sz="2000" b="1" kern="1200" noProof="0" dirty="0"/>
            <a:t> was om </a:t>
          </a:r>
          <a:r>
            <a:rPr lang="en-US" sz="2000" b="1" kern="1200" noProof="0" dirty="0" err="1"/>
            <a:t>mense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na</a:t>
          </a:r>
          <a:r>
            <a:rPr lang="en-US" sz="2000" b="1" kern="1200" noProof="0" dirty="0"/>
            <a:t> Jesus </a:t>
          </a:r>
          <a:r>
            <a:rPr lang="en-US" sz="2000" b="1" kern="1200" noProof="0" dirty="0" err="1"/>
            <a:t>te</a:t>
          </a:r>
          <a:r>
            <a:rPr lang="en-US" sz="2000" b="1" kern="1200" noProof="0" dirty="0"/>
            <a:t> lei. </a:t>
          </a:r>
          <a:endParaRPr lang="en-US" sz="2000" kern="1200" noProof="0" dirty="0"/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Om van Jesus </a:t>
          </a: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te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getuig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endParaRPr lang="en-US" sz="19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Hulle het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gebeure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geopenbaar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wat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selfs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tot in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ons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eie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tyd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gestrek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het. </a:t>
          </a: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Om die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toekoms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te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voorspel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/>
            <a:t>Om ‘n </a:t>
          </a:r>
          <a:r>
            <a:rPr lang="en-US" sz="2000" b="1" kern="1200" noProof="0" dirty="0" err="1"/>
            <a:t>sterk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kerk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te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bou</a:t>
          </a:r>
          <a:r>
            <a:rPr lang="en-US" sz="2000" b="1" kern="1200" noProof="0" dirty="0"/>
            <a:t> wat die </a:t>
          </a:r>
          <a:r>
            <a:rPr lang="en-US" sz="2000" b="1" kern="1200" noProof="0" dirty="0" err="1"/>
            <a:t>aanvalle</a:t>
          </a:r>
          <a:r>
            <a:rPr lang="en-US" sz="2000" b="1" kern="1200" noProof="0" dirty="0"/>
            <a:t> van die </a:t>
          </a:r>
          <a:r>
            <a:rPr lang="en-US" sz="2000" b="1" kern="1200" noProof="0" dirty="0" err="1"/>
            <a:t>vyand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kan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weerstaan</a:t>
          </a:r>
          <a:r>
            <a:rPr lang="en-US" sz="2000" b="1" kern="1200" noProof="0" dirty="0"/>
            <a:t>.</a:t>
          </a:r>
          <a:endParaRPr lang="en-US" sz="2000" kern="1200" noProof="0" dirty="0"/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Om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te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bou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/>
            <a:t>Om sonde </a:t>
          </a:r>
          <a:r>
            <a:rPr lang="en-US" sz="2000" b="1" kern="1200" noProof="0" dirty="0" err="1"/>
            <a:t>te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verklaar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sodat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mense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hulle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kan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bekeer</a:t>
          </a:r>
          <a:r>
            <a:rPr lang="en-US" sz="2000" b="1" kern="1200" noProof="0" dirty="0"/>
            <a:t>.</a:t>
          </a:r>
          <a:endParaRPr lang="en-US" sz="2000" kern="1200" noProof="0" dirty="0"/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Om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te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vermaan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/>
            <a:t>Judas </a:t>
          </a:r>
          <a:r>
            <a:rPr lang="en-US" sz="2000" b="1" kern="1200" noProof="0" dirty="0" err="1"/>
            <a:t>en</a:t>
          </a:r>
          <a:r>
            <a:rPr lang="en-US" sz="2000" b="1" kern="1200" noProof="0" dirty="0"/>
            <a:t> Silas is vir </a:t>
          </a:r>
          <a:r>
            <a:rPr lang="en-US" sz="2000" b="1" kern="1200" noProof="0" dirty="0" err="1"/>
            <a:t>hierdie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spesifieke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doel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na</a:t>
          </a:r>
          <a:r>
            <a:rPr lang="en-US" sz="2000" b="1" kern="1200" noProof="0" dirty="0"/>
            <a:t> die </a:t>
          </a:r>
          <a:r>
            <a:rPr lang="en-US" sz="2000" b="1" kern="1200" noProof="0" dirty="0" err="1"/>
            <a:t>kerke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gestuur</a:t>
          </a:r>
          <a:r>
            <a:rPr lang="en-US" sz="2000" b="1" kern="1200" noProof="0" dirty="0"/>
            <a:t>. </a:t>
          </a:r>
          <a:endParaRPr lang="en-US" sz="2000" kern="1200" noProof="0" dirty="0"/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Om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te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vertroos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936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Hulle is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mense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wat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deur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God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gestuur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is (Luk. 11:49)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7144" y="47777"/>
        <a:ext cx="1607207" cy="1535662"/>
      </dsp:txXfrm>
    </dsp:sp>
    <dsp:sp modelId="{6AF94F2D-F79B-42D8-8792-EC5EE5CA65AE}">
      <dsp:nvSpPr>
        <dsp:cNvPr id="0" name=""/>
        <dsp:cNvSpPr/>
      </dsp:nvSpPr>
      <dsp:spPr>
        <a:xfrm>
          <a:off x="188240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882405" y="707271"/>
        <a:ext cx="252690" cy="216673"/>
      </dsp:txXfrm>
    </dsp:sp>
    <dsp:sp modelId="{FAE57C7A-4FE9-4C1E-89A4-9591EE4B7D30}">
      <dsp:nvSpPr>
        <dsp:cNvPr id="0" name=""/>
        <dsp:cNvSpPr/>
      </dsp:nvSpPr>
      <dsp:spPr>
        <a:xfrm>
          <a:off x="2393234" y="0"/>
          <a:ext cx="221869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Hulle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ontvang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gawes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om die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kerk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te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lei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Kor. 12:28-29;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Efes. 4:11-12)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41011" y="47777"/>
        <a:ext cx="2123144" cy="1535662"/>
      </dsp:txXfrm>
    </dsp:sp>
    <dsp:sp modelId="{0D00281B-4660-4C87-BD3A-A048546E75D5}">
      <dsp:nvSpPr>
        <dsp:cNvPr id="0" name=""/>
        <dsp:cNvSpPr/>
      </dsp:nvSpPr>
      <dsp:spPr>
        <a:xfrm>
          <a:off x="4782209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782209" y="707271"/>
        <a:ext cx="252690" cy="216673"/>
      </dsp:txXfrm>
    </dsp:sp>
    <dsp:sp modelId="{48825FD6-2E41-4562-AE78-DC5FF4C17433}">
      <dsp:nvSpPr>
        <dsp:cNvPr id="0" name=""/>
        <dsp:cNvSpPr/>
      </dsp:nvSpPr>
      <dsp:spPr>
        <a:xfrm>
          <a:off x="529303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Hulle is die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fondament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van die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kerk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(Efes. 2:20)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40814" y="47777"/>
        <a:ext cx="1607207" cy="1535662"/>
      </dsp:txXfrm>
    </dsp:sp>
    <dsp:sp modelId="{1F634FAF-0CDD-4918-9ECB-BCADC682B67E}">
      <dsp:nvSpPr>
        <dsp:cNvPr id="0" name=""/>
        <dsp:cNvSpPr/>
      </dsp:nvSpPr>
      <dsp:spPr>
        <a:xfrm>
          <a:off x="716607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166075" y="707271"/>
        <a:ext cx="252690" cy="216673"/>
      </dsp:txXfrm>
    </dsp:sp>
    <dsp:sp modelId="{689C0D5C-78C0-4845-A70A-A99F356AC315}">
      <dsp:nvSpPr>
        <dsp:cNvPr id="0" name=""/>
        <dsp:cNvSpPr/>
      </dsp:nvSpPr>
      <dsp:spPr>
        <a:xfrm>
          <a:off x="7676903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Hulle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ontvang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openbaringe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(Efes. 3:5)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724680" y="47777"/>
        <a:ext cx="1607207" cy="1535662"/>
      </dsp:txXfrm>
    </dsp:sp>
    <dsp:sp modelId="{F24C91FF-F822-43EC-8BDC-F3C25FD177A3}">
      <dsp:nvSpPr>
        <dsp:cNvPr id="0" name=""/>
        <dsp:cNvSpPr/>
      </dsp:nvSpPr>
      <dsp:spPr>
        <a:xfrm>
          <a:off x="9549941" y="635047"/>
          <a:ext cx="360985" cy="361121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549941" y="707271"/>
        <a:ext cx="252690" cy="216673"/>
      </dsp:txXfrm>
    </dsp:sp>
    <dsp:sp modelId="{B63C68F4-37F5-4E39-81B9-0FD70A034F30}">
      <dsp:nvSpPr>
        <dsp:cNvPr id="0" name=""/>
        <dsp:cNvSpPr/>
      </dsp:nvSpPr>
      <dsp:spPr>
        <a:xfrm>
          <a:off x="10060770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Hulle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verbly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hulle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in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geregtigheid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Openb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18:20)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108547" y="47777"/>
        <a:ext cx="1607207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08064" y="2184649"/>
          <a:ext cx="5434961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/>
            <a:t>Sy </a:t>
          </a:r>
          <a:r>
            <a:rPr lang="en-US" sz="2000" b="1" kern="1200" noProof="0" dirty="0" err="1"/>
            <a:t>roeping</a:t>
          </a:r>
          <a:r>
            <a:rPr lang="en-US" sz="2000" b="1" kern="1200" noProof="0" dirty="0"/>
            <a:t> tot </a:t>
          </a:r>
          <a:r>
            <a:rPr lang="en-US" sz="2000" b="1" kern="1200" noProof="0" dirty="0" err="1"/>
            <a:t>bediening</a:t>
          </a:r>
          <a:r>
            <a:rPr lang="en-US" sz="2000" b="1" kern="1200" noProof="0" dirty="0"/>
            <a:t> is </a:t>
          </a:r>
          <a:r>
            <a:rPr lang="en-US" sz="2000" b="1" kern="1200" noProof="0" dirty="0" err="1"/>
            <a:t>geprofeteer</a:t>
          </a:r>
          <a:r>
            <a:rPr lang="en-US" sz="2000" b="1" kern="1200" noProof="0" dirty="0"/>
            <a:t> (1 Tim. 1:18). Hy was </a:t>
          </a:r>
          <a:r>
            <a:rPr lang="en-US" sz="2000" b="1" kern="1200" noProof="0" dirty="0" err="1"/>
            <a:t>medeskrywer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saam</a:t>
          </a:r>
          <a:r>
            <a:rPr lang="en-US" sz="2000" b="1" kern="1200" noProof="0" dirty="0"/>
            <a:t> met Paulus van die </a:t>
          </a:r>
          <a:r>
            <a:rPr lang="en-US" sz="2000" b="1" kern="1200" noProof="0" dirty="0" err="1"/>
            <a:t>briewe</a:t>
          </a:r>
          <a:r>
            <a:rPr lang="en-US" sz="2000" b="1" kern="1200" noProof="0" dirty="0"/>
            <a:t>: 2 </a:t>
          </a:r>
          <a:r>
            <a:rPr lang="en-US" sz="2000" b="1" kern="1200" noProof="0" dirty="0" err="1"/>
            <a:t>Korinthiërs</a:t>
          </a:r>
          <a:r>
            <a:rPr lang="en-US" sz="2000" b="1" kern="1200" noProof="0" dirty="0"/>
            <a:t> (2 Kor. 1:1); </a:t>
          </a:r>
          <a:r>
            <a:rPr lang="en-US" sz="2000" b="1" kern="1200" noProof="0" dirty="0" err="1"/>
            <a:t>Filippense</a:t>
          </a:r>
          <a:r>
            <a:rPr lang="en-US" sz="2000" b="1" kern="1200" noProof="0" dirty="0"/>
            <a:t> (Filip. 1:1); </a:t>
          </a:r>
          <a:r>
            <a:rPr lang="en-US" sz="2000" b="1" kern="1200" noProof="0" dirty="0" err="1"/>
            <a:t>Kolossense</a:t>
          </a:r>
          <a:r>
            <a:rPr lang="en-US" sz="2000" b="1" kern="1200" noProof="0" dirty="0"/>
            <a:t> (Kol. 1:1);</a:t>
          </a:r>
          <a:br>
            <a:rPr lang="en-US" sz="2000" b="1" kern="1200" noProof="0" dirty="0"/>
          </a:br>
          <a:r>
            <a:rPr lang="en-US" sz="2000" b="1" kern="1200" noProof="0" dirty="0"/>
            <a:t>1 </a:t>
          </a:r>
          <a:r>
            <a:rPr lang="en-US" sz="2000" b="1" kern="1200" noProof="0" dirty="0" err="1"/>
            <a:t>Thessalonicense</a:t>
          </a:r>
          <a:r>
            <a:rPr lang="en-US" sz="2000" b="1" kern="1200" noProof="0" dirty="0"/>
            <a:t> (1 Thess. 1:1);</a:t>
          </a:r>
          <a:br>
            <a:rPr lang="en-US" sz="2000" b="1" kern="1200" noProof="0" dirty="0"/>
          </a:br>
          <a:r>
            <a:rPr lang="en-US" sz="2000" b="1" kern="1200" noProof="0" dirty="0"/>
            <a:t>2 </a:t>
          </a:r>
          <a:r>
            <a:rPr lang="en-US" sz="2000" b="1" kern="1200" noProof="0" dirty="0" err="1"/>
            <a:t>Thessalonicense</a:t>
          </a:r>
          <a:r>
            <a:rPr lang="en-US" sz="2000" b="1" kern="1200" noProof="0" dirty="0"/>
            <a:t> (2 Thess. 1:1); </a:t>
          </a:r>
          <a:r>
            <a:rPr lang="en-US" sz="2000" b="1" kern="1200" noProof="0" dirty="0" err="1"/>
            <a:t>en</a:t>
          </a:r>
          <a:r>
            <a:rPr lang="en-US" sz="2000" b="1" kern="1200" noProof="0" dirty="0"/>
            <a:t> Filémon (Fil. 1:1).</a:t>
          </a:r>
          <a:endParaRPr lang="en-US" sz="2000" kern="1200" noProof="0" dirty="0"/>
        </a:p>
      </dsp:txBody>
      <dsp:txXfrm>
        <a:off x="108064" y="2184649"/>
        <a:ext cx="5434961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TIMÓTHEÜS: 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/>
            <a:t>Hy het </a:t>
          </a:r>
          <a:r>
            <a:rPr lang="en-US" sz="2000" b="1" kern="1200" noProof="0" dirty="0" err="1"/>
            <a:t>verskeie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profetiese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funksies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vervul</a:t>
          </a:r>
          <a:r>
            <a:rPr lang="en-US" sz="2000" b="1" kern="1200" noProof="0" dirty="0"/>
            <a:t>, </a:t>
          </a:r>
          <a:r>
            <a:rPr lang="en-US" sz="2000" b="1" kern="1200" noProof="0" dirty="0" err="1"/>
            <a:t>soos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opbouing</a:t>
          </a:r>
          <a:r>
            <a:rPr lang="en-US" sz="2000" b="1" kern="1200" noProof="0" dirty="0"/>
            <a:t> (2 Kor. 8:6); </a:t>
          </a:r>
          <a:r>
            <a:rPr lang="en-US" sz="2000" b="1" kern="1200" noProof="0" dirty="0" err="1"/>
            <a:t>vermaning</a:t>
          </a:r>
          <a:r>
            <a:rPr lang="en-US" sz="2000" b="1" kern="1200" noProof="0" dirty="0"/>
            <a:t> (Titus 2:6, 9, 15); </a:t>
          </a:r>
          <a:r>
            <a:rPr lang="en-US" sz="2000" b="1" kern="1200" noProof="0" dirty="0" err="1"/>
            <a:t>en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vertroosting</a:t>
          </a:r>
          <a:r>
            <a:rPr lang="en-US" sz="2000" b="1" kern="1200" noProof="0" dirty="0"/>
            <a:t> (2 Kor. 7:13)</a:t>
          </a:r>
          <a:endParaRPr lang="en-US" sz="2000" kern="1200" noProof="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TITUS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5312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30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PROFETE VAN DIE NUWE TESTAMENT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9470227" y="0"/>
            <a:ext cx="26169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Les 4  vir 24 Oktober, 2026</a:t>
            </a:r>
          </a:p>
        </p:txBody>
      </p:sp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““Daar is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wel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verskeidenheid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van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genadegawes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maar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dit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is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dieselfde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Gees; en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daar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is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verskeidenheid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van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bedieninge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en tog is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dit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dieselfde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Here; en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daar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is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verskeidenheid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van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werkinge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en tog is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dit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dieselfde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God wat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alles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in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almal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werk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Korinthiërs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12:4-6)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5486399" y="4152900"/>
            <a:ext cx="6410325" cy="270843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Die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bediening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van die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profete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in die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Nuwe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Testament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Profete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in die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Nuwe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Testament: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205C01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Jesus, die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geprofeteerde</a:t>
            </a: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profeet</a:t>
            </a:r>
            <a:endParaRPr lang="en-US" sz="2000" b="1" dirty="0">
              <a:solidFill>
                <a:prstClr val="black"/>
              </a:solidFill>
              <a:uFill>
                <a:solidFill>
                  <a:srgbClr val="D01729"/>
                </a:solidFill>
              </a:uFill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Die </a:t>
            </a:r>
            <a:r>
              <a:rPr lang="en-US" sz="2000" b="1" dirty="0" err="1">
                <a:solidFill>
                  <a:prstClr val="black"/>
                </a:solidFill>
              </a:rPr>
              <a:t>apostels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profete</a:t>
            </a:r>
            <a:endParaRPr lang="en-US" sz="2000" b="1" dirty="0">
              <a:solidFill>
                <a:prstClr val="black"/>
              </a:solidFill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Profetesse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Paulus se </a:t>
            </a:r>
            <a:r>
              <a:rPr lang="en-US" sz="2000" b="1" dirty="0" err="1">
                <a:solidFill>
                  <a:prstClr val="black"/>
                </a:solidFill>
              </a:rPr>
              <a:t>medewerkers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Valse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profete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6" y="46467"/>
            <a:ext cx="7639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Sedert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Maleagi</a:t>
            </a:r>
            <a:r>
              <a:rPr lang="en-US" sz="2000" b="1" dirty="0">
                <a:solidFill>
                  <a:prstClr val="black"/>
                </a:solidFill>
              </a:rPr>
              <a:t> het 400 </a:t>
            </a:r>
            <a:r>
              <a:rPr lang="en-US" sz="2000" b="1" dirty="0" err="1">
                <a:solidFill>
                  <a:prstClr val="black"/>
                </a:solidFill>
              </a:rPr>
              <a:t>jaar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verbygegaan</a:t>
            </a:r>
            <a:r>
              <a:rPr lang="en-US" sz="2000" b="1" dirty="0">
                <a:solidFill>
                  <a:prstClr val="black"/>
                </a:solidFill>
              </a:rPr>
              <a:t> sonder </a:t>
            </a:r>
            <a:r>
              <a:rPr lang="en-US" sz="2000" b="1" dirty="0" err="1">
                <a:solidFill>
                  <a:prstClr val="black"/>
                </a:solidFill>
              </a:rPr>
              <a:t>dat</a:t>
            </a:r>
            <a:r>
              <a:rPr lang="en-US" sz="2000" b="1" dirty="0">
                <a:solidFill>
                  <a:prstClr val="black"/>
                </a:solidFill>
              </a:rPr>
              <a:t> die stem van </a:t>
            </a:r>
            <a:r>
              <a:rPr lang="en-US" sz="2000" b="1" dirty="0" err="1">
                <a:solidFill>
                  <a:prstClr val="black"/>
                </a:solidFill>
              </a:rPr>
              <a:t>enige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profeet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onder</a:t>
            </a:r>
            <a:r>
              <a:rPr lang="en-US" sz="2000" b="1" dirty="0">
                <a:solidFill>
                  <a:prstClr val="black"/>
                </a:solidFill>
              </a:rPr>
              <a:t> die volk van God </a:t>
            </a:r>
            <a:r>
              <a:rPr lang="en-US" sz="2000" b="1" dirty="0" err="1">
                <a:solidFill>
                  <a:prstClr val="black"/>
                </a:solidFill>
              </a:rPr>
              <a:t>gehoor</a:t>
            </a:r>
            <a:r>
              <a:rPr lang="en-US" sz="2000" b="1" dirty="0">
                <a:solidFill>
                  <a:prstClr val="black"/>
                </a:solidFill>
              </a:rPr>
              <a:t> is.  As </a:t>
            </a:r>
            <a:r>
              <a:rPr lang="en-US" sz="2000" b="1" dirty="0" err="1">
                <a:solidFill>
                  <a:prstClr val="black"/>
                </a:solidFill>
              </a:rPr>
              <a:t>gevolg</a:t>
            </a:r>
            <a:r>
              <a:rPr lang="en-US" sz="2000" b="1" dirty="0">
                <a:solidFill>
                  <a:prstClr val="black"/>
                </a:solidFill>
              </a:rPr>
              <a:t> van </a:t>
            </a:r>
            <a:r>
              <a:rPr lang="en-US" sz="2000" b="1" dirty="0" err="1">
                <a:solidFill>
                  <a:prstClr val="black"/>
                </a:solidFill>
              </a:rPr>
              <a:t>hierdie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stilte</a:t>
            </a:r>
            <a:r>
              <a:rPr lang="en-US" sz="2000" b="1" dirty="0">
                <a:solidFill>
                  <a:prstClr val="black"/>
                </a:solidFill>
              </a:rPr>
              <a:t> het die volk van Israel die </a:t>
            </a:r>
            <a:r>
              <a:rPr lang="en-US" sz="2000" b="1" dirty="0" err="1">
                <a:solidFill>
                  <a:prstClr val="black"/>
                </a:solidFill>
              </a:rPr>
              <a:t>kanon</a:t>
            </a:r>
            <a:r>
              <a:rPr lang="en-US" sz="2000" b="1" dirty="0">
                <a:solidFill>
                  <a:prstClr val="black"/>
                </a:solidFill>
              </a:rPr>
              <a:t> van die </a:t>
            </a:r>
            <a:r>
              <a:rPr lang="en-US" sz="2000" b="1" dirty="0" err="1">
                <a:solidFill>
                  <a:prstClr val="black"/>
                </a:solidFill>
              </a:rPr>
              <a:t>Skrif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dit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wil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sê</a:t>
            </a:r>
            <a:r>
              <a:rPr lang="en-US" sz="2000" b="1" dirty="0">
                <a:solidFill>
                  <a:prstClr val="black"/>
                </a:solidFill>
              </a:rPr>
              <a:t>, die </a:t>
            </a:r>
            <a:r>
              <a:rPr lang="en-US" sz="2000" b="1" dirty="0" err="1">
                <a:solidFill>
                  <a:prstClr val="black"/>
                </a:solidFill>
              </a:rPr>
              <a:t>boeke</a:t>
            </a:r>
            <a:r>
              <a:rPr lang="en-US" sz="2000" b="1" dirty="0">
                <a:solidFill>
                  <a:prstClr val="black"/>
                </a:solidFill>
              </a:rPr>
              <a:t> wat die Ou Testament </a:t>
            </a:r>
            <a:r>
              <a:rPr lang="en-US" sz="2000" b="1" dirty="0" err="1">
                <a:solidFill>
                  <a:prstClr val="black"/>
                </a:solidFill>
              </a:rPr>
              <a:t>uitmaak</a:t>
            </a:r>
            <a:r>
              <a:rPr lang="en-US" sz="2000" b="1" dirty="0">
                <a:solidFill>
                  <a:prstClr val="black"/>
                </a:solidFill>
              </a:rPr>
              <a:t>) as </a:t>
            </a:r>
            <a:r>
              <a:rPr lang="en-US" sz="2000" b="1" dirty="0" err="1">
                <a:solidFill>
                  <a:prstClr val="black"/>
                </a:solidFill>
              </a:rPr>
              <a:t>geslote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beskou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067675" y="165735"/>
            <a:ext cx="3829050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4886982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036975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420304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653644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270313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239216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619776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5" y="2985733"/>
            <a:ext cx="76390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Wat was die </a:t>
            </a:r>
            <a:r>
              <a:rPr lang="en-US" sz="2000" b="1" dirty="0" err="1">
                <a:solidFill>
                  <a:prstClr val="black"/>
                </a:solidFill>
              </a:rPr>
              <a:t>rolle</a:t>
            </a:r>
            <a:r>
              <a:rPr lang="en-US" sz="2000" b="1" dirty="0">
                <a:solidFill>
                  <a:prstClr val="black"/>
                </a:solidFill>
              </a:rPr>
              <a:t> van </a:t>
            </a:r>
            <a:r>
              <a:rPr lang="en-US" sz="2000" b="1" dirty="0" err="1">
                <a:solidFill>
                  <a:prstClr val="black"/>
                </a:solidFill>
              </a:rPr>
              <a:t>hierdie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nuwe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profete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profetesse</a:t>
            </a:r>
            <a:r>
              <a:rPr lang="en-US" sz="2000" b="1" dirty="0">
                <a:solidFill>
                  <a:prstClr val="black"/>
                </a:solidFill>
              </a:rPr>
              <a:t>? Wie was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? Was </a:t>
            </a:r>
            <a:r>
              <a:rPr lang="en-US" sz="2000" b="1" dirty="0" err="1">
                <a:solidFill>
                  <a:prstClr val="black"/>
                </a:solidFill>
              </a:rPr>
              <a:t>daar</a:t>
            </a:r>
            <a:r>
              <a:rPr lang="en-US" sz="2000" b="1" dirty="0">
                <a:solidFill>
                  <a:prstClr val="black"/>
                </a:solidFill>
              </a:rPr>
              <a:t> valse </a:t>
            </a:r>
            <a:r>
              <a:rPr lang="en-US" sz="2000" b="1" dirty="0" err="1">
                <a:solidFill>
                  <a:prstClr val="black"/>
                </a:solidFill>
              </a:rPr>
              <a:t>profete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soos</a:t>
            </a:r>
            <a:r>
              <a:rPr lang="en-US" sz="2000" b="1" dirty="0">
                <a:solidFill>
                  <a:prstClr val="black"/>
                </a:solidFill>
              </a:rPr>
              <a:t> in die Ou </a:t>
            </a:r>
            <a:r>
              <a:rPr lang="en-US" sz="2000" b="1" dirty="0" err="1">
                <a:solidFill>
                  <a:prstClr val="black"/>
                </a:solidFill>
              </a:rPr>
              <a:t>Testamentiese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tye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295275" y="1369906"/>
            <a:ext cx="763905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God het </a:t>
            </a:r>
            <a:r>
              <a:rPr lang="en-US" sz="2000" b="1" dirty="0" err="1">
                <a:solidFill>
                  <a:prstClr val="black"/>
                </a:solidFill>
              </a:rPr>
              <a:t>egter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veel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langer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stilgebly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.  Op die </a:t>
            </a:r>
            <a:r>
              <a:rPr lang="en-US" sz="2000" b="1" dirty="0" err="1">
                <a:solidFill>
                  <a:prstClr val="black"/>
                </a:solidFill>
              </a:rPr>
              <a:t>regte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tyd</a:t>
            </a:r>
            <a:r>
              <a:rPr lang="en-US" sz="2000" b="1" dirty="0">
                <a:solidFill>
                  <a:prstClr val="black"/>
                </a:solidFill>
              </a:rPr>
              <a:t> het Hy ‘n </a:t>
            </a:r>
            <a:r>
              <a:rPr lang="en-US" sz="2000" b="1" dirty="0" err="1">
                <a:solidFill>
                  <a:prstClr val="black"/>
                </a:solidFill>
              </a:rPr>
              <a:t>nuwe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profeet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gestuur</a:t>
            </a:r>
            <a:r>
              <a:rPr lang="en-US" sz="2000" b="1" dirty="0">
                <a:solidFill>
                  <a:prstClr val="black"/>
                </a:solidFill>
              </a:rPr>
              <a:t>: Johannes die Doper (Mattheus 11:7-9). Van </a:t>
            </a:r>
            <a:r>
              <a:rPr lang="en-US" sz="2000" b="1" dirty="0" err="1">
                <a:solidFill>
                  <a:prstClr val="black"/>
                </a:solidFill>
              </a:rPr>
              <a:t>daardie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oomblik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af</a:t>
            </a:r>
            <a:r>
              <a:rPr lang="en-US" sz="2000" b="1" dirty="0">
                <a:solidFill>
                  <a:prstClr val="black"/>
                </a:solidFill>
              </a:rPr>
              <a:t> het die </a:t>
            </a:r>
            <a:r>
              <a:rPr lang="en-US" sz="2000" b="1" dirty="0" err="1">
                <a:solidFill>
                  <a:prstClr val="black"/>
                </a:solidFill>
              </a:rPr>
              <a:t>profete</a:t>
            </a:r>
            <a:r>
              <a:rPr lang="en-US" sz="2000" b="1" dirty="0">
                <a:solidFill>
                  <a:prstClr val="black"/>
                </a:solidFill>
              </a:rPr>
              <a:t> weer </a:t>
            </a:r>
            <a:r>
              <a:rPr lang="en-US" sz="2000" b="1" dirty="0" err="1">
                <a:solidFill>
                  <a:prstClr val="black"/>
                </a:solidFill>
              </a:rPr>
              <a:t>verskyn</a:t>
            </a:r>
            <a:r>
              <a:rPr lang="en-US" sz="2000" b="1" dirty="0">
                <a:solidFill>
                  <a:prstClr val="black"/>
                </a:solidFill>
              </a:rPr>
              <a:t>. Hulle was, </a:t>
            </a:r>
            <a:r>
              <a:rPr lang="en-US" sz="2000" b="1" dirty="0" err="1">
                <a:solidFill>
                  <a:prstClr val="black"/>
                </a:solidFill>
              </a:rPr>
              <a:t>onder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andere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verantwoordelik</a:t>
            </a:r>
            <a:r>
              <a:rPr lang="en-US" sz="2000" b="1" dirty="0">
                <a:solidFill>
                  <a:prstClr val="black"/>
                </a:solidFill>
              </a:rPr>
              <a:t> vir die </a:t>
            </a:r>
            <a:r>
              <a:rPr lang="en-US" sz="2000" b="1" dirty="0" err="1">
                <a:solidFill>
                  <a:prstClr val="black"/>
                </a:solidFill>
              </a:rPr>
              <a:t>skryf</a:t>
            </a:r>
            <a:r>
              <a:rPr lang="en-US" sz="2000" b="1" dirty="0">
                <a:solidFill>
                  <a:prstClr val="black"/>
                </a:solidFill>
              </a:rPr>
              <a:t> van die </a:t>
            </a:r>
            <a:r>
              <a:rPr lang="en-US" sz="2000" b="1" dirty="0" err="1">
                <a:solidFill>
                  <a:prstClr val="black"/>
                </a:solidFill>
              </a:rPr>
              <a:t>Nuwe</a:t>
            </a:r>
            <a:r>
              <a:rPr lang="en-US" sz="2000" b="1" dirty="0">
                <a:solidFill>
                  <a:prstClr val="black"/>
                </a:solidFill>
              </a:rPr>
              <a:t> Testament.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-39756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200" b="1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DIE BEDIENING VAN DIE NUWE TESTAMENTIESE PROFETE</a:t>
            </a:r>
            <a:endParaRPr kumimoji="0" lang="en-US" sz="3200" b="1" i="0" u="none" strike="noStrike" kern="1200" cap="none" spc="0" normalizeH="0" baseline="0" noProof="0" dirty="0">
              <a:ln w="10160">
                <a:solidFill>
                  <a:srgbClr val="166E4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" y="389554"/>
            <a:ext cx="121919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“Maar hy wat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profeteer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spreek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tot die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mense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woorde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van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stigting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troos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bemoediging</a:t>
            </a:r>
            <a:r>
              <a:rPr lang="en-US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2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</a:t>
            </a:r>
            <a:r>
              <a:rPr lang="en-US" sz="12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Korinthiërs</a:t>
            </a:r>
            <a:r>
              <a:rPr lang="en-US" sz="12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14:3)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BDB21E">
                  <a:lumMod val="20000"/>
                  <a:lumOff val="80000"/>
                </a:srgb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9" y="771525"/>
            <a:ext cx="11782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In die </a:t>
            </a:r>
            <a:r>
              <a:rPr lang="en-US" sz="2000" b="1" dirty="0" err="1">
                <a:solidFill>
                  <a:prstClr val="black"/>
                </a:solidFill>
              </a:rPr>
              <a:t>Nuwe</a:t>
            </a:r>
            <a:r>
              <a:rPr lang="en-US" sz="2000" b="1" dirty="0">
                <a:solidFill>
                  <a:prstClr val="black"/>
                </a:solidFill>
              </a:rPr>
              <a:t> Testament word </a:t>
            </a:r>
            <a:r>
              <a:rPr lang="en-US" sz="2000" b="1" dirty="0" err="1">
                <a:solidFill>
                  <a:prstClr val="black"/>
                </a:solidFill>
              </a:rPr>
              <a:t>profesie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aangebied</a:t>
            </a:r>
            <a:r>
              <a:rPr lang="en-US" sz="2000" b="1" dirty="0">
                <a:solidFill>
                  <a:prstClr val="black"/>
                </a:solidFill>
              </a:rPr>
              <a:t> as ‘n </a:t>
            </a:r>
            <a:r>
              <a:rPr lang="en-US" sz="2000" b="1" dirty="0" err="1">
                <a:solidFill>
                  <a:prstClr val="black"/>
                </a:solidFill>
              </a:rPr>
              <a:t>gawe</a:t>
            </a:r>
            <a:r>
              <a:rPr lang="en-US" sz="2000" b="1" dirty="0">
                <a:solidFill>
                  <a:prstClr val="black"/>
                </a:solidFill>
              </a:rPr>
              <a:t> van die </a:t>
            </a:r>
            <a:r>
              <a:rPr lang="en-US" sz="2000" b="1" dirty="0" err="1">
                <a:solidFill>
                  <a:prstClr val="black"/>
                </a:solidFill>
              </a:rPr>
              <a:t>Heilige</a:t>
            </a:r>
            <a:r>
              <a:rPr lang="en-US" sz="2000" b="1" dirty="0">
                <a:solidFill>
                  <a:prstClr val="black"/>
                </a:solidFill>
              </a:rPr>
              <a:t> Gees, wat </a:t>
            </a:r>
            <a:r>
              <a:rPr lang="en-US" sz="2000" b="1" dirty="0" err="1">
                <a:solidFill>
                  <a:prstClr val="black"/>
                </a:solidFill>
              </a:rPr>
              <a:t>oorvloedig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uitgestort</a:t>
            </a:r>
            <a:r>
              <a:rPr lang="en-US" sz="2000" b="1" dirty="0">
                <a:solidFill>
                  <a:prstClr val="black"/>
                </a:solidFill>
              </a:rPr>
              <a:t> is (Rom. 12:6). In ‘n </a:t>
            </a:r>
            <a:r>
              <a:rPr lang="en-US" sz="2000" b="1" dirty="0" err="1">
                <a:solidFill>
                  <a:prstClr val="black"/>
                </a:solidFill>
              </a:rPr>
              <a:t>enkele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kerk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soveel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profete</a:t>
            </a:r>
            <a:r>
              <a:rPr lang="en-US" sz="2000" b="1" dirty="0">
                <a:solidFill>
                  <a:prstClr val="black"/>
                </a:solidFill>
              </a:rPr>
              <a:t> wees </a:t>
            </a:r>
            <a:r>
              <a:rPr lang="en-US" sz="2000" b="1" dirty="0" err="1">
                <a:solidFill>
                  <a:prstClr val="black"/>
                </a:solidFill>
              </a:rPr>
              <a:t>dat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beurte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moes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maak</a:t>
            </a:r>
            <a:r>
              <a:rPr lang="en-US" sz="2000" b="1" dirty="0">
                <a:solidFill>
                  <a:prstClr val="black"/>
                </a:solidFill>
              </a:rPr>
              <a:t> om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praat</a:t>
            </a:r>
            <a:r>
              <a:rPr lang="en-US" sz="2000" b="1" dirty="0">
                <a:solidFill>
                  <a:prstClr val="black"/>
                </a:solidFill>
              </a:rPr>
              <a:t> (1 Kor. 14:29-31).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0845801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8" y="1786296"/>
            <a:ext cx="119443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Watter </a:t>
            </a:r>
            <a:r>
              <a:rPr lang="en-US" sz="2000" b="1" dirty="0" err="1">
                <a:solidFill>
                  <a:prstClr val="black"/>
                </a:solidFill>
              </a:rPr>
              <a:t>rolle</a:t>
            </a:r>
            <a:r>
              <a:rPr lang="en-US" sz="2000" b="1" dirty="0">
                <a:solidFill>
                  <a:prstClr val="black"/>
                </a:solidFill>
              </a:rPr>
              <a:t> het </a:t>
            </a:r>
            <a:r>
              <a:rPr lang="en-US" sz="2000" b="1" dirty="0" err="1">
                <a:solidFill>
                  <a:prstClr val="black"/>
                </a:solidFill>
              </a:rPr>
              <a:t>hierdie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profete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gespeel</a:t>
            </a:r>
            <a:r>
              <a:rPr lang="en-US" sz="2000" b="1" dirty="0">
                <a:solidFill>
                  <a:prstClr val="black"/>
                </a:solidFill>
              </a:rPr>
              <a:t>? (</a:t>
            </a:r>
            <a:r>
              <a:rPr lang="en-US" sz="2000" b="1" dirty="0" err="1">
                <a:solidFill>
                  <a:prstClr val="black"/>
                </a:solidFill>
              </a:rPr>
              <a:t>Openb</a:t>
            </a:r>
            <a:r>
              <a:rPr lang="en-US" sz="2000" b="1" dirty="0">
                <a:solidFill>
                  <a:prstClr val="black"/>
                </a:solidFill>
              </a:rPr>
              <a:t>. 19:10; 1:1; Efes. 4:11-12; 1 Kor. 14:3; Hand. 15:32).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016983"/>
            <a:ext cx="475668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PROFETE VAN DIE NUWE TESTAMENT</a:t>
            </a: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lvl="0" algn="ctr">
              <a:defRPr/>
            </a:pPr>
            <a:r>
              <a:rPr lang="en-US" sz="4400" b="1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JESUS, DIE GEPROFETEERDE PROFEET</a:t>
            </a:r>
            <a:endParaRPr kumimoji="0" lang="en-US" sz="44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0" y="615502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“’n PROFEET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uit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jou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midde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uit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jou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broers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soos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ek is,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sal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die Here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jou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God vir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jou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verwek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Hom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moet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julle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luister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“(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Deuteronómium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18:15)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66E40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37677" y="1157030"/>
            <a:ext cx="7503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Jesus is </a:t>
            </a:r>
            <a:r>
              <a:rPr lang="en-US" sz="2000" b="1" dirty="0" err="1">
                <a:solidFill>
                  <a:prstClr val="black"/>
                </a:solidFill>
              </a:rPr>
              <a:t>deur</a:t>
            </a:r>
            <a:r>
              <a:rPr lang="en-US" sz="2000" b="1" dirty="0">
                <a:solidFill>
                  <a:prstClr val="black"/>
                </a:solidFill>
              </a:rPr>
              <a:t> Sy </a:t>
            </a:r>
            <a:r>
              <a:rPr lang="en-US" sz="2000" b="1" dirty="0" err="1">
                <a:solidFill>
                  <a:prstClr val="black"/>
                </a:solidFill>
              </a:rPr>
              <a:t>tydgenote</a:t>
            </a:r>
            <a:r>
              <a:rPr lang="en-US" sz="2000" b="1" dirty="0">
                <a:solidFill>
                  <a:prstClr val="black"/>
                </a:solidFill>
              </a:rPr>
              <a:t> as ‘n </a:t>
            </a:r>
            <a:r>
              <a:rPr lang="en-US" sz="2000" b="1" dirty="0" err="1">
                <a:solidFill>
                  <a:prstClr val="black"/>
                </a:solidFill>
              </a:rPr>
              <a:t>profeet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beskou</a:t>
            </a:r>
            <a:r>
              <a:rPr lang="en-US" sz="2000" b="1" dirty="0">
                <a:solidFill>
                  <a:prstClr val="black"/>
                </a:solidFill>
              </a:rPr>
              <a:t> (Matt. 21:11; Markus. 6:15; Luk. 7:16; Joh. 6:14).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1283" y="1326545"/>
            <a:ext cx="4372934" cy="2446761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5058468" y="3862090"/>
            <a:ext cx="40358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Hy is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 net “’n lig wat in ‘n </a:t>
            </a:r>
            <a:r>
              <a:rPr lang="en-US" sz="2000" b="1" dirty="0" err="1">
                <a:solidFill>
                  <a:prstClr val="black"/>
                </a:solidFill>
              </a:rPr>
              <a:t>donker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plek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skyn</a:t>
            </a:r>
            <a:r>
              <a:rPr lang="en-US" sz="2000" b="1" dirty="0">
                <a:solidFill>
                  <a:prstClr val="black"/>
                </a:solidFill>
              </a:rPr>
              <a:t>” </a:t>
            </a:r>
            <a:r>
              <a:rPr lang="en-US" sz="2000" b="1" dirty="0" err="1">
                <a:solidFill>
                  <a:prstClr val="black"/>
                </a:solidFill>
              </a:rPr>
              <a:t>soos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ander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profete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, maar Hy is DIE LIG (2 Pet. 1:19; Joh. 1:9; 8:12).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5004" y="3931662"/>
            <a:ext cx="2829213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3931662"/>
            <a:ext cx="2387432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662785" y="3933750"/>
            <a:ext cx="2295611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117571" y="3283283"/>
            <a:ext cx="75034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Maar Jesus het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Woord</a:t>
            </a:r>
            <a:r>
              <a:rPr lang="en-US" sz="2000" b="1" dirty="0">
                <a:solidFill>
                  <a:prstClr val="black"/>
                </a:solidFill>
              </a:rPr>
              <a:t> van God </a:t>
            </a:r>
            <a:r>
              <a:rPr lang="en-US" sz="2000" b="1" dirty="0" err="1">
                <a:solidFill>
                  <a:prstClr val="black"/>
                </a:solidFill>
              </a:rPr>
              <a:t>geskryf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, maar Hy is DIE WOORD (Joh 1:1).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137679" y="2334104"/>
            <a:ext cx="75034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Petrus het </a:t>
            </a:r>
            <a:r>
              <a:rPr lang="en-US" sz="2000" b="1" dirty="0" err="1">
                <a:solidFill>
                  <a:prstClr val="black"/>
                </a:solidFill>
              </a:rPr>
              <a:t>gespesifiseer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dat</a:t>
            </a:r>
            <a:r>
              <a:rPr lang="en-US" sz="2000" b="1" dirty="0">
                <a:solidFill>
                  <a:prstClr val="black"/>
                </a:solidFill>
              </a:rPr>
              <a:t> Jesus die </a:t>
            </a:r>
            <a:r>
              <a:rPr lang="en-US" sz="2000" b="1" dirty="0" err="1">
                <a:solidFill>
                  <a:prstClr val="black"/>
                </a:solidFill>
              </a:rPr>
              <a:t>Profeet</a:t>
            </a:r>
            <a:r>
              <a:rPr lang="en-US" sz="2000" b="1" dirty="0">
                <a:solidFill>
                  <a:prstClr val="black"/>
                </a:solidFill>
              </a:rPr>
              <a:t>/Messias was wat </a:t>
            </a:r>
            <a:r>
              <a:rPr lang="en-US" sz="2000" b="1" dirty="0" err="1">
                <a:solidFill>
                  <a:prstClr val="black"/>
                </a:solidFill>
              </a:rPr>
              <a:t>deur</a:t>
            </a:r>
            <a:r>
              <a:rPr lang="en-US" sz="2000" b="1" dirty="0">
                <a:solidFill>
                  <a:prstClr val="black"/>
                </a:solidFill>
              </a:rPr>
              <a:t> Moses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ander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profete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aangekondig</a:t>
            </a:r>
            <a:r>
              <a:rPr lang="en-US" sz="2000" b="1" dirty="0">
                <a:solidFill>
                  <a:prstClr val="black"/>
                </a:solidFill>
              </a:rPr>
              <a:t> is (Deut. 18:15; Hand. 3:18-26).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83" y="1759614"/>
            <a:ext cx="75034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Hy het </a:t>
            </a:r>
            <a:r>
              <a:rPr lang="en-US" sz="2000" b="1" dirty="0" err="1">
                <a:solidFill>
                  <a:prstClr val="black"/>
                </a:solidFill>
              </a:rPr>
              <a:t>hierdie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titel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homself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toegeskryf</a:t>
            </a:r>
            <a:r>
              <a:rPr lang="en-US" sz="2000" b="1" dirty="0">
                <a:solidFill>
                  <a:prstClr val="black"/>
                </a:solidFill>
              </a:rPr>
              <a:t> (Markus. 6:4;</a:t>
            </a:r>
            <a:br>
              <a:rPr lang="en-US" sz="2000" b="1" dirty="0">
                <a:solidFill>
                  <a:prstClr val="black"/>
                </a:solidFill>
              </a:rPr>
            </a:br>
            <a:r>
              <a:rPr lang="en-US" sz="2000" b="1" dirty="0">
                <a:solidFill>
                  <a:prstClr val="black"/>
                </a:solidFill>
              </a:rPr>
              <a:t>Luk. 13:33).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5058468" y="5185529"/>
            <a:ext cx="403583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Sy </a:t>
            </a:r>
            <a:r>
              <a:rPr lang="en-US" sz="2000" b="1" dirty="0" err="1">
                <a:solidFill>
                  <a:prstClr val="black"/>
                </a:solidFill>
              </a:rPr>
              <a:t>werk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verder</a:t>
            </a:r>
            <a:r>
              <a:rPr lang="en-US" sz="2000" b="1" dirty="0">
                <a:solidFill>
                  <a:prstClr val="black"/>
                </a:solidFill>
              </a:rPr>
              <a:t> as </a:t>
            </a:r>
            <a:r>
              <a:rPr lang="en-US" sz="2000" b="1" dirty="0" err="1">
                <a:solidFill>
                  <a:prstClr val="black"/>
                </a:solidFill>
              </a:rPr>
              <a:t>dié</a:t>
            </a:r>
            <a:r>
              <a:rPr lang="en-US" sz="2000" b="1" dirty="0">
                <a:solidFill>
                  <a:prstClr val="black"/>
                </a:solidFill>
              </a:rPr>
              <a:t> van </a:t>
            </a:r>
            <a:r>
              <a:rPr lang="en-US" sz="2000" b="1" dirty="0" err="1">
                <a:solidFill>
                  <a:prstClr val="black"/>
                </a:solidFill>
              </a:rPr>
              <a:t>enige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profeet</a:t>
            </a:r>
            <a:r>
              <a:rPr lang="en-US" sz="2000" b="1" dirty="0">
                <a:solidFill>
                  <a:prstClr val="black"/>
                </a:solidFill>
              </a:rPr>
              <a:t>.  Jesus is die </a:t>
            </a:r>
            <a:r>
              <a:rPr lang="en-US" sz="2000" b="1" dirty="0" err="1">
                <a:solidFill>
                  <a:prstClr val="black"/>
                </a:solidFill>
              </a:rPr>
              <a:t>enigste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een</a:t>
            </a:r>
            <a:r>
              <a:rPr lang="en-US" sz="2000" b="1" dirty="0">
                <a:solidFill>
                  <a:prstClr val="black"/>
                </a:solidFill>
              </a:rPr>
              <a:t> wat die </a:t>
            </a:r>
            <a:r>
              <a:rPr lang="en-US" sz="2000" b="1" dirty="0" err="1">
                <a:solidFill>
                  <a:prstClr val="black"/>
                </a:solidFill>
              </a:rPr>
              <a:t>ewigheid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almal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bied</a:t>
            </a:r>
            <a:r>
              <a:rPr lang="en-US" sz="2000" b="1" dirty="0">
                <a:solidFill>
                  <a:prstClr val="black"/>
                </a:solidFill>
              </a:rPr>
              <a:t> op </a:t>
            </a:r>
            <a:r>
              <a:rPr lang="en-US" sz="2000" b="1" dirty="0" err="1">
                <a:solidFill>
                  <a:prstClr val="black"/>
                </a:solidFill>
              </a:rPr>
              <a:t>grond</a:t>
            </a:r>
            <a:r>
              <a:rPr lang="en-US" sz="2000" b="1" dirty="0">
                <a:solidFill>
                  <a:prstClr val="black"/>
                </a:solidFill>
              </a:rPr>
              <a:t> van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lewe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dood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opstanding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400" b="1" spc="60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</a:rPr>
              <a:t>DIE APOSTELS EN DIE PROFETE</a:t>
            </a:r>
            <a:endParaRPr kumimoji="0" lang="en-US" sz="4400" b="1" i="0" u="none" strike="noStrike" kern="1200" cap="none" spc="60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166E40"/>
              </a:solidFill>
              <a:effectLst>
                <a:outerShdw blurRad="12700" dist="38100" dir="2700000" algn="tl" rotWithShape="0">
                  <a:srgbClr val="C8FF85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91701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“wat in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ander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tye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aan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die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mensekinders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nie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bekend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gemaak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is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nie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soos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dit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nou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aan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heilige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apostels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profete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geopenbaar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is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deur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die Gees,” (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Efesiërs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3:5)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8781373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534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Wanneer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genoem</a:t>
            </a:r>
            <a:r>
              <a:rPr lang="en-US" sz="2000" b="1" dirty="0">
                <a:solidFill>
                  <a:prstClr val="black"/>
                </a:solidFill>
              </a:rPr>
              <a:t> word, </a:t>
            </a:r>
            <a:r>
              <a:rPr lang="en-US" sz="2000" b="1" dirty="0" err="1">
                <a:solidFill>
                  <a:prstClr val="black"/>
                </a:solidFill>
              </a:rPr>
              <a:t>gaan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apostels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profete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vooraf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behalwe</a:t>
            </a:r>
            <a:r>
              <a:rPr lang="en-US" sz="2000" b="1" dirty="0">
                <a:solidFill>
                  <a:prstClr val="black"/>
                </a:solidFill>
              </a:rPr>
              <a:t> in Lukas 11:49). Petrus </a:t>
            </a:r>
            <a:r>
              <a:rPr lang="en-US" sz="2000" b="1" dirty="0" err="1">
                <a:solidFill>
                  <a:prstClr val="black"/>
                </a:solidFill>
              </a:rPr>
              <a:t>stel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apostels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gelyk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aan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antieke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profete</a:t>
            </a:r>
            <a:r>
              <a:rPr lang="en-US" sz="2000" b="1" dirty="0">
                <a:solidFill>
                  <a:prstClr val="black"/>
                </a:solidFill>
              </a:rPr>
              <a:t> (2 Petrus 3:2).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600" y="1390650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Die </a:t>
            </a:r>
            <a:r>
              <a:rPr lang="en-US" sz="2000" b="1" dirty="0" err="1">
                <a:solidFill>
                  <a:prstClr val="black"/>
                </a:solidFill>
              </a:rPr>
              <a:t>apostels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profete</a:t>
            </a:r>
            <a:r>
              <a:rPr lang="en-US" sz="2000" b="1" dirty="0">
                <a:solidFill>
                  <a:prstClr val="black"/>
                </a:solidFill>
              </a:rPr>
              <a:t> van die </a:t>
            </a:r>
            <a:r>
              <a:rPr lang="en-US" sz="2000" b="1" dirty="0" err="1">
                <a:solidFill>
                  <a:prstClr val="black"/>
                </a:solidFill>
              </a:rPr>
              <a:t>Nuwe</a:t>
            </a:r>
            <a:r>
              <a:rPr lang="en-US" sz="2000" b="1" dirty="0">
                <a:solidFill>
                  <a:prstClr val="black"/>
                </a:solidFill>
              </a:rPr>
              <a:t> Testament het </a:t>
            </a:r>
            <a:r>
              <a:rPr lang="en-US" sz="2000" b="1" dirty="0" err="1">
                <a:solidFill>
                  <a:prstClr val="black"/>
                </a:solidFill>
              </a:rPr>
              <a:t>gemeenskaplike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eienskappe</a:t>
            </a:r>
            <a:r>
              <a:rPr lang="en-US" sz="2000" b="1" dirty="0">
                <a:solidFill>
                  <a:prstClr val="black"/>
                </a:solidFill>
              </a:rPr>
              <a:t>: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69880" y="5341620"/>
            <a:ext cx="6003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Die </a:t>
            </a:r>
            <a:r>
              <a:rPr lang="en-US" sz="2000" b="1" dirty="0" err="1">
                <a:solidFill>
                  <a:prstClr val="black"/>
                </a:solidFill>
              </a:rPr>
              <a:t>Nuwe</a:t>
            </a:r>
            <a:r>
              <a:rPr lang="en-US" sz="2000" b="1" dirty="0">
                <a:solidFill>
                  <a:prstClr val="black"/>
                </a:solidFill>
              </a:rPr>
              <a:t> Testament </a:t>
            </a:r>
            <a:r>
              <a:rPr lang="en-US" sz="2000" b="1" dirty="0" err="1">
                <a:solidFill>
                  <a:prstClr val="black"/>
                </a:solidFill>
              </a:rPr>
              <a:t>noem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verskeie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profete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naamlik</a:t>
            </a:r>
            <a:r>
              <a:rPr lang="en-US" sz="2000" b="1" dirty="0">
                <a:solidFill>
                  <a:prstClr val="black"/>
                </a:solidFill>
              </a:rPr>
              <a:t>: Barnabas (</a:t>
            </a:r>
            <a:r>
              <a:rPr lang="en-US" sz="2000" b="1" dirty="0" err="1">
                <a:solidFill>
                  <a:prstClr val="black"/>
                </a:solidFill>
              </a:rPr>
              <a:t>apostel</a:t>
            </a:r>
            <a:r>
              <a:rPr lang="en-US" sz="2000" b="1" dirty="0">
                <a:solidFill>
                  <a:prstClr val="black"/>
                </a:solidFill>
              </a:rPr>
              <a:t>), Simeon, </a:t>
            </a:r>
            <a:r>
              <a:rPr lang="en-US" sz="2000" b="1" dirty="0" err="1">
                <a:solidFill>
                  <a:prstClr val="black"/>
                </a:solidFill>
              </a:rPr>
              <a:t>Lúcius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Manáen</a:t>
            </a:r>
            <a:r>
              <a:rPr lang="en-US" sz="2000" b="1" dirty="0">
                <a:solidFill>
                  <a:prstClr val="black"/>
                </a:solidFill>
              </a:rPr>
              <a:t>, Saulus (</a:t>
            </a:r>
            <a:r>
              <a:rPr lang="en-US" sz="2000" b="1" dirty="0" err="1">
                <a:solidFill>
                  <a:prstClr val="black"/>
                </a:solidFill>
              </a:rPr>
              <a:t>apostel</a:t>
            </a:r>
            <a:r>
              <a:rPr lang="en-US" sz="2000" b="1" dirty="0">
                <a:solidFill>
                  <a:prstClr val="black"/>
                </a:solidFill>
              </a:rPr>
              <a:t>), Judas, Silas, and Agabus (Hand. 11:27; 13:1; 15:32; 19:6-7; 21:10).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599" y="4608969"/>
            <a:ext cx="8515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Die </a:t>
            </a:r>
            <a:r>
              <a:rPr lang="en-US" sz="2000" b="1" dirty="0" err="1">
                <a:solidFill>
                  <a:prstClr val="black"/>
                </a:solidFill>
              </a:rPr>
              <a:t>apostels</a:t>
            </a:r>
            <a:r>
              <a:rPr lang="en-US" sz="2000" b="1" dirty="0">
                <a:solidFill>
                  <a:prstClr val="black"/>
                </a:solidFill>
              </a:rPr>
              <a:t> is </a:t>
            </a:r>
            <a:r>
              <a:rPr lang="en-US" sz="2000" b="1" dirty="0" err="1">
                <a:solidFill>
                  <a:prstClr val="black"/>
                </a:solidFill>
              </a:rPr>
              <a:t>spesiaal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deur</a:t>
            </a:r>
            <a:r>
              <a:rPr lang="en-US" sz="2000" b="1" dirty="0">
                <a:solidFill>
                  <a:prstClr val="black"/>
                </a:solidFill>
              </a:rPr>
              <a:t> Jesus self </a:t>
            </a:r>
            <a:r>
              <a:rPr lang="en-US" sz="2000" b="1" dirty="0" err="1">
                <a:solidFill>
                  <a:prstClr val="black"/>
                </a:solidFill>
              </a:rPr>
              <a:t>opdrag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gegee</a:t>
            </a:r>
            <a:r>
              <a:rPr lang="en-US" sz="2000" b="1" dirty="0">
                <a:solidFill>
                  <a:prstClr val="black"/>
                </a:solidFill>
              </a:rPr>
              <a:t> om </a:t>
            </a:r>
            <a:r>
              <a:rPr lang="en-US" sz="2000" b="1" dirty="0" err="1">
                <a:solidFill>
                  <a:prstClr val="black"/>
                </a:solidFill>
              </a:rPr>
              <a:t>getuies</a:t>
            </a:r>
            <a:r>
              <a:rPr lang="en-US" sz="2000" b="1" dirty="0">
                <a:solidFill>
                  <a:prstClr val="black"/>
                </a:solidFill>
              </a:rPr>
              <a:t> van die </a:t>
            </a:r>
            <a:r>
              <a:rPr lang="en-US" sz="2000" b="1" dirty="0" err="1">
                <a:solidFill>
                  <a:prstClr val="black"/>
                </a:solidFill>
              </a:rPr>
              <a:t>opstanding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wees (Hand. 10:40-41).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-12781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1000" normalizeH="0" baseline="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PROFETESSE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866774" y="672811"/>
            <a:ext cx="10458450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“En hy het vier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dogters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gehad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wat die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profetiese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gawe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besit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het.” (Hand. 21:9)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40978" y="1104900"/>
            <a:ext cx="48658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Die </a:t>
            </a:r>
            <a:r>
              <a:rPr lang="en-US" sz="2000" b="1" dirty="0" err="1">
                <a:solidFill>
                  <a:prstClr val="black"/>
                </a:solidFill>
              </a:rPr>
              <a:t>enigste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profetes</a:t>
            </a:r>
            <a:r>
              <a:rPr lang="en-US" sz="2000" b="1" dirty="0">
                <a:solidFill>
                  <a:prstClr val="black"/>
                </a:solidFill>
              </a:rPr>
              <a:t> wat in die </a:t>
            </a:r>
            <a:r>
              <a:rPr lang="en-US" sz="2000" b="1" dirty="0" err="1">
                <a:solidFill>
                  <a:prstClr val="black"/>
                </a:solidFill>
              </a:rPr>
              <a:t>Nuwe</a:t>
            </a:r>
            <a:r>
              <a:rPr lang="en-US" sz="2000" b="1" dirty="0">
                <a:solidFill>
                  <a:prstClr val="black"/>
                </a:solidFill>
              </a:rPr>
              <a:t> Testament by naam </a:t>
            </a:r>
            <a:r>
              <a:rPr lang="en-US" sz="2000" b="1" dirty="0" err="1">
                <a:solidFill>
                  <a:prstClr val="black"/>
                </a:solidFill>
              </a:rPr>
              <a:t>genoem</a:t>
            </a:r>
            <a:r>
              <a:rPr lang="en-US" sz="2000" b="1" dirty="0">
                <a:solidFill>
                  <a:prstClr val="black"/>
                </a:solidFill>
              </a:rPr>
              <a:t> word, is Anna, wat “</a:t>
            </a:r>
            <a:r>
              <a:rPr lang="en-US" sz="2000" b="1" dirty="0" err="1">
                <a:solidFill>
                  <a:prstClr val="black"/>
                </a:solidFill>
              </a:rPr>
              <a:t>oor</a:t>
            </a:r>
            <a:r>
              <a:rPr lang="en-US" sz="2000" b="1" dirty="0">
                <a:solidFill>
                  <a:prstClr val="black"/>
                </a:solidFill>
              </a:rPr>
              <a:t> die Kind (Jesus) </a:t>
            </a:r>
            <a:r>
              <a:rPr lang="en-US" sz="2000" b="1" dirty="0" err="1">
                <a:solidFill>
                  <a:prstClr val="black"/>
                </a:solidFill>
              </a:rPr>
              <a:t>gepraat</a:t>
            </a:r>
            <a:r>
              <a:rPr lang="en-US" sz="2000" b="1" dirty="0">
                <a:solidFill>
                  <a:prstClr val="black"/>
                </a:solidFill>
              </a:rPr>
              <a:t> het met </a:t>
            </a:r>
            <a:r>
              <a:rPr lang="en-US" sz="2000" b="1" dirty="0" err="1">
                <a:solidFill>
                  <a:prstClr val="black"/>
                </a:solidFill>
              </a:rPr>
              <a:t>almal</a:t>
            </a:r>
            <a:r>
              <a:rPr lang="en-US" sz="2000" b="1" dirty="0">
                <a:solidFill>
                  <a:prstClr val="black"/>
                </a:solidFill>
              </a:rPr>
              <a:t> wat die </a:t>
            </a:r>
            <a:r>
              <a:rPr lang="en-US" sz="2000" b="1" dirty="0" err="1">
                <a:solidFill>
                  <a:prstClr val="black"/>
                </a:solidFill>
              </a:rPr>
              <a:t>verlossing</a:t>
            </a:r>
            <a:r>
              <a:rPr lang="en-US" sz="2000" b="1" dirty="0">
                <a:solidFill>
                  <a:prstClr val="black"/>
                </a:solidFill>
              </a:rPr>
              <a:t> van Jerusalem </a:t>
            </a:r>
            <a:r>
              <a:rPr lang="en-US" sz="2000" b="1" dirty="0" err="1">
                <a:solidFill>
                  <a:prstClr val="black"/>
                </a:solidFill>
              </a:rPr>
              <a:t>verwag</a:t>
            </a:r>
            <a:r>
              <a:rPr lang="en-US" sz="2000" b="1" dirty="0">
                <a:solidFill>
                  <a:prstClr val="black"/>
                </a:solidFill>
              </a:rPr>
              <a:t> het” (Lukas 2:36-38).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8001" y="1247775"/>
            <a:ext cx="4221316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2649" y="3847561"/>
            <a:ext cx="4996668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094768" y="4926335"/>
            <a:ext cx="387009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Joël het </a:t>
            </a:r>
            <a:r>
              <a:rPr lang="en-US" sz="2000" b="1" dirty="0" err="1">
                <a:solidFill>
                  <a:prstClr val="black"/>
                </a:solidFill>
              </a:rPr>
              <a:t>vooraf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aangekondig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dat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Heilige</a:t>
            </a:r>
            <a:r>
              <a:rPr lang="en-US" sz="2000" b="1" dirty="0">
                <a:solidFill>
                  <a:prstClr val="black"/>
                </a:solidFill>
              </a:rPr>
              <a:t> Gees sou </a:t>
            </a:r>
            <a:r>
              <a:rPr lang="en-US" sz="2000" b="1" dirty="0" err="1">
                <a:solidFill>
                  <a:prstClr val="black"/>
                </a:solidFill>
              </a:rPr>
              <a:t>werk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sodat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seuns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dogters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oumense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jongmense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diensknegte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diensmeisies</a:t>
            </a:r>
            <a:r>
              <a:rPr lang="en-US" sz="2000" b="1" dirty="0">
                <a:solidFill>
                  <a:prstClr val="black"/>
                </a:solidFill>
              </a:rPr>
              <a:t> sou </a:t>
            </a:r>
            <a:r>
              <a:rPr lang="en-US" sz="2000" b="1" dirty="0" err="1">
                <a:solidFill>
                  <a:prstClr val="black"/>
                </a:solidFill>
              </a:rPr>
              <a:t>profeteer</a:t>
            </a:r>
            <a:r>
              <a:rPr lang="en-US" sz="2000" b="1" dirty="0">
                <a:solidFill>
                  <a:prstClr val="black"/>
                </a:solidFill>
              </a:rPr>
              <a:t>.  (Joël 2:28-29).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40977" y="3857707"/>
            <a:ext cx="40616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Verder word </a:t>
            </a:r>
            <a:r>
              <a:rPr lang="en-US" sz="2000" b="1" dirty="0" err="1">
                <a:solidFill>
                  <a:prstClr val="black"/>
                </a:solidFill>
              </a:rPr>
              <a:t>profesie</a:t>
            </a:r>
            <a:r>
              <a:rPr lang="en-US" sz="2000" b="1" dirty="0">
                <a:solidFill>
                  <a:prstClr val="black"/>
                </a:solidFill>
              </a:rPr>
              <a:t> as ‘n </a:t>
            </a:r>
            <a:r>
              <a:rPr lang="en-US" sz="2000" b="1" dirty="0" err="1">
                <a:solidFill>
                  <a:prstClr val="black"/>
                </a:solidFill>
              </a:rPr>
              <a:t>algemene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gawe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genoem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beide</a:t>
            </a:r>
            <a:r>
              <a:rPr lang="en-US" sz="2000" b="1" dirty="0">
                <a:solidFill>
                  <a:prstClr val="black"/>
                </a:solidFill>
              </a:rPr>
              <a:t> in </a:t>
            </a:r>
            <a:r>
              <a:rPr lang="en-US" sz="2000" b="1" dirty="0" err="1">
                <a:solidFill>
                  <a:prstClr val="black"/>
                </a:solidFill>
              </a:rPr>
              <a:t>vroue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in mans (1 Kor. 11:4-5).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40978" y="2789080"/>
            <a:ext cx="47204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Die vier </a:t>
            </a:r>
            <a:r>
              <a:rPr lang="en-US" sz="2000" b="1" dirty="0" err="1">
                <a:solidFill>
                  <a:prstClr val="black"/>
                </a:solidFill>
              </a:rPr>
              <a:t>dogters</a:t>
            </a:r>
            <a:r>
              <a:rPr lang="en-US" sz="2000" b="1" dirty="0">
                <a:solidFill>
                  <a:prstClr val="black"/>
                </a:solidFill>
              </a:rPr>
              <a:t> van Filippus die </a:t>
            </a:r>
            <a:r>
              <a:rPr lang="en-US" sz="2000" b="1" dirty="0" err="1">
                <a:solidFill>
                  <a:prstClr val="black"/>
                </a:solidFill>
              </a:rPr>
              <a:t>evangelis</a:t>
            </a:r>
            <a:r>
              <a:rPr lang="en-US" sz="2000" b="1" dirty="0">
                <a:solidFill>
                  <a:prstClr val="black"/>
                </a:solidFill>
              </a:rPr>
              <a:t> het </a:t>
            </a:r>
            <a:r>
              <a:rPr lang="en-US" sz="2000" b="1" dirty="0" err="1">
                <a:solidFill>
                  <a:prstClr val="black"/>
                </a:solidFill>
              </a:rPr>
              <a:t>ook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gawe</a:t>
            </a:r>
            <a:r>
              <a:rPr lang="en-US" sz="2000" b="1" dirty="0">
                <a:solidFill>
                  <a:prstClr val="black"/>
                </a:solidFill>
              </a:rPr>
              <a:t> van </a:t>
            </a:r>
            <a:r>
              <a:rPr lang="en-US" sz="2000" b="1" dirty="0" err="1">
                <a:solidFill>
                  <a:prstClr val="black"/>
                </a:solidFill>
              </a:rPr>
              <a:t>profesie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ontvang</a:t>
            </a:r>
            <a:r>
              <a:rPr lang="en-US" sz="2000" b="1" dirty="0">
                <a:solidFill>
                  <a:prstClr val="black"/>
                </a:solidFill>
              </a:rPr>
              <a:t> (Hand. 21:8-9).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1" y="0"/>
            <a:ext cx="787563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lvl="0" algn="ctr">
              <a:defRPr/>
            </a:pPr>
            <a:r>
              <a:rPr lang="en-US" sz="4400" b="1" dirty="0">
                <a:ln w="22225">
                  <a:solidFill>
                    <a:srgbClr val="B83E0A"/>
                  </a:solidFill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PAULUS SE MEDEWERKERS</a:t>
            </a:r>
            <a:endParaRPr kumimoji="0" lang="en-US" sz="4400" b="1" i="0" u="none" strike="noStrike" kern="1200" cap="none" spc="0" normalizeH="0" baseline="0" noProof="0" dirty="0">
              <a:ln w="22225">
                <a:solidFill>
                  <a:srgbClr val="B83E0A"/>
                </a:solidFill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0" y="708448"/>
            <a:ext cx="7875638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Hierdie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boodskap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vertrou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ek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aan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jou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toe, my kind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Timótheüs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ooreenkomstig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die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profesieë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 wat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vroeër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aangaande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jou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uitgespreek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is,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sodat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jy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daardeur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die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goeie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stryd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kan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stry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.” (1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Timótheüs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1:18)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B78B1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680938"/>
            <a:ext cx="76322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Benewens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apostels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profete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profetesse</a:t>
            </a:r>
            <a:r>
              <a:rPr lang="en-US" sz="2000" b="1" dirty="0">
                <a:solidFill>
                  <a:prstClr val="black"/>
                </a:solidFill>
              </a:rPr>
              <a:t>, word </a:t>
            </a:r>
            <a:r>
              <a:rPr lang="en-US" sz="2000" b="1" dirty="0" err="1">
                <a:solidFill>
                  <a:prstClr val="black"/>
                </a:solidFill>
              </a:rPr>
              <a:t>sommige</a:t>
            </a:r>
            <a:r>
              <a:rPr lang="en-US" sz="2000" b="1" dirty="0">
                <a:solidFill>
                  <a:prstClr val="black"/>
                </a:solidFill>
              </a:rPr>
              <a:t> van Paulus se helpers </a:t>
            </a:r>
            <a:r>
              <a:rPr lang="en-US" sz="2000" b="1" dirty="0" err="1">
                <a:solidFill>
                  <a:prstClr val="black"/>
                </a:solidFill>
              </a:rPr>
              <a:t>genoem</a:t>
            </a:r>
            <a:r>
              <a:rPr lang="en-US" sz="2000" b="1" dirty="0">
                <a:solidFill>
                  <a:prstClr val="black"/>
                </a:solidFill>
              </a:rPr>
              <a:t> wat, </a:t>
            </a:r>
            <a:r>
              <a:rPr lang="en-US" sz="2000" b="1" dirty="0" err="1">
                <a:solidFill>
                  <a:prstClr val="black"/>
                </a:solidFill>
              </a:rPr>
              <a:t>soos</a:t>
            </a:r>
            <a:r>
              <a:rPr lang="en-US" sz="2000" b="1" dirty="0">
                <a:solidFill>
                  <a:prstClr val="black"/>
                </a:solidFill>
              </a:rPr>
              <a:t> Silas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Barnabas, die </a:t>
            </a:r>
            <a:r>
              <a:rPr lang="en-US" sz="2000" b="1" dirty="0" err="1">
                <a:solidFill>
                  <a:prstClr val="black"/>
                </a:solidFill>
              </a:rPr>
              <a:t>gawe</a:t>
            </a:r>
            <a:r>
              <a:rPr lang="en-US" sz="2000" b="1" dirty="0">
                <a:solidFill>
                  <a:prstClr val="black"/>
                </a:solidFill>
              </a:rPr>
              <a:t> van </a:t>
            </a:r>
            <a:r>
              <a:rPr lang="en-US" sz="2000" b="1" dirty="0" err="1">
                <a:solidFill>
                  <a:prstClr val="black"/>
                </a:solidFill>
              </a:rPr>
              <a:t>profesie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besit</a:t>
            </a:r>
            <a:r>
              <a:rPr lang="en-US" sz="2000" b="1" dirty="0">
                <a:solidFill>
                  <a:prstClr val="black"/>
                </a:solidFill>
              </a:rPr>
              <a:t> het: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4203348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5381778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000998" y="232695"/>
            <a:ext cx="3937035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-62755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1000" normalizeH="0" baseline="0" noProof="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VALSE PROFETE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972875" y="587492"/>
            <a:ext cx="87534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Geliefdes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glo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nie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elke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gees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nie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maar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stel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die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geeste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op die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proef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of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hulle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uit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God is, want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baie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valse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profete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het in die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wêreld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uitgegaan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(1 Joh. 4:1)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99FF9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4139381" y="1438215"/>
            <a:ext cx="80526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het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gewaarsku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valse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profete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sou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opstaan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wat hy “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roofsugtige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wolwe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genoem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het. (Matt. 24:24; 7:15).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Hierdie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valse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profete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het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selfs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binne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vroeë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kerk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begin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verskyn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 Joh. 4:1).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952568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952568" cy="2211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091" y="4569339"/>
            <a:ext cx="1776329" cy="21621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4096790" y="4746159"/>
            <a:ext cx="60730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Ons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gelowiges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word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geroep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om die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profete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ondersoek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seker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maak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hulle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boodskappe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ooreenstem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met die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Skrif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Christus-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gesentreerd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6087552"/>
            <a:ext cx="1021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Ons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enigste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verdediging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teen valse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profete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teen die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bose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magte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wat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hulle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lei) is om die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wapenrusting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trek wat God vir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ons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voorsien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het (Efes. 6:10-18).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4139380" y="3762883"/>
            <a:ext cx="80526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profesie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stem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ooreen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met God se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Woord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wys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Christus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kerk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op,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terwyl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valse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profete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verdeeldheid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saai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eiebelang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bevorder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4139380" y="2471831"/>
            <a:ext cx="805261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Paulus het die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ouderlinge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van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Efese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gewaarsku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wrede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wolwe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onder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hulle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sou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opstaan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(Hand. 20:29). Hy het die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Korinthiërs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gewaarsku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oor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bestaan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van “valse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apostels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b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Korinthiërs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11:13).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337158" y="848694"/>
            <a:ext cx="7573758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“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Patriarge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profete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apostels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het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gespreek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soos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hulle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deur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die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Heilige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Gees </a:t>
            </a:r>
            <a:r>
              <a:rPr lang="en-US" sz="2600" b="1">
                <a:solidFill>
                  <a:prstClr val="black"/>
                </a:solidFill>
                <a:latin typeface="Constantia" panose="02030602050306030303" pitchFamily="18" charset="0"/>
              </a:rPr>
              <a:t>gelei 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is,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hulle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het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duidelik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gesê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dat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hulle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uit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eie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krag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of in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hul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eie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naam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gespreek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het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 Hulle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wou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hê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dat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geen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krediet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hulle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toegeskryf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mag word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dat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niemand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hulle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as die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oorsprong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van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enigiets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sou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beskou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waarin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hulle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roem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 Hulle was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jaloers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op die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eer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van God,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wie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alle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lof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behoort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 Hulle het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verklaar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dat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hulle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vermoë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die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boodskappe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wat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hulle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gebring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het,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hulle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gegee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is as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afgevaardigdes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van die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krag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van God. God was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hulle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gesag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genoegsaamheid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6950518" y="6009306"/>
            <a:ext cx="29850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lang="en-US" sz="1600" b="1" dirty="0">
                <a:solidFill>
                  <a:prstClr val="black"/>
                </a:solidFill>
              </a:rPr>
              <a:t> (To Be Like Jesus,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July 30)</a:t>
            </a:r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BYLAE:</a:t>
            </a:r>
            <a:r>
              <a:rPr lang="en-US" sz="32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latin typeface="Aptos" panose="02110004020202020204"/>
              </a:rPr>
              <a:t>DIE KERNBEGINSELS VAN</a:t>
            </a: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ELLEN G. WHITE</a:t>
            </a:r>
            <a:r>
              <a:rPr kumimoji="0" lang="en-US" sz="3200" b="1" i="0" u="none" strike="noStrike" kern="1200" cap="none" spc="0" normalizeH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SE BEDIENING</a:t>
            </a:r>
            <a:endParaRPr kumimoji="0" lang="en-US" sz="3600" b="1" i="0" u="none" strike="noStrike" kern="1200" cap="none" spc="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4" y="744556"/>
            <a:ext cx="8461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Ellen G. White se </a:t>
            </a:r>
            <a:r>
              <a:rPr lang="en-US" sz="2000" b="1" dirty="0" err="1">
                <a:solidFill>
                  <a:prstClr val="black"/>
                </a:solidFill>
              </a:rPr>
              <a:t>bediening</a:t>
            </a:r>
            <a:r>
              <a:rPr lang="en-US" sz="2000" b="1" dirty="0">
                <a:solidFill>
                  <a:prstClr val="black"/>
                </a:solidFill>
              </a:rPr>
              <a:t> het twee </a:t>
            </a:r>
            <a:r>
              <a:rPr lang="en-US" sz="2000" b="1" dirty="0" err="1">
                <a:solidFill>
                  <a:prstClr val="black"/>
                </a:solidFill>
              </a:rPr>
              <a:t>fundamentele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fokuspunte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gehad</a:t>
            </a:r>
            <a:r>
              <a:rPr lang="en-US" sz="2000" b="1" dirty="0">
                <a:solidFill>
                  <a:prstClr val="black"/>
                </a:solidFill>
              </a:rPr>
              <a:t>: Om </a:t>
            </a:r>
            <a:r>
              <a:rPr lang="en-US" sz="2000" b="1" dirty="0" err="1">
                <a:solidFill>
                  <a:prstClr val="black"/>
                </a:solidFill>
              </a:rPr>
              <a:t>mense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Jesus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bring;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om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aandag</a:t>
            </a:r>
            <a:r>
              <a:rPr lang="en-US" sz="2000" b="1" dirty="0">
                <a:solidFill>
                  <a:prstClr val="black"/>
                </a:solidFill>
              </a:rPr>
              <a:t> op die Bybel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vestig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30" y="3087751"/>
            <a:ext cx="2687171" cy="35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9466" y="923892"/>
            <a:ext cx="3242179" cy="3030584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286703" y="4341349"/>
            <a:ext cx="625792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C3C4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TWEEDE AS: DIE BYBEL </a:t>
            </a:r>
          </a:p>
          <a:p>
            <a:pPr lvl="0">
              <a:defRPr/>
            </a:pPr>
            <a:r>
              <a:rPr lang="en-US" sz="2000" b="1" dirty="0">
                <a:solidFill>
                  <a:prstClr val="black"/>
                </a:solidFill>
              </a:rPr>
              <a:t>Ellen het nooit </a:t>
            </a:r>
            <a:r>
              <a:rPr lang="en-US" sz="2000" b="1" dirty="0" err="1">
                <a:solidFill>
                  <a:prstClr val="black"/>
                </a:solidFill>
              </a:rPr>
              <a:t>beweer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geskrifte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beter</a:t>
            </a:r>
            <a:r>
              <a:rPr lang="en-US" sz="2000" b="1" dirty="0">
                <a:solidFill>
                  <a:prstClr val="black"/>
                </a:solidFill>
              </a:rPr>
              <a:t> as die Bybel was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, maar het </a:t>
            </a:r>
            <a:r>
              <a:rPr lang="en-US" sz="2000" b="1" dirty="0" err="1">
                <a:solidFill>
                  <a:prstClr val="black"/>
                </a:solidFill>
              </a:rPr>
              <a:t>altyd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daarop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aangedring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daardeur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getoets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moet</a:t>
            </a:r>
            <a:r>
              <a:rPr lang="en-US" sz="2000" b="1" dirty="0">
                <a:solidFill>
                  <a:prstClr val="black"/>
                </a:solidFill>
              </a:rPr>
              <a:t> word. As ‘n </a:t>
            </a:r>
            <a:r>
              <a:rPr lang="en-US" sz="2000" b="1" dirty="0" err="1">
                <a:solidFill>
                  <a:prstClr val="black"/>
                </a:solidFill>
              </a:rPr>
              <a:t>boodskapper</a:t>
            </a:r>
            <a:r>
              <a:rPr lang="en-US" sz="2000" b="1" dirty="0">
                <a:solidFill>
                  <a:prstClr val="black"/>
                </a:solidFill>
              </a:rPr>
              <a:t> van die Here het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haarself</a:t>
            </a:r>
            <a:r>
              <a:rPr lang="en-US" sz="2000" b="1" dirty="0">
                <a:solidFill>
                  <a:prstClr val="black"/>
                </a:solidFill>
              </a:rPr>
              <a:t> as ‘n “</a:t>
            </a:r>
            <a:r>
              <a:rPr lang="en-US" sz="2000" b="1" dirty="0" err="1">
                <a:solidFill>
                  <a:prstClr val="black"/>
                </a:solidFill>
              </a:rPr>
              <a:t>mindere</a:t>
            </a:r>
            <a:r>
              <a:rPr lang="en-US" sz="2000" b="1" dirty="0">
                <a:solidFill>
                  <a:prstClr val="black"/>
                </a:solidFill>
              </a:rPr>
              <a:t> lig” </a:t>
            </a:r>
            <a:r>
              <a:rPr lang="en-US" sz="2000" b="1" dirty="0" err="1">
                <a:solidFill>
                  <a:prstClr val="black"/>
                </a:solidFill>
              </a:rPr>
              <a:t>beskou</a:t>
            </a:r>
            <a:r>
              <a:rPr lang="en-US" sz="2000" b="1" dirty="0">
                <a:solidFill>
                  <a:prstClr val="black"/>
                </a:solidFill>
              </a:rPr>
              <a:t> wat </a:t>
            </a:r>
            <a:r>
              <a:rPr lang="en-US" sz="2000" b="1" dirty="0" err="1">
                <a:solidFill>
                  <a:prstClr val="black"/>
                </a:solidFill>
              </a:rPr>
              <a:t>mense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die “</a:t>
            </a:r>
            <a:r>
              <a:rPr lang="en-US" sz="2000" b="1" dirty="0" err="1">
                <a:solidFill>
                  <a:prstClr val="black"/>
                </a:solidFill>
              </a:rPr>
              <a:t>groter</a:t>
            </a:r>
            <a:r>
              <a:rPr lang="en-US" sz="2000" b="1" dirty="0">
                <a:solidFill>
                  <a:prstClr val="black"/>
                </a:solidFill>
              </a:rPr>
              <a:t> lig”, die Bybel, lei </a:t>
            </a:r>
            <a:r>
              <a:rPr lang="en-US" sz="1600" b="1" dirty="0">
                <a:solidFill>
                  <a:prstClr val="black"/>
                </a:solidFill>
              </a:rPr>
              <a:t>(Selected Messages, vol. 3, p. 29).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678" y="2807330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276225" y="1435969"/>
            <a:ext cx="810298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EERSTE AS: JESUS</a:t>
            </a:r>
          </a:p>
          <a:p>
            <a:pPr lvl="0">
              <a:defRPr/>
            </a:pPr>
            <a:r>
              <a:rPr lang="en-US" sz="2000" b="1" dirty="0">
                <a:solidFill>
                  <a:prstClr val="black"/>
                </a:solidFill>
              </a:rPr>
              <a:t>Na die 1888-kongres, toe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gevra</a:t>
            </a:r>
            <a:r>
              <a:rPr lang="en-US" sz="2000" b="1" dirty="0">
                <a:solidFill>
                  <a:prstClr val="black"/>
                </a:solidFill>
              </a:rPr>
              <a:t> is </a:t>
            </a:r>
            <a:r>
              <a:rPr lang="en-US" sz="2000" b="1" dirty="0" err="1">
                <a:solidFill>
                  <a:prstClr val="black"/>
                </a:solidFill>
              </a:rPr>
              <a:t>oor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onderwerpe</a:t>
            </a:r>
            <a:r>
              <a:rPr lang="en-US" sz="2000" b="1" dirty="0">
                <a:solidFill>
                  <a:prstClr val="black"/>
                </a:solidFill>
              </a:rPr>
              <a:t> wat </a:t>
            </a:r>
            <a:r>
              <a:rPr lang="en-US" sz="2000" b="1" dirty="0" err="1">
                <a:solidFill>
                  <a:prstClr val="black"/>
                </a:solidFill>
              </a:rPr>
              <a:t>bespreek</a:t>
            </a:r>
            <a:r>
              <a:rPr lang="en-US" sz="2000" b="1" dirty="0">
                <a:solidFill>
                  <a:prstClr val="black"/>
                </a:solidFill>
              </a:rPr>
              <a:t> is, het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geantwoord</a:t>
            </a:r>
            <a:r>
              <a:rPr lang="en-US" sz="2000" b="1" dirty="0">
                <a:solidFill>
                  <a:prstClr val="black"/>
                </a:solidFill>
              </a:rPr>
              <a:t>: “Ek </a:t>
            </a:r>
            <a:r>
              <a:rPr lang="en-US" sz="2000" b="1" dirty="0" err="1">
                <a:solidFill>
                  <a:prstClr val="black"/>
                </a:solidFill>
              </a:rPr>
              <a:t>bied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dit</a:t>
            </a:r>
            <a:r>
              <a:rPr lang="en-US" sz="2000" b="1" dirty="0">
                <a:solidFill>
                  <a:prstClr val="black"/>
                </a:solidFill>
              </a:rPr>
              <a:t> al die </a:t>
            </a:r>
            <a:r>
              <a:rPr lang="en-US" sz="2000" b="1" dirty="0" err="1">
                <a:solidFill>
                  <a:prstClr val="black"/>
                </a:solidFill>
              </a:rPr>
              <a:t>afgelope</a:t>
            </a:r>
            <a:r>
              <a:rPr lang="en-US" sz="2000" b="1" dirty="0">
                <a:solidFill>
                  <a:prstClr val="black"/>
                </a:solidFill>
              </a:rPr>
              <a:t> 45 </a:t>
            </a:r>
            <a:r>
              <a:rPr lang="en-US" sz="2000" b="1" dirty="0" err="1">
                <a:solidFill>
                  <a:prstClr val="black"/>
                </a:solidFill>
              </a:rPr>
              <a:t>jaar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julle</a:t>
            </a:r>
            <a:r>
              <a:rPr lang="en-US" sz="2000" b="1" dirty="0">
                <a:solidFill>
                  <a:prstClr val="black"/>
                </a:solidFill>
              </a:rPr>
              <a:t>  – die </a:t>
            </a:r>
            <a:r>
              <a:rPr lang="en-US" sz="2000" b="1" dirty="0" err="1">
                <a:solidFill>
                  <a:prstClr val="black"/>
                </a:solidFill>
              </a:rPr>
              <a:t>ongeëwenaarde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bekoring</a:t>
            </a:r>
            <a:r>
              <a:rPr lang="en-US" sz="2000" b="1" dirty="0">
                <a:solidFill>
                  <a:prstClr val="black"/>
                </a:solidFill>
              </a:rPr>
              <a:t> van Christus” </a:t>
            </a:r>
            <a:r>
              <a:rPr lang="en-US" sz="1600" b="1" dirty="0">
                <a:solidFill>
                  <a:prstClr val="black"/>
                </a:solidFill>
              </a:rPr>
              <a:t>(Sermons and Talks, vol. 1, p. 116).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5444</TotalTime>
  <Words>1631</Words>
  <Application>Microsoft Office PowerPoint</Application>
  <PresentationFormat>Panorámica</PresentationFormat>
  <Paragraphs>76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39</cp:revision>
  <dcterms:created xsi:type="dcterms:W3CDTF">2026-10-05T23:31:51Z</dcterms:created>
  <dcterms:modified xsi:type="dcterms:W3CDTF">2026-10-13T19:31:04Z</dcterms:modified>
</cp:coreProperties>
</file>