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37" d="100"/>
          <a:sy n="37" d="100"/>
        </p:scale>
        <p:origin x="84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am-ET" sz="1800" b="1" dirty="0"/>
            <a:t>ጳውሎስ ወደ ፍርግያ ሄደ</a:t>
          </a:r>
          <a:r>
            <a:rPr lang="en" sz="1800" b="1" dirty="0"/>
            <a:t> (6</a:t>
          </a:r>
          <a:r>
            <a:rPr lang="am-ET" sz="1800" b="1" dirty="0"/>
            <a:t>ሀ</a:t>
          </a:r>
          <a:r>
            <a:rPr lang="en" sz="1800" b="1" dirty="0"/>
            <a:t>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am-ET" sz="1800" b="1" dirty="0"/>
            <a:t>በገላትያ ይሰብክ ዘንድ አልተቻለውም </a:t>
          </a:r>
          <a:r>
            <a:rPr lang="en" sz="1800" b="1" dirty="0"/>
            <a:t> (6</a:t>
          </a:r>
          <a:r>
            <a:rPr lang="am-ET" sz="1800" b="1" dirty="0"/>
            <a:t>ለ</a:t>
          </a:r>
          <a:r>
            <a:rPr lang="en" sz="1800" b="1" dirty="0"/>
            <a:t>)</a:t>
          </a:r>
          <a:endParaRPr lang="es-ES" sz="18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am-ET" sz="1800" b="1" dirty="0"/>
            <a:t>ወደ ሚስያ ደረሰ</a:t>
          </a:r>
          <a:r>
            <a:rPr lang="en" sz="1800" b="1" dirty="0"/>
            <a:t> (7</a:t>
          </a:r>
          <a:r>
            <a:rPr lang="am-ET" sz="1800" b="1" dirty="0"/>
            <a:t>ሀ</a:t>
          </a:r>
          <a:r>
            <a:rPr lang="en" sz="1800" b="1" dirty="0"/>
            <a:t>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am-ET" sz="1800" b="1" dirty="0"/>
            <a:t>ወደ ቢታንያ ለመሄድ ቢሞክርም አልቻለም</a:t>
          </a:r>
          <a:r>
            <a:rPr lang="en" sz="1800" b="1" dirty="0"/>
            <a:t> (7</a:t>
          </a:r>
          <a:r>
            <a:rPr lang="am-ET" sz="1800" b="1" dirty="0"/>
            <a:t>ለ</a:t>
          </a:r>
          <a:r>
            <a:rPr lang="en" sz="1800" b="1" dirty="0"/>
            <a:t>)</a:t>
          </a:r>
          <a:endParaRPr lang="es-ES" sz="18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am-ET" sz="1800" b="1" dirty="0"/>
            <a:t>ወደ ጢሮአዳ በመጣ ጊዜ ራዕይን አየ</a:t>
          </a:r>
          <a:r>
            <a:rPr lang="en" sz="1800" b="1" dirty="0"/>
            <a:t> (8-10)</a:t>
          </a:r>
          <a:endParaRPr lang="es-ES" sz="18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am-ET" sz="1800" b="1" dirty="0"/>
            <a:t>በመርከብ ወደ ሳሞትራቄ ሄደ</a:t>
          </a:r>
          <a:r>
            <a:rPr lang="en" sz="1800" b="1" dirty="0"/>
            <a:t> (11</a:t>
          </a:r>
          <a:r>
            <a:rPr lang="am-ET" sz="1800" b="1" dirty="0"/>
            <a:t>ሀ</a:t>
          </a:r>
          <a:r>
            <a:rPr lang="en" sz="1800" b="1" dirty="0"/>
            <a:t>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am-ET" sz="1800" b="1" dirty="0"/>
            <a:t>ከዚያም ወደ ናጱሌ ሄደ</a:t>
          </a:r>
          <a:r>
            <a:rPr lang="en" sz="1800" b="1" dirty="0"/>
            <a:t> (11</a:t>
          </a:r>
          <a:r>
            <a:rPr lang="am-ET" sz="1800" b="1" dirty="0"/>
            <a:t>ለ</a:t>
          </a:r>
          <a:r>
            <a:rPr lang="en" sz="1800" b="1" dirty="0"/>
            <a:t>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am-ET" sz="1800" b="1" dirty="0"/>
            <a:t>በመጨረሻም ፊልጵስዩስ ደረሰ</a:t>
          </a:r>
          <a:r>
            <a:rPr lang="en" sz="1800" b="1" dirty="0"/>
            <a:t> 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am-E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እጅግ ተመሳሳይ የሆኑት የፊልጵስዩስና የቆላስይስ መልዕክቶች መግቢያ ሁለት ወሳኝ የሆኑ ገጽታዎችን ያሳዩናል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am-E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ፊል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</a:t>
          </a:r>
          <a:r>
            <a:rPr lang="am-E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፤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am-E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ቆላ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1:1-2)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am-E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በእግዚአብሔር አስተያየት የቤተክርስቲያን አባላት ድክመት ቢኖርባቸውም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am-E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ቅዱስና ታማኝ ሆነው ይታያሉ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am-E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በቤተክርስቲያን ውስጥ አባላትን በተለያየ የሥልጣንና የኃላፊነት ደረጃ የሚያስቀምጥ ስርዓት አለ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am-E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ጳውሎስ ሐዋርያ በመሆኑ ከፍተኛ ደረጃ ያለው መሪ ነው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am-E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ጢሞቴዎስ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am-E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ምክትሉ ነበር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am-E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ፓስተር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am-E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ኤጲስ ቆጶሳት የአካባቢ መሪ ናቸው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am-E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ሽማግሌዎች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am-E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ዲያቆናት ቤተክርስቲያንን ያስተዳድራሉ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58691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13809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m-ET" sz="1800" b="1" kern="1200" dirty="0"/>
            <a:t>ጳውሎስ ወደ ፍርግያ ሄደ</a:t>
          </a:r>
          <a:r>
            <a:rPr lang="en" sz="1800" b="1" kern="1200" dirty="0"/>
            <a:t> (6</a:t>
          </a:r>
          <a:r>
            <a:rPr lang="am-ET" sz="1800" b="1" kern="1200" dirty="0"/>
            <a:t>ሀ</a:t>
          </a:r>
          <a:r>
            <a:rPr lang="en" sz="1800" b="1" kern="1200" dirty="0"/>
            <a:t>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m-ET" sz="1800" b="1" kern="1200" dirty="0"/>
            <a:t>በገላትያ ይሰብክ ዘንድ አልተቻለውም </a:t>
          </a:r>
          <a:r>
            <a:rPr lang="en" sz="1800" b="1" kern="1200" dirty="0"/>
            <a:t> (6</a:t>
          </a:r>
          <a:r>
            <a:rPr lang="am-ET" sz="1800" b="1" kern="1200" dirty="0"/>
            <a:t>ለ</a:t>
          </a:r>
          <a:r>
            <a:rPr lang="en" sz="1800" b="1" kern="1200" dirty="0"/>
            <a:t>)</a:t>
          </a:r>
          <a:endParaRPr lang="es-ES" sz="18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m-ET" sz="1800" b="1" kern="1200" dirty="0"/>
            <a:t>ወደ ሚስያ ደረሰ</a:t>
          </a:r>
          <a:r>
            <a:rPr lang="en" sz="1800" b="1" kern="1200" dirty="0"/>
            <a:t> (7</a:t>
          </a:r>
          <a:r>
            <a:rPr lang="am-ET" sz="1800" b="1" kern="1200" dirty="0"/>
            <a:t>ሀ</a:t>
          </a:r>
          <a:r>
            <a:rPr lang="en" sz="1800" b="1" kern="1200" dirty="0"/>
            <a:t>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m-ET" sz="1800" b="1" kern="1200" dirty="0"/>
            <a:t>ወደ ቢታንያ ለመሄድ ቢሞክርም አልቻለም</a:t>
          </a:r>
          <a:r>
            <a:rPr lang="en" sz="1800" b="1" kern="1200" dirty="0"/>
            <a:t> (7</a:t>
          </a:r>
          <a:r>
            <a:rPr lang="am-ET" sz="1800" b="1" kern="1200" dirty="0"/>
            <a:t>ለ</a:t>
          </a:r>
          <a:r>
            <a:rPr lang="en" sz="1800" b="1" kern="1200" dirty="0"/>
            <a:t>)</a:t>
          </a:r>
          <a:endParaRPr lang="es-ES" sz="18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m-ET" sz="1800" b="1" kern="1200" dirty="0"/>
            <a:t>ወደ ጢሮአዳ በመጣ ጊዜ ራዕይን አየ</a:t>
          </a:r>
          <a:r>
            <a:rPr lang="en" sz="1800" b="1" kern="1200" dirty="0"/>
            <a:t> (8-10)</a:t>
          </a:r>
          <a:endParaRPr lang="es-ES" sz="18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m-ET" sz="1800" b="1" kern="1200" dirty="0"/>
            <a:t>በመርከብ ወደ ሳሞትራቄ ሄደ</a:t>
          </a:r>
          <a:r>
            <a:rPr lang="en" sz="1800" b="1" kern="1200" dirty="0"/>
            <a:t> (11</a:t>
          </a:r>
          <a:r>
            <a:rPr lang="am-ET" sz="1800" b="1" kern="1200" dirty="0"/>
            <a:t>ሀ</a:t>
          </a:r>
          <a:r>
            <a:rPr lang="en" sz="1800" b="1" kern="1200" dirty="0"/>
            <a:t>)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m-ET" sz="1800" b="1" kern="1200" dirty="0"/>
            <a:t>ከዚያም ወደ ናጱሌ ሄደ</a:t>
          </a:r>
          <a:r>
            <a:rPr lang="en" sz="1800" b="1" kern="1200" dirty="0"/>
            <a:t> (11</a:t>
          </a:r>
          <a:r>
            <a:rPr lang="am-ET" sz="1800" b="1" kern="1200" dirty="0"/>
            <a:t>ለ</a:t>
          </a:r>
          <a:r>
            <a:rPr lang="en" sz="1800" b="1" kern="1200" dirty="0"/>
            <a:t>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m-ET" sz="1800" b="1" kern="1200" dirty="0"/>
            <a:t>በመጨረሻም ፊልጵስዩስ ደረሰ</a:t>
          </a:r>
          <a:r>
            <a:rPr lang="en" sz="1800" b="1" kern="1200" dirty="0"/>
            <a:t> 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81400" y="1688153"/>
          <a:ext cx="580355" cy="190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74"/>
              </a:lnTo>
              <a:lnTo>
                <a:pt x="580355" y="19097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81400" y="1688153"/>
          <a:ext cx="580355" cy="137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403"/>
              </a:lnTo>
              <a:lnTo>
                <a:pt x="580355" y="13764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81400" y="1688153"/>
          <a:ext cx="580355" cy="843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033"/>
              </a:lnTo>
              <a:lnTo>
                <a:pt x="580355" y="8430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81400" y="1688153"/>
          <a:ext cx="580355" cy="309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62"/>
              </a:lnTo>
              <a:lnTo>
                <a:pt x="580355" y="309662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623" y="732197"/>
          <a:ext cx="2384425" cy="296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071"/>
              </a:lnTo>
              <a:lnTo>
                <a:pt x="2384425" y="218071"/>
              </a:lnTo>
              <a:lnTo>
                <a:pt x="2384425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07434" y="732197"/>
          <a:ext cx="3632189" cy="296950"/>
        </a:xfrm>
        <a:custGeom>
          <a:avLst/>
          <a:gdLst/>
          <a:ahLst/>
          <a:cxnLst/>
          <a:rect l="0" t="0" r="0" b="0"/>
          <a:pathLst>
            <a:path>
              <a:moveTo>
                <a:pt x="3632189" y="0"/>
              </a:moveTo>
              <a:lnTo>
                <a:pt x="3632189" y="218071"/>
              </a:lnTo>
              <a:lnTo>
                <a:pt x="0" y="218071"/>
              </a:lnTo>
              <a:lnTo>
                <a:pt x="0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587429" y="0"/>
          <a:ext cx="8704388" cy="73219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m-E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እጅግ ተመሳሳይ የሆኑት የፊልጵስዩስና የቆላስይስ መልዕክቶች መግቢያ ሁለት ወሳኝ የሆኑ ገጽታዎችን ያሳዩናል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am-E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ፊል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</a:t>
          </a:r>
          <a:r>
            <a:rPr lang="am-E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፤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am-E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ቆላ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1:1-2)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7429" y="0"/>
        <a:ext cx="8704388" cy="732197"/>
      </dsp:txXfrm>
    </dsp:sp>
    <dsp:sp modelId="{F9AE677E-BA85-49CB-9D3B-953F8417212C}">
      <dsp:nvSpPr>
        <dsp:cNvPr id="0" name=""/>
        <dsp:cNvSpPr/>
      </dsp:nvSpPr>
      <dsp:spPr>
        <a:xfrm>
          <a:off x="1887" y="1029148"/>
          <a:ext cx="4611092" cy="67975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am-E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በእግዚአብሔር አስተያየት የቤተክርስቲያን አባላት ድክመት ቢኖርባቸውም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am-E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ቅዱስና ታማኝ ሆነው ይታያሉ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87" y="1029148"/>
        <a:ext cx="4611092" cy="679754"/>
      </dsp:txXfrm>
    </dsp:sp>
    <dsp:sp modelId="{EA48EA70-2FFB-4370-BD91-D187F270BA36}">
      <dsp:nvSpPr>
        <dsp:cNvPr id="0" name=""/>
        <dsp:cNvSpPr/>
      </dsp:nvSpPr>
      <dsp:spPr>
        <a:xfrm>
          <a:off x="4770738" y="1029148"/>
          <a:ext cx="7106620" cy="65900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m-E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በቤተክርስቲያን ውስጥ አባላትን በተለያየ የሥልጣንና የኃላፊነት ደረጃ የሚያስቀምጥ ስርዓት አለ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sp:txBody>
      <dsp:txXfrm>
        <a:off x="4770738" y="1029148"/>
        <a:ext cx="7106620" cy="659005"/>
      </dsp:txXfrm>
    </dsp:sp>
    <dsp:sp modelId="{51582FC8-24F4-4E65-BCC8-1BF7E8A4CD5F}">
      <dsp:nvSpPr>
        <dsp:cNvPr id="0" name=""/>
        <dsp:cNvSpPr/>
      </dsp:nvSpPr>
      <dsp:spPr>
        <a:xfrm>
          <a:off x="6061755" y="1810010"/>
          <a:ext cx="5356970" cy="37561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m-E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ጳውሎስ ሐዋርያ በመሆኑ ከፍተኛ ደረጃ ያለው መሪ ነው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1810010"/>
        <a:ext cx="5356970" cy="375613"/>
      </dsp:txXfrm>
    </dsp:sp>
    <dsp:sp modelId="{428C67BA-E862-48DD-9CD9-BBA0A0D7B395}">
      <dsp:nvSpPr>
        <dsp:cNvPr id="0" name=""/>
        <dsp:cNvSpPr/>
      </dsp:nvSpPr>
      <dsp:spPr>
        <a:xfrm>
          <a:off x="6061755" y="2343380"/>
          <a:ext cx="5356970" cy="37561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m-E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ጢሞቴዎስ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am-E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ምክትሉ ነበር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am-E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ፓስተር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6061755" y="2343380"/>
        <a:ext cx="5356970" cy="375613"/>
      </dsp:txXfrm>
    </dsp:sp>
    <dsp:sp modelId="{BE6EF37F-EF03-4052-934A-E646F749B2C0}">
      <dsp:nvSpPr>
        <dsp:cNvPr id="0" name=""/>
        <dsp:cNvSpPr/>
      </dsp:nvSpPr>
      <dsp:spPr>
        <a:xfrm>
          <a:off x="6061755" y="2876750"/>
          <a:ext cx="5356970" cy="37561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m-E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ኤጲስ ቆጶሳት የአካባቢ መሪ ናቸው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am-E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ሽማግሌዎች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6061755" y="2876750"/>
        <a:ext cx="5356970" cy="375613"/>
      </dsp:txXfrm>
    </dsp:sp>
    <dsp:sp modelId="{9B3CE791-AD26-43CE-82AE-A54337EA1F93}">
      <dsp:nvSpPr>
        <dsp:cNvPr id="0" name=""/>
        <dsp:cNvSpPr/>
      </dsp:nvSpPr>
      <dsp:spPr>
        <a:xfrm>
          <a:off x="6061755" y="3410121"/>
          <a:ext cx="5356970" cy="375613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m-E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ዲያቆናት ቤተክርስቲያንን ያስተዳድራሉ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3410121"/>
        <a:ext cx="5356970" cy="3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am-ET" sz="5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የተሳደደ</a:t>
            </a:r>
            <a:r>
              <a:rPr lang="en-US" sz="5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 </a:t>
            </a:r>
            <a:r>
              <a:rPr lang="am-ET" sz="5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ነገር ግን ያልተረሳ</a:t>
            </a:r>
            <a:endParaRPr kumimoji="0" lang="en" sz="5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137277" y="6440021"/>
            <a:ext cx="3054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ትምህርት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1 </a:t>
            </a:r>
            <a:r>
              <a:rPr lang="am-ET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ለ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ታሕሳስ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25</a:t>
            </a:r>
            <a:r>
              <a:rPr lang="am-ET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፣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algn="ctr">
              <a:defRPr/>
            </a:pPr>
            <a:r>
              <a:rPr lang="am-ET" sz="6000" b="1" spc="30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</a:rPr>
              <a:t>የፊልጵስዩስ ታሪክ</a:t>
            </a:r>
            <a:endParaRPr lang="en" sz="6000" b="1" spc="300" dirty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>
                <a:outerShdw blurRad="38100" dir="2700000" algn="tl">
                  <a:srgbClr val="000000"/>
                </a:outerShdw>
              </a:effectLst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-1" y="671152"/>
            <a:ext cx="9153833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am-ET" sz="2000" b="1" dirty="0">
                <a:solidFill>
                  <a:srgbClr val="960000"/>
                </a:solidFill>
              </a:rPr>
              <a:t>ራእይም ለጳውሎስ በሌሊት ታየው፤ አንድ የመቄዶንያ ሰው፦ ወደ መቄዶንያ ተሻገርና እርዳን እያለ ቆሞ ሲለምነው ነበር።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am-ET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የሐዋርያት ሥራ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16:9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412926"/>
            <a:ext cx="8925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ጳውሎስ ወደ አዲስ ከተማ በገባ ቁጥር የአይሁድን ሙክራብ መጎብኘት ልማዱ ነበር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ነገር ግን በፊልጵስዩስ ሙክራብ አልነበረም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በሰንበት ቀን የአምልኮ ስፍራ አግኝተው በዚያም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ለተሰበሰቡት ሴቶች ሰበኩ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የሐዋርያት ሥራ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16:13)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81" y="3124196"/>
            <a:ext cx="49017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ጠላት ግን ያለ አንዳች ስራ አልተቀመጠም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አንዲት የምዋርት መንፈስ ያለባት ልጅ ጳውሎስን የምትደግፍ መስላ የሰዉን ልቦና ግራ እንድታጋባ ሰይጣን ገፋፋት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የሐዋ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16:16-17)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 ልጅቱ ከመንፈሱ ነፃ ስትወጣ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ለጳውሎስና ለሲላስ ችግር መጣባቸው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የሐዋ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16:18-24)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382422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በዚህም አጋጣሚ የመጀመሪያዋ የአውሮፓ አማኝ ሊድያ ተገኘች።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ከመላው ቤተሰብዋ ጋር ተጠመቀች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የሐዋርያት ሥራ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16:14-15)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81" y="5063188"/>
            <a:ext cx="49017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በውጤቱ ግን አስደሳች በሆነ ሁኔታ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የወኅኒ ቤቱ ባለቤት ከቤተሰቡ ጋር አመኑ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የሐዋ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16:25-33)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ወንጌል ወደ</a:t>
            </a:r>
            <a:r>
              <a:rPr kumimoji="0" lang="am-ET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አውሮፓ የገባው በመንፈስ ቅዱስ ኃይልና ምሪት ብቻ መሆኑን በእርግጠኝነት መናገር እንችላለን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-120360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m-ET" sz="6000" b="1" spc="3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  <a:latin typeface="Aptos" panose="02110004020202020204"/>
              </a:rPr>
              <a:t>የቆላስይስ ታሪክ</a:t>
            </a:r>
            <a:endParaRPr kumimoji="0" lang="en" sz="6000" b="1" i="0" u="none" strike="noStrike" kern="1200" cap="none" spc="30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blurRad="12700" dist="38100" dir="2700000" algn="tl" rotWithShape="0">
                  <a:srgbClr val="CC6600">
                    <a:lumMod val="60000"/>
                    <a:lumOff val="40000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am-ET" sz="2000" b="1" dirty="0">
                <a:solidFill>
                  <a:srgbClr val="AB3B39"/>
                </a:solidFill>
                <a:latin typeface="Comic Sans MS" panose="030F0702030302020204" pitchFamily="66" charset="0"/>
              </a:rPr>
              <a:t>ከተወደደ ከእኛም ጋር አብሮ ባሪያ ከሆነው ከኤጳፍራ እንዲህ ተማራችሁ፥ እርሱም ስለ እናንተ ታማኝ የክርስቶስ አገልጋይ ነው።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am-ET" sz="16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ቆላስይስ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1:7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86024"/>
            <a:ext cx="5734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በሮም እስር ውስጥ የጳውሎስ ጓድ የነበረ ኤጳፍራ የተባለ ሰው ነበር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ፊልሞና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23)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ይህ ሰው የቆላስይስ ተወላጅ ሲሆን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ቆላ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4:12)</a:t>
            </a:r>
            <a:r>
              <a:rPr kumimoji="0" lang="am-ET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ለዚያ ከተማ ወንጌልን ያመጣው እርሱ ነበር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ቆላ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1:7)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36524" y="5019221"/>
            <a:ext cx="573451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የፊልሞና ባሪያዎች ከሆኑት አንዱ አናሲሞስ</a:t>
            </a:r>
            <a:r>
              <a:rPr kumimoji="0" lang="am-ET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ከቤቱ ወደ ሮም ሸሽቶ በጳውሎስ በኩል ኢየሱስን ተቀብሎ ነበር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ፊልሞና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10-11)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ጳውሎስ አናሲሞስን ወደ ጌታው በመመለስ ተግባሩ በጌታና በባሪያ ወይም በአለቃና በሰራተኛ መካከል ያለውን ግንኙነት ገልፆልናል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ፊልሞና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12-17)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5" y="2718291"/>
            <a:ext cx="57345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ቆላስይስ በፍርግያ ግዛት ውስጥ የነበረች ከተማ ስትሆን በአቅራቢያዋም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ኤጳፍራ ይሰብክባቸው የነበሩት የሎዶቅያና የኢያራ ከተሞች ነበሩ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ቆላ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4:13)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ቁጥራቸው በርከት ያለ አይሁዳውያንም ይገኙበት ነበረ።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በዚያ ከሚኖሩ ታላቅ አይሁዳውያን መካከል የጳውሎስ ግብረ አበር የሆነው ቤቱም የቤተክርስቲያን መሰብሰቢያ የሆነው ሰው ፊልሞና ነበር  </a:t>
            </a:r>
            <a:r>
              <a:rPr kumimoji="0" lang="am-ET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ፊልሞና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1-2)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m-ET" sz="5400" b="1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የፊልጵስዩስ እና የቆላስይስ ቤተክርስቲያኖች</a:t>
            </a:r>
            <a:endParaRPr lang="en" sz="5400" b="1" dirty="0">
              <a:ln/>
              <a:solidFill>
                <a:srgbClr val="00CC9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720447"/>
            <a:ext cx="114109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am-ET" sz="2000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የኢየሱስ ክርስቶስ ባሪያዎች የሆኑ ጳውሎስና ጢሞቴዎስ በፊልጵስዩስ ለሚኖሩ ከኤጲስ ቆጶሳትና ከዲያቆናት ጋር በክርስቶስ ኢየሱስ ላሉት ቅዱሳን ሁሉ፤</a:t>
            </a:r>
            <a:r>
              <a:rPr lang="en" sz="2000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(</a:t>
            </a:r>
            <a:r>
              <a:rPr lang="am-ET" sz="1600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ፊልጵስዩስ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1:1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0073794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63004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ጳውሎስ ከእስር ቤት ሆኖ የፊልጵስዩስ ሰዎችን ስለላኩለት ድጋፍ ያመሰግናቸው ነበር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ፊል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4:18)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205791"/>
            <a:ext cx="67913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ለቆላስይስ ሰዎች ያጽናኗቸው ዘንድ ግብረ አበሮቹን ልኮላቸው ነበር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ቆላ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4:7-9)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1128370"/>
            <a:ext cx="10217839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</a:t>
            </a:r>
            <a:r>
              <a:rPr lang="am-ET" sz="3200" b="1" noProof="0" dirty="0">
                <a:solidFill>
                  <a:prstClr val="black"/>
                </a:solidFill>
                <a:latin typeface="Constantia" panose="02030602050306030303" pitchFamily="18" charset="0"/>
              </a:rPr>
              <a:t>እስኪ ለጥቂት ጊዜ የጳውሎስን ገጠመኝ እናሰላስል</a:t>
            </a:r>
            <a:r>
              <a:rPr lang="am-ET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።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am-ET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እየተፈተነችና እየተሰደደች ያለችው ቤተክርስቲያን ያበረታት ዘንድ የሐዋርያው ትጋት በእጅጉ በሚያስፈልጋት ወቅት ነፃነቱ ተወስዶ በሰንሰለት ታሰረ።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am-ET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ነገር ግን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am-ET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ይህን ሁኔታ ጌታ ሊሰራበት ወደደ፤ የተገኙትም ድሎች እጅግ ውድ ነበሩ።</a:t>
            </a:r>
            <a:endParaRPr lang="en-US" sz="3200" b="1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am-ET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ለሚመለከተው ሁሉ ጳውሎስ ስራው ፈጽሞ የተገደበ ቢመስልም ነገር ግን እውነት ወደ ቤተመንግሥት የሚገባበት መንገድ ተገኘ።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am-ET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በእነዚህ ታላላቅ ሰዎች ፊት ጳውሎስ በጥበብ ሰብኮ ሳይሆን እስራቱ ትኩረታቸውን ሳበው።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am-ET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ግዞተኛ ሆኖ ሳለ ለክርስቶስ አሸናፊ ሆነ።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am-ET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ያልተገባና ረጅም በሆነው እስራቱ ያሳየው ትዕግስትና የዋሕነት እነዚህን ሰዎች ባህሪዩን እንዲመዝኑ ጋበዛቸው።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433656" y="3132723"/>
            <a:ext cx="5750560" cy="35702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es-ES" sz="5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am-ET" sz="54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</a:rPr>
              <a:t>ሁልጊዜ በጌታ ደስ ይበላችሁ፤ ደግሜ እላለሁ፥ ደስ ይበላችሁ</a:t>
            </a:r>
            <a:r>
              <a:rPr kumimoji="0" lang="es-ES" sz="5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!”</a:t>
            </a:r>
          </a:p>
          <a:p>
            <a:pPr marL="0" marR="0" lvl="0" indent="0" algn="ctr" defTabSz="914400" rtl="0" eaLnBrk="1" fontAlgn="auto" latinLnBrk="0" hangingPunct="1"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44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ፊልጵስዩስ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4:4</a:t>
            </a:r>
            <a:endParaRPr kumimoji="0" lang="es-ES" sz="4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A02B9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09" y="3800475"/>
            <a:ext cx="509306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2000" b="1" dirty="0">
                <a:solidFill>
                  <a:srgbClr val="AA0069"/>
                </a:solidFill>
                <a:latin typeface="Aptos" panose="02110004020202020204"/>
              </a:rPr>
              <a:t>የመልዕክቶቹ ጽሐፊ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ጳውሎስ በእስር ቤት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2000" b="1" noProof="0" dirty="0">
                <a:solidFill>
                  <a:prstClr val="black"/>
                </a:solidFill>
                <a:latin typeface="Aptos" panose="02110004020202020204"/>
              </a:rPr>
              <a:t>በሰንሰለት የሆነ መልዕክተኛ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2000" b="1" noProof="0" dirty="0">
                <a:solidFill>
                  <a:srgbClr val="00AA6B"/>
                </a:solidFill>
                <a:latin typeface="Aptos" panose="02110004020202020204"/>
              </a:rPr>
              <a:t>የመልዕክቱ ተቀባዮች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የፊልጵስዩስ ታሪክ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የቆላስይስ ታሪክ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የፊልጵስዩስ</a:t>
            </a:r>
            <a:r>
              <a:rPr lang="am-ET" sz="2000" b="1" noProof="0" dirty="0">
                <a:solidFill>
                  <a:prstClr val="black"/>
                </a:solidFill>
                <a:latin typeface="Aptos" panose="02110004020202020204"/>
              </a:rPr>
              <a:t> እና 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የቆላስይስ</a:t>
            </a:r>
            <a:r>
              <a:rPr lang="am-ET" sz="2000" b="1" noProof="0" dirty="0">
                <a:solidFill>
                  <a:prstClr val="black"/>
                </a:solidFill>
                <a:latin typeface="Aptos" panose="02110004020202020204"/>
              </a:rPr>
              <a:t> ቤተክርስቲያኖች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49" y="195203"/>
            <a:ext cx="6534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ጳውሎስ በአገልግሎቱ 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ዘመን በሙሉ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ዓላማው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ለአድማጮቹ በጠቅላላ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 ብቻውን ሰማይንና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ምድርን ማስታረቅ የሚቻለው ኢየሱስ ክርስቶስ አዳኙን ማሳየት ነበር።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518916"/>
            <a:ext cx="65341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በዚህም ተግባሩ የዛሬዋ የእግዚአብሔር ቤተክርስቲያን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ኢየሱስ የሰጣትን የተልዕኮ አደራ ለመፈጸም ከሰማይ ጋር እንዴት በአንድነት እንደምትተባበር አሳይቷል።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49" y="1203171"/>
            <a:ext cx="6534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ለፊልጵስዩስ እና ለቆላስይስ ሰዎች መልዕክቱን በመፃፍ ቤተክርስቲያንን ወደ ሰማይ ሊያቀርብ በክርስቲያኖች ዘንድ ደግሞ አንድነትን ሊያሰፍን የሚቻለውን ሁሉ አድርጎ ነበር።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am-ET" sz="4400" b="1" dirty="0">
                <a:solidFill>
                  <a:srgbClr val="5A3011"/>
                </a:solidFill>
              </a:rPr>
              <a:t>የመልዕክቶቹ ጽሐፊ</a:t>
            </a:r>
            <a:endParaRPr lang="en" sz="4400" b="1" dirty="0">
              <a:solidFill>
                <a:srgbClr val="5A3011"/>
              </a:solidFill>
              <a:latin typeface="Aptos Display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167434"/>
            <a:ext cx="12191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m-ET" sz="5400" b="1" spc="60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ጳውሎስ በእስር ቤት</a:t>
            </a:r>
            <a:endParaRPr lang="en" sz="5400" b="1" spc="600" dirty="0">
              <a:ln w="12700" cmpd="sng">
                <a:solidFill>
                  <a:srgbClr val="FFFF66"/>
                </a:solidFill>
                <a:prstDash val="solid"/>
              </a:ln>
              <a:gradFill>
                <a:gsLst>
                  <a:gs pos="0">
                    <a:srgbClr val="FFFF66"/>
                  </a:gs>
                  <a:gs pos="4000">
                    <a:srgbClr val="FFFF66">
                      <a:lumMod val="60000"/>
                      <a:lumOff val="40000"/>
                    </a:srgbClr>
                  </a:gs>
                  <a:gs pos="87000">
                    <a:srgbClr val="FFFF66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2492188" y="494286"/>
            <a:ext cx="72076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am-ET" sz="2000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የክርስቶስ ኢየሱስ እስር ጳውሎስ ወንድሙም ጢሞቴዎስ፥ ለተወደደውና አብሮን ለሚሠራ ለፊልሞና፥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am-ET" sz="16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ፊልሞና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1:1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800599" y="1228725"/>
            <a:ext cx="4410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ጳውሎስ</a:t>
            </a:r>
            <a:r>
              <a:rPr lang="am-ET" sz="2000" b="1" dirty="0">
                <a:solidFill>
                  <a:prstClr val="black"/>
                </a:solidFill>
              </a:rPr>
              <a:t> 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ከ</a:t>
            </a:r>
            <a:r>
              <a:rPr lang="en" sz="2000" b="1" dirty="0">
                <a:solidFill>
                  <a:prstClr val="black"/>
                </a:solidFill>
              </a:rPr>
              <a:t>60 </a:t>
            </a:r>
            <a:r>
              <a:rPr lang="am-ET" sz="2000" b="1" dirty="0">
                <a:solidFill>
                  <a:prstClr val="black"/>
                </a:solidFill>
              </a:rPr>
              <a:t>እስከ </a:t>
            </a:r>
            <a:r>
              <a:rPr lang="en" sz="2000" b="1" dirty="0">
                <a:solidFill>
                  <a:prstClr val="black"/>
                </a:solidFill>
              </a:rPr>
              <a:t>62 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ዓ.ም</a:t>
            </a:r>
            <a:r>
              <a:rPr lang="en" sz="2000" b="1" dirty="0">
                <a:solidFill>
                  <a:prstClr val="black"/>
                </a:solidFill>
              </a:rPr>
              <a:t> </a:t>
            </a:r>
            <a:r>
              <a:rPr lang="am-ET" sz="2000" b="1" dirty="0">
                <a:solidFill>
                  <a:prstClr val="black"/>
                </a:solidFill>
              </a:rPr>
              <a:t>በሮም የመጀመሪያውን የእስር ቆይታ ሲያደርግ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ቢያንስ አምስት መልዕክቶችን ጽፎአል።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እነዚህም ወደ ኤፌሶን ሰዎች፣ ወደ ፊልጵስዩስ ሰዎች፣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ወደ ቆላስይስ ሰዎች፣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ለፊልሞና እና ወደ እኛ ባይደርስም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በሎዶቅያ ላለችው ቤተክርስቲያን የተፃፉት መልዕክቶች ናቸው።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091939" y="3501271"/>
            <a:ext cx="61187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በእርሱ ላይ የነበረው ክስ ያን ያህል አስጊ ስላልነበረ በተከራየው ቤት ውስጥ ሁልጊዜ ከሚጠብቀው ሮማዊ ወታደር ጋር እንዲኖር ተፈቀደለት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የሐዋ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28:16)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ይህ ሁኔታ ወንጌል መስበኩን እንዲቀጥልና ለቤተመንግሥት ወታደሮች እንኳን ሳይቀር ወንጌልን እንዲሰብክ አስችሎታል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ፊል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1:13)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1939" y="5133469"/>
            <a:ext cx="9100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መልዕክቶቹን ስንመረምር ከጳውሎስ ጋራ አብረው የሚሠሩ ብዙዎች እንደነበሩ ማስተዋል እንችላለን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ቆላ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4:7-14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፣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am-ET" sz="2000" b="1" noProof="0" dirty="0">
                <a:solidFill>
                  <a:prstClr val="black"/>
                </a:solidFill>
                <a:latin typeface="Aptos" panose="02110004020202020204"/>
              </a:rPr>
              <a:t>ፊልሞና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23-24)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ከቄሳርም ቤተሰዎች ጋር ትውውቅ እንደነበረው እናስተውላለን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ፊል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4:22)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39" y="6150114"/>
            <a:ext cx="9100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ጳውሎስ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ብዙም ሳይቆይ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ነፃ እንደሚወጣ ተስፋ አድርጎ የነበረ ቢሆንም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ፊልሞና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22)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በሁለተኛው የእስር ቆይታው ግን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 ይህን ተስፋ አላደረገም ነበረ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(2 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ጢሞ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4:6)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63622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am-ET" sz="6000" b="1" spc="3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latin typeface="Aptos" panose="02110004020202020204"/>
              </a:rPr>
              <a:t>በሰንሰለት የሆነ መልዕክተኛ</a:t>
            </a:r>
            <a:endParaRPr lang="en" sz="6000" b="1" spc="300" dirty="0">
              <a:ln w="13462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dist="12700" dir="2700000" algn="bl" rotWithShape="0">
                  <a:srgbClr val="FFFF66"/>
                </a:outerShdw>
              </a:effectLst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731467"/>
            <a:ext cx="12191999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am-ET" sz="2000" b="1" dirty="0">
                <a:solidFill>
                  <a:srgbClr val="536E69"/>
                </a:solidFill>
                <a:latin typeface="Comic Sans MS" panose="030F0702030302020204" pitchFamily="66" charset="0"/>
              </a:rPr>
              <a:t>ስለ ወንጌልም በሰንሰለት መልእክተኛ የሆንሁ፥ መናገር እንደሚገባኝ ስለ እርሱ በግልጥ እናገር ዘንድ ለምኑ።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am-ET" sz="2000" b="1" i="0" u="none" strike="noStrike" kern="1200" cap="none" spc="0" normalizeH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</a:rPr>
              <a:t>(</a:t>
            </a:r>
            <a:r>
              <a:rPr lang="am-ET" sz="1600" b="1" dirty="0">
                <a:solidFill>
                  <a:srgbClr val="536E69"/>
                </a:solidFill>
                <a:latin typeface="Comic Sans MS" panose="030F0702030302020204" pitchFamily="66" charset="0"/>
              </a:rPr>
              <a:t>ኤፌሶን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6:20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04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ለክርስቶስ መልዕክተኛ ወይም አምባሳደር ለመሆን ከወሰነበት ጊዜ አንስቶ የጳውሎስ ሕይወት 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አልጋ በአልጋ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አልነበረም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(2 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ቆሮ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6:4-5)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80714" y="3739053"/>
            <a:ext cx="67515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በእነዚህ ሁሉ ፈተናዎች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ጳውሎስ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ረድኤተ ቢስ እንደሆነ ተሰምቶት አያውቅም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(2 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ቆሮ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4:7-9)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በነፃነት መስበክ ሲከለከል ደግሞ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“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በሰንሰለት የሆነ መልዕክተኛ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ለመሆን ቆረጠ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ኤፌ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6:20)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92128" y="4803375"/>
            <a:ext cx="58501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ወንጌልን በመስበካችን ፈተና በሚደርስብን ጊዜ ቃሉን በልቦናችን እያሰላሰልን እምነታችንን በሙሉ በእግዚአብሔር ላይ ማድረግን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ከጳውሎስ ሕይወት እንማራለን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(2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ጢሞ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2:15)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ኃይልንና ድፍረትን የሚሰጠን አጽናኙ መንፈስ ቅዱስንም መጠማጠም ያስፈልገናል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am-ET" sz="2000" b="1" noProof="0" dirty="0">
                <a:solidFill>
                  <a:prstClr val="black"/>
                </a:solidFill>
                <a:latin typeface="Aptos" panose="02110004020202020204"/>
              </a:rPr>
              <a:t>ዘካ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4:6)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7" y="2059178"/>
            <a:ext cx="60267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መጽሐፍ ቅዱስ ጳውሎስ ወደ ሮም ከመወሰዱ በፊት ወደ እስር ሶስት ጊዜ  ብቻ መወሰዱን ይዘግብልናል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አንደኛ በፊልጵስዮስ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የሐዋ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16:22-24)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፣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ሁለተኛ በኢየሩሳሌም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የሐዋ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23:10)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፣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ሶስተኛ ደግሞ በቄሳርያ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የሐዋ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23:33-35)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ታስሮአል።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ነገር ግን እነዚህ ብቻ አለመሆናቸውን በእርግጠኝነት መናገር እንችላለን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(2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ቆሮ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11:23)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37869" y="2787050"/>
            <a:ext cx="36181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am-ET" sz="4400" b="1" dirty="0">
                <a:solidFill>
                  <a:srgbClr val="2F5882"/>
                </a:solidFill>
              </a:rPr>
              <a:t>የመልዕክቱ ተቀባዮች</a:t>
            </a:r>
            <a:endParaRPr lang="en" sz="4400" b="1" dirty="0">
              <a:solidFill>
                <a:srgbClr val="2F5882"/>
              </a:solidFill>
              <a:latin typeface="Aptos Display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359059" y="691783"/>
            <a:ext cx="747388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</a:t>
            </a:r>
            <a:r>
              <a:rPr lang="am-ET" sz="3200" b="1" noProof="0" dirty="0">
                <a:solidFill>
                  <a:prstClr val="black"/>
                </a:solidFill>
                <a:latin typeface="Constantia" panose="02030602050306030303" pitchFamily="18" charset="0"/>
              </a:rPr>
              <a:t>ሐዋርያው ጳውሎስ በልፋቱ ለተለወጡት ሰዎች ጥልቅ የሆነ የኃላፊነት ስሜት ይሰማው ነበር</a:t>
            </a:r>
            <a:r>
              <a:rPr lang="am-ET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።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am-ET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ከምንም ነገር በላይ ታማኝ እንዲሆኑ ይመኛል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"</a:t>
            </a:r>
            <a:r>
              <a:rPr lang="am-ET" sz="3200" dirty="0"/>
              <a:t> </a:t>
            </a:r>
            <a:r>
              <a:rPr lang="am-ET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ስለዚህም በከንቱ እንዳልሮጥሁ በከንቱም እንዳልደከምሁ</a:t>
            </a:r>
            <a:r>
              <a:rPr lang="am-ET" sz="2000" dirty="0"/>
              <a:t> </a:t>
            </a:r>
            <a:r>
              <a:rPr lang="am-ET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በክርስቶስ ቀን የምመካበት ይሆንልኛል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" </a:t>
            </a:r>
            <a:r>
              <a:rPr lang="am-ET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በማለት ይናገራል፤ ፊልጵስዩስ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2:16</a:t>
            </a:r>
            <a:r>
              <a:rPr lang="am-ET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።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am-ET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አገልግሎቱ ስለሚያስገኘው ውጤት ሲል በመንቀጠቀጥ ይሰራ ነበር።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am-ET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ግዴታውን መወጣት ባይቻለውና ቤተክርስቲያንም ደግሞ ነፍሳትን በማዳን ስራ ከእርሱ ጋራ መተባበር ባይቻላት የራሱ መዳን እንኳን አደጋ ውስጥ እንደሚወድቅ ይሰማው ነበር።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6287739" y="5954762"/>
            <a:ext cx="3545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Acts of the Apostles, p.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682854" y="-198270"/>
            <a:ext cx="6162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spcBef>
                <a:spcPts val="600"/>
              </a:spcBef>
              <a:defRPr/>
            </a:pPr>
            <a:r>
              <a:rPr lang="am-ET" sz="6000" b="1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110004020202020204"/>
              </a:rPr>
              <a:t>የፊልጵስዩስ ታሪክ</a:t>
            </a:r>
            <a:endParaRPr lang="en" sz="6000" b="1" dirty="0">
              <a:ln w="10160">
                <a:solidFill>
                  <a:srgbClr val="CC66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ptos" panose="0211000402020202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48134" y="590189"/>
            <a:ext cx="61626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am-ET" sz="20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ራእይም ለጳውሎስ በሌሊት ታየው፤ አንድ የመቄዶንያ ሰው፦ ወደ መቄዶንያ ተሻገርና እርዳን እያለ ቆሞ ሲለምነው ነበር።</a:t>
            </a:r>
            <a:r>
              <a:rPr lang="en-US" sz="20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” </a:t>
            </a:r>
            <a:r>
              <a:rPr lang="am-ET" sz="20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(</a:t>
            </a:r>
            <a:r>
              <a:rPr lang="am-ET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የሐዋርያት ሥራ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16:9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2346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2000" b="1" dirty="0">
                <a:solidFill>
                  <a:srgbClr val="002060"/>
                </a:solidFill>
                <a:latin typeface="Aptos" panose="02110004020202020204"/>
              </a:rPr>
              <a:t>የሐዋርያት ሥራ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69947" y="340149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b="1" dirty="0">
                <a:solidFill>
                  <a:prstClr val="black"/>
                </a:solidFill>
                <a:latin typeface="Aptos" panose="02110004020202020204"/>
              </a:rPr>
              <a:t>ፍርግያ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868013" y="3087172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m-E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ገላትያ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467767" y="3066662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b="1" dirty="0">
                <a:solidFill>
                  <a:prstClr val="black"/>
                </a:solidFill>
                <a:latin typeface="Aptos" panose="02110004020202020204"/>
              </a:rPr>
              <a:t>ሚስያ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131575" y="2601099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b="1" dirty="0">
                <a:solidFill>
                  <a:prstClr val="black"/>
                </a:solidFill>
                <a:latin typeface="Aptos" panose="02110004020202020204"/>
              </a:rPr>
              <a:t>ቢታንያ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50419" y="315131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b="1" dirty="0">
                <a:solidFill>
                  <a:prstClr val="black"/>
                </a:solidFill>
                <a:latin typeface="Aptos" panose="02110004020202020204"/>
              </a:rPr>
              <a:t>ጢሮአዳ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63462" y="2941349"/>
            <a:ext cx="558847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759328" y="1559684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b="1" dirty="0">
                <a:solidFill>
                  <a:prstClr val="black"/>
                </a:solidFill>
                <a:latin typeface="Aptos" panose="02110004020202020204"/>
              </a:rPr>
              <a:t>የመቄዶንያ ግዛት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7214877" y="2861667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b="1" dirty="0">
                <a:solidFill>
                  <a:prstClr val="black"/>
                </a:solidFill>
                <a:latin typeface="Aptos" panose="02110004020202020204"/>
              </a:rPr>
              <a:t>ሳሞትራቄ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108070" y="2879735"/>
            <a:ext cx="843787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943844" y="216330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b="1" noProof="0" dirty="0">
                <a:solidFill>
                  <a:prstClr val="black"/>
                </a:solidFill>
                <a:latin typeface="Aptos" panose="02110004020202020204"/>
              </a:rPr>
              <a:t>ናጱሌ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768533" y="2258514"/>
            <a:ext cx="941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b="1" dirty="0">
                <a:solidFill>
                  <a:srgbClr val="00CC99">
                    <a:lumMod val="75000"/>
                  </a:srgbClr>
                </a:solidFill>
                <a:latin typeface="Aptos" panose="02110004020202020204"/>
              </a:rPr>
              <a:t>ፊልጵስዩስ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00CC99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5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ጳውሎስ በሁለተኛው የአገልግሎት ጉዞው ላይ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እቅዱ ይቀየር ዘንድ ግድ አለው።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 መንፈስ ቅዱስ እርምጃውን ሲመራ ነበር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የሐዋርያት ሥራ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16:6-12):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1711733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928952" y="5597692"/>
            <a:ext cx="6162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m-ET" sz="2000" b="1" dirty="0">
                <a:solidFill>
                  <a:prstClr val="black"/>
                </a:solidFill>
                <a:latin typeface="Aptos" panose="02110004020202020204"/>
              </a:rPr>
              <a:t>መንፈስ ቅዱስ በአውሮፓ ወንጌል መሰበክ እንዲጀምር የመረጠው ሥፍራ ፊልጵስዩስ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ነበር።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ፊልጵስዩስ ታላቅ የሮማውያን ከተማ በመሆኗ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m-E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ዜጎቿ በውልደት የሮም ዜግነትን የተቀበሉና ከግብር ነፃ የሆኑ ነበሩ።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1166</Words>
  <Application>Microsoft Office PowerPoint</Application>
  <PresentationFormat>Panorámica</PresentationFormat>
  <Paragraphs>78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513</cp:revision>
  <dcterms:created xsi:type="dcterms:W3CDTF">2025-12-27T23:49:19Z</dcterms:created>
  <dcterms:modified xsi:type="dcterms:W3CDTF">2025-12-31T05:57:48Z</dcterms:modified>
</cp:coreProperties>
</file>