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am-E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መሄድ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ከክርስቶስ ጋር መኖር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am-E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መኖር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ለቤተክርስቲያን ጥቅም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am-ET" sz="2000" b="1" dirty="0"/>
            <a:t>በመንፈስ ድሃ መሆን </a:t>
          </a:r>
          <a:endParaRPr lang="en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am-ET" sz="2000" b="1" dirty="0"/>
            <a:t>የዋህ መሆን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am-ET" sz="2000" b="1" dirty="0"/>
            <a:t>ጽድቅን መራብና መጠማት</a:t>
          </a:r>
          <a:endParaRPr lang="en" sz="20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am-ET" sz="2000" b="1" dirty="0"/>
            <a:t>መሃሪ መሆን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am-ET" sz="2000" b="1" dirty="0"/>
            <a:t>ልበ ንጹህ መሆን</a:t>
          </a:r>
          <a:endParaRPr lang="en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am-ET" sz="2000" b="1" dirty="0"/>
            <a:t>ሰላምን መፍጠር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am-ET" sz="2000" b="1" dirty="0"/>
            <a:t>ሌላኛውን ጉንጭ ለመስጠት መፍቀድ</a:t>
          </a:r>
          <a:endParaRPr lang="en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am-ET" sz="2000" b="1" dirty="0"/>
            <a:t>ጠላቶችን መውደድ</a:t>
          </a:r>
          <a:endParaRPr lang="en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am-ET" sz="2000" b="1" dirty="0"/>
            <a:t>የሚራገሙትን መመረቅ</a:t>
          </a:r>
          <a:endParaRPr lang="en" sz="20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am-ET" sz="2000" b="1" dirty="0"/>
            <a:t>ለሚጠሉት መልካምን ማድረግ</a:t>
          </a:r>
          <a:endParaRPr lang="en" sz="20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am-ET" sz="2000" b="1" dirty="0"/>
            <a:t>አፍቃሪና ቸር መሆን</a:t>
          </a:r>
          <a:endParaRPr lang="en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am-ET" sz="2000" b="1" dirty="0"/>
            <a:t>ትሁትና ገር መሆን</a:t>
          </a:r>
          <a:endParaRPr lang="en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am-ET" sz="2000" b="1" dirty="0"/>
            <a:t>ወዘተ</a:t>
          </a:r>
          <a:r>
            <a:rPr lang="en" sz="2000" b="1" dirty="0"/>
            <a:t>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መሄድ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ከክርስቶስ ጋር መኖር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መኖር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ለቤተክርስቲያን ጥቅም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277"/>
          <a:ext cx="4552336" cy="4142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በመንፈስ ድሃ መሆን </a:t>
          </a:r>
          <a:endParaRPr lang="en" sz="2000" b="1" kern="1200" dirty="0"/>
        </a:p>
      </dsp:txBody>
      <dsp:txXfrm>
        <a:off x="20222" y="20499"/>
        <a:ext cx="4511892" cy="373801"/>
      </dsp:txXfrm>
    </dsp:sp>
    <dsp:sp modelId="{CF7405FA-29A5-4AC8-81EA-015E145AB192}">
      <dsp:nvSpPr>
        <dsp:cNvPr id="0" name=""/>
        <dsp:cNvSpPr/>
      </dsp:nvSpPr>
      <dsp:spPr>
        <a:xfrm>
          <a:off x="0" y="426771"/>
          <a:ext cx="4552336" cy="414245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የዋህ መሆን</a:t>
          </a:r>
          <a:endParaRPr lang="en" sz="2000" b="1" kern="1200" dirty="0"/>
        </a:p>
      </dsp:txBody>
      <dsp:txXfrm>
        <a:off x="20222" y="446993"/>
        <a:ext cx="4511892" cy="373801"/>
      </dsp:txXfrm>
    </dsp:sp>
    <dsp:sp modelId="{A79F61FF-67C8-4E94-A7F4-EF124B0472CE}">
      <dsp:nvSpPr>
        <dsp:cNvPr id="0" name=""/>
        <dsp:cNvSpPr/>
      </dsp:nvSpPr>
      <dsp:spPr>
        <a:xfrm>
          <a:off x="0" y="853266"/>
          <a:ext cx="4552336" cy="414245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ጽድቅን መራብና መጠማት</a:t>
          </a:r>
          <a:endParaRPr lang="en" sz="2000" b="1" kern="1200" dirty="0"/>
        </a:p>
      </dsp:txBody>
      <dsp:txXfrm>
        <a:off x="20222" y="873488"/>
        <a:ext cx="4511892" cy="373801"/>
      </dsp:txXfrm>
    </dsp:sp>
    <dsp:sp modelId="{1B20B733-CB77-40DA-9183-28D7BCA4FFD3}">
      <dsp:nvSpPr>
        <dsp:cNvPr id="0" name=""/>
        <dsp:cNvSpPr/>
      </dsp:nvSpPr>
      <dsp:spPr>
        <a:xfrm>
          <a:off x="0" y="1279760"/>
          <a:ext cx="4552336" cy="414245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መሃሪ መሆን</a:t>
          </a:r>
          <a:endParaRPr lang="en" sz="2000" b="1" kern="1200" dirty="0"/>
        </a:p>
      </dsp:txBody>
      <dsp:txXfrm>
        <a:off x="20222" y="1299982"/>
        <a:ext cx="4511892" cy="373801"/>
      </dsp:txXfrm>
    </dsp:sp>
    <dsp:sp modelId="{11CD8606-9A25-41B4-BD22-9840D73DAD43}">
      <dsp:nvSpPr>
        <dsp:cNvPr id="0" name=""/>
        <dsp:cNvSpPr/>
      </dsp:nvSpPr>
      <dsp:spPr>
        <a:xfrm>
          <a:off x="0" y="1706255"/>
          <a:ext cx="4552336" cy="414245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ልበ ንጹህ መሆን</a:t>
          </a:r>
          <a:endParaRPr lang="en" sz="2000" b="1" kern="1200" dirty="0"/>
        </a:p>
      </dsp:txBody>
      <dsp:txXfrm>
        <a:off x="20222" y="1726477"/>
        <a:ext cx="4511892" cy="373801"/>
      </dsp:txXfrm>
    </dsp:sp>
    <dsp:sp modelId="{0017A204-F19F-40B4-90D9-23A7DA14A727}">
      <dsp:nvSpPr>
        <dsp:cNvPr id="0" name=""/>
        <dsp:cNvSpPr/>
      </dsp:nvSpPr>
      <dsp:spPr>
        <a:xfrm>
          <a:off x="0" y="2132749"/>
          <a:ext cx="4552336" cy="414245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ሰላምን መፍጠር</a:t>
          </a:r>
          <a:endParaRPr lang="en" sz="2000" b="1" kern="1200" dirty="0"/>
        </a:p>
      </dsp:txBody>
      <dsp:txXfrm>
        <a:off x="20222" y="2152971"/>
        <a:ext cx="4511892" cy="373801"/>
      </dsp:txXfrm>
    </dsp:sp>
    <dsp:sp modelId="{C504EBED-2F60-4EB8-B9BD-90F2F5E8998B}">
      <dsp:nvSpPr>
        <dsp:cNvPr id="0" name=""/>
        <dsp:cNvSpPr/>
      </dsp:nvSpPr>
      <dsp:spPr>
        <a:xfrm>
          <a:off x="0" y="2559244"/>
          <a:ext cx="4552336" cy="414245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ሌላኛውን ጉንጭ ለመስጠት መፍቀድ</a:t>
          </a:r>
          <a:endParaRPr lang="en" sz="2000" b="1" kern="1200" dirty="0"/>
        </a:p>
      </dsp:txBody>
      <dsp:txXfrm>
        <a:off x="20222" y="2579466"/>
        <a:ext cx="4511892" cy="373801"/>
      </dsp:txXfrm>
    </dsp:sp>
    <dsp:sp modelId="{FB3B242C-B012-4820-983A-469EDDD96845}">
      <dsp:nvSpPr>
        <dsp:cNvPr id="0" name=""/>
        <dsp:cNvSpPr/>
      </dsp:nvSpPr>
      <dsp:spPr>
        <a:xfrm>
          <a:off x="0" y="2985738"/>
          <a:ext cx="4552336" cy="414245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ጠላቶችን መውደድ</a:t>
          </a:r>
          <a:endParaRPr lang="en" sz="2000" b="1" kern="1200" dirty="0"/>
        </a:p>
      </dsp:txBody>
      <dsp:txXfrm>
        <a:off x="20222" y="3005960"/>
        <a:ext cx="4511892" cy="373801"/>
      </dsp:txXfrm>
    </dsp:sp>
    <dsp:sp modelId="{A0131B4B-270C-496D-855B-7EA2741A0492}">
      <dsp:nvSpPr>
        <dsp:cNvPr id="0" name=""/>
        <dsp:cNvSpPr/>
      </dsp:nvSpPr>
      <dsp:spPr>
        <a:xfrm>
          <a:off x="0" y="3412232"/>
          <a:ext cx="4552336" cy="414245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የሚራገሙትን መመረቅ</a:t>
          </a:r>
          <a:endParaRPr lang="en" sz="2000" b="1" kern="1200" dirty="0"/>
        </a:p>
      </dsp:txBody>
      <dsp:txXfrm>
        <a:off x="20222" y="3432454"/>
        <a:ext cx="4511892" cy="373801"/>
      </dsp:txXfrm>
    </dsp:sp>
    <dsp:sp modelId="{CEAA776C-8B24-4DC1-B312-AB0E31048D47}">
      <dsp:nvSpPr>
        <dsp:cNvPr id="0" name=""/>
        <dsp:cNvSpPr/>
      </dsp:nvSpPr>
      <dsp:spPr>
        <a:xfrm>
          <a:off x="0" y="3838727"/>
          <a:ext cx="4552336" cy="414245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ለሚጠሉት መልካምን ማድረግ</a:t>
          </a:r>
          <a:endParaRPr lang="en" sz="2000" b="1" kern="1200" dirty="0"/>
        </a:p>
      </dsp:txBody>
      <dsp:txXfrm>
        <a:off x="20222" y="3858949"/>
        <a:ext cx="4511892" cy="373801"/>
      </dsp:txXfrm>
    </dsp:sp>
    <dsp:sp modelId="{B4020DE7-C031-47F9-8BF7-26F150AE38EA}">
      <dsp:nvSpPr>
        <dsp:cNvPr id="0" name=""/>
        <dsp:cNvSpPr/>
      </dsp:nvSpPr>
      <dsp:spPr>
        <a:xfrm>
          <a:off x="0" y="4265221"/>
          <a:ext cx="4552336" cy="414245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አፍቃሪና ቸር መሆን</a:t>
          </a:r>
          <a:endParaRPr lang="en" sz="2000" b="1" kern="1200" dirty="0"/>
        </a:p>
      </dsp:txBody>
      <dsp:txXfrm>
        <a:off x="20222" y="4285443"/>
        <a:ext cx="4511892" cy="373801"/>
      </dsp:txXfrm>
    </dsp:sp>
    <dsp:sp modelId="{1866F153-6C31-41A7-B10F-4C46FA2B11A6}">
      <dsp:nvSpPr>
        <dsp:cNvPr id="0" name=""/>
        <dsp:cNvSpPr/>
      </dsp:nvSpPr>
      <dsp:spPr>
        <a:xfrm>
          <a:off x="0" y="4691716"/>
          <a:ext cx="4552336" cy="414245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ትሁትና ገር መሆን</a:t>
          </a:r>
          <a:endParaRPr lang="en" sz="2000" b="1" kern="1200" dirty="0"/>
        </a:p>
      </dsp:txBody>
      <dsp:txXfrm>
        <a:off x="20222" y="4711938"/>
        <a:ext cx="4511892" cy="373801"/>
      </dsp:txXfrm>
    </dsp:sp>
    <dsp:sp modelId="{9CAAA3BE-A63B-46CC-BAB5-05A28116553D}">
      <dsp:nvSpPr>
        <dsp:cNvPr id="0" name=""/>
        <dsp:cNvSpPr/>
      </dsp:nvSpPr>
      <dsp:spPr>
        <a:xfrm>
          <a:off x="0" y="5118210"/>
          <a:ext cx="4552336" cy="414245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ወዘተ</a:t>
          </a:r>
          <a:r>
            <a:rPr lang="en" sz="2000" b="1" kern="1200" dirty="0"/>
            <a:t>.</a:t>
          </a:r>
        </a:p>
      </dsp:txBody>
      <dsp:txXfrm>
        <a:off x="20222" y="5138432"/>
        <a:ext cx="4511892" cy="373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10324" y="87631"/>
            <a:ext cx="376237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am-ET" sz="80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ሕይወት እና ሞት</a:t>
            </a:r>
            <a:endParaRPr lang="en" sz="80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m-ET" b="1" dirty="0">
                <a:solidFill>
                  <a:srgbClr val="705248"/>
                </a:solidFill>
              </a:rPr>
              <a:t>ትምህርት</a:t>
            </a:r>
            <a:r>
              <a:rPr lang="en" b="1" dirty="0">
                <a:solidFill>
                  <a:srgbClr val="705248"/>
                </a:solidFill>
              </a:rPr>
              <a:t> 3 </a:t>
            </a:r>
            <a:r>
              <a:rPr lang="am-ET" b="1" dirty="0">
                <a:solidFill>
                  <a:srgbClr val="705248"/>
                </a:solidFill>
              </a:rPr>
              <a:t>ለ</a:t>
            </a:r>
            <a:r>
              <a:rPr lang="en" b="1" dirty="0">
                <a:solidFill>
                  <a:srgbClr val="705248"/>
                </a:solidFill>
              </a:rPr>
              <a:t> </a:t>
            </a:r>
            <a:r>
              <a:rPr lang="am-ET" b="1" dirty="0">
                <a:solidFill>
                  <a:srgbClr val="705248"/>
                </a:solidFill>
              </a:rPr>
              <a:t>ጥር</a:t>
            </a:r>
            <a:r>
              <a:rPr lang="en" b="1" dirty="0">
                <a:solidFill>
                  <a:srgbClr val="705248"/>
                </a:solidFill>
              </a:rPr>
              <a:t> 09</a:t>
            </a:r>
            <a:r>
              <a:rPr lang="am-ET" b="1" dirty="0">
                <a:solidFill>
                  <a:srgbClr val="705248"/>
                </a:solidFill>
              </a:rPr>
              <a:t>፣</a:t>
            </a:r>
            <a:r>
              <a:rPr lang="en" b="1" dirty="0">
                <a:solidFill>
                  <a:srgbClr val="705248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5400" b="1" dirty="0">
                <a:ln/>
                <a:solidFill>
                  <a:schemeClr val="accent1"/>
                </a:solidFill>
              </a:rPr>
              <a:t>ለወንጌሉ በአንድነት መጋደል</a:t>
            </a:r>
            <a:endParaRPr lang="en" sz="54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739507"/>
            <a:ext cx="11287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ይሁን እንጂ፥ መጥቼ ባያችሁ ወይም ብርቅ፥ በአንድ ልብ ስለ ወንጌል ሃይማኖት አብራችሁ እየተጋደላችሁ፥ በአንድ መንፈስ እንድትቆሙ</a:t>
            </a:r>
            <a:r>
              <a:rPr lang="en-US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. . . </a:t>
            </a:r>
            <a:r>
              <a:rPr lang="en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76483F"/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1:27</a:t>
            </a:r>
            <a:r>
              <a:rPr lang="am-ET" sz="1600" b="1" dirty="0">
                <a:solidFill>
                  <a:srgbClr val="76483F"/>
                </a:solidFill>
                <a:latin typeface="Comic Sans MS" panose="030F0702030302020204" pitchFamily="66" charset="0"/>
              </a:rPr>
              <a:t>ሀ</a:t>
            </a:r>
            <a:r>
              <a:rPr lang="en" sz="1600" b="1" dirty="0">
                <a:solidFill>
                  <a:srgbClr val="76483F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ፃድቅና ቀና ሆኖ መኖር ውጊያ የሌለው ሕይወት ይሆናል ማለት አይደለም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1:30)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ነገር ግን በተቃራኒው እግዚአብሔር</a:t>
            </a:r>
            <a:r>
              <a:rPr lang="en" sz="2000" b="1" dirty="0"/>
              <a:t> “</a:t>
            </a:r>
            <a:r>
              <a:rPr lang="am-ET" sz="2000" b="1" dirty="0"/>
              <a:t>በምድር ላይ እንደ እርሱ ፍጹምና ቅን፥ እግዚአብሔርንም የሚፈራ፥ ከክፋትም የራቀ</a:t>
            </a:r>
            <a:r>
              <a:rPr lang="en" sz="2000" b="1" dirty="0"/>
              <a:t>” </a:t>
            </a:r>
            <a:r>
              <a:rPr lang="am-ET" sz="2000" b="1" dirty="0"/>
              <a:t>ብሎ የመሰከረለት ሰው ኢዮብ እንኳን </a:t>
            </a:r>
            <a:r>
              <a:rPr lang="en" sz="2000" b="1" dirty="0"/>
              <a:t>(</a:t>
            </a:r>
            <a:r>
              <a:rPr lang="am-ET" sz="2000" b="1" dirty="0"/>
              <a:t>ኢዮብ</a:t>
            </a:r>
            <a:r>
              <a:rPr lang="en" sz="2000" b="1" dirty="0"/>
              <a:t> 1:8)</a:t>
            </a:r>
            <a:r>
              <a:rPr lang="am-ET" sz="2000" b="1" dirty="0"/>
              <a:t> ከጠላት በመጣ ውጊያ በእጅጉ እንደተሰቃየ እናያለን።</a:t>
            </a:r>
            <a:endParaRPr lang="en" sz="2000" b="1" dirty="0"/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165143"/>
            <a:ext cx="6456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ከክፉ ጋር ውጊያ ሲገጥመን እኛን የሚቃወሙንን አይተን መደናገጥ አይገባንም 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1:28)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ክርስቶስ በመስቀል ላይ ጦርነቱን አስቀድሞ ስላሸነፈ ሰይጣን የተሸነፈ ጠላት መሆኑን ሁል ጊዜ እናስታውስ</a:t>
            </a:r>
            <a:r>
              <a:rPr lang="en" sz="2000" b="1" dirty="0"/>
              <a:t> (</a:t>
            </a:r>
            <a:r>
              <a:rPr lang="am-ET" sz="2000" b="1" dirty="0"/>
              <a:t>ሉቃ</a:t>
            </a:r>
            <a:r>
              <a:rPr lang="en" sz="2000" b="1" dirty="0"/>
              <a:t> 10:18</a:t>
            </a:r>
            <a:r>
              <a:rPr lang="am-ET" sz="2000" b="1" dirty="0"/>
              <a:t>፤</a:t>
            </a:r>
            <a:r>
              <a:rPr lang="en" sz="2000" b="1" dirty="0"/>
              <a:t> </a:t>
            </a:r>
            <a:r>
              <a:rPr lang="am-ET" sz="2000" b="1" dirty="0"/>
              <a:t>ቆላ</a:t>
            </a:r>
            <a:r>
              <a:rPr lang="en" sz="2000" b="1" dirty="0"/>
              <a:t> 2:15)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478034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የዓላማ አንድነትን ከጸሎትና ከቃል ጥናት ጋር አጣምረን መያዝ አለብን</a:t>
            </a:r>
            <a:r>
              <a:rPr lang="en" sz="2000" b="1" dirty="0"/>
              <a:t> (</a:t>
            </a:r>
            <a:r>
              <a:rPr lang="am-ET" sz="2000" b="1" dirty="0"/>
              <a:t>ኤፌ</a:t>
            </a:r>
            <a:r>
              <a:rPr lang="en" sz="2000" b="1" dirty="0"/>
              <a:t> 6:18</a:t>
            </a:r>
            <a:r>
              <a:rPr lang="am-ET" sz="2000" b="1" dirty="0"/>
              <a:t>፤</a:t>
            </a:r>
            <a:r>
              <a:rPr lang="en" sz="2000" b="1" dirty="0"/>
              <a:t> </a:t>
            </a:r>
            <a:r>
              <a:rPr lang="am-ET" sz="2000" b="1" dirty="0"/>
              <a:t>ፊል</a:t>
            </a:r>
            <a:r>
              <a:rPr lang="en" sz="2000" b="1" dirty="0"/>
              <a:t> 2:16)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483147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እኛም በያዝነው ጦርነት ውስጥ አንድነት ቁልፍ ሚናን ይጫወታል።</a:t>
            </a:r>
            <a:r>
              <a:rPr lang="en" sz="2000" b="1" dirty="0"/>
              <a:t> </a:t>
            </a:r>
            <a:r>
              <a:rPr lang="am-ET" sz="2000" b="1" dirty="0"/>
              <a:t>ጳውሎስ ወንጌሉን ለማስከበር በጋራ እንድንዋጋ ግድ ይለናል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1:27</a:t>
            </a:r>
            <a:r>
              <a:rPr lang="am-ET" sz="2000" b="1" dirty="0"/>
              <a:t>ሀ</a:t>
            </a:r>
            <a:r>
              <a:rPr lang="en" sz="2000" b="1" dirty="0"/>
              <a:t>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89327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በጌታችን እርሻ ውስጥ ስንት ዓመታትን አስቆጥረን ይሆን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ለገዢያችንስ ምን ትርፍን አስገኝተናል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የሚያጤኑት የእግዚአብሔር ዓይኖች እንዴት አግኝተውን ይሆን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ፈሪሃ እግዚአብሔርን፣ ፍቅርን፣ ትህትናን፣ በእግዚአብሔር መታመንን እየጨመርን ነው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ለምሕረቶቹ ሁሉ ምስጋናን እናመጣለን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በዙርያችን ያሉትን ለመባረክ ምኞታችን ነውን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በቤተሰቦቻችን ውስጥ የኢየሱስን መንፈስ እንገልጣለን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የእርሱን ቃል ለልጆቻችን እያስተማርንና የእግዚአብሔርን ድንቅ ሥራ እንዲያውቁ እያደረግን ነውን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ክርስቲያን መልካም በመሆንና መልካምን በማድረግ ኢየሱስን መወከል አለበት።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ያን ጊዜ የሰማይ ወራሽ የሆነ የእግዚአብሔር ልጅ መሆኑን የሚያስመሰክር በሕይወቱ ውስጥ መልካም መዓዛ፣ በባህሪው ውስጥ ደግሞ ውበት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am-ET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ይገለጣል።</a:t>
            </a: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428178"/>
            <a:ext cx="316752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60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ለእኔ ሕይወት ክርስቶስ፥ ሞትም ጥቅም ነውና።</a:t>
            </a: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ፊልጵስዩስ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1:21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ለክርስቶስ መኖር ወይስ መሞት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የክርስቶስ በጳውሎስ መክበር</a:t>
            </a:r>
            <a:r>
              <a:rPr lang="en" sz="2000" b="1" dirty="0"/>
              <a:t> (</a:t>
            </a:r>
            <a:r>
              <a:rPr lang="am-ET" sz="2000" b="1" dirty="0"/>
              <a:t>ፊልጵስዩስ</a:t>
            </a:r>
            <a:r>
              <a:rPr lang="en" sz="2000" b="1" dirty="0"/>
              <a:t> 1:10-20, 25-26)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ለክርስቶስ መኖር ወይም መሞት</a:t>
            </a:r>
            <a:r>
              <a:rPr lang="en" sz="2000" b="1" dirty="0"/>
              <a:t> (</a:t>
            </a:r>
            <a:r>
              <a:rPr lang="am-ET" sz="2000" b="1" dirty="0"/>
              <a:t>ፊልጵስዩስ</a:t>
            </a:r>
            <a:r>
              <a:rPr lang="en" sz="2000" b="1" dirty="0"/>
              <a:t> 1:21-22)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የጳውሎስ በሁለት ሐሳብ መከፈል</a:t>
            </a:r>
            <a:r>
              <a:rPr lang="en" sz="2000" b="1" dirty="0"/>
              <a:t> (</a:t>
            </a:r>
            <a:r>
              <a:rPr lang="am-ET" sz="2000" b="1" dirty="0"/>
              <a:t>ፊልጵስዩስ</a:t>
            </a:r>
            <a:r>
              <a:rPr lang="en" sz="2000" b="1" dirty="0"/>
              <a:t>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ለክርስቶስ መኖር ማለት ምን ማለት ነው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ለወንጌሉ የሚመጥን ባህሪን ማሳየት</a:t>
            </a:r>
            <a:r>
              <a:rPr lang="en" sz="2000" b="1" dirty="0"/>
              <a:t> (</a:t>
            </a:r>
            <a:r>
              <a:rPr lang="am-ET" sz="2000" b="1" dirty="0"/>
              <a:t>ፊልጵስዩስ</a:t>
            </a:r>
            <a:r>
              <a:rPr lang="en" sz="2000" b="1" dirty="0"/>
              <a:t> 1:27</a:t>
            </a:r>
            <a:r>
              <a:rPr lang="am-ET" sz="2000" b="1" dirty="0"/>
              <a:t>ሀ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ለወንጌሉ በአንድነት መጋደል</a:t>
            </a:r>
            <a:r>
              <a:rPr lang="en" sz="2000" b="1" dirty="0"/>
              <a:t> (</a:t>
            </a:r>
            <a:r>
              <a:rPr lang="am-ET" sz="2000" b="1" dirty="0"/>
              <a:t>ፊልጵስዩስ</a:t>
            </a:r>
            <a:r>
              <a:rPr lang="en" sz="2000" b="1" dirty="0"/>
              <a:t> 1:27</a:t>
            </a:r>
            <a:r>
              <a:rPr lang="am-ET" sz="2000" b="1" dirty="0"/>
              <a:t>ለ</a:t>
            </a:r>
            <a:r>
              <a:rPr lang="en" sz="2000" b="1" dirty="0"/>
              <a:t>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ከጨካኙ የሮማ ንጉሥ ከኒሮ </a:t>
            </a:r>
            <a:r>
              <a:rPr lang="en" sz="2000" b="1" dirty="0"/>
              <a:t> </a:t>
            </a:r>
            <a:r>
              <a:rPr lang="am-ET" sz="2000" b="1" dirty="0"/>
              <a:t>ፍርድን እየጠበቀ ነበር።</a:t>
            </a:r>
            <a:r>
              <a:rPr lang="en" sz="2000" b="1" dirty="0"/>
              <a:t> </a:t>
            </a:r>
            <a:r>
              <a:rPr lang="am-ET" sz="2000" b="1" dirty="0"/>
              <a:t>የወደፊት እጣ ፈንታው የሚወስነው በፍትሕ ሳይሆን በቄሳር ስሜት ነበር።</a:t>
            </a:r>
            <a:endParaRPr lang="en" sz="2000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ስለዚህም መታሰሩ ጠቃሚ እንደነበር እንዲሁ የእርሱ ሞት ለወንጌሉ ጠቃሚ ቢሆን ለክርስቶስ ሕይወቱን ሊሰጥ ፈቃደኛ ነበር።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ዳሩ ግን</a:t>
            </a:r>
            <a:r>
              <a:rPr lang="en" sz="2000" b="1" dirty="0"/>
              <a:t> </a:t>
            </a:r>
            <a:r>
              <a:rPr lang="am-ET" sz="2000" b="1" dirty="0"/>
              <a:t>እጣ ፈንታው በኒሮ እጅ ሳይሆን በእግዚአብሔር እጅ እንደሆነ ጳውሎስ ያውቅ ነበር።</a:t>
            </a:r>
            <a:r>
              <a:rPr lang="en" sz="2000" b="1" dirty="0"/>
              <a:t> </a:t>
            </a:r>
            <a:r>
              <a:rPr lang="am-ET" sz="2000" b="1" dirty="0"/>
              <a:t>ከዚህም የተነሳ</a:t>
            </a:r>
            <a:r>
              <a:rPr lang="en" sz="2000" b="1" dirty="0"/>
              <a:t> </a:t>
            </a:r>
            <a:r>
              <a:rPr lang="am-ET" sz="2000" b="1" dirty="0"/>
              <a:t>በቤተክርስቲያኖች ለእርሱ ጸሎት ስለሚቀርብ ነፃ እንደሚወጣ እርግጠኛ ነበር።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ለክርስቶስ መኖር ወይስ መሞት</a:t>
            </a:r>
            <a:r>
              <a:rPr lang="en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0" y="-7753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am-ET" sz="6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የክርስቶስ በጳውሎስ መክበር</a:t>
            </a:r>
            <a:r>
              <a:rPr lang="en" sz="6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ይህ ናፍቆቴ ተስፋዬም ነውና፤ በአንድ ነገር እንኳ አላፍርም ነገር ግን በሕይወት ብኖር ወይም ብሞት፥ ክርስቶስ በግልጥነት ሁሉ እንደ ወትሮው አሁን ደግሞ በስጋዬ ይከብራል።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1:20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</a:t>
            </a:r>
            <a:r>
              <a:rPr lang="en" sz="2000" b="1" dirty="0"/>
              <a:t> </a:t>
            </a:r>
            <a:r>
              <a:rPr lang="am-ET" sz="2000" b="1" dirty="0"/>
              <a:t>ባሳለፋቸው እጅግ ብዙ መከራዎች ያመሰግን</a:t>
            </a:r>
            <a:r>
              <a:rPr lang="en" sz="2000" b="1" dirty="0"/>
              <a:t> </a:t>
            </a:r>
            <a:r>
              <a:rPr lang="am-ET" sz="2000" b="1" dirty="0"/>
              <a:t>ነበር </a:t>
            </a:r>
            <a:r>
              <a:rPr lang="en" sz="2000" b="1" dirty="0"/>
              <a:t>(</a:t>
            </a:r>
            <a:r>
              <a:rPr lang="am-ET" sz="2000" b="1" dirty="0"/>
              <a:t>ቆላ</a:t>
            </a:r>
            <a:r>
              <a:rPr lang="en" sz="2000" b="1" dirty="0"/>
              <a:t> 1:24</a:t>
            </a:r>
            <a:r>
              <a:rPr lang="am-ET" sz="2000" b="1" dirty="0"/>
              <a:t>ሀ፣</a:t>
            </a:r>
            <a:r>
              <a:rPr lang="en" sz="2000" b="1" dirty="0"/>
              <a:t> 2 </a:t>
            </a:r>
            <a:r>
              <a:rPr lang="am-ET" sz="2000" b="1" dirty="0"/>
              <a:t>ቆሮ</a:t>
            </a:r>
            <a:r>
              <a:rPr lang="en" sz="2000" b="1" dirty="0"/>
              <a:t> 11:23-27)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እርግጥ ነው</a:t>
            </a:r>
            <a:r>
              <a:rPr lang="en" sz="2000" b="1" dirty="0"/>
              <a:t> </a:t>
            </a:r>
            <a:r>
              <a:rPr lang="am-ET" sz="2000" b="1" dirty="0"/>
              <a:t>የሚያመሰግንበት ምክንያት መከራዎቹ ራሳቸው ሳይሆኑ በፈተናዎቹ እንዲያልፍ ያደረጉት ምክንያቶች ናቸው፤</a:t>
            </a:r>
            <a:r>
              <a:rPr lang="en" sz="2000" b="1" dirty="0"/>
              <a:t> </a:t>
            </a:r>
            <a:r>
              <a:rPr lang="am-ET" sz="2000" b="1" dirty="0"/>
              <a:t>ከነዚህም ምክንያቶች ለክርስቶስ ቤተክርስቲያን የሚያስገኘው ጥቅም አንዱ ነው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1:24</a:t>
            </a:r>
            <a:r>
              <a:rPr lang="am-ET" sz="2000" b="1" dirty="0"/>
              <a:t>ለ፤ </a:t>
            </a:r>
            <a:r>
              <a:rPr lang="en" sz="2000" b="1" dirty="0"/>
              <a:t>2 </a:t>
            </a:r>
            <a:r>
              <a:rPr lang="am-ET" sz="2000" b="1" dirty="0"/>
              <a:t>ቆላ</a:t>
            </a:r>
            <a:r>
              <a:rPr lang="en" sz="2000" b="1" dirty="0"/>
              <a:t> 11:28)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784441"/>
            <a:ext cx="983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በፊልጵስዩስ መልዕክቱ ላይ በወቅቱ ተስፋ ያደረገው ክርስቶስን በሞቱ ማክበር ሳይሆን</a:t>
            </a:r>
            <a:r>
              <a:rPr lang="en" sz="2000" b="1" dirty="0"/>
              <a:t> </a:t>
            </a:r>
            <a:r>
              <a:rPr lang="am-ET" sz="2000" b="1" dirty="0"/>
              <a:t>በቤተክርስቲያን ጸሎትና በመንፈስ ቅዱስ ሥራ</a:t>
            </a:r>
            <a:r>
              <a:rPr lang="en" sz="2000" b="1" dirty="0"/>
              <a:t> </a:t>
            </a:r>
            <a:r>
              <a:rPr lang="am-ET" sz="2000" b="1" dirty="0"/>
              <a:t>ነፃ በመለቀቅ ክርስቶስን በሕይወት ማገልገሉን መቀጠል እንደሆነ ግልጽ አድርጎ ነበር።</a:t>
            </a:r>
            <a:r>
              <a:rPr lang="en" sz="2000" b="1" dirty="0"/>
              <a:t>                 (</a:t>
            </a:r>
            <a:r>
              <a:rPr lang="am-ET" sz="2000" b="1" dirty="0"/>
              <a:t>ፊል</a:t>
            </a:r>
            <a:r>
              <a:rPr lang="en" sz="2000" b="1" dirty="0"/>
              <a:t> 1:19</a:t>
            </a:r>
            <a:r>
              <a:rPr lang="am-ET" sz="2000" b="1" dirty="0"/>
              <a:t>፤</a:t>
            </a:r>
            <a:r>
              <a:rPr lang="en" sz="2000" b="1" dirty="0"/>
              <a:t> 25-26)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754553"/>
            <a:ext cx="5741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ኢየሱስን በመከራው ብቻ ሳይሆን በሞቱ እንኳን ሲመስለው ክርስቶስ በእርሱ ይከብር ነበር 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1:20)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6122104"/>
            <a:ext cx="983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በዓለማችን ተንሰራፍቶ ካለው ክፉ የተነሳ ክርስቶስን መስሎ መኖር አብዛኛውን ጊዜ የእርሱን መከራ መቀበል እና አንዳንድ ጊዜ ደግሞ የእርሱን ሞት መቀበልን ያጠቃልላል</a:t>
            </a:r>
            <a:r>
              <a:rPr lang="en" sz="2000" b="1" dirty="0"/>
              <a:t> (2 </a:t>
            </a:r>
            <a:r>
              <a:rPr lang="am-ET" sz="2000" b="1" dirty="0"/>
              <a:t>ጢሞ</a:t>
            </a:r>
            <a:r>
              <a:rPr lang="en" sz="2000" b="1" dirty="0"/>
              <a:t> 3:12)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-4364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ለክርስቶስ መኖር ወይም መሞት</a:t>
            </a:r>
            <a:endParaRPr lang="en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ለእኔ ሕይወት ክርስቶስ፥ ሞትም ጥቅም ነውና።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1:21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281782"/>
            <a:ext cx="560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የመከራ ሁሉ ስር የሆነው ሰማይና ምድርን የሚያጠቃልለው በመልካምና በክፉ ማለትም በክርስቶስና በሰይጣን መካከል የሚደረገው ተጋድሎ ነው።</a:t>
            </a:r>
            <a:endParaRPr lang="en" sz="2000" b="1" dirty="0"/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649136"/>
            <a:ext cx="75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ነገር ግን እኛ የምንጠቀማቸው መሳሪያዎች እንደ እውነት</a:t>
            </a:r>
            <a:r>
              <a:rPr lang="en" sz="2000" b="1" dirty="0"/>
              <a:t> </a:t>
            </a:r>
            <a:r>
              <a:rPr lang="am-ET" sz="2000" b="1" dirty="0"/>
              <a:t>እና ቸርነት</a:t>
            </a:r>
            <a:r>
              <a:rPr lang="en" sz="2000" b="1" dirty="0"/>
              <a:t> </a:t>
            </a:r>
            <a:r>
              <a:rPr lang="am-ET" sz="2000" b="1" dirty="0"/>
              <a:t>ያሉ ናቸው</a:t>
            </a:r>
            <a:r>
              <a:rPr lang="en" sz="2000" b="1" dirty="0"/>
              <a:t>(2 </a:t>
            </a:r>
            <a:r>
              <a:rPr lang="am-ET" sz="2000" b="1" dirty="0"/>
              <a:t>ቆሮ</a:t>
            </a:r>
            <a:r>
              <a:rPr lang="en" sz="2000" b="1" dirty="0"/>
              <a:t> 6:4-7)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እነዚህ </a:t>
            </a:r>
            <a:r>
              <a:rPr lang="en" sz="2000" b="1" dirty="0"/>
              <a:t>“</a:t>
            </a:r>
            <a:r>
              <a:rPr lang="am-ET" sz="2000" b="1" dirty="0"/>
              <a:t>ምሽግን ለመስበር ግን በእግዚአብሔር ፊት ብርቱ</a:t>
            </a:r>
            <a:r>
              <a:rPr lang="en" sz="2000" b="1" dirty="0"/>
              <a:t>” </a:t>
            </a:r>
            <a:r>
              <a:rPr lang="am-ET" sz="2000" b="1" dirty="0"/>
              <a:t>የሆኑ መሳሪያዎች ናቸው </a:t>
            </a:r>
            <a:r>
              <a:rPr lang="en" sz="2000" b="1" dirty="0"/>
              <a:t>(2 </a:t>
            </a:r>
            <a:r>
              <a:rPr lang="am-ET" sz="2000" b="1" dirty="0"/>
              <a:t>ቆሮ</a:t>
            </a:r>
            <a:r>
              <a:rPr lang="en" sz="2000" b="1" dirty="0"/>
              <a:t> 10:3-5)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4" y="4649594"/>
            <a:ext cx="60755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ነገር ግን  በውጊያ ውስጥ ፃድቅ ከሞተ ምን ይሆናል</a:t>
            </a:r>
            <a:r>
              <a:rPr lang="en" sz="2000" b="1" dirty="0"/>
              <a:t>? </a:t>
            </a:r>
            <a:r>
              <a:rPr lang="am-ET" sz="2000" b="1" dirty="0"/>
              <a:t>እንደ ጳውሎስ አነጋገር ይህም ለእኛ ጥቅም ነው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1:21)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311571"/>
            <a:ext cx="5609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 መንፈሳዊ ውጊያ እንደሆነ የጦርነት መሳርያዎቹም</a:t>
            </a:r>
            <a:r>
              <a:rPr lang="en" sz="2000" b="1" dirty="0"/>
              <a:t> </a:t>
            </a:r>
            <a:r>
              <a:rPr lang="am-ET" sz="2000" b="1" dirty="0"/>
              <a:t>እንዲሁ መንፈሳዊ ናቸው።</a:t>
            </a:r>
            <a:r>
              <a:rPr lang="en" sz="2000" b="1" dirty="0"/>
              <a:t> </a:t>
            </a:r>
            <a:r>
              <a:rPr lang="am-ET" sz="2000" b="1" dirty="0"/>
              <a:t>የጠላት ተከታዮች በክርስቲያኖች ላይ ሕገ ወጥ የሆኑ መሳሪያዎችን ይጠቀማሉ </a:t>
            </a:r>
            <a:r>
              <a:rPr lang="en" sz="2000" b="1" dirty="0"/>
              <a:t>(</a:t>
            </a:r>
            <a:r>
              <a:rPr lang="am-ET" sz="2000" b="1" dirty="0"/>
              <a:t>ለምሳሌ፡ ሽንገላን፣</a:t>
            </a:r>
            <a:r>
              <a:rPr lang="en" sz="2000" b="1" dirty="0"/>
              <a:t> </a:t>
            </a:r>
            <a:r>
              <a:rPr lang="am-ET" sz="2000" b="1" dirty="0"/>
              <a:t>ትችትን፣</a:t>
            </a:r>
            <a:r>
              <a:rPr lang="en" sz="2000" b="1" dirty="0"/>
              <a:t> </a:t>
            </a:r>
            <a:r>
              <a:rPr lang="am-ET" sz="2000" b="1" dirty="0"/>
              <a:t>የማህበረሰብ ግፊትን</a:t>
            </a:r>
            <a:r>
              <a:rPr lang="en" sz="2000" b="1" dirty="0"/>
              <a:t> </a:t>
            </a:r>
            <a:r>
              <a:rPr lang="en-US" sz="2000" b="1" dirty="0"/>
              <a:t>. . .</a:t>
            </a:r>
            <a:r>
              <a:rPr lang="am-ET" sz="2000" b="1" dirty="0"/>
              <a:t>ወዘተ</a:t>
            </a:r>
            <a:r>
              <a:rPr lang="en" sz="2000" b="1" dirty="0"/>
              <a:t>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563158"/>
            <a:ext cx="60755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ለክርስቶስ ታማኝ ከሆንን ሞት ከጠላት ተፅዕኖ ለዘላለም የሚያርቀንና ከሰቆቃችን ሁሉ የሚያድነን ነገር ይሆናል</a:t>
            </a:r>
            <a:r>
              <a:rPr lang="en" sz="2000" b="1" dirty="0"/>
              <a:t> (</a:t>
            </a:r>
            <a:r>
              <a:rPr lang="am-ET" sz="2000" b="1" dirty="0"/>
              <a:t>ምሳ</a:t>
            </a:r>
            <a:r>
              <a:rPr lang="en" sz="2000" b="1" dirty="0"/>
              <a:t> 14:32</a:t>
            </a:r>
            <a:r>
              <a:rPr lang="am-ET" sz="2000" b="1" dirty="0"/>
              <a:t>፤</a:t>
            </a:r>
            <a:r>
              <a:rPr lang="en" sz="2000" b="1" dirty="0"/>
              <a:t> </a:t>
            </a:r>
            <a:r>
              <a:rPr lang="am-ET" sz="2000" b="1" dirty="0"/>
              <a:t>ኢሳ</a:t>
            </a:r>
            <a:r>
              <a:rPr lang="en" sz="2000" b="1" dirty="0"/>
              <a:t> 57:1)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-1" y="-8629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am-ET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የጳውሎስ በሁለት ሐሳብ መከፈል</a:t>
            </a:r>
            <a:r>
              <a:rPr lang="en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በእነዚህም በሁለቱ እጨነቃለሁ፤ ልሄድ ከክርስቶስም ጋር ልኖር እናፍቃለሁ፥ ከሁሉ ይልቅ እጅግ የሚሻል ነውና፤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ነገር ግን በሥጋ መኖሬ ስለ እናንተ እጅግ የሚያስፈልግ ነው።</a:t>
            </a:r>
            <a:r>
              <a:rPr lang="en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1:23-24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90650"/>
            <a:ext cx="110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ከሁለት አማራጮች የቱን እንደሚመርጥ ማወቅ ተስኖት ነበር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055986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913042"/>
            <a:ext cx="6742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ይህን ጥቅስ ብቻውን ከተመለከትነው እንደሞትን ወዲያውኑ ከኢየሱስ ጋር ለመኖር እንሄዳለን የሚል ትምህርትን ጳውሎስ እያስተማረ ሊመስለን ይችላል። ይህ ደግሞ ሌሎች የመጽሐፍ ቅዱስ ክፍሎችን ይቃረናል</a:t>
            </a:r>
            <a:r>
              <a:rPr lang="en" sz="2000" b="1" dirty="0"/>
              <a:t> (</a:t>
            </a:r>
            <a:r>
              <a:rPr lang="am-ET" sz="2000" b="1" dirty="0"/>
              <a:t>መክ</a:t>
            </a:r>
            <a:r>
              <a:rPr lang="en" sz="2000" b="1" dirty="0"/>
              <a:t> 9:5</a:t>
            </a:r>
            <a:r>
              <a:rPr lang="am-ET" sz="2000" b="1" dirty="0"/>
              <a:t>፤</a:t>
            </a:r>
            <a:r>
              <a:rPr lang="en" sz="2000" b="1" dirty="0"/>
              <a:t> </a:t>
            </a:r>
            <a:r>
              <a:rPr lang="am-ET" sz="2000" b="1" dirty="0"/>
              <a:t>መዝ</a:t>
            </a:r>
            <a:r>
              <a:rPr lang="en" sz="2000" b="1" dirty="0"/>
              <a:t> 6:5)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314779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6772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በሌላ ቦታ ላይ</a:t>
            </a:r>
            <a:r>
              <a:rPr lang="en" sz="2000" b="1" dirty="0"/>
              <a:t> </a:t>
            </a:r>
            <a:r>
              <a:rPr lang="am-ET" sz="2000" b="1" dirty="0"/>
              <a:t>አካሉን ጠፊ ከሆነ ድንኳን ጋር እያነፃፀረ ኢሙዋቲነትን ለመላበስ መሞት ያስፈልጋል ብሎ ይናገራል</a:t>
            </a:r>
            <a:r>
              <a:rPr lang="en" sz="2000" b="1" dirty="0"/>
              <a:t> (2 </a:t>
            </a:r>
            <a:r>
              <a:rPr lang="am-ET" sz="2000" b="1" dirty="0"/>
              <a:t>ቆሮ</a:t>
            </a:r>
            <a:r>
              <a:rPr lang="en" sz="2000" b="1" dirty="0"/>
              <a:t> 5:1-4)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ቢሆንም ግን ይህን የምንላበሰው በክርስቶስ ምፅዓት እንጂ እንደሞትን ወዲያውኑ እንዳልሆነ ግልጽ ያደርግልናል </a:t>
            </a:r>
            <a:r>
              <a:rPr lang="en" sz="2000" b="1" dirty="0"/>
              <a:t>(1 </a:t>
            </a:r>
            <a:r>
              <a:rPr lang="am-ET" sz="2000" b="1" dirty="0"/>
              <a:t>ቆሮ</a:t>
            </a:r>
            <a:r>
              <a:rPr lang="en" sz="2000" b="1" dirty="0"/>
              <a:t> 15:42, 51-54)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236481"/>
            <a:ext cx="6696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በዚሁ በፊልጵስዩስ መልዕክት ላይ ከክርስቶስ ጋር በሙላት ለመሆን እስከ ሙታን ትንሳኤ መጠበቅ እንዳለበት ይናገራል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3:8-11)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42090" y="990085"/>
            <a:ext cx="70199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96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ለክርስቶስ መኖር ማለት ምን ማለት ነው</a:t>
            </a:r>
            <a:r>
              <a:rPr lang="en" sz="96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am-ET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ለወንጌሉ የሚመጥን ባህሪን ማሳየት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. . </a:t>
            </a:r>
            <a:r>
              <a:rPr lang="am-ET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ስለ ኑሮአችሁ እሰማ ዘንድ፥ ለክርስቶስ ወንጌል እንደሚገባ ኑሩ።</a:t>
            </a:r>
            <a:r>
              <a:rPr lang="en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1:27</a:t>
            </a:r>
            <a:r>
              <a:rPr lang="en" sz="1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am-ET" sz="2000" b="1" dirty="0"/>
              <a:t>ኑሮአችሁ</a:t>
            </a:r>
            <a:r>
              <a:rPr lang="en" sz="2000" b="1" dirty="0"/>
              <a:t>”</a:t>
            </a:r>
            <a:r>
              <a:rPr lang="am-ET" sz="2000" b="1" dirty="0"/>
              <a:t> የሚለው ቃል </a:t>
            </a:r>
            <a:r>
              <a:rPr lang="am-ET" sz="2000" b="1" i="1" dirty="0"/>
              <a:t>ፖሊቴኡማይ(</a:t>
            </a:r>
            <a:r>
              <a:rPr lang="en" sz="2000" b="1" i="1" dirty="0"/>
              <a:t>politeuomai</a:t>
            </a:r>
            <a:r>
              <a:rPr lang="am-ET" sz="2000" b="1" i="1" dirty="0"/>
              <a:t>) </a:t>
            </a:r>
            <a:r>
              <a:rPr lang="am-ET" sz="2000" b="1" dirty="0"/>
              <a:t>ከሚለው የግሪክ ቃል የተተረጎመ ሲሆን</a:t>
            </a:r>
            <a:r>
              <a:rPr lang="en" sz="2000" b="1" dirty="0"/>
              <a:t> </a:t>
            </a:r>
            <a:r>
              <a:rPr lang="am-ET" sz="2000" b="1" dirty="0"/>
              <a:t>ትርጉሙም </a:t>
            </a:r>
            <a:r>
              <a:rPr lang="en" sz="2000" b="1" dirty="0"/>
              <a:t> “</a:t>
            </a:r>
            <a:r>
              <a:rPr lang="am-ET" sz="2000" b="1" dirty="0"/>
              <a:t>እንደ ዜጎች መኖር</a:t>
            </a:r>
            <a:r>
              <a:rPr lang="en" sz="2000" b="1" dirty="0"/>
              <a:t>”</a:t>
            </a:r>
            <a:r>
              <a:rPr lang="am-ET" sz="2000" b="1" dirty="0"/>
              <a:t> ማለት ነው።</a:t>
            </a:r>
            <a:r>
              <a:rPr lang="en" sz="2000" b="1" dirty="0"/>
              <a:t> </a:t>
            </a:r>
            <a:r>
              <a:rPr lang="am-ET" sz="2000" b="1" dirty="0"/>
              <a:t>ጳውሎስ የፊልጵስዩስ ሰዎችን የሰማይ ዜጎችን የሚመጥን አኗኗር እንዲኖሩ ግድ ይላቸው ነበር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3:20)</a:t>
            </a:r>
            <a:r>
              <a:rPr lang="am-ET" sz="2000" b="1" dirty="0"/>
              <a:t>። ይህ ደግሞ ዛሬ ለእኛም የቀረበ ጥሪ ነው።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795877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522911"/>
            <a:ext cx="569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እንደ ትምክህትና ሌሎች ያልተገቡ ባህሪያት መከፋፈልን እንደሚያመጡ ያውቅ ነበር።</a:t>
            </a:r>
            <a:r>
              <a:rPr lang="en" sz="2000" b="1" dirty="0"/>
              <a:t> </a:t>
            </a:r>
            <a:r>
              <a:rPr lang="am-ET" sz="2000" b="1" dirty="0"/>
              <a:t>ስለዚህም</a:t>
            </a:r>
            <a:r>
              <a:rPr lang="en" sz="2000" b="1" dirty="0"/>
              <a:t> </a:t>
            </a:r>
            <a:r>
              <a:rPr lang="am-ET" sz="2000" b="1" dirty="0"/>
              <a:t>ክብር ባለው መንገድ እንድንመላለስ ግድ ይለናል።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1698" y="4643687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ያሳስበው ለነበረ አንድ ርዕስ መግቢያ ይሆነው ዘንድ በቤተክርስቲያን አንድነት ያስፈልጋል እያለ ሲመክር ነበር።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822446"/>
            <a:ext cx="5687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በአጭሩ </a:t>
            </a:r>
            <a:r>
              <a:rPr lang="en" sz="2000" b="1" dirty="0"/>
              <a:t>“</a:t>
            </a:r>
            <a:r>
              <a:rPr lang="am-ET" sz="2000" b="1" dirty="0"/>
              <a:t>ከአምላክህም ጋር በትሕትና ትሄድ ዘንድ</a:t>
            </a:r>
            <a:r>
              <a:rPr lang="en" sz="2000" b="1" dirty="0"/>
              <a:t>” </a:t>
            </a:r>
            <a:r>
              <a:rPr lang="am-ET" sz="2000" b="1" dirty="0"/>
              <a:t>ተብሎ ሊጠቃለል ይችላል</a:t>
            </a:r>
            <a:r>
              <a:rPr lang="en" sz="2000" b="1" dirty="0"/>
              <a:t> (</a:t>
            </a:r>
            <a:r>
              <a:rPr lang="am-ET" sz="2000" b="1" dirty="0"/>
              <a:t>ሚክያስ</a:t>
            </a:r>
            <a:r>
              <a:rPr lang="en" sz="2000" b="1" dirty="0"/>
              <a:t> 6:8)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3126101"/>
            <a:ext cx="5699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በተራራው ስብከቱ ላይ የሰማይ ዜጎች እንዴት ሊኖሩ እንደሚገባ አስተምሮናል።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1026</Words>
  <Application>Microsoft Office PowerPoint</Application>
  <PresentationFormat>Panorámica</PresentationFormat>
  <Paragraphs>67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392</cp:revision>
  <dcterms:created xsi:type="dcterms:W3CDTF">2025-12-30T08:43:05Z</dcterms:created>
  <dcterms:modified xsi:type="dcterms:W3CDTF">2026-01-12T11:57:30Z</dcterms:modified>
</cp:coreProperties>
</file>