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2" d="100"/>
          <a:sy n="32" d="100"/>
        </p:scale>
        <p:origin x="7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am-E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አንድነትን ማስጠበቅ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ፊል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am-ET" sz="1800" b="1" dirty="0"/>
            <a:t>በጋራ ስንሰራ በመካከላችን ሀሜት፣ ትችት፣</a:t>
          </a:r>
          <a:r>
            <a:rPr lang="en" sz="1800" b="1" dirty="0"/>
            <a:t> </a:t>
          </a:r>
          <a:r>
            <a:rPr lang="am-ET" sz="1800" b="1" dirty="0"/>
            <a:t>ፉክክር</a:t>
          </a:r>
          <a:r>
            <a:rPr lang="en" sz="1800" b="1" dirty="0"/>
            <a:t> </a:t>
          </a:r>
          <a:r>
            <a:rPr lang="am-ET" sz="1800" b="1" dirty="0"/>
            <a:t>ወይም</a:t>
          </a:r>
          <a:r>
            <a:rPr lang="en" sz="1800" b="1" dirty="0"/>
            <a:t> </a:t>
          </a:r>
          <a:r>
            <a:rPr lang="am-ET" sz="1800" b="1" dirty="0"/>
            <a:t>ክርክር</a:t>
          </a:r>
          <a:r>
            <a:rPr lang="en" sz="1800" b="1" dirty="0"/>
            <a:t> </a:t>
          </a:r>
          <a:r>
            <a:rPr lang="am-ET" sz="1800" b="1" dirty="0"/>
            <a:t>መኖር የለበትም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am-E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ያለ ነቀፋ፣ የዋህና ያለ ነውር መሆን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ፊል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am-ET" sz="1800" b="1" dirty="0"/>
            <a:t>አባታችንን በየዋህነት ስንታዘዝ በዙሪያችን ካለው ክፋትና ከንቱነት ተለይተን እንወጣለን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am-E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ለእግዚአብሔር ቃል ታማኝ መሆን   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ፊል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am-ET" sz="1800" b="1" dirty="0"/>
            <a:t>አስተሳሰባችንና ተግባሮቻችን መጽሐፍ ቅዱስ ከሚያስተምረው ጋር መጣጣም አለበት</a:t>
          </a:r>
          <a:endParaRPr lang="es-ES" sz="18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በጋራ ስንሰራ በመካከላችን ሀሜት፣ ትችት፣</a:t>
          </a:r>
          <a:r>
            <a:rPr lang="en" sz="1800" b="1" kern="1200" dirty="0"/>
            <a:t> </a:t>
          </a:r>
          <a:r>
            <a:rPr lang="am-ET" sz="1800" b="1" kern="1200" dirty="0"/>
            <a:t>ፉክክር</a:t>
          </a:r>
          <a:r>
            <a:rPr lang="en" sz="1800" b="1" kern="1200" dirty="0"/>
            <a:t> </a:t>
          </a:r>
          <a:r>
            <a:rPr lang="am-ET" sz="1800" b="1" kern="1200" dirty="0"/>
            <a:t>ወይም</a:t>
          </a:r>
          <a:r>
            <a:rPr lang="en" sz="1800" b="1" kern="1200" dirty="0"/>
            <a:t> </a:t>
          </a:r>
          <a:r>
            <a:rPr lang="am-ET" sz="1800" b="1" kern="1200" dirty="0"/>
            <a:t>ክርክር</a:t>
          </a:r>
          <a:r>
            <a:rPr lang="en" sz="1800" b="1" kern="1200" dirty="0"/>
            <a:t> </a:t>
          </a:r>
          <a:r>
            <a:rPr lang="am-ET" sz="1800" b="1" kern="1200" dirty="0"/>
            <a:t>መኖር የለበትም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አንድነትን ማስጠበቅ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ፊል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አባታችንን በየዋህነት ስንታዘዝ በዙሪያችን ካለው ክፋትና ከንቱነት ተለይተን እንወጣለን</a:t>
          </a:r>
          <a:endParaRPr lang="es-ES" sz="18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ያለ ነቀፋ፣ የዋህና ያለ ነውር መሆን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ፊል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አስተሳሰባችንና ተግባሮቻችን መጽሐፍ ቅዱስ ከሚያስተምረው ጋር መጣጣም አለበት</a:t>
          </a:r>
          <a:endParaRPr lang="es-ES" sz="18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ለእግዚአብሔር ቃል ታማኝ መሆን   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ፊል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093357" y="3506894"/>
            <a:ext cx="6829404" cy="32548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7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እንደ ብርሃኖች በሌሊት ማብራት</a:t>
            </a:r>
            <a:endParaRPr kumimoji="0" lang="en" sz="72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9998772" y="0"/>
            <a:ext cx="2193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m-ET" sz="1600" b="1" dirty="0"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ትምህርት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5 </a:t>
            </a:r>
            <a:r>
              <a:rPr kumimoji="0" lang="am-ET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ለ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ጥር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23</a:t>
            </a:r>
            <a:r>
              <a:rPr kumimoji="0" lang="am-ET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-110766"/>
            <a:ext cx="4444181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am-ET" sz="60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110004020202020204"/>
              </a:rPr>
              <a:t>አፍሮዲጡ</a:t>
            </a:r>
            <a:endParaRPr lang="en" sz="6000" b="1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ነገር ግን ወንድሜንና ከእኔ ጋር አብሮ ሠራተኛ ወታደርም የሚሆነውን፥ የእናንተ ግን መልእክተኛ የሆነውና የሚያስፈልገኝን የሚያገለግለውን አፍሮዲጡን እንድልክላችሁ በግድ አስባለሁ፤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am-ET" sz="16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ፊልጵስዩስ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2:25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731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የፊልጵስዩስ ሰዎች ጳውሎስ በሮሜ መታሰሩን ባወቁ ጊዜ በሚያስፈልገው ነገር ሁሉ ለርሱ እርዳታን ለመላክ  ወስነው ነበር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ኪራይ ክፍያ፣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ምግብ፣ ልብስ፣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ወዘተ..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.)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ይህን እርዳታ ለሐዋርያው የማድረስ ኃላፊነት የአፍሮዲጡ ነበረ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ፊል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4:18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2:25)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385059"/>
            <a:ext cx="51555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ለወንጌል ካለው ቅናት የተነሳ ሕይወቱን በአደጋ ውስጥ በመጣሉ በከባድ ህመም ተይዞ ነበር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ፊል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2:27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30)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የፊልጵስዩስ ሰዎች ይህንን በሰሙ ጊዜ ለእርሱ መጨነቅ ጀመሩ።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ጳውሎስ መልዕክቱን እንዲያደርስለት ይህን ሰው የላከበት ዋና ምክንያት ይህ ነበር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ፊል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2:26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28)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642819"/>
            <a:ext cx="8731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አፍሮዲጡ እርዳታውን በማድረስ ሳያበቃ ከጳውሎስ ጋር ይጓዝ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ነበር፣ በሚያስፈልገውም ሁሉ ይረዳው ነበር፣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እናም ወንጌልን ለማዳረስ ከእርሱ ጋር ይተባበር ነበር።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438095"/>
            <a:ext cx="4958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ጳውሎስ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እርሱን የሚመስሉትንም አክብሩአቸው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በማለት ጥሪውን አቅርቦ ነበር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ፊል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2:29)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አፍሮዲጡ በእርግጥም ታማኝ ክርስቲያን ነበር።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83635" y="988776"/>
            <a:ext cx="77903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kumimoji="0" lang="am-E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ኢየሱስ አማላጃችን በሰማይ ለእኛ ሲማጸን ሳለ መንፈስ ቅዱስ ደግሞ የእርሱን መልካም ፈቃድ ለመናገርና ለመፈጸም በእኛ ውስጥ ይሰራል</a:t>
            </a:r>
            <a:r>
              <a:rPr lang="am-ET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።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am-ET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የነፍሳትን መዳን ሰማይ ሁሉ የሚፈልገው ጉዳይ ነው።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am-ET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ታዲያ ጌታ እንደሚረዳንና አሁንም እየረዳን መሆኑን የሚያጠራጥረን ምን ምክንያት አለን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? </a:t>
            </a:r>
            <a:r>
              <a:rPr lang="am-ET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እኛ ሕዝቡን የምናስተምር ሰዎች እራሳችን ከእግዚአብሔር ጋር ሕያው የሆነ ግንኙነት ሊኖረን ያስፈልጋል።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am-ET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ክርስቶስ በእኛ ውስጥ ለዘላለም ሕይወት </a:t>
            </a:r>
            <a:r>
              <a:rPr lang="am-ET" sz="2800" b="1">
                <a:solidFill>
                  <a:prstClr val="black"/>
                </a:solidFill>
                <a:latin typeface="Constantia" panose="02030602050306030303" pitchFamily="18" charset="0"/>
              </a:rPr>
              <a:t>የሚፈልቅ የውሃ ምንጭ </a:t>
            </a:r>
            <a:r>
              <a:rPr lang="am-ET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ከመሆኑ የተነሳ በመንፈስ እና በቃል ለሕዝቡ የውሃ ምንጮች መሆን አለብን።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am-ET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ሀዘን እና ህመም ትዕግስታችንን እና እምነታችንን የሚፈትኑ ቢሆንም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am-ET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የማይታየው የእርሱ የሕልውናው ጮራ በእኛ ያበራል፤ 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am-ET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እኛም እኔነታችንን ከኢየሱስ ጀርባ መደበቅ አለብን።</a:t>
            </a: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553997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44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</a:rPr>
              <a:t>በመጥፎና በጠማማ ትውልድ መካከል ያለ ነቀፋ የዋሆችም ነውርም የሌለባቸው የእግዚአብሔር ልጆች እንድትሆኑ ሳታንጐራጉሩ ክፉም ሳታስቡ ሁሉን አድርጉ፤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ፊልጵስዩስ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2:14 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-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</a:t>
            </a:r>
            <a:endParaRPr kumimoji="0" lang="es-E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F583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6040755" y="3860698"/>
            <a:ext cx="5724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ለዓለም አርአያዎች መሆን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የእግዚአብሔር ነጸብራቆች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ፊልጵስዩስ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2:12-13)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ለዓለም ብርሃን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ፊልጵስዩስ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2:14-16)</a:t>
            </a:r>
          </a:p>
          <a:p>
            <a:pPr lvl="1">
              <a:spcBef>
                <a:spcPts val="600"/>
              </a:spcBef>
              <a:defRPr/>
            </a:pP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ሕያው መስዋዕት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ፊልጵስዩስ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የብርሃን ምሳሌዎች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ጢሞቴዎስ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ፊልጵስዩስ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2:19-24)</a:t>
            </a:r>
          </a:p>
          <a:p>
            <a:pPr lvl="1">
              <a:spcBef>
                <a:spcPts val="600"/>
              </a:spcBef>
              <a:defRPr/>
            </a:pP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አፍሮዲጡ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ፊልጵስዩስ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am-ET" sz="2000" b="1" dirty="0">
                <a:solidFill>
                  <a:prstClr val="black"/>
                </a:solidFill>
              </a:rPr>
              <a:t>መልካሙን ሥራችሁን አይተው በሰማያት ያለውን አባታችሁን እንዲያከብሩ ብርሃናችሁ እንዲሁ በሰው ፊት ይብራ።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ማቴ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5:16)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622657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622657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622657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622657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622657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56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01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የእግዚአብሔር ሕግ ከእግር ሥር በሚረገጥበት በዓለማችን ውስጥ ስንኖር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በሕጉ መሠረት በመኖር እግዚአብሔርን ማገልገል የምንፈልግ እኛ ክርስቲያኖች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በጨለማ ውስጥ የምናበራ ብርሃኖች ነን።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214089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ኢየሱስ ያዘዘውን ትዕዛዝ በፊልጵስዩስ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2:12-18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በጳውሎስ በኩል በሌላ አነጋገር እናገኘዋለን።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257368" y="-383458"/>
            <a:ext cx="7610167" cy="43090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am-ET" sz="9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ለዓለም አርአያዎች መሆን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88" y="-101108"/>
            <a:ext cx="8704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m-ET" sz="54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የእግዚአብሔር ነጸብራቆች</a:t>
            </a:r>
            <a:endParaRPr kumimoji="0" lang="en" sz="5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20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እናንተ የምድር ጨው ናችሁ፤ ጨው አልጫ ቢሆን ግን በምን ይጣፍጣል? ወደ ውጭ ተጥሎ በሰው ከመረገጥ በቀር ወደ ፊት ለምንም አይጠቅምም።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ፊልጵስዩስ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2:13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658174"/>
            <a:ext cx="51063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ጳውሎስ በፊልጵስዩስ ምዕራፍ 2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የኢየሱስን መዋረድና ከዚያም ያለ ልክ መክበሩን በጥበብ ከገለጠ በኋላ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ስለዚህ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የሚለውን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ቃል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ቀጠል ያደርግና፣ ኢየሱስ ራሱን በማዋረዱ ከዚያም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መላስም ሁሉ ለእግዚአብሔር አብ ክብር ኢየሱስ ክርስቶስ ጌታ እንደ ሆነ ይመሰክር ዘንድ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ፊል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2:11)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ያለ ልክ ከፍ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በማለቱ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 የፊልጵስዩስም አማኞች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ከእነርሱም በተጨማሪ እኛ ሁላችን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እንደዚሁ ማድረግ እንዳለብን ይነግረናል።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68429"/>
            <a:ext cx="8593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የመጀመሪያው ስራችን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በፍርሃት እና በመንቀጥቀጥ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የራሳችንን መዳን መፈጸም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(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ፊል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2:12)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የሚያድነን እግዚአብሔር ከሆነ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ቲቶ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2:11)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እኛን የሚያሳስበን ምን አለ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433392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ፍርሃት እና መንቀጥቀጥ እግዚአብሔርን ከማገልገል ጋር በተያያዘ ጥቅም ላይ የሚወሉ ቃላት ናቸው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መዝ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2:11)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 ቢሆንም ግን መልካምን የማድረግ ፍላጎት በውስጣችን የሚያፈልቀውና በእውነት እንድንተገብረው ኃይል የሚሰጠን እግዚአብሔር እራሱ እንደሆነ ጳውሎስ በአንክሮት ይናገራል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ፊል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2:13)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-4764" y="-56407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am-ET" sz="6000" b="1" dirty="0">
                <a:ln/>
                <a:solidFill>
                  <a:srgbClr val="B90E4E"/>
                </a:solidFill>
                <a:latin typeface="Aptos" panose="02110004020202020204"/>
              </a:rPr>
              <a:t>ለዓለም ብርሃን</a:t>
            </a:r>
            <a:r>
              <a:rPr lang="en" sz="6000" b="1" dirty="0">
                <a:ln/>
                <a:solidFill>
                  <a:srgbClr val="B90E4E"/>
                </a:solidFill>
                <a:latin typeface="Aptos" panose="02110004020202020204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752233"/>
            <a:ext cx="11572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በመጥፎና በጠማማ ትውልድ መካከል ያለ ነቀፋ የዋሆችም ነውርም የሌለባቸው የእግዚአብሔር ልጆች እንድትሆኑ </a:t>
            </a:r>
            <a:r>
              <a:rPr lang="en-US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. . </a:t>
            </a:r>
            <a:r>
              <a:rPr lang="am-ET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፤ በእነርሱም መካከል የሕይወትን ቃል እያቀረባችሁ በዓለም እንደ ብርሃን ትታያላችሁ፥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am-ET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ፊልጵስዩስ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2:14-16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m-ET" sz="2000" b="1" noProof="0" dirty="0">
                <a:solidFill>
                  <a:prstClr val="black"/>
                </a:solidFill>
                <a:latin typeface="Aptos" panose="02110004020202020204"/>
              </a:rPr>
              <a:t>ጳውሎስ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አማኞችን በዓለም ውስጥ እንዲያበሩ የሚያደርጉ ሶስት ባህሪያትን ያስቀምጣል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50493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ጨለማው ድቅድቅ ባለበት ስፍራ ላይ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ብርሃኑ ደምቆ ይበራል።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እግዚአብሔር በተለያየ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መንገድ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በሚካድበት ዓለም ውስጥ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እኛ ክርስቲያኖች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የ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ክርስቶስን ብርሃን ማብራት አለብን።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09587" y="-103038"/>
            <a:ext cx="11172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m-ET" sz="5400" b="1" spc="30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latin typeface="Aptos" panose="02110004020202020204"/>
              </a:rPr>
              <a:t>ሕያው መስዋዕት</a:t>
            </a:r>
            <a:r>
              <a:rPr lang="en" sz="5400" b="1" spc="30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latin typeface="Aptos" panose="02110004020202020204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619496"/>
            <a:ext cx="978286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ነገር ግን በእምነታችሁ መሥዋዕትና አገልግሎት ተጨምሬ ሕይወቴ እንኳ ቢፈስ፥ ደስ ብሎኛል፤ ከሁላችሁም ጋር አብሬ ደስ ብሎኛል፤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ፊልጵስዩስ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2:17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ጳውሎስ ነፃ እንደሚወጣ ተስፋ ቢያደርግም ሊፈረድበት የሚችልበት ሁኔታ ግን ነበረ።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ይህን ሁኔታ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እንደ መጠጥ መስዋዕት ሕይወቴ ቢፈስ እንኳን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በማለት ይገልጸዋል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ፊል</a:t>
            </a: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2:17)</a:t>
            </a:r>
            <a:r>
              <a:rPr kumimoji="0" lang="am-E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818041"/>
            <a:ext cx="52863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ለወንጌል ታማኝ ምስክሮች እየሆኑ፣ በድፍረትም እየተናገሩና ለእግዚአብሔር ልጆች እንደሚገባ እየተመላለሱ ላሉት ለእነዚህ አማኞች ጳውሎስ የእርሱ ምስክርነት የበለጠ ብርታትን እንደሚሰጣቸው ስላወቀ መሞትን አልፈራም ነበር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334011"/>
            <a:ext cx="3507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የመጠጥ ቁርባን የሚቀርበው በመስዋዕቱ ላይ ፈሳሹን በማፍሰስ ነበር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ዘጸ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29:39-40)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አሁን ደግሞ መስዋዕት ሆነው የሚቀርቡት የፊልጵስዩስ ሰዎች ነበሩ።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1" y="4510264"/>
            <a:ext cx="34088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የፊልጵስዩስ ሰዎች ሊሞቱ ነበርን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በፍጹም አይደለም።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መስዋዕታቸው የሚሆነው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የእምነት አገልግሎታቸው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ነበር።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 ሕያው የሆነ መስዋዕት እኛም ለእግዚአብሔር እናቀርበው ዘንድ የሚገባ መስዋዕት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ሮሜ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12:1)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024284" y="-373625"/>
            <a:ext cx="7610167" cy="5143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am-ET" sz="11500" b="1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የብርሃን ምሳሌዎች</a:t>
            </a:r>
            <a:endParaRPr kumimoji="0" lang="en" sz="115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-74654"/>
            <a:ext cx="393382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lvl="0" algn="ctr">
              <a:defRPr/>
            </a:pPr>
            <a:r>
              <a:rPr lang="am-ET" sz="5400" b="1" spc="60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ጢሞቴዎስ</a:t>
            </a:r>
            <a:endParaRPr lang="en" sz="5400" b="1" spc="600" dirty="0">
              <a:ln w="22225">
                <a:noFill/>
                <a:prstDash val="solid"/>
              </a:ln>
              <a:solidFill>
                <a:srgbClr val="5E71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am-ET" b="1" dirty="0">
                <a:solidFill>
                  <a:srgbClr val="A26036"/>
                </a:solidFill>
                <a:latin typeface="Comic Sans MS" panose="030F0702030302020204" pitchFamily="66" charset="0"/>
              </a:rPr>
              <a:t>ነገር ግን ልጅ ለአባቱ እንደሚያገለግል ከእኔ ጋር ሆኖ ለወንጌል እንደ አገለገለ መፈተኑን ታውቃላችሁ።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am-ET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ፊልጵስዩስ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2:22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776587"/>
            <a:ext cx="7896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ጢሞቴዎስ የጳውሎስ ዋነኛ ተባባሪ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እና ከመልዕክቶቹም ውስጥ በስድስቱ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ላይ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በጽሁፍ ተባብሮ ነበር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(2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ቆሮ፣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ፊል፣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ቆላ፣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ተሰ፣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ተሰ፣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ፊልሞና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ጢሞቴዎስን እንደ ወንጌላዊ የመረጠው ጳውሎስ እራሱ ነበር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የሐዋ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16:1-3)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ጳውሎስ በዚህ ወጣት ውስጥ ያየው የተለየ ነገር ምንድን ነበር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374346"/>
            <a:ext cx="50917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በመጀመሪያ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በሁሉም ዘንድ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መልካም የተነገረለት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ነበር።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ለአገልግሎት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እንደሚመረጥ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በትንቢታዊ ቃል የተረጋገጠለት ልጅ ነበር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ጢሞ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1:18)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ጳውሎስ ይህን ወጣት እንደ ገዛ ልጁ ይመለከተው ነበር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ጢሞ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1:2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4:12)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ጢሞቴዎስም ደግሞ ልጅ ለአባቱ እንደሚሰጠው ያለ አክብሮትና ፍቅር ለጳውሎስ ይሰጥ ነበር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ፊል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2:22)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577424"/>
            <a:ext cx="51070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ጳውሎስ ይህን ልጅ ከራሱ ጋር የሚስተካከል ትጉ ሰራተኛ አድርጎ ይቆጥረው ነበር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ቆሮ</a:t>
            </a:r>
            <a:r>
              <a:rPr lang="en" sz="2000" b="1" dirty="0">
                <a:solidFill>
                  <a:prstClr val="black"/>
                </a:solidFill>
              </a:rPr>
              <a:t> 6:10)</a:t>
            </a:r>
            <a:r>
              <a:rPr lang="am-ET" sz="2000" b="1" dirty="0">
                <a:solidFill>
                  <a:prstClr val="black"/>
                </a:solidFill>
              </a:rPr>
              <a:t>።</a:t>
            </a:r>
            <a:r>
              <a:rPr lang="en" sz="2000" b="1" dirty="0">
                <a:solidFill>
                  <a:prstClr val="black"/>
                </a:solidFill>
              </a:rPr>
              <a:t> </a:t>
            </a:r>
            <a:r>
              <a:rPr lang="am-ET" sz="2000" b="1" dirty="0">
                <a:solidFill>
                  <a:prstClr val="black"/>
                </a:solidFill>
              </a:rPr>
              <a:t>የበርካታ ቤተክርስቲያኖችን ክትትል ለርሱ አሳልፎ አደራ ሰጥቶት ነበር፤ ከእነዚህም ውስጥ የቆሮንቶስ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ቆሮ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4:17)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የፊልጵስዩስ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ፊል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2:19)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እና የተሰሎንቄ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ተሰ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3:2)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ቤተክርስቲያኖች ሊጠቀሱ ይችላሉ።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ጢሞቴዎስ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እንደ አባቱ ጳውሎስ እስራት ገጥሞት ነበር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ዕብ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13:23)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992</Words>
  <Application>Microsoft Office PowerPoint</Application>
  <PresentationFormat>Panorámica</PresentationFormat>
  <Paragraphs>50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Isabel Laveda</cp:lastModifiedBy>
  <cp:revision>323</cp:revision>
  <dcterms:created xsi:type="dcterms:W3CDTF">2026-01-05T23:20:28Z</dcterms:created>
  <dcterms:modified xsi:type="dcterms:W3CDTF">2026-01-29T06:54:28Z</dcterms:modified>
</cp:coreProperties>
</file>