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5" r:id="rId3"/>
    <p:sldId id="328" r:id="rId4"/>
    <p:sldId id="257" r:id="rId5"/>
    <p:sldId id="326" r:id="rId6"/>
    <p:sldId id="259" r:id="rId7"/>
    <p:sldId id="327"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547"/>
    <a:srgbClr val="441D61"/>
    <a:srgbClr val="532476"/>
    <a:srgbClr val="006C93"/>
    <a:srgbClr val="F9B886"/>
    <a:srgbClr val="8A4500"/>
    <a:srgbClr val="663300"/>
    <a:srgbClr val="EAB200"/>
    <a:srgbClr val="A88C00"/>
    <a:srgbClr val="86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E28E-0DED-421D-9FB8-D70B5BE1994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s-ES"/>
        </a:p>
      </dgm:t>
    </dgm:pt>
    <dgm:pt modelId="{90BDB68E-DD81-4317-8BA3-75FB807C0CC5}">
      <dgm:prSet custT="1"/>
      <dgm:spPr>
        <a:gradFill rotWithShape="0">
          <a:gsLst>
            <a:gs pos="0">
              <a:srgbClr val="EAB200"/>
            </a:gs>
            <a:gs pos="51000">
              <a:srgbClr val="A88C00"/>
            </a:gs>
            <a:gs pos="100000">
              <a:srgbClr val="867300"/>
            </a:gs>
          </a:gsLst>
        </a:gradFill>
      </dgm:spPr>
      <dgm:t>
        <a:bodyPr/>
        <a:lstStyle/>
        <a:p>
          <a:pPr rtl="0"/>
          <a:r>
            <a:rPr lang="am-ET" sz="2000" b="1" noProof="0" dirty="0">
              <a:effectLst>
                <a:outerShdw blurRad="38100" dist="38100" dir="2700000" algn="tl">
                  <a:srgbClr val="000000">
                    <a:alpha val="43137"/>
                  </a:srgbClr>
                </a:outerShdw>
              </a:effectLst>
            </a:rPr>
            <a:t>ሁላችንም እናስፈልጋለን                 </a:t>
          </a:r>
          <a:r>
            <a:rPr lang="en-US" sz="2000" b="1" noProof="0" dirty="0">
              <a:effectLst>
                <a:outerShdw blurRad="38100" dist="38100" dir="2700000" algn="tl">
                  <a:srgbClr val="000000">
                    <a:alpha val="43137"/>
                  </a:srgbClr>
                </a:outerShdw>
              </a:effectLst>
            </a:rPr>
            <a:t>(1 </a:t>
          </a:r>
          <a:r>
            <a:rPr lang="am-ET" sz="2000" b="1" noProof="0" dirty="0">
              <a:effectLst>
                <a:outerShdw blurRad="38100" dist="38100" dir="2700000" algn="tl">
                  <a:srgbClr val="000000">
                    <a:alpha val="43137"/>
                  </a:srgbClr>
                </a:outerShdw>
              </a:effectLst>
            </a:rPr>
            <a:t>ቆሮ</a:t>
          </a:r>
          <a:r>
            <a:rPr lang="en-US" sz="2000" b="1" noProof="0" dirty="0">
              <a:effectLst>
                <a:outerShdw blurRad="38100" dist="38100" dir="2700000" algn="tl">
                  <a:srgbClr val="000000">
                    <a:alpha val="43137"/>
                  </a:srgbClr>
                </a:outerShdw>
              </a:effectLst>
            </a:rPr>
            <a:t> 12:15)</a:t>
          </a:r>
          <a:endParaRPr lang="en-US" sz="2000" noProof="0" dirty="0">
            <a:effectLst>
              <a:outerShdw blurRad="38100" dist="38100" dir="2700000" algn="tl">
                <a:srgbClr val="000000">
                  <a:alpha val="43137"/>
                </a:srgbClr>
              </a:outerShdw>
            </a:effectLst>
          </a:endParaRPr>
        </a:p>
      </dgm:t>
    </dgm:pt>
    <dgm:pt modelId="{0C6DA4E3-2CFC-4BC4-A211-614C3D9E1D6D}" type="par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2531685-18A3-48E9-A265-8C17AD264B64}" type="sib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04FF557-0107-46C7-A48B-5FE9391BF040}">
      <dgm:prSet custT="1"/>
      <dgm:spPr/>
      <dgm:t>
        <a:bodyPr/>
        <a:lstStyle/>
        <a:p>
          <a:r>
            <a:rPr lang="am-ET" sz="2000" b="1" noProof="0" dirty="0">
              <a:effectLst>
                <a:outerShdw blurRad="38100" dist="38100" dir="2700000" algn="tl">
                  <a:srgbClr val="000000">
                    <a:alpha val="43137"/>
                  </a:srgbClr>
                </a:outerShdw>
              </a:effectLst>
            </a:rPr>
            <a:t>እያንዳንዱ የራሱ ሚና እና አስፈላጊነት አለው</a:t>
          </a:r>
          <a:r>
            <a:rPr lang="en-US" sz="2000" b="1" noProof="0" dirty="0">
              <a:effectLst>
                <a:outerShdw blurRad="38100" dist="38100" dir="2700000" algn="tl">
                  <a:srgbClr val="000000">
                    <a:alpha val="43137"/>
                  </a:srgbClr>
                </a:outerShdw>
              </a:effectLst>
            </a:rPr>
            <a:t> (1 </a:t>
          </a:r>
          <a:r>
            <a:rPr lang="am-ET" sz="2000" b="1" noProof="0" dirty="0">
              <a:effectLst>
                <a:outerShdw blurRad="38100" dist="38100" dir="2700000" algn="tl">
                  <a:srgbClr val="000000">
                    <a:alpha val="43137"/>
                  </a:srgbClr>
                </a:outerShdw>
              </a:effectLst>
            </a:rPr>
            <a:t>ቆሮ</a:t>
          </a:r>
          <a:r>
            <a:rPr lang="en-US" sz="2000" b="1" noProof="0" dirty="0">
              <a:effectLst>
                <a:outerShdw blurRad="38100" dist="38100" dir="2700000" algn="tl">
                  <a:srgbClr val="000000">
                    <a:alpha val="43137"/>
                  </a:srgbClr>
                </a:outerShdw>
              </a:effectLst>
            </a:rPr>
            <a:t>12:17)</a:t>
          </a:r>
          <a:endParaRPr lang="en-US" sz="2000" noProof="0" dirty="0">
            <a:effectLst>
              <a:outerShdw blurRad="38100" dist="38100" dir="2700000" algn="tl">
                <a:srgbClr val="000000">
                  <a:alpha val="43137"/>
                </a:srgbClr>
              </a:outerShdw>
            </a:effectLst>
          </a:endParaRPr>
        </a:p>
      </dgm:t>
    </dgm:pt>
    <dgm:pt modelId="{3B25DC16-1D06-42F0-B6A3-033F709C4153}" type="par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45DBD43E-BC69-4397-B501-70E874EAC35D}" type="sib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733B78B2-4E99-4C70-9514-79470CD200EF}">
      <dgm:prSet custT="1"/>
      <dgm:spPr>
        <a:gradFill rotWithShape="0">
          <a:gsLst>
            <a:gs pos="0">
              <a:srgbClr val="21B1C5"/>
            </a:gs>
            <a:gs pos="50000">
              <a:srgbClr val="17ABBF"/>
            </a:gs>
            <a:gs pos="100000">
              <a:srgbClr val="1E8896"/>
            </a:gs>
          </a:gsLst>
        </a:gradFill>
      </dgm:spPr>
      <dgm:t>
        <a:bodyPr/>
        <a:lstStyle/>
        <a:p>
          <a:r>
            <a:rPr lang="am-ET" sz="2000" b="1" noProof="0" dirty="0">
              <a:effectLst>
                <a:outerShdw blurRad="38100" dist="38100" dir="2700000" algn="tl">
                  <a:srgbClr val="000000">
                    <a:alpha val="43137"/>
                  </a:srgbClr>
                </a:outerShdw>
              </a:effectLst>
            </a:rPr>
            <a:t>ማንንም ማግለል አንችልም               </a:t>
          </a:r>
          <a:r>
            <a:rPr lang="en-US" sz="2000" b="1" noProof="0" dirty="0">
              <a:effectLst>
                <a:outerShdw blurRad="38100" dist="38100" dir="2700000" algn="tl">
                  <a:srgbClr val="000000">
                    <a:alpha val="43137"/>
                  </a:srgbClr>
                </a:outerShdw>
              </a:effectLst>
            </a:rPr>
            <a:t>(1 </a:t>
          </a:r>
          <a:r>
            <a:rPr lang="am-ET" sz="2000" b="1" noProof="0" dirty="0">
              <a:effectLst>
                <a:outerShdw blurRad="38100" dist="38100" dir="2700000" algn="tl">
                  <a:srgbClr val="000000">
                    <a:alpha val="43137"/>
                  </a:srgbClr>
                </a:outerShdw>
              </a:effectLst>
            </a:rPr>
            <a:t>ቆሮ</a:t>
          </a:r>
          <a:r>
            <a:rPr lang="en-US" sz="2000" b="1" noProof="0" dirty="0">
              <a:effectLst>
                <a:outerShdw blurRad="38100" dist="38100" dir="2700000" algn="tl">
                  <a:srgbClr val="000000">
                    <a:alpha val="43137"/>
                  </a:srgbClr>
                </a:outerShdw>
              </a:effectLst>
            </a:rPr>
            <a:t> 12:21)</a:t>
          </a:r>
          <a:endParaRPr lang="en-US" sz="2000" noProof="0" dirty="0">
            <a:effectLst>
              <a:outerShdw blurRad="38100" dist="38100" dir="2700000" algn="tl">
                <a:srgbClr val="000000">
                  <a:alpha val="43137"/>
                </a:srgbClr>
              </a:outerShdw>
            </a:effectLst>
          </a:endParaRPr>
        </a:p>
      </dgm:t>
    </dgm:pt>
    <dgm:pt modelId="{84886710-69D7-4FC9-A692-17F5E83246B0}" type="par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271F9FF7-42EB-4F06-A688-EF8D7EDE2FE1}" type="sib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DA20450E-2CB1-4DB3-8398-B1E08B153069}">
      <dgm:prSet custT="1"/>
      <dgm:spPr/>
      <dgm:t>
        <a:bodyPr/>
        <a:lstStyle/>
        <a:p>
          <a:r>
            <a:rPr lang="am-ET" sz="2000" b="1" noProof="0" dirty="0">
              <a:effectLst>
                <a:outerShdw blurRad="38100" dist="38100" dir="2700000" algn="tl">
                  <a:srgbClr val="000000">
                    <a:alpha val="43137"/>
                  </a:srgbClr>
                </a:outerShdw>
              </a:effectLst>
            </a:rPr>
            <a:t>ማንም</a:t>
          </a:r>
          <a:r>
            <a:rPr lang="en-US" sz="2000" b="1" noProof="0" dirty="0">
              <a:effectLst>
                <a:outerShdw blurRad="38100" dist="38100" dir="2700000" algn="tl">
                  <a:srgbClr val="000000">
                    <a:alpha val="43137"/>
                  </a:srgbClr>
                </a:outerShdw>
              </a:effectLst>
            </a:rPr>
            <a:t> “</a:t>
          </a:r>
          <a:r>
            <a:rPr lang="am-ET" sz="2000" b="1" noProof="0" dirty="0">
              <a:effectLst>
                <a:outerShdw blurRad="38100" dist="38100" dir="2700000" algn="tl">
                  <a:srgbClr val="000000">
                    <a:alpha val="43137"/>
                  </a:srgbClr>
                </a:outerShdw>
              </a:effectLst>
            </a:rPr>
            <a:t>የበታች</a:t>
          </a:r>
          <a:r>
            <a:rPr lang="en-US" sz="2000" b="1" noProof="0" dirty="0">
              <a:effectLst>
                <a:outerShdw blurRad="38100" dist="38100" dir="2700000" algn="tl">
                  <a:srgbClr val="000000">
                    <a:alpha val="43137"/>
                  </a:srgbClr>
                </a:outerShdw>
              </a:effectLst>
            </a:rPr>
            <a:t>” </a:t>
          </a:r>
          <a:r>
            <a:rPr lang="am-ET" sz="2000" b="1" noProof="0" dirty="0">
              <a:effectLst>
                <a:outerShdw blurRad="38100" dist="38100" dir="2700000" algn="tl">
                  <a:srgbClr val="000000">
                    <a:alpha val="43137"/>
                  </a:srgbClr>
                </a:outerShdw>
              </a:effectLst>
            </a:rPr>
            <a:t>የሆነ አማኝ የለም    </a:t>
          </a:r>
          <a:r>
            <a:rPr lang="en-US" sz="2000" b="1" noProof="0" dirty="0">
              <a:effectLst>
                <a:outerShdw blurRad="38100" dist="38100" dir="2700000" algn="tl">
                  <a:srgbClr val="000000">
                    <a:alpha val="43137"/>
                  </a:srgbClr>
                </a:outerShdw>
              </a:effectLst>
            </a:rPr>
            <a:t>(1 </a:t>
          </a:r>
          <a:r>
            <a:rPr lang="am-ET" sz="2000" b="1" noProof="0" dirty="0">
              <a:effectLst>
                <a:outerShdw blurRad="38100" dist="38100" dir="2700000" algn="tl">
                  <a:srgbClr val="000000">
                    <a:alpha val="43137"/>
                  </a:srgbClr>
                </a:outerShdw>
              </a:effectLst>
            </a:rPr>
            <a:t>ቆሮ </a:t>
          </a:r>
          <a:r>
            <a:rPr lang="en-US" sz="2000" b="1" noProof="0" dirty="0">
              <a:effectLst>
                <a:outerShdw blurRad="38100" dist="38100" dir="2700000" algn="tl">
                  <a:srgbClr val="000000">
                    <a:alpha val="43137"/>
                  </a:srgbClr>
                </a:outerShdw>
              </a:effectLst>
            </a:rPr>
            <a:t>12:22-24)</a:t>
          </a:r>
          <a:endParaRPr lang="en-US" sz="2000" noProof="0" dirty="0">
            <a:effectLst>
              <a:outerShdw blurRad="38100" dist="38100" dir="2700000" algn="tl">
                <a:srgbClr val="000000">
                  <a:alpha val="43137"/>
                </a:srgbClr>
              </a:outerShdw>
            </a:effectLst>
          </a:endParaRPr>
        </a:p>
      </dgm:t>
    </dgm:pt>
    <dgm:pt modelId="{0A240C47-26BE-454F-9587-B35130F51901}" type="par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0A37C613-0CB9-4C6B-8E6B-047B819E6F41}" type="sib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39909C27-0BF3-46A5-A9A3-83A7D07BC065}">
      <dgm:prSet custT="1"/>
      <dgm:spPr/>
      <dgm:t>
        <a:bodyPr/>
        <a:lstStyle/>
        <a:p>
          <a:r>
            <a:rPr lang="am-ET" sz="2000" b="1" noProof="0" dirty="0">
              <a:effectLst>
                <a:outerShdw blurRad="38100" dist="38100" dir="2700000" algn="tl">
                  <a:srgbClr val="000000">
                    <a:alpha val="43137"/>
                  </a:srgbClr>
                </a:outerShdw>
              </a:effectLst>
            </a:rPr>
            <a:t>እርስ በራሳችን ሌላውን መንከባከብ አለብን </a:t>
          </a:r>
          <a:r>
            <a:rPr lang="en-US" sz="2000" b="1" noProof="0" dirty="0">
              <a:effectLst>
                <a:outerShdw blurRad="38100" dist="38100" dir="2700000" algn="tl">
                  <a:srgbClr val="000000">
                    <a:alpha val="43137"/>
                  </a:srgbClr>
                </a:outerShdw>
              </a:effectLst>
            </a:rPr>
            <a:t>(1 </a:t>
          </a:r>
          <a:r>
            <a:rPr lang="am-ET" sz="2000" b="1" noProof="0" dirty="0">
              <a:effectLst>
                <a:outerShdw blurRad="38100" dist="38100" dir="2700000" algn="tl">
                  <a:srgbClr val="000000">
                    <a:alpha val="43137"/>
                  </a:srgbClr>
                </a:outerShdw>
              </a:effectLst>
            </a:rPr>
            <a:t>ቆሮ</a:t>
          </a:r>
          <a:r>
            <a:rPr lang="en-US" sz="2000" b="1" noProof="0" dirty="0">
              <a:effectLst>
                <a:outerShdw blurRad="38100" dist="38100" dir="2700000" algn="tl">
                  <a:srgbClr val="000000">
                    <a:alpha val="43137"/>
                  </a:srgbClr>
                </a:outerShdw>
              </a:effectLst>
            </a:rPr>
            <a:t> 12:25-26)</a:t>
          </a:r>
          <a:endParaRPr lang="en-US" sz="2000" noProof="0" dirty="0">
            <a:effectLst>
              <a:outerShdw blurRad="38100" dist="38100" dir="2700000" algn="tl">
                <a:srgbClr val="000000">
                  <a:alpha val="43137"/>
                </a:srgbClr>
              </a:outerShdw>
            </a:effectLst>
          </a:endParaRPr>
        </a:p>
      </dgm:t>
    </dgm:pt>
    <dgm:pt modelId="{1FFBCA77-5A6E-47F6-8EB0-EBC52F1BD408}" type="par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A02FC83E-30E7-47FB-B8B8-5E4152816574}" type="sib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63FB2AB0-E2AF-4D61-9382-B35E202200BC}" type="pres">
      <dgm:prSet presAssocID="{94CCE28E-0DED-421D-9FB8-D70B5BE1994C}" presName="linear" presStyleCnt="0">
        <dgm:presLayoutVars>
          <dgm:dir/>
          <dgm:resizeHandles val="exact"/>
        </dgm:presLayoutVars>
      </dgm:prSet>
      <dgm:spPr/>
    </dgm:pt>
    <dgm:pt modelId="{CDF4D091-7C0A-4C60-AE69-38336C4B2A9B}" type="pres">
      <dgm:prSet presAssocID="{90BDB68E-DD81-4317-8BA3-75FB807C0CC5}" presName="comp" presStyleCnt="0"/>
      <dgm:spPr/>
    </dgm:pt>
    <dgm:pt modelId="{A15FE00A-EE8A-4547-961E-76D3D081E592}" type="pres">
      <dgm:prSet presAssocID="{90BDB68E-DD81-4317-8BA3-75FB807C0CC5}" presName="box" presStyleLbl="node1" presStyleIdx="0" presStyleCnt="5"/>
      <dgm:spPr/>
    </dgm:pt>
    <dgm:pt modelId="{0879B82F-B011-4CC1-82E5-4D1BF73289A8}" type="pres">
      <dgm:prSet presAssocID="{90BDB68E-DD81-4317-8BA3-75FB807C0CC5}" presName="img" presStyleLbl="fgImgPlace1" presStyleIdx="0" presStyleCnt="5"/>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166F122C-3FD5-4F49-9EB8-F15912CFF0BF}" type="pres">
      <dgm:prSet presAssocID="{90BDB68E-DD81-4317-8BA3-75FB807C0CC5}" presName="text" presStyleLbl="node1" presStyleIdx="0" presStyleCnt="5">
        <dgm:presLayoutVars>
          <dgm:bulletEnabled val="1"/>
        </dgm:presLayoutVars>
      </dgm:prSet>
      <dgm:spPr/>
    </dgm:pt>
    <dgm:pt modelId="{92B47F4B-20CF-4607-8E78-BB678F8C4806}" type="pres">
      <dgm:prSet presAssocID="{E2531685-18A3-48E9-A265-8C17AD264B64}" presName="spacer" presStyleCnt="0"/>
      <dgm:spPr/>
    </dgm:pt>
    <dgm:pt modelId="{F38EF501-5BA3-4DE8-8B5A-A35B441C3BF8}" type="pres">
      <dgm:prSet presAssocID="{E04FF557-0107-46C7-A48B-5FE9391BF040}" presName="comp" presStyleCnt="0"/>
      <dgm:spPr/>
    </dgm:pt>
    <dgm:pt modelId="{7E1DB660-2D90-4E18-9467-5B69C9169488}" type="pres">
      <dgm:prSet presAssocID="{E04FF557-0107-46C7-A48B-5FE9391BF040}" presName="box" presStyleLbl="node1" presStyleIdx="1" presStyleCnt="5"/>
      <dgm:spPr/>
    </dgm:pt>
    <dgm:pt modelId="{708FCAD1-43FB-4684-997B-FDCCCDEC7984}" type="pres">
      <dgm:prSet presAssocID="{E04FF557-0107-46C7-A48B-5FE9391BF040}" presName="img" presStyleLbl="fgImgPlace1" presStyleIdx="1" presStyleCnt="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BB437BA-13FB-40D6-92BE-5C2485245836}" type="pres">
      <dgm:prSet presAssocID="{E04FF557-0107-46C7-A48B-5FE9391BF040}" presName="text" presStyleLbl="node1" presStyleIdx="1" presStyleCnt="5">
        <dgm:presLayoutVars>
          <dgm:bulletEnabled val="1"/>
        </dgm:presLayoutVars>
      </dgm:prSet>
      <dgm:spPr/>
    </dgm:pt>
    <dgm:pt modelId="{53D409C9-6F14-47ED-80F2-0D4382188D11}" type="pres">
      <dgm:prSet presAssocID="{45DBD43E-BC69-4397-B501-70E874EAC35D}" presName="spacer" presStyleCnt="0"/>
      <dgm:spPr/>
    </dgm:pt>
    <dgm:pt modelId="{31CB376D-4D7D-45E8-A8E8-17783407BFDC}" type="pres">
      <dgm:prSet presAssocID="{733B78B2-4E99-4C70-9514-79470CD200EF}" presName="comp" presStyleCnt="0"/>
      <dgm:spPr/>
    </dgm:pt>
    <dgm:pt modelId="{957CDF44-1A89-4D6C-906C-4B3ED3A0E852}" type="pres">
      <dgm:prSet presAssocID="{733B78B2-4E99-4C70-9514-79470CD200EF}" presName="box" presStyleLbl="node1" presStyleIdx="2" presStyleCnt="5"/>
      <dgm:spPr/>
    </dgm:pt>
    <dgm:pt modelId="{0B163D38-CB89-4F0F-87EF-8CD37BBB01D0}" type="pres">
      <dgm:prSet presAssocID="{733B78B2-4E99-4C70-9514-79470CD200EF}" presName="img" presStyleLbl="fgImgPlace1" presStyleIdx="2" presStyleCnt="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82E097B-1FD9-4152-902F-CB084B24A640}" type="pres">
      <dgm:prSet presAssocID="{733B78B2-4E99-4C70-9514-79470CD200EF}" presName="text" presStyleLbl="node1" presStyleIdx="2" presStyleCnt="5">
        <dgm:presLayoutVars>
          <dgm:bulletEnabled val="1"/>
        </dgm:presLayoutVars>
      </dgm:prSet>
      <dgm:spPr/>
    </dgm:pt>
    <dgm:pt modelId="{9703BAA9-1885-4477-B143-AEB49224ECEC}" type="pres">
      <dgm:prSet presAssocID="{271F9FF7-42EB-4F06-A688-EF8D7EDE2FE1}" presName="spacer" presStyleCnt="0"/>
      <dgm:spPr/>
    </dgm:pt>
    <dgm:pt modelId="{8A50C685-154E-4D44-857E-A3D920EFA065}" type="pres">
      <dgm:prSet presAssocID="{DA20450E-2CB1-4DB3-8398-B1E08B153069}" presName="comp" presStyleCnt="0"/>
      <dgm:spPr/>
    </dgm:pt>
    <dgm:pt modelId="{90E7855A-36D0-483D-A51B-B6DDD6E38510}" type="pres">
      <dgm:prSet presAssocID="{DA20450E-2CB1-4DB3-8398-B1E08B153069}" presName="box" presStyleLbl="node1" presStyleIdx="3" presStyleCnt="5"/>
      <dgm:spPr/>
    </dgm:pt>
    <dgm:pt modelId="{16E7615B-497C-4751-983D-BEADB2012756}" type="pres">
      <dgm:prSet presAssocID="{DA20450E-2CB1-4DB3-8398-B1E08B153069}" presName="img" presStyleLbl="fgImgPlace1" presStyleIdx="3"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DF4F465-089B-426B-B941-0BD3FB5A9D40}" type="pres">
      <dgm:prSet presAssocID="{DA20450E-2CB1-4DB3-8398-B1E08B153069}" presName="text" presStyleLbl="node1" presStyleIdx="3" presStyleCnt="5">
        <dgm:presLayoutVars>
          <dgm:bulletEnabled val="1"/>
        </dgm:presLayoutVars>
      </dgm:prSet>
      <dgm:spPr/>
    </dgm:pt>
    <dgm:pt modelId="{3B38DFC7-16BB-47E3-9AC8-FFC6A440DC02}" type="pres">
      <dgm:prSet presAssocID="{0A37C613-0CB9-4C6B-8E6B-047B819E6F41}" presName="spacer" presStyleCnt="0"/>
      <dgm:spPr/>
    </dgm:pt>
    <dgm:pt modelId="{1465D8FA-6A3D-4DE2-9BC5-DD951AE3B668}" type="pres">
      <dgm:prSet presAssocID="{39909C27-0BF3-46A5-A9A3-83A7D07BC065}" presName="comp" presStyleCnt="0"/>
      <dgm:spPr/>
    </dgm:pt>
    <dgm:pt modelId="{6BC35677-C58C-404E-8451-72F57EE9412A}" type="pres">
      <dgm:prSet presAssocID="{39909C27-0BF3-46A5-A9A3-83A7D07BC065}" presName="box" presStyleLbl="node1" presStyleIdx="4" presStyleCnt="5"/>
      <dgm:spPr/>
    </dgm:pt>
    <dgm:pt modelId="{3E0FD833-9FC9-49B9-A873-3200202E47A8}" type="pres">
      <dgm:prSet presAssocID="{39909C27-0BF3-46A5-A9A3-83A7D07BC065}" presName="img" presStyleLbl="fgImgPlace1" presStyleIdx="4" presStyleCnt="5"/>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5AD54431-14BF-4384-8320-99EBFCAD92F7}" type="pres">
      <dgm:prSet presAssocID="{39909C27-0BF3-46A5-A9A3-83A7D07BC065}" presName="text" presStyleLbl="node1" presStyleIdx="4" presStyleCnt="5">
        <dgm:presLayoutVars>
          <dgm:bulletEnabled val="1"/>
        </dgm:presLayoutVars>
      </dgm:prSet>
      <dgm:spPr/>
    </dgm:pt>
  </dgm:ptLst>
  <dgm:cxnLst>
    <dgm:cxn modelId="{C8A82306-2278-4D8A-970F-9D29FAED6889}" srcId="{94CCE28E-0DED-421D-9FB8-D70B5BE1994C}" destId="{733B78B2-4E99-4C70-9514-79470CD200EF}" srcOrd="2" destOrd="0" parTransId="{84886710-69D7-4FC9-A692-17F5E83246B0}" sibTransId="{271F9FF7-42EB-4F06-A688-EF8D7EDE2FE1}"/>
    <dgm:cxn modelId="{C7BFB03B-3A37-4477-88FE-14D3E7E5384B}" type="presOf" srcId="{DA20450E-2CB1-4DB3-8398-B1E08B153069}" destId="{90E7855A-36D0-483D-A51B-B6DDD6E38510}" srcOrd="0" destOrd="0" presId="urn:microsoft.com/office/officeart/2005/8/layout/vList4"/>
    <dgm:cxn modelId="{EE773B43-08BC-4842-86E1-82C0D6677B4C}" srcId="{94CCE28E-0DED-421D-9FB8-D70B5BE1994C}" destId="{39909C27-0BF3-46A5-A9A3-83A7D07BC065}" srcOrd="4" destOrd="0" parTransId="{1FFBCA77-5A6E-47F6-8EB0-EBC52F1BD408}" sibTransId="{A02FC83E-30E7-47FB-B8B8-5E4152816574}"/>
    <dgm:cxn modelId="{042C4E49-D034-40E8-8810-9CA5DF57409B}" type="presOf" srcId="{E04FF557-0107-46C7-A48B-5FE9391BF040}" destId="{6BB437BA-13FB-40D6-92BE-5C2485245836}" srcOrd="1" destOrd="0" presId="urn:microsoft.com/office/officeart/2005/8/layout/vList4"/>
    <dgm:cxn modelId="{505CDE5A-B7D7-4C1C-931D-49A3E4A17B0D}" srcId="{94CCE28E-0DED-421D-9FB8-D70B5BE1994C}" destId="{90BDB68E-DD81-4317-8BA3-75FB807C0CC5}" srcOrd="0" destOrd="0" parTransId="{0C6DA4E3-2CFC-4BC4-A211-614C3D9E1D6D}" sibTransId="{E2531685-18A3-48E9-A265-8C17AD264B64}"/>
    <dgm:cxn modelId="{8D535B7D-DC7A-4610-9F8E-2867796306BC}" srcId="{94CCE28E-0DED-421D-9FB8-D70B5BE1994C}" destId="{DA20450E-2CB1-4DB3-8398-B1E08B153069}" srcOrd="3" destOrd="0" parTransId="{0A240C47-26BE-454F-9587-B35130F51901}" sibTransId="{0A37C613-0CB9-4C6B-8E6B-047B819E6F41}"/>
    <dgm:cxn modelId="{192EE68F-827E-41E8-84D2-224E8515844C}" srcId="{94CCE28E-0DED-421D-9FB8-D70B5BE1994C}" destId="{E04FF557-0107-46C7-A48B-5FE9391BF040}" srcOrd="1" destOrd="0" parTransId="{3B25DC16-1D06-42F0-B6A3-033F709C4153}" sibTransId="{45DBD43E-BC69-4397-B501-70E874EAC35D}"/>
    <dgm:cxn modelId="{BA1055B6-858F-4C79-A04B-DF46BDDFE2FC}" type="presOf" srcId="{733B78B2-4E99-4C70-9514-79470CD200EF}" destId="{F82E097B-1FD9-4152-902F-CB084B24A640}" srcOrd="1" destOrd="0" presId="urn:microsoft.com/office/officeart/2005/8/layout/vList4"/>
    <dgm:cxn modelId="{7787A6BC-0898-4401-9D8F-497EA6FB974F}" type="presOf" srcId="{39909C27-0BF3-46A5-A9A3-83A7D07BC065}" destId="{6BC35677-C58C-404E-8451-72F57EE9412A}" srcOrd="0" destOrd="0" presId="urn:microsoft.com/office/officeart/2005/8/layout/vList4"/>
    <dgm:cxn modelId="{155156BE-854B-49BA-BF8B-63CBCFF71823}" type="presOf" srcId="{DA20450E-2CB1-4DB3-8398-B1E08B153069}" destId="{2DF4F465-089B-426B-B941-0BD3FB5A9D40}" srcOrd="1" destOrd="0" presId="urn:microsoft.com/office/officeart/2005/8/layout/vList4"/>
    <dgm:cxn modelId="{8FE94BC3-924A-4688-92A7-97403867975E}" type="presOf" srcId="{94CCE28E-0DED-421D-9FB8-D70B5BE1994C}" destId="{63FB2AB0-E2AF-4D61-9382-B35E202200BC}" srcOrd="0" destOrd="0" presId="urn:microsoft.com/office/officeart/2005/8/layout/vList4"/>
    <dgm:cxn modelId="{EE2AC1CA-A713-4DA1-9BAE-2B040FA2E341}" type="presOf" srcId="{E04FF557-0107-46C7-A48B-5FE9391BF040}" destId="{7E1DB660-2D90-4E18-9467-5B69C9169488}" srcOrd="0" destOrd="0" presId="urn:microsoft.com/office/officeart/2005/8/layout/vList4"/>
    <dgm:cxn modelId="{131012D5-C528-493A-8A0B-94EEF33B32E9}" type="presOf" srcId="{90BDB68E-DD81-4317-8BA3-75FB807C0CC5}" destId="{166F122C-3FD5-4F49-9EB8-F15912CFF0BF}" srcOrd="1" destOrd="0" presId="urn:microsoft.com/office/officeart/2005/8/layout/vList4"/>
    <dgm:cxn modelId="{DF31C6D5-FD90-46A6-A62E-4852038BBD9B}" type="presOf" srcId="{39909C27-0BF3-46A5-A9A3-83A7D07BC065}" destId="{5AD54431-14BF-4384-8320-99EBFCAD92F7}" srcOrd="1" destOrd="0" presId="urn:microsoft.com/office/officeart/2005/8/layout/vList4"/>
    <dgm:cxn modelId="{839DF1E4-A9A5-4107-A54A-4E2E8A4F5900}" type="presOf" srcId="{733B78B2-4E99-4C70-9514-79470CD200EF}" destId="{957CDF44-1A89-4D6C-906C-4B3ED3A0E852}" srcOrd="0" destOrd="0" presId="urn:microsoft.com/office/officeart/2005/8/layout/vList4"/>
    <dgm:cxn modelId="{FA5E5FF0-2326-4985-93B6-AAA4635B10F7}" type="presOf" srcId="{90BDB68E-DD81-4317-8BA3-75FB807C0CC5}" destId="{A15FE00A-EE8A-4547-961E-76D3D081E592}" srcOrd="0" destOrd="0" presId="urn:microsoft.com/office/officeart/2005/8/layout/vList4"/>
    <dgm:cxn modelId="{832114B3-A47E-4825-8095-82F8E85026CF}" type="presParOf" srcId="{63FB2AB0-E2AF-4D61-9382-B35E202200BC}" destId="{CDF4D091-7C0A-4C60-AE69-38336C4B2A9B}" srcOrd="0" destOrd="0" presId="urn:microsoft.com/office/officeart/2005/8/layout/vList4"/>
    <dgm:cxn modelId="{1588C613-146F-4F0D-86BB-6AF11CF274D6}" type="presParOf" srcId="{CDF4D091-7C0A-4C60-AE69-38336C4B2A9B}" destId="{A15FE00A-EE8A-4547-961E-76D3D081E592}" srcOrd="0" destOrd="0" presId="urn:microsoft.com/office/officeart/2005/8/layout/vList4"/>
    <dgm:cxn modelId="{D012EF64-59A9-45E0-B992-AED360CD8A21}" type="presParOf" srcId="{CDF4D091-7C0A-4C60-AE69-38336C4B2A9B}" destId="{0879B82F-B011-4CC1-82E5-4D1BF73289A8}" srcOrd="1" destOrd="0" presId="urn:microsoft.com/office/officeart/2005/8/layout/vList4"/>
    <dgm:cxn modelId="{C3F3D508-8156-429A-8A79-3054EAD7F20B}" type="presParOf" srcId="{CDF4D091-7C0A-4C60-AE69-38336C4B2A9B}" destId="{166F122C-3FD5-4F49-9EB8-F15912CFF0BF}" srcOrd="2" destOrd="0" presId="urn:microsoft.com/office/officeart/2005/8/layout/vList4"/>
    <dgm:cxn modelId="{D7617E36-3DF1-42F0-8AB2-BE644F6CC201}" type="presParOf" srcId="{63FB2AB0-E2AF-4D61-9382-B35E202200BC}" destId="{92B47F4B-20CF-4607-8E78-BB678F8C4806}" srcOrd="1" destOrd="0" presId="urn:microsoft.com/office/officeart/2005/8/layout/vList4"/>
    <dgm:cxn modelId="{D5303E4D-BA44-493B-A346-5E07536215FF}" type="presParOf" srcId="{63FB2AB0-E2AF-4D61-9382-B35E202200BC}" destId="{F38EF501-5BA3-4DE8-8B5A-A35B441C3BF8}" srcOrd="2" destOrd="0" presId="urn:microsoft.com/office/officeart/2005/8/layout/vList4"/>
    <dgm:cxn modelId="{AACE1E84-66D8-42BA-9BF7-0D071C6EB5BD}" type="presParOf" srcId="{F38EF501-5BA3-4DE8-8B5A-A35B441C3BF8}" destId="{7E1DB660-2D90-4E18-9467-5B69C9169488}" srcOrd="0" destOrd="0" presId="urn:microsoft.com/office/officeart/2005/8/layout/vList4"/>
    <dgm:cxn modelId="{A96A6BB5-2D61-4B77-86C5-656CEBE9EC78}" type="presParOf" srcId="{F38EF501-5BA3-4DE8-8B5A-A35B441C3BF8}" destId="{708FCAD1-43FB-4684-997B-FDCCCDEC7984}" srcOrd="1" destOrd="0" presId="urn:microsoft.com/office/officeart/2005/8/layout/vList4"/>
    <dgm:cxn modelId="{8CE38D86-B989-4888-ACE3-63FA63831F2C}" type="presParOf" srcId="{F38EF501-5BA3-4DE8-8B5A-A35B441C3BF8}" destId="{6BB437BA-13FB-40D6-92BE-5C2485245836}" srcOrd="2" destOrd="0" presId="urn:microsoft.com/office/officeart/2005/8/layout/vList4"/>
    <dgm:cxn modelId="{2F433A8A-3A53-4F38-8117-433884CE3297}" type="presParOf" srcId="{63FB2AB0-E2AF-4D61-9382-B35E202200BC}" destId="{53D409C9-6F14-47ED-80F2-0D4382188D11}" srcOrd="3" destOrd="0" presId="urn:microsoft.com/office/officeart/2005/8/layout/vList4"/>
    <dgm:cxn modelId="{B59F86B5-2B18-41F2-8D51-9AC7FFD28ABB}" type="presParOf" srcId="{63FB2AB0-E2AF-4D61-9382-B35E202200BC}" destId="{31CB376D-4D7D-45E8-A8E8-17783407BFDC}" srcOrd="4" destOrd="0" presId="urn:microsoft.com/office/officeart/2005/8/layout/vList4"/>
    <dgm:cxn modelId="{E5F9D6D3-85CC-4EC6-B8BB-7C7B3500DB14}" type="presParOf" srcId="{31CB376D-4D7D-45E8-A8E8-17783407BFDC}" destId="{957CDF44-1A89-4D6C-906C-4B3ED3A0E852}" srcOrd="0" destOrd="0" presId="urn:microsoft.com/office/officeart/2005/8/layout/vList4"/>
    <dgm:cxn modelId="{4F62E15F-92A6-4B83-93D1-FA8E87498855}" type="presParOf" srcId="{31CB376D-4D7D-45E8-A8E8-17783407BFDC}" destId="{0B163D38-CB89-4F0F-87EF-8CD37BBB01D0}" srcOrd="1" destOrd="0" presId="urn:microsoft.com/office/officeart/2005/8/layout/vList4"/>
    <dgm:cxn modelId="{BCF8DC8F-DCB9-4784-807F-9427E1CF9CE9}" type="presParOf" srcId="{31CB376D-4D7D-45E8-A8E8-17783407BFDC}" destId="{F82E097B-1FD9-4152-902F-CB084B24A640}" srcOrd="2" destOrd="0" presId="urn:microsoft.com/office/officeart/2005/8/layout/vList4"/>
    <dgm:cxn modelId="{F3D606C5-A01E-45A6-A3F4-E668B6976632}" type="presParOf" srcId="{63FB2AB0-E2AF-4D61-9382-B35E202200BC}" destId="{9703BAA9-1885-4477-B143-AEB49224ECEC}" srcOrd="5" destOrd="0" presId="urn:microsoft.com/office/officeart/2005/8/layout/vList4"/>
    <dgm:cxn modelId="{8C164B9F-43F7-469C-B38A-39F4511BDC0A}" type="presParOf" srcId="{63FB2AB0-E2AF-4D61-9382-B35E202200BC}" destId="{8A50C685-154E-4D44-857E-A3D920EFA065}" srcOrd="6" destOrd="0" presId="urn:microsoft.com/office/officeart/2005/8/layout/vList4"/>
    <dgm:cxn modelId="{66EB0F2F-DB81-4CB7-9694-4BC514433A5A}" type="presParOf" srcId="{8A50C685-154E-4D44-857E-A3D920EFA065}" destId="{90E7855A-36D0-483D-A51B-B6DDD6E38510}" srcOrd="0" destOrd="0" presId="urn:microsoft.com/office/officeart/2005/8/layout/vList4"/>
    <dgm:cxn modelId="{37055973-7F05-493D-B823-10382CF51E55}" type="presParOf" srcId="{8A50C685-154E-4D44-857E-A3D920EFA065}" destId="{16E7615B-497C-4751-983D-BEADB2012756}" srcOrd="1" destOrd="0" presId="urn:microsoft.com/office/officeart/2005/8/layout/vList4"/>
    <dgm:cxn modelId="{099D21F2-791D-43E5-8DAB-EAD93CFD5162}" type="presParOf" srcId="{8A50C685-154E-4D44-857E-A3D920EFA065}" destId="{2DF4F465-089B-426B-B941-0BD3FB5A9D40}" srcOrd="2" destOrd="0" presId="urn:microsoft.com/office/officeart/2005/8/layout/vList4"/>
    <dgm:cxn modelId="{634FAD9C-BECF-4333-815C-313EC43BD82F}" type="presParOf" srcId="{63FB2AB0-E2AF-4D61-9382-B35E202200BC}" destId="{3B38DFC7-16BB-47E3-9AC8-FFC6A440DC02}" srcOrd="7" destOrd="0" presId="urn:microsoft.com/office/officeart/2005/8/layout/vList4"/>
    <dgm:cxn modelId="{3C2CFCAA-C43F-4D31-B91A-8FA5492D33FD}" type="presParOf" srcId="{63FB2AB0-E2AF-4D61-9382-B35E202200BC}" destId="{1465D8FA-6A3D-4DE2-9BC5-DD951AE3B668}" srcOrd="8" destOrd="0" presId="urn:microsoft.com/office/officeart/2005/8/layout/vList4"/>
    <dgm:cxn modelId="{48C2EE28-EC4E-4BB0-833E-81FCF7C11684}" type="presParOf" srcId="{1465D8FA-6A3D-4DE2-9BC5-DD951AE3B668}" destId="{6BC35677-C58C-404E-8451-72F57EE9412A}" srcOrd="0" destOrd="0" presId="urn:microsoft.com/office/officeart/2005/8/layout/vList4"/>
    <dgm:cxn modelId="{7869C61F-E269-4095-9234-E182DA319663}" type="presParOf" srcId="{1465D8FA-6A3D-4DE2-9BC5-DD951AE3B668}" destId="{3E0FD833-9FC9-49B9-A873-3200202E47A8}" srcOrd="1" destOrd="0" presId="urn:microsoft.com/office/officeart/2005/8/layout/vList4"/>
    <dgm:cxn modelId="{3AEBDA8C-D6F5-4341-BA9A-4179D85D7745}" type="presParOf" srcId="{1465D8FA-6A3D-4DE2-9BC5-DD951AE3B668}" destId="{5AD54431-14BF-4384-8320-99EBFCAD92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E00A-EE8A-4547-961E-76D3D081E592}">
      <dsp:nvSpPr>
        <dsp:cNvPr id="0" name=""/>
        <dsp:cNvSpPr/>
      </dsp:nvSpPr>
      <dsp:spPr>
        <a:xfrm>
          <a:off x="0" y="0"/>
          <a:ext cx="4416358" cy="1011142"/>
        </a:xfrm>
        <a:prstGeom prst="roundRect">
          <a:avLst>
            <a:gd name="adj" fmla="val 10000"/>
          </a:avLst>
        </a:prstGeom>
        <a:gradFill rotWithShape="0">
          <a:gsLst>
            <a:gs pos="0">
              <a:srgbClr val="EAB200"/>
            </a:gs>
            <a:gs pos="51000">
              <a:srgbClr val="A88C00"/>
            </a:gs>
            <a:gs pos="100000">
              <a:srgbClr val="8673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am-ET" sz="2000" b="1" kern="1200" noProof="0" dirty="0">
              <a:effectLst>
                <a:outerShdw blurRad="38100" dist="38100" dir="2700000" algn="tl">
                  <a:srgbClr val="000000">
                    <a:alpha val="43137"/>
                  </a:srgbClr>
                </a:outerShdw>
              </a:effectLst>
            </a:rPr>
            <a:t>ሁላችንም እናስፈልጋለን                 </a:t>
          </a:r>
          <a:r>
            <a:rPr lang="en-US" sz="2000" b="1" kern="1200" noProof="0" dirty="0">
              <a:effectLst>
                <a:outerShdw blurRad="38100" dist="38100" dir="2700000" algn="tl">
                  <a:srgbClr val="000000">
                    <a:alpha val="43137"/>
                  </a:srgbClr>
                </a:outerShdw>
              </a:effectLst>
            </a:rPr>
            <a:t>(1 </a:t>
          </a:r>
          <a:r>
            <a:rPr lang="am-ET" sz="2000" b="1" kern="1200" noProof="0" dirty="0">
              <a:effectLst>
                <a:outerShdw blurRad="38100" dist="38100" dir="2700000" algn="tl">
                  <a:srgbClr val="000000">
                    <a:alpha val="43137"/>
                  </a:srgbClr>
                </a:outerShdw>
              </a:effectLst>
            </a:rPr>
            <a:t>ቆሮ</a:t>
          </a:r>
          <a:r>
            <a:rPr lang="en-US" sz="2000" b="1" kern="1200" noProof="0" dirty="0">
              <a:effectLst>
                <a:outerShdw blurRad="38100" dist="38100" dir="2700000" algn="tl">
                  <a:srgbClr val="000000">
                    <a:alpha val="43137"/>
                  </a:srgbClr>
                </a:outerShdw>
              </a:effectLst>
            </a:rPr>
            <a:t> 12:15)</a:t>
          </a:r>
          <a:endParaRPr lang="en-US" sz="2000" kern="1200" noProof="0" dirty="0">
            <a:effectLst>
              <a:outerShdw blurRad="38100" dist="38100" dir="2700000" algn="tl">
                <a:srgbClr val="000000">
                  <a:alpha val="43137"/>
                </a:srgbClr>
              </a:outerShdw>
            </a:effectLst>
          </a:endParaRPr>
        </a:p>
      </dsp:txBody>
      <dsp:txXfrm>
        <a:off x="984385" y="0"/>
        <a:ext cx="3431972" cy="1011142"/>
      </dsp:txXfrm>
    </dsp:sp>
    <dsp:sp modelId="{0879B82F-B011-4CC1-82E5-4D1BF73289A8}">
      <dsp:nvSpPr>
        <dsp:cNvPr id="0" name=""/>
        <dsp:cNvSpPr/>
      </dsp:nvSpPr>
      <dsp:spPr>
        <a:xfrm>
          <a:off x="101114" y="101114"/>
          <a:ext cx="883271" cy="808913"/>
        </a:xfrm>
        <a:prstGeom prst="roundRect">
          <a:avLst>
            <a:gd name="adj" fmla="val 10000"/>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1DB660-2D90-4E18-9467-5B69C9169488}">
      <dsp:nvSpPr>
        <dsp:cNvPr id="0" name=""/>
        <dsp:cNvSpPr/>
      </dsp:nvSpPr>
      <dsp:spPr>
        <a:xfrm>
          <a:off x="0" y="1112256"/>
          <a:ext cx="4416358" cy="10111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m-ET" sz="2000" b="1" kern="1200" noProof="0" dirty="0">
              <a:effectLst>
                <a:outerShdw blurRad="38100" dist="38100" dir="2700000" algn="tl">
                  <a:srgbClr val="000000">
                    <a:alpha val="43137"/>
                  </a:srgbClr>
                </a:outerShdw>
              </a:effectLst>
            </a:rPr>
            <a:t>እያንዳንዱ የራሱ ሚና እና አስፈላጊነት አለው</a:t>
          </a:r>
          <a:r>
            <a:rPr lang="en-US" sz="2000" b="1" kern="1200" noProof="0" dirty="0">
              <a:effectLst>
                <a:outerShdw blurRad="38100" dist="38100" dir="2700000" algn="tl">
                  <a:srgbClr val="000000">
                    <a:alpha val="43137"/>
                  </a:srgbClr>
                </a:outerShdw>
              </a:effectLst>
            </a:rPr>
            <a:t> (1 </a:t>
          </a:r>
          <a:r>
            <a:rPr lang="am-ET" sz="2000" b="1" kern="1200" noProof="0" dirty="0">
              <a:effectLst>
                <a:outerShdw blurRad="38100" dist="38100" dir="2700000" algn="tl">
                  <a:srgbClr val="000000">
                    <a:alpha val="43137"/>
                  </a:srgbClr>
                </a:outerShdw>
              </a:effectLst>
            </a:rPr>
            <a:t>ቆሮ</a:t>
          </a:r>
          <a:r>
            <a:rPr lang="en-US" sz="2000" b="1" kern="1200" noProof="0" dirty="0">
              <a:effectLst>
                <a:outerShdw blurRad="38100" dist="38100" dir="2700000" algn="tl">
                  <a:srgbClr val="000000">
                    <a:alpha val="43137"/>
                  </a:srgbClr>
                </a:outerShdw>
              </a:effectLst>
            </a:rPr>
            <a:t>12:17)</a:t>
          </a:r>
          <a:endParaRPr lang="en-US" sz="2000" kern="1200" noProof="0" dirty="0">
            <a:effectLst>
              <a:outerShdw blurRad="38100" dist="38100" dir="2700000" algn="tl">
                <a:srgbClr val="000000">
                  <a:alpha val="43137"/>
                </a:srgbClr>
              </a:outerShdw>
            </a:effectLst>
          </a:endParaRPr>
        </a:p>
      </dsp:txBody>
      <dsp:txXfrm>
        <a:off x="984385" y="1112256"/>
        <a:ext cx="3431972" cy="1011142"/>
      </dsp:txXfrm>
    </dsp:sp>
    <dsp:sp modelId="{708FCAD1-43FB-4684-997B-FDCCCDEC7984}">
      <dsp:nvSpPr>
        <dsp:cNvPr id="0" name=""/>
        <dsp:cNvSpPr/>
      </dsp:nvSpPr>
      <dsp:spPr>
        <a:xfrm>
          <a:off x="101114" y="1213370"/>
          <a:ext cx="883271" cy="80891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7CDF44-1A89-4D6C-906C-4B3ED3A0E852}">
      <dsp:nvSpPr>
        <dsp:cNvPr id="0" name=""/>
        <dsp:cNvSpPr/>
      </dsp:nvSpPr>
      <dsp:spPr>
        <a:xfrm>
          <a:off x="0" y="2224513"/>
          <a:ext cx="4416358" cy="1011142"/>
        </a:xfrm>
        <a:prstGeom prst="roundRect">
          <a:avLst>
            <a:gd name="adj" fmla="val 10000"/>
          </a:avLst>
        </a:prstGeom>
        <a:gradFill rotWithShape="0">
          <a:gsLst>
            <a:gs pos="0">
              <a:srgbClr val="21B1C5"/>
            </a:gs>
            <a:gs pos="50000">
              <a:srgbClr val="17ABBF"/>
            </a:gs>
            <a:gs pos="100000">
              <a:srgbClr val="1E889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m-ET" sz="2000" b="1" kern="1200" noProof="0" dirty="0">
              <a:effectLst>
                <a:outerShdw blurRad="38100" dist="38100" dir="2700000" algn="tl">
                  <a:srgbClr val="000000">
                    <a:alpha val="43137"/>
                  </a:srgbClr>
                </a:outerShdw>
              </a:effectLst>
            </a:rPr>
            <a:t>ማንንም ማግለል አንችልም               </a:t>
          </a:r>
          <a:r>
            <a:rPr lang="en-US" sz="2000" b="1" kern="1200" noProof="0" dirty="0">
              <a:effectLst>
                <a:outerShdw blurRad="38100" dist="38100" dir="2700000" algn="tl">
                  <a:srgbClr val="000000">
                    <a:alpha val="43137"/>
                  </a:srgbClr>
                </a:outerShdw>
              </a:effectLst>
            </a:rPr>
            <a:t>(1 </a:t>
          </a:r>
          <a:r>
            <a:rPr lang="am-ET" sz="2000" b="1" kern="1200" noProof="0" dirty="0">
              <a:effectLst>
                <a:outerShdw blurRad="38100" dist="38100" dir="2700000" algn="tl">
                  <a:srgbClr val="000000">
                    <a:alpha val="43137"/>
                  </a:srgbClr>
                </a:outerShdw>
              </a:effectLst>
            </a:rPr>
            <a:t>ቆሮ</a:t>
          </a:r>
          <a:r>
            <a:rPr lang="en-US" sz="2000" b="1" kern="1200" noProof="0" dirty="0">
              <a:effectLst>
                <a:outerShdw blurRad="38100" dist="38100" dir="2700000" algn="tl">
                  <a:srgbClr val="000000">
                    <a:alpha val="43137"/>
                  </a:srgbClr>
                </a:outerShdw>
              </a:effectLst>
            </a:rPr>
            <a:t> 12:21)</a:t>
          </a:r>
          <a:endParaRPr lang="en-US" sz="2000" kern="1200" noProof="0" dirty="0">
            <a:effectLst>
              <a:outerShdw blurRad="38100" dist="38100" dir="2700000" algn="tl">
                <a:srgbClr val="000000">
                  <a:alpha val="43137"/>
                </a:srgbClr>
              </a:outerShdw>
            </a:effectLst>
          </a:endParaRPr>
        </a:p>
      </dsp:txBody>
      <dsp:txXfrm>
        <a:off x="984385" y="2224513"/>
        <a:ext cx="3431972" cy="1011142"/>
      </dsp:txXfrm>
    </dsp:sp>
    <dsp:sp modelId="{0B163D38-CB89-4F0F-87EF-8CD37BBB01D0}">
      <dsp:nvSpPr>
        <dsp:cNvPr id="0" name=""/>
        <dsp:cNvSpPr/>
      </dsp:nvSpPr>
      <dsp:spPr>
        <a:xfrm>
          <a:off x="101114" y="2325627"/>
          <a:ext cx="883271" cy="808913"/>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E7855A-36D0-483D-A51B-B6DDD6E38510}">
      <dsp:nvSpPr>
        <dsp:cNvPr id="0" name=""/>
        <dsp:cNvSpPr/>
      </dsp:nvSpPr>
      <dsp:spPr>
        <a:xfrm>
          <a:off x="0" y="3336769"/>
          <a:ext cx="4416358" cy="10111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m-ET" sz="2000" b="1" kern="1200" noProof="0" dirty="0">
              <a:effectLst>
                <a:outerShdw blurRad="38100" dist="38100" dir="2700000" algn="tl">
                  <a:srgbClr val="000000">
                    <a:alpha val="43137"/>
                  </a:srgbClr>
                </a:outerShdw>
              </a:effectLst>
            </a:rPr>
            <a:t>ማንም</a:t>
          </a:r>
          <a:r>
            <a:rPr lang="en-US" sz="2000" b="1" kern="1200" noProof="0" dirty="0">
              <a:effectLst>
                <a:outerShdw blurRad="38100" dist="38100" dir="2700000" algn="tl">
                  <a:srgbClr val="000000">
                    <a:alpha val="43137"/>
                  </a:srgbClr>
                </a:outerShdw>
              </a:effectLst>
            </a:rPr>
            <a:t> “</a:t>
          </a:r>
          <a:r>
            <a:rPr lang="am-ET" sz="2000" b="1" kern="1200" noProof="0" dirty="0">
              <a:effectLst>
                <a:outerShdw blurRad="38100" dist="38100" dir="2700000" algn="tl">
                  <a:srgbClr val="000000">
                    <a:alpha val="43137"/>
                  </a:srgbClr>
                </a:outerShdw>
              </a:effectLst>
            </a:rPr>
            <a:t>የበታች</a:t>
          </a:r>
          <a:r>
            <a:rPr lang="en-US" sz="2000" b="1" kern="1200" noProof="0" dirty="0">
              <a:effectLst>
                <a:outerShdw blurRad="38100" dist="38100" dir="2700000" algn="tl">
                  <a:srgbClr val="000000">
                    <a:alpha val="43137"/>
                  </a:srgbClr>
                </a:outerShdw>
              </a:effectLst>
            </a:rPr>
            <a:t>” </a:t>
          </a:r>
          <a:r>
            <a:rPr lang="am-ET" sz="2000" b="1" kern="1200" noProof="0" dirty="0">
              <a:effectLst>
                <a:outerShdw blurRad="38100" dist="38100" dir="2700000" algn="tl">
                  <a:srgbClr val="000000">
                    <a:alpha val="43137"/>
                  </a:srgbClr>
                </a:outerShdw>
              </a:effectLst>
            </a:rPr>
            <a:t>የሆነ አማኝ የለም    </a:t>
          </a:r>
          <a:r>
            <a:rPr lang="en-US" sz="2000" b="1" kern="1200" noProof="0" dirty="0">
              <a:effectLst>
                <a:outerShdw blurRad="38100" dist="38100" dir="2700000" algn="tl">
                  <a:srgbClr val="000000">
                    <a:alpha val="43137"/>
                  </a:srgbClr>
                </a:outerShdw>
              </a:effectLst>
            </a:rPr>
            <a:t>(1 </a:t>
          </a:r>
          <a:r>
            <a:rPr lang="am-ET" sz="2000" b="1" kern="1200" noProof="0" dirty="0">
              <a:effectLst>
                <a:outerShdw blurRad="38100" dist="38100" dir="2700000" algn="tl">
                  <a:srgbClr val="000000">
                    <a:alpha val="43137"/>
                  </a:srgbClr>
                </a:outerShdw>
              </a:effectLst>
            </a:rPr>
            <a:t>ቆሮ </a:t>
          </a:r>
          <a:r>
            <a:rPr lang="en-US" sz="2000" b="1" kern="1200" noProof="0" dirty="0">
              <a:effectLst>
                <a:outerShdw blurRad="38100" dist="38100" dir="2700000" algn="tl">
                  <a:srgbClr val="000000">
                    <a:alpha val="43137"/>
                  </a:srgbClr>
                </a:outerShdw>
              </a:effectLst>
            </a:rPr>
            <a:t>12:22-24)</a:t>
          </a:r>
          <a:endParaRPr lang="en-US" sz="2000" kern="1200" noProof="0" dirty="0">
            <a:effectLst>
              <a:outerShdw blurRad="38100" dist="38100" dir="2700000" algn="tl">
                <a:srgbClr val="000000">
                  <a:alpha val="43137"/>
                </a:srgbClr>
              </a:outerShdw>
            </a:effectLst>
          </a:endParaRPr>
        </a:p>
      </dsp:txBody>
      <dsp:txXfrm>
        <a:off x="984385" y="3336769"/>
        <a:ext cx="3431972" cy="1011142"/>
      </dsp:txXfrm>
    </dsp:sp>
    <dsp:sp modelId="{16E7615B-497C-4751-983D-BEADB2012756}">
      <dsp:nvSpPr>
        <dsp:cNvPr id="0" name=""/>
        <dsp:cNvSpPr/>
      </dsp:nvSpPr>
      <dsp:spPr>
        <a:xfrm>
          <a:off x="101114" y="3437884"/>
          <a:ext cx="883271" cy="808913"/>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C35677-C58C-404E-8451-72F57EE9412A}">
      <dsp:nvSpPr>
        <dsp:cNvPr id="0" name=""/>
        <dsp:cNvSpPr/>
      </dsp:nvSpPr>
      <dsp:spPr>
        <a:xfrm>
          <a:off x="0" y="4449026"/>
          <a:ext cx="4416358" cy="10111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am-ET" sz="2000" b="1" kern="1200" noProof="0" dirty="0">
              <a:effectLst>
                <a:outerShdw blurRad="38100" dist="38100" dir="2700000" algn="tl">
                  <a:srgbClr val="000000">
                    <a:alpha val="43137"/>
                  </a:srgbClr>
                </a:outerShdw>
              </a:effectLst>
            </a:rPr>
            <a:t>እርስ በራሳችን ሌላውን መንከባከብ አለብን </a:t>
          </a:r>
          <a:r>
            <a:rPr lang="en-US" sz="2000" b="1" kern="1200" noProof="0" dirty="0">
              <a:effectLst>
                <a:outerShdw blurRad="38100" dist="38100" dir="2700000" algn="tl">
                  <a:srgbClr val="000000">
                    <a:alpha val="43137"/>
                  </a:srgbClr>
                </a:outerShdw>
              </a:effectLst>
            </a:rPr>
            <a:t>(1 </a:t>
          </a:r>
          <a:r>
            <a:rPr lang="am-ET" sz="2000" b="1" kern="1200" noProof="0" dirty="0">
              <a:effectLst>
                <a:outerShdw blurRad="38100" dist="38100" dir="2700000" algn="tl">
                  <a:srgbClr val="000000">
                    <a:alpha val="43137"/>
                  </a:srgbClr>
                </a:outerShdw>
              </a:effectLst>
            </a:rPr>
            <a:t>ቆሮ</a:t>
          </a:r>
          <a:r>
            <a:rPr lang="en-US" sz="2000" b="1" kern="1200" noProof="0" dirty="0">
              <a:effectLst>
                <a:outerShdw blurRad="38100" dist="38100" dir="2700000" algn="tl">
                  <a:srgbClr val="000000">
                    <a:alpha val="43137"/>
                  </a:srgbClr>
                </a:outerShdw>
              </a:effectLst>
            </a:rPr>
            <a:t> 12:25-26)</a:t>
          </a:r>
          <a:endParaRPr lang="en-US" sz="2000" kern="1200" noProof="0" dirty="0">
            <a:effectLst>
              <a:outerShdw blurRad="38100" dist="38100" dir="2700000" algn="tl">
                <a:srgbClr val="000000">
                  <a:alpha val="43137"/>
                </a:srgbClr>
              </a:outerShdw>
            </a:effectLst>
          </a:endParaRPr>
        </a:p>
      </dsp:txBody>
      <dsp:txXfrm>
        <a:off x="984385" y="4449026"/>
        <a:ext cx="3431972" cy="1011142"/>
      </dsp:txXfrm>
    </dsp:sp>
    <dsp:sp modelId="{3E0FD833-9FC9-49B9-A873-3200202E47A8}">
      <dsp:nvSpPr>
        <dsp:cNvPr id="0" name=""/>
        <dsp:cNvSpPr/>
      </dsp:nvSpPr>
      <dsp:spPr>
        <a:xfrm>
          <a:off x="101114" y="4550140"/>
          <a:ext cx="883271" cy="808913"/>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57F3E-DE69-8DC2-0461-2B82E8B624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2C5803-39C7-0C4A-408C-E3051AE4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154101-5A69-0022-C0FE-24D7A6D7FEED}"/>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5" name="Marcador de pie de página 4">
            <a:extLst>
              <a:ext uri="{FF2B5EF4-FFF2-40B4-BE49-F238E27FC236}">
                <a16:creationId xmlns:a16="http://schemas.microsoft.com/office/drawing/2014/main" id="{B940052F-40B9-7C28-97D5-27EC4C6A03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7F5AFE-2883-45EC-9789-457783A1CBAE}"/>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15663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B2C-1230-93D1-3E63-FA5DE05555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AC983D-2AFB-ABCA-FCF1-1B19534B6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D1396D-2E13-5FC4-8FFF-AA1875EF1FD7}"/>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5" name="Marcador de pie de página 4">
            <a:extLst>
              <a:ext uri="{FF2B5EF4-FFF2-40B4-BE49-F238E27FC236}">
                <a16:creationId xmlns:a16="http://schemas.microsoft.com/office/drawing/2014/main" id="{0C47BDAB-49F6-EC9F-8630-1CAE71AB07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98D54-F458-7944-760E-6A6063B129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0773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16D04-E9BD-4145-448F-18DC626F87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D5972-8B3F-7C7D-B3C1-1A3398FCE2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9C3BCF-BEDA-D233-EF68-60C776BDD2F7}"/>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5" name="Marcador de pie de página 4">
            <a:extLst>
              <a:ext uri="{FF2B5EF4-FFF2-40B4-BE49-F238E27FC236}">
                <a16:creationId xmlns:a16="http://schemas.microsoft.com/office/drawing/2014/main" id="{1204DA5F-4247-73FD-8190-633EB8AA31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8F6481-CB9C-F94B-9288-AB000E896D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93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87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02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97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80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8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236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3D58-B12C-C498-296D-BC420563CA5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AA0CD-AE0A-73A9-2F2E-7BD441E619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D0E594-2293-D0E5-7578-0D1989B4C04B}"/>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5" name="Marcador de pie de página 4">
            <a:extLst>
              <a:ext uri="{FF2B5EF4-FFF2-40B4-BE49-F238E27FC236}">
                <a16:creationId xmlns:a16="http://schemas.microsoft.com/office/drawing/2014/main" id="{157523DC-9404-7062-72BA-9F3B546FA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BA0298-444A-2470-8AD9-BEE904DF3A54}"/>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016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24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280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41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DC75-001B-F735-A082-DB82D6237A3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FA0473-C9B2-8053-A806-096DBCC98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0909211-507C-13ED-04E8-50234C601718}"/>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5" name="Marcador de pie de página 4">
            <a:extLst>
              <a:ext uri="{FF2B5EF4-FFF2-40B4-BE49-F238E27FC236}">
                <a16:creationId xmlns:a16="http://schemas.microsoft.com/office/drawing/2014/main" id="{C097B305-2390-D07E-3D57-F80FCFB35F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F032E8-8197-6E2A-38E5-DFA6C2E162B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325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56529-2796-B1B4-0E7B-252A99E10D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75752-DF3E-0CB4-68F3-BF146722B01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C9F8AC-5ADC-9B0B-C25E-E96675B2BE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44D0-4E3C-C212-2BDF-B481048FBD6B}"/>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6" name="Marcador de pie de página 5">
            <a:extLst>
              <a:ext uri="{FF2B5EF4-FFF2-40B4-BE49-F238E27FC236}">
                <a16:creationId xmlns:a16="http://schemas.microsoft.com/office/drawing/2014/main" id="{6880FFAA-9122-AFF7-0FC9-227B45B78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BC4D06-348E-B758-8FBE-E590C9B27B6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8309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8A616-EC72-57CD-07C4-18CA27EB1D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5A5352-27BB-1828-939E-4290D1F5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9456F5-1A42-A31D-3221-E36727BE95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881722-860B-3F96-15BB-666EACCA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C19B55-9361-2496-DDC6-620FF0CF08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DB8181-D9CF-25A7-F013-3D5405365FD2}"/>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8" name="Marcador de pie de página 7">
            <a:extLst>
              <a:ext uri="{FF2B5EF4-FFF2-40B4-BE49-F238E27FC236}">
                <a16:creationId xmlns:a16="http://schemas.microsoft.com/office/drawing/2014/main" id="{7AAB6063-FEA8-4AF9-C664-CCCDDB91A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C1CC73-D079-7B67-206C-0D15823B3FD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143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D4F3C-31D1-F878-312E-26B5DD4043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ED13F1-8BDE-F8F9-4360-C40700C481FF}"/>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4" name="Marcador de pie de página 3">
            <a:extLst>
              <a:ext uri="{FF2B5EF4-FFF2-40B4-BE49-F238E27FC236}">
                <a16:creationId xmlns:a16="http://schemas.microsoft.com/office/drawing/2014/main" id="{BD337CA4-FC6D-4E4F-238A-62633E9327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69B9B0-8FB9-C8E4-98F1-DC4462A788B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2372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3BD96-79F4-9CA4-9371-DAD86C588E38}"/>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3" name="Marcador de pie de página 2">
            <a:extLst>
              <a:ext uri="{FF2B5EF4-FFF2-40B4-BE49-F238E27FC236}">
                <a16:creationId xmlns:a16="http://schemas.microsoft.com/office/drawing/2014/main" id="{D0BEF671-B346-A7F7-4AE5-E0351F17C7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AE9A44A-A96C-66AB-7BBE-5D7DB695017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7582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82DFD-32DB-0675-3144-34B3BC1B9F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826587-50BD-0F7A-2714-3C35B326E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72AA47-AF92-2437-7BD5-4A378950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CE7FCC-0AB3-2D79-14C3-7005C32E86FB}"/>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6" name="Marcador de pie de página 5">
            <a:extLst>
              <a:ext uri="{FF2B5EF4-FFF2-40B4-BE49-F238E27FC236}">
                <a16:creationId xmlns:a16="http://schemas.microsoft.com/office/drawing/2014/main" id="{704E156D-24E2-9D79-A32D-C69099ACAE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32BD8A-3BE6-551F-44A6-E815FC0C6B77}"/>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81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08DA-F66F-3BC7-F65A-B8C0BE8729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1B8451-A899-38AF-EE82-A13CEDACA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6CC32-56A0-2B77-B929-4C89902AD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B9430C-2AEF-65B6-D887-7349A9DC16A2}"/>
              </a:ext>
            </a:extLst>
          </p:cNvPr>
          <p:cNvSpPr>
            <a:spLocks noGrp="1"/>
          </p:cNvSpPr>
          <p:nvPr>
            <p:ph type="dt" sz="half" idx="10"/>
          </p:nvPr>
        </p:nvSpPr>
        <p:spPr/>
        <p:txBody>
          <a:bodyPr/>
          <a:lstStyle/>
          <a:p>
            <a:fld id="{48CFBFA7-6D24-4011-BE63-71B300A5B6A2}" type="datetimeFigureOut">
              <a:rPr lang="es-ES" smtClean="0"/>
              <a:t>13/02/2026</a:t>
            </a:fld>
            <a:endParaRPr lang="es-ES"/>
          </a:p>
        </p:txBody>
      </p:sp>
      <p:sp>
        <p:nvSpPr>
          <p:cNvPr id="6" name="Marcador de pie de página 5">
            <a:extLst>
              <a:ext uri="{FF2B5EF4-FFF2-40B4-BE49-F238E27FC236}">
                <a16:creationId xmlns:a16="http://schemas.microsoft.com/office/drawing/2014/main" id="{45073617-50E5-F9F7-4208-55907F238C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2B72-97F7-0602-7D7B-134726B30F1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90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B3B08A-386C-B1AC-0660-4BBDEC98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D54B21-70AE-2CC3-E14A-B60C4D84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6E57C0-142E-47B6-0D1A-997312AE5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FBFA7-6D24-4011-BE63-71B300A5B6A2}" type="datetimeFigureOut">
              <a:rPr lang="es-ES" smtClean="0"/>
              <a:t>13/02/2026</a:t>
            </a:fld>
            <a:endParaRPr lang="es-ES"/>
          </a:p>
        </p:txBody>
      </p:sp>
      <p:sp>
        <p:nvSpPr>
          <p:cNvPr id="5" name="Marcador de pie de página 4">
            <a:extLst>
              <a:ext uri="{FF2B5EF4-FFF2-40B4-BE49-F238E27FC236}">
                <a16:creationId xmlns:a16="http://schemas.microsoft.com/office/drawing/2014/main" id="{B340AAD6-5F8B-60A5-AE0D-F8D1B785E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30A580-333A-5A80-9A25-E4047113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EA50D-6D1F-4D8F-9240-8BD3D58CF41A}" type="slidenum">
              <a:rPr lang="es-ES" smtClean="0"/>
              <a:t>‹Nº›</a:t>
            </a:fld>
            <a:endParaRPr lang="es-ES"/>
          </a:p>
        </p:txBody>
      </p:sp>
    </p:spTree>
    <p:extLst>
      <p:ext uri="{BB962C8B-B14F-4D97-AF65-F5344CB8AC3E}">
        <p14:creationId xmlns:p14="http://schemas.microsoft.com/office/powerpoint/2010/main" val="316055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84001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F3D91-3085-9C64-EB25-D3425CDD5D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2C6887-B090-24CA-21C9-EFFF33DB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075C9323-FAAE-BB4F-A8D9-49E5A8AD8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blipFill>
            <a:blip r:embed="rId2" cstate="hq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descr="Imagen que contiene agua&#10;&#10;El contenido generado por IA puede ser incorrecto.">
            <a:extLst>
              <a:ext uri="{FF2B5EF4-FFF2-40B4-BE49-F238E27FC236}">
                <a16:creationId xmlns:a16="http://schemas.microsoft.com/office/drawing/2014/main" id="{1B84AD95-9224-9B31-3DA0-2DEE45F2AAD7}"/>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effectLst>
            <a:outerShdw blurRad="50800" dist="38100" dir="5400000" algn="t" rotWithShape="0">
              <a:prstClr val="black">
                <a:alpha val="40000"/>
              </a:prstClr>
            </a:outerShdw>
          </a:effectLst>
        </p:spPr>
      </p:pic>
      <p:pic>
        <p:nvPicPr>
          <p:cNvPr id="3" name="Imagen 2" descr="Imagen que contiene luz, grande, tabla, azul&#10;&#10;El contenido generado por IA puede ser incorrecto.">
            <a:extLst>
              <a:ext uri="{FF2B5EF4-FFF2-40B4-BE49-F238E27FC236}">
                <a16:creationId xmlns:a16="http://schemas.microsoft.com/office/drawing/2014/main" id="{68A2EFE7-0569-CAB4-04E8-D9193B82829F}"/>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AC3C152-3AD5-E333-E00E-BF70D446F62E}"/>
              </a:ext>
            </a:extLst>
          </p:cNvPr>
          <p:cNvSpPr txBox="1"/>
          <p:nvPr/>
        </p:nvSpPr>
        <p:spPr>
          <a:xfrm>
            <a:off x="293451" y="4961107"/>
            <a:ext cx="11605098" cy="1684912"/>
          </a:xfrm>
          <a:prstGeom prst="rect">
            <a:avLst/>
          </a:prstGeom>
          <a:noFill/>
        </p:spPr>
        <p:txBody>
          <a:bodyPr wrap="square" rtlCol="0">
            <a:prstTxWarp prst="textCurveDown">
              <a:avLst>
                <a:gd name="adj" fmla="val 41359"/>
              </a:avLst>
            </a:prstTxWarp>
            <a:spAutoFit/>
            <a:scene3d>
              <a:camera prst="orthographicFront"/>
              <a:lightRig rig="glow" dir="t"/>
            </a:scene3d>
            <a:sp3d extrusionH="57150" contourW="31750">
              <a:bevelT h="25400" prst="softRound"/>
              <a:contourClr>
                <a:srgbClr val="913823"/>
              </a:contourClr>
            </a:sp3d>
          </a:bodyPr>
          <a:lstStyle/>
          <a:p>
            <a:pPr algn="ctr"/>
            <a:r>
              <a:rPr lang="am-ET"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rPr>
              <a:t>የክርስቶስ ልዕልና</a:t>
            </a:r>
            <a:endParaRPr lang="en-US"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endParaRPr>
          </a:p>
        </p:txBody>
      </p:sp>
      <p:sp>
        <p:nvSpPr>
          <p:cNvPr id="6" name="CuadroTexto 5">
            <a:extLst>
              <a:ext uri="{FF2B5EF4-FFF2-40B4-BE49-F238E27FC236}">
                <a16:creationId xmlns:a16="http://schemas.microsoft.com/office/drawing/2014/main" id="{0DA4A130-158B-7FA8-9071-455334E919B2}"/>
              </a:ext>
            </a:extLst>
          </p:cNvPr>
          <p:cNvSpPr txBox="1"/>
          <p:nvPr/>
        </p:nvSpPr>
        <p:spPr>
          <a:xfrm>
            <a:off x="9812803" y="85522"/>
            <a:ext cx="2379177" cy="338554"/>
          </a:xfrm>
          <a:prstGeom prst="rect">
            <a:avLst/>
          </a:prstGeom>
          <a:noFill/>
        </p:spPr>
        <p:txBody>
          <a:bodyPr wrap="none" rtlCol="0">
            <a:spAutoFit/>
          </a:bodyPr>
          <a:lstStyle/>
          <a:p>
            <a:pPr algn="r"/>
            <a:r>
              <a:rPr lang="am-ET" sz="1600" b="1" noProof="0" dirty="0">
                <a:solidFill>
                  <a:srgbClr val="2E767C"/>
                </a:solidFill>
              </a:rPr>
              <a:t>ትምህርት</a:t>
            </a:r>
            <a:r>
              <a:rPr lang="en-US" sz="1600" b="1" noProof="0" dirty="0">
                <a:solidFill>
                  <a:srgbClr val="2E767C"/>
                </a:solidFill>
              </a:rPr>
              <a:t> 8 </a:t>
            </a:r>
            <a:r>
              <a:rPr lang="am-ET" sz="1600" b="1" noProof="0" dirty="0">
                <a:solidFill>
                  <a:srgbClr val="2E767C"/>
                </a:solidFill>
              </a:rPr>
              <a:t>ለ</a:t>
            </a:r>
            <a:r>
              <a:rPr lang="en-US" sz="1600" b="1" noProof="0" dirty="0">
                <a:solidFill>
                  <a:srgbClr val="2E767C"/>
                </a:solidFill>
              </a:rPr>
              <a:t> </a:t>
            </a:r>
            <a:r>
              <a:rPr lang="am-ET" sz="1600" b="1" noProof="0" dirty="0">
                <a:solidFill>
                  <a:srgbClr val="2E767C"/>
                </a:solidFill>
              </a:rPr>
              <a:t>የካቲት</a:t>
            </a:r>
            <a:r>
              <a:rPr lang="en-US" sz="1600" b="1" noProof="0" dirty="0">
                <a:solidFill>
                  <a:srgbClr val="2E767C"/>
                </a:solidFill>
              </a:rPr>
              <a:t> 14</a:t>
            </a:r>
            <a:r>
              <a:rPr lang="am-ET" sz="1600" b="1" noProof="0" dirty="0">
                <a:solidFill>
                  <a:srgbClr val="2E767C"/>
                </a:solidFill>
              </a:rPr>
              <a:t>/</a:t>
            </a:r>
            <a:r>
              <a:rPr lang="en-US" sz="1600" b="1" noProof="0" dirty="0">
                <a:solidFill>
                  <a:srgbClr val="2E767C"/>
                </a:solidFill>
              </a:rPr>
              <a:t> 2018</a:t>
            </a:r>
          </a:p>
        </p:txBody>
      </p:sp>
    </p:spTree>
    <p:extLst>
      <p:ext uri="{BB962C8B-B14F-4D97-AF65-F5344CB8AC3E}">
        <p14:creationId xmlns:p14="http://schemas.microsoft.com/office/powerpoint/2010/main" val="6162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412046"/>
            <a:ext cx="5981700" cy="5878532"/>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lvl="0" algn="ctr">
              <a:spcBef>
                <a:spcPts val="1200"/>
              </a:spcBef>
              <a:defRPr/>
            </a:pPr>
            <a:r>
              <a:rPr kumimoji="0" lang="en-US" sz="36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a:t>
            </a:r>
            <a:r>
              <a:rPr lang="am-ET" sz="3600" b="1" dirty="0">
                <a:ln w="12700" cmpd="sng">
                  <a:noFill/>
                  <a:prstDash val="solid"/>
                </a:ln>
                <a:solidFill>
                  <a:srgbClr val="0F9ED5">
                    <a:lumMod val="75000"/>
                  </a:srgbClr>
                </a:solidFill>
              </a:rPr>
              <a:t>እርሱም የማይታይ አምላክ ምሳሌ ነው፤ የሚታዩትና የማይታዩትም፥ ዙፋናት ቢሆኑ ወይም ጌትነት ወይም አለቅነት ወይም ሥልጣናት፥ በሰማይና በምድር ያሉት ሁሉ በእርሱ ተፈጥረዋልና ከፍጥረት ሁሉ በፊት በኵር ነው፤ ሁሉ በእርሱና ለእርሱ ተፈጥሮአል፤እርሱም ከሁሉ በፊት ነው ሁሉም በእርሱ ተጋጥሞአል።</a:t>
            </a:r>
            <a:r>
              <a:rPr kumimoji="0" lang="en-US" sz="36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am-ET"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ቆላስይስ</a:t>
            </a:r>
            <a:r>
              <a:rPr kumimoji="0" lang="en-US"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1:15–17</a:t>
            </a:r>
            <a:endParaRPr kumimoji="0" lang="en-US"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46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CrisscrossEtching pressure="43"/>
                    </a14:imgEffect>
                  </a14:imgLayer>
                </a14:imgProps>
              </a:ex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6D96DC-5F7A-8402-1E61-1D90A0E60F64}"/>
              </a:ext>
            </a:extLst>
          </p:cNvPr>
          <p:cNvSpPr txBox="1"/>
          <p:nvPr/>
        </p:nvSpPr>
        <p:spPr>
          <a:xfrm>
            <a:off x="5534025" y="4468037"/>
            <a:ext cx="6572250"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am-ET" sz="2000" b="1" dirty="0">
                <a:solidFill>
                  <a:srgbClr val="D81062"/>
                </a:solidFill>
              </a:rPr>
              <a:t>የእግዚአብሔር አምሳል</a:t>
            </a:r>
            <a:r>
              <a:rPr lang="en-US" sz="2000" b="1" noProof="0" dirty="0">
                <a:solidFill>
                  <a:srgbClr val="D81062"/>
                </a:solidFill>
              </a:rPr>
              <a:t> (</a:t>
            </a:r>
            <a:r>
              <a:rPr lang="am-ET" sz="2000" b="1" noProof="0" dirty="0">
                <a:solidFill>
                  <a:srgbClr val="D81062"/>
                </a:solidFill>
              </a:rPr>
              <a:t>ቆላስይስ</a:t>
            </a:r>
            <a:r>
              <a:rPr lang="en-US" sz="2000" b="1" noProof="0" dirty="0">
                <a:solidFill>
                  <a:srgbClr val="D81062"/>
                </a:solidFill>
              </a:rPr>
              <a:t> 1:15</a:t>
            </a:r>
            <a:r>
              <a:rPr lang="am-ET" sz="2000" b="1" noProof="0" dirty="0">
                <a:solidFill>
                  <a:srgbClr val="D81062"/>
                </a:solidFill>
              </a:rPr>
              <a:t>ሀ</a:t>
            </a:r>
            <a:r>
              <a:rPr lang="en-US" sz="2000" b="1" noProof="0" dirty="0">
                <a:solidFill>
                  <a:srgbClr val="D81062"/>
                </a:solidFill>
              </a:rPr>
              <a:t>)</a:t>
            </a:r>
          </a:p>
          <a:p>
            <a:pPr>
              <a:spcBef>
                <a:spcPts val="1200"/>
              </a:spcBef>
            </a:pPr>
            <a:r>
              <a:rPr lang="am-ET" sz="2000" b="1" dirty="0">
                <a:solidFill>
                  <a:srgbClr val="9112E3"/>
                </a:solidFill>
              </a:rPr>
              <a:t>በኩር</a:t>
            </a:r>
            <a:r>
              <a:rPr lang="en-US" sz="2000" b="1" noProof="0" dirty="0">
                <a:solidFill>
                  <a:srgbClr val="9112E3"/>
                </a:solidFill>
              </a:rPr>
              <a:t> (</a:t>
            </a:r>
            <a:r>
              <a:rPr lang="am-ET" sz="2000" b="1" dirty="0">
                <a:solidFill>
                  <a:srgbClr val="9112E3"/>
                </a:solidFill>
              </a:rPr>
              <a:t>ቆላስይስ</a:t>
            </a:r>
            <a:r>
              <a:rPr lang="en-US" sz="2000" b="1" dirty="0">
                <a:solidFill>
                  <a:srgbClr val="9112E3"/>
                </a:solidFill>
              </a:rPr>
              <a:t> </a:t>
            </a:r>
            <a:r>
              <a:rPr lang="en-US" sz="2000" b="1" noProof="0" dirty="0">
                <a:solidFill>
                  <a:srgbClr val="9112E3"/>
                </a:solidFill>
              </a:rPr>
              <a:t>1:15</a:t>
            </a:r>
            <a:r>
              <a:rPr lang="am-ET" sz="2000" b="1" noProof="0" dirty="0">
                <a:solidFill>
                  <a:srgbClr val="9112E3"/>
                </a:solidFill>
              </a:rPr>
              <a:t>ለ</a:t>
            </a:r>
            <a:r>
              <a:rPr lang="en-US" sz="2000" b="1" noProof="0" dirty="0">
                <a:solidFill>
                  <a:srgbClr val="9112E3"/>
                </a:solidFill>
              </a:rPr>
              <a:t>-17)</a:t>
            </a:r>
          </a:p>
          <a:p>
            <a:pPr>
              <a:spcBef>
                <a:spcPts val="1200"/>
              </a:spcBef>
            </a:pPr>
            <a:r>
              <a:rPr lang="am-ET" sz="2000" b="1" noProof="0" dirty="0">
                <a:solidFill>
                  <a:srgbClr val="173EE5"/>
                </a:solidFill>
              </a:rPr>
              <a:t>የቤተክርስቲያን ራስ </a:t>
            </a:r>
            <a:r>
              <a:rPr lang="en-US" sz="2000" b="1" noProof="0" dirty="0">
                <a:solidFill>
                  <a:srgbClr val="173EE5"/>
                </a:solidFill>
              </a:rPr>
              <a:t>(</a:t>
            </a:r>
            <a:r>
              <a:rPr lang="am-ET" sz="2000" b="1" dirty="0">
                <a:solidFill>
                  <a:srgbClr val="173EE5"/>
                </a:solidFill>
              </a:rPr>
              <a:t>ቆላስይስ</a:t>
            </a:r>
            <a:r>
              <a:rPr lang="en-US" sz="2000" b="1" noProof="0" dirty="0">
                <a:solidFill>
                  <a:srgbClr val="173EE5"/>
                </a:solidFill>
              </a:rPr>
              <a:t> 1:18</a:t>
            </a:r>
            <a:r>
              <a:rPr lang="am-ET" sz="2000" b="1" noProof="0" dirty="0">
                <a:solidFill>
                  <a:srgbClr val="173EE5"/>
                </a:solidFill>
              </a:rPr>
              <a:t>ሀ</a:t>
            </a:r>
            <a:r>
              <a:rPr lang="en-US" sz="2000" b="1" noProof="0" dirty="0">
                <a:solidFill>
                  <a:srgbClr val="173EE5"/>
                </a:solidFill>
              </a:rPr>
              <a:t>)</a:t>
            </a:r>
          </a:p>
          <a:p>
            <a:pPr>
              <a:spcBef>
                <a:spcPts val="1200"/>
              </a:spcBef>
            </a:pPr>
            <a:r>
              <a:rPr lang="am-ET" sz="2000" b="1" dirty="0">
                <a:solidFill>
                  <a:srgbClr val="28BA63"/>
                </a:solidFill>
              </a:rPr>
              <a:t>ፊተኛው</a:t>
            </a:r>
            <a:r>
              <a:rPr lang="en-US" sz="2000" b="1" noProof="0" dirty="0">
                <a:solidFill>
                  <a:srgbClr val="28BA63"/>
                </a:solidFill>
              </a:rPr>
              <a:t> (</a:t>
            </a:r>
            <a:r>
              <a:rPr lang="am-ET" sz="2000" b="1" dirty="0">
                <a:solidFill>
                  <a:srgbClr val="28BA63"/>
                </a:solidFill>
              </a:rPr>
              <a:t>ቆላስይስ</a:t>
            </a:r>
            <a:r>
              <a:rPr lang="am-ET" sz="2000" b="1" dirty="0">
                <a:solidFill>
                  <a:srgbClr val="D81062"/>
                </a:solidFill>
              </a:rPr>
              <a:t> </a:t>
            </a:r>
            <a:r>
              <a:rPr lang="en-US" sz="2000" b="1" noProof="0" dirty="0">
                <a:solidFill>
                  <a:srgbClr val="28BA63"/>
                </a:solidFill>
              </a:rPr>
              <a:t>1:18</a:t>
            </a:r>
            <a:r>
              <a:rPr lang="am-ET" sz="2000" b="1" noProof="0" dirty="0">
                <a:solidFill>
                  <a:srgbClr val="28BA63"/>
                </a:solidFill>
              </a:rPr>
              <a:t>ለ</a:t>
            </a:r>
            <a:r>
              <a:rPr lang="en-US" sz="2000" b="1" noProof="0" dirty="0">
                <a:solidFill>
                  <a:srgbClr val="28BA63"/>
                </a:solidFill>
              </a:rPr>
              <a:t>)</a:t>
            </a:r>
          </a:p>
          <a:p>
            <a:pPr>
              <a:spcBef>
                <a:spcPts val="1200"/>
              </a:spcBef>
            </a:pPr>
            <a:r>
              <a:rPr lang="am-ET" sz="2000" b="1" dirty="0">
                <a:solidFill>
                  <a:srgbClr val="E35316"/>
                </a:solidFill>
              </a:rPr>
              <a:t>አስታራቂ</a:t>
            </a:r>
            <a:r>
              <a:rPr lang="en-US" sz="2000" b="1" noProof="0" dirty="0">
                <a:solidFill>
                  <a:srgbClr val="E35316"/>
                </a:solidFill>
              </a:rPr>
              <a:t> (</a:t>
            </a:r>
            <a:r>
              <a:rPr lang="am-ET" sz="2000" b="1" dirty="0">
                <a:solidFill>
                  <a:srgbClr val="E35316"/>
                </a:solidFill>
              </a:rPr>
              <a:t>ቆላስይስ</a:t>
            </a:r>
            <a:r>
              <a:rPr lang="am-ET" sz="2000" b="1" dirty="0">
                <a:solidFill>
                  <a:srgbClr val="D81062"/>
                </a:solidFill>
              </a:rPr>
              <a:t> </a:t>
            </a:r>
            <a:r>
              <a:rPr lang="en-US" sz="2000" b="1" noProof="0" dirty="0">
                <a:solidFill>
                  <a:srgbClr val="E35316"/>
                </a:solidFill>
              </a:rPr>
              <a:t>1:19-20)</a:t>
            </a:r>
          </a:p>
        </p:txBody>
      </p:sp>
      <p:sp>
        <p:nvSpPr>
          <p:cNvPr id="3" name="CuadroTexto 2">
            <a:extLst>
              <a:ext uri="{FF2B5EF4-FFF2-40B4-BE49-F238E27FC236}">
                <a16:creationId xmlns:a16="http://schemas.microsoft.com/office/drawing/2014/main" id="{925FFB5B-8432-9228-652D-A66F7E1B69B3}"/>
              </a:ext>
            </a:extLst>
          </p:cNvPr>
          <p:cNvSpPr txBox="1"/>
          <p:nvPr/>
        </p:nvSpPr>
        <p:spPr>
          <a:xfrm>
            <a:off x="190500" y="105856"/>
            <a:ext cx="3962400" cy="1323439"/>
          </a:xfrm>
          <a:prstGeom prst="rect">
            <a:avLst/>
          </a:prstGeom>
          <a:noFill/>
        </p:spPr>
        <p:txBody>
          <a:bodyPr wrap="square" rtlCol="0">
            <a:spAutoFit/>
          </a:bodyPr>
          <a:lstStyle/>
          <a:p>
            <a:pPr>
              <a:spcBef>
                <a:spcPts val="600"/>
              </a:spcBef>
            </a:pPr>
            <a:r>
              <a:rPr lang="am-ET" sz="2000" b="1" noProof="0" dirty="0"/>
              <a:t>ኢየሱስ</a:t>
            </a:r>
            <a:r>
              <a:rPr lang="en-US" sz="2000" b="1" noProof="0" dirty="0"/>
              <a:t> </a:t>
            </a:r>
            <a:r>
              <a:rPr lang="am-ET" sz="2000" b="1" noProof="0" dirty="0"/>
              <a:t>ለመላው ዓለማት፣ </a:t>
            </a:r>
            <a:r>
              <a:rPr lang="en-US" sz="2000" b="1" noProof="0" dirty="0"/>
              <a:t>“</a:t>
            </a:r>
            <a:r>
              <a:rPr lang="am-ET" sz="2000" b="1" dirty="0"/>
              <a:t>በምድር ወይም በሰማያት ያሉትን ሁሉ</a:t>
            </a:r>
            <a:r>
              <a:rPr lang="en-US" sz="2000" b="1" noProof="0" dirty="0"/>
              <a:t>” </a:t>
            </a:r>
            <a:r>
              <a:rPr lang="am-ET" sz="2000" b="1" noProof="0" dirty="0"/>
              <a:t>ሰላም እንዲወርድላቸው ማድረጉን ጳውሎስ ያውጃል </a:t>
            </a:r>
            <a:r>
              <a:rPr lang="en-US" sz="2000" b="1" noProof="0" dirty="0"/>
              <a:t>(</a:t>
            </a:r>
            <a:r>
              <a:rPr lang="am-ET" sz="2000" b="1" noProof="0" dirty="0"/>
              <a:t>ቆላ</a:t>
            </a:r>
            <a:r>
              <a:rPr lang="en-US" sz="2000" b="1" noProof="0" dirty="0"/>
              <a:t> 1:20)</a:t>
            </a:r>
            <a:r>
              <a:rPr lang="am-ET" sz="2000" b="1" noProof="0" dirty="0"/>
              <a:t>።</a:t>
            </a:r>
            <a:endParaRPr lang="en-US" sz="2000" b="1" noProof="0" dirty="0"/>
          </a:p>
        </p:txBody>
      </p:sp>
      <p:grpSp>
        <p:nvGrpSpPr>
          <p:cNvPr id="10" name="Grupo 9">
            <a:extLst>
              <a:ext uri="{FF2B5EF4-FFF2-40B4-BE49-F238E27FC236}">
                <a16:creationId xmlns:a16="http://schemas.microsoft.com/office/drawing/2014/main" id="{EE917845-B2C5-1A4B-631F-32E02CB6B8B8}"/>
              </a:ext>
            </a:extLst>
          </p:cNvPr>
          <p:cNvGrpSpPr/>
          <p:nvPr/>
        </p:nvGrpSpPr>
        <p:grpSpPr>
          <a:xfrm>
            <a:off x="4381372" y="164224"/>
            <a:ext cx="7620128" cy="3999216"/>
            <a:chOff x="4124325" y="105856"/>
            <a:chExt cx="7877175" cy="4134120"/>
          </a:xfrm>
        </p:grpSpPr>
        <p:pic>
          <p:nvPicPr>
            <p:cNvPr id="7" name="Imagen 6" descr="Imagen que contiene animal, parado, pájaro, agua&#10;&#10;El contenido generado por IA puede ser incorrecto.">
              <a:extLst>
                <a:ext uri="{FF2B5EF4-FFF2-40B4-BE49-F238E27FC236}">
                  <a16:creationId xmlns:a16="http://schemas.microsoft.com/office/drawing/2014/main" id="{2B392E22-C9F7-B887-2664-7F22D9153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4325" y="105856"/>
              <a:ext cx="7877175" cy="4134120"/>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florero, sostener&#10;&#10;El contenido generado por IA puede ser incorrecto.">
              <a:extLst>
                <a:ext uri="{FF2B5EF4-FFF2-40B4-BE49-F238E27FC236}">
                  <a16:creationId xmlns:a16="http://schemas.microsoft.com/office/drawing/2014/main" id="{06721D8E-2B56-DC56-8DA4-76BE46D6C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78102" y="1593959"/>
              <a:ext cx="1742073" cy="2282716"/>
            </a:xfrm>
            <a:prstGeom prst="rect">
              <a:avLst/>
            </a:prstGeom>
            <a:ln>
              <a:noFill/>
            </a:ln>
          </p:spPr>
        </p:pic>
      </p:grpSp>
      <p:pic>
        <p:nvPicPr>
          <p:cNvPr id="12" name="Imagen 11" descr="Una persona parado en un cuerpo de agua junto a una roca&#10;&#10;El contenido generado por IA puede ser incorrecto.">
            <a:extLst>
              <a:ext uri="{FF2B5EF4-FFF2-40B4-BE49-F238E27FC236}">
                <a16:creationId xmlns:a16="http://schemas.microsoft.com/office/drawing/2014/main" id="{FC9F0AF4-7DF6-EAAF-074A-65C5E16604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4442021"/>
            <a:ext cx="3880193" cy="2215954"/>
          </a:xfrm>
          <a:prstGeom prst="rect">
            <a:avLst/>
          </a:prstGeom>
          <a:solidFill>
            <a:srgbClr val="FFFFFF">
              <a:shade val="85000"/>
            </a:srgbClr>
          </a:solidFill>
          <a:ln w="88900" cap="sq">
            <a:solidFill>
              <a:srgbClr val="970D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81314F5-98AC-3EBD-1E48-41020CCA7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7100000">
            <a:off x="5122203" y="6157234"/>
            <a:ext cx="280851" cy="486685"/>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64091996-AA63-82E6-936B-779E3761B80B}"/>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17100000">
            <a:off x="5122203" y="5702977"/>
            <a:ext cx="280851" cy="486685"/>
          </a:xfrm>
          <a:prstGeom prst="rect">
            <a:avLst/>
          </a:prstGeom>
          <a:effectLst>
            <a:outerShdw blurRad="50800" dist="38100" dir="8100000" algn="tr" rotWithShape="0">
              <a:prstClr val="black">
                <a:alpha val="40000"/>
              </a:prstClr>
            </a:outerShdw>
          </a:effectLst>
        </p:spPr>
      </p:pic>
      <p:pic>
        <p:nvPicPr>
          <p:cNvPr id="20" name="Imagen 19" descr="Imagen que contiene luz&#10;&#10;El contenido generado por IA puede ser incorrecto.">
            <a:extLst>
              <a:ext uri="{FF2B5EF4-FFF2-40B4-BE49-F238E27FC236}">
                <a16:creationId xmlns:a16="http://schemas.microsoft.com/office/drawing/2014/main" id="{F1AF8A1F-2E50-FB0B-A6EC-4958FA1912E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100000">
            <a:off x="5122203" y="5248721"/>
            <a:ext cx="280851" cy="48668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AF6A34F9-621F-DA95-7498-BF5A7D2490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7100000">
            <a:off x="5122203" y="4794465"/>
            <a:ext cx="280851" cy="486685"/>
          </a:xfrm>
          <a:prstGeom prst="rect">
            <a:avLst/>
          </a:prstGeom>
          <a:effectLst>
            <a:outerShdw blurRad="50800" dist="38100" dir="8100000" algn="tr" rotWithShape="0">
              <a:prstClr val="black">
                <a:alpha val="40000"/>
              </a:prstClr>
            </a:outerShdw>
          </a:effectLst>
        </p:spPr>
      </p:pic>
      <p:pic>
        <p:nvPicPr>
          <p:cNvPr id="22" name="Imagen 21" descr="Imagen que contiene Forma&#10;&#10;El contenido generado por IA puede ser incorrecto.">
            <a:extLst>
              <a:ext uri="{FF2B5EF4-FFF2-40B4-BE49-F238E27FC236}">
                <a16:creationId xmlns:a16="http://schemas.microsoft.com/office/drawing/2014/main" id="{A13D1A25-DBF9-2168-03B9-F861ECAAF7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7100000">
            <a:off x="5122203" y="4340209"/>
            <a:ext cx="280851" cy="486685"/>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498DD95-518C-9E91-F50D-ADDA25E1304C}"/>
              </a:ext>
            </a:extLst>
          </p:cNvPr>
          <p:cNvSpPr txBox="1"/>
          <p:nvPr/>
        </p:nvSpPr>
        <p:spPr>
          <a:xfrm>
            <a:off x="92528" y="3899133"/>
            <a:ext cx="4370614" cy="400110"/>
          </a:xfrm>
          <a:prstGeom prst="rect">
            <a:avLst/>
          </a:prstGeom>
          <a:noFill/>
        </p:spPr>
        <p:txBody>
          <a:bodyPr wrap="square">
            <a:spAutoFit/>
          </a:bodyPr>
          <a:lstStyle/>
          <a:p>
            <a:pPr>
              <a:spcBef>
                <a:spcPts val="600"/>
              </a:spcBef>
            </a:pPr>
            <a:r>
              <a:rPr lang="am-ET" sz="2000" b="1" noProof="0" dirty="0"/>
              <a:t>ኢየሱስን</a:t>
            </a:r>
            <a:r>
              <a:rPr lang="en-US" sz="2000" b="1" noProof="0" dirty="0"/>
              <a:t> </a:t>
            </a:r>
            <a:r>
              <a:rPr lang="am-ET" sz="2000" b="1" noProof="0" dirty="0"/>
              <a:t>በእነዚህ ቃላት </a:t>
            </a:r>
            <a:r>
              <a:rPr lang="am-ET" sz="2000" b="1" dirty="0"/>
              <a:t>ተገልፆ እናገኘዋለን</a:t>
            </a:r>
            <a:r>
              <a:rPr lang="en-US" sz="2000" b="1" noProof="0" dirty="0"/>
              <a:t>…</a:t>
            </a:r>
          </a:p>
        </p:txBody>
      </p:sp>
      <p:sp>
        <p:nvSpPr>
          <p:cNvPr id="8" name="CuadroTexto 7">
            <a:extLst>
              <a:ext uri="{FF2B5EF4-FFF2-40B4-BE49-F238E27FC236}">
                <a16:creationId xmlns:a16="http://schemas.microsoft.com/office/drawing/2014/main" id="{D8F13D6A-C494-0E33-267E-54D2FF9D0DC9}"/>
              </a:ext>
            </a:extLst>
          </p:cNvPr>
          <p:cNvSpPr txBox="1"/>
          <p:nvPr/>
        </p:nvSpPr>
        <p:spPr>
          <a:xfrm>
            <a:off x="190500" y="1859454"/>
            <a:ext cx="3962400" cy="1938992"/>
          </a:xfrm>
          <a:prstGeom prst="rect">
            <a:avLst/>
          </a:prstGeom>
          <a:noFill/>
        </p:spPr>
        <p:txBody>
          <a:bodyPr wrap="square">
            <a:spAutoFit/>
          </a:bodyPr>
          <a:lstStyle/>
          <a:p>
            <a:pPr>
              <a:spcBef>
                <a:spcPts val="600"/>
              </a:spcBef>
            </a:pPr>
            <a:r>
              <a:rPr lang="am-ET" sz="2000" b="1" noProof="0" dirty="0"/>
              <a:t>ሐዋርያው እዚህ ንግግር ላይ ከመድረሱ በፊት የኢየሱስን እውነተኛ ማንነት ሲያስረዳ እንመለከታለን።</a:t>
            </a:r>
            <a:r>
              <a:rPr lang="en-US" sz="2000" b="1" noProof="0" dirty="0"/>
              <a:t> </a:t>
            </a:r>
            <a:r>
              <a:rPr lang="am-ET" sz="2000" b="1" dirty="0"/>
              <a:t>ይህም ማንነቱ</a:t>
            </a:r>
            <a:r>
              <a:rPr lang="am-ET" sz="2000" b="1" noProof="0" dirty="0"/>
              <a:t> ታላቅ መምህር፣ ወይም ታላቅ ሊቅ ወይም ነቢይ ወይም ሰባኪ ወይም የምስራችን የሚያበስር መልዕክተኛ አይደለም።</a:t>
            </a:r>
            <a:endParaRPr lang="en-US" sz="2000" b="1" noProof="0" dirty="0"/>
          </a:p>
        </p:txBody>
      </p:sp>
    </p:spTree>
    <p:extLst>
      <p:ext uri="{BB962C8B-B14F-4D97-AF65-F5344CB8AC3E}">
        <p14:creationId xmlns:p14="http://schemas.microsoft.com/office/powerpoint/2010/main" val="219676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AD3C85-8BFB-329E-EABE-363C4BAB96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100CE65-F164-5671-5AA1-C07747CD25BD}"/>
              </a:ext>
            </a:extLst>
          </p:cNvPr>
          <p:cNvSpPr txBox="1"/>
          <p:nvPr/>
        </p:nvSpPr>
        <p:spPr>
          <a:xfrm>
            <a:off x="2975613" y="-63685"/>
            <a:ext cx="6240774" cy="923330"/>
          </a:xfrm>
          <a:prstGeom prst="rect">
            <a:avLst/>
          </a:prstGeom>
          <a:noFill/>
        </p:spPr>
        <p:txBody>
          <a:bodyPr wrap="square">
            <a:spAutoFit/>
          </a:bodyPr>
          <a:lstStyle/>
          <a:p>
            <a:pPr algn="ctr"/>
            <a:r>
              <a:rPr lang="am-ET"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የእግዚአብሔር አምሳል</a:t>
            </a:r>
            <a:endParaRPr lang="en-US" sz="5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EAA105-706A-0A0C-7EEC-0B671AB2CA62}"/>
              </a:ext>
            </a:extLst>
          </p:cNvPr>
          <p:cNvSpPr txBox="1"/>
          <p:nvPr/>
        </p:nvSpPr>
        <p:spPr>
          <a:xfrm>
            <a:off x="2975613" y="685324"/>
            <a:ext cx="6240774" cy="400110"/>
          </a:xfrm>
          <a:prstGeom prst="rect">
            <a:avLst/>
          </a:prstGeom>
          <a:noFill/>
        </p:spPr>
        <p:txBody>
          <a:bodyPr wrap="square">
            <a:spAutoFit/>
            <a:scene3d>
              <a:camera prst="orthographicFront"/>
              <a:lightRig rig="threePt" dir="t"/>
            </a:scene3d>
            <a:sp3d extrusionH="57150">
              <a:bevelT w="38100" h="38100"/>
            </a:sp3d>
          </a:bodyPr>
          <a:lstStyle/>
          <a:p>
            <a:pPr algn="ctr"/>
            <a:r>
              <a:rPr lang="en-US" sz="2000" b="1" noProof="0" dirty="0">
                <a:solidFill>
                  <a:schemeClr val="accent1">
                    <a:lumMod val="75000"/>
                  </a:schemeClr>
                </a:solidFill>
                <a:latin typeface="Comic Sans MS" panose="030F0702030302020204" pitchFamily="66" charset="0"/>
              </a:rPr>
              <a:t>“</a:t>
            </a:r>
            <a:r>
              <a:rPr lang="am-ET" sz="2000" b="1" dirty="0">
                <a:solidFill>
                  <a:schemeClr val="accent1">
                    <a:lumMod val="75000"/>
                  </a:schemeClr>
                </a:solidFill>
                <a:latin typeface="Comic Sans MS" panose="030F0702030302020204" pitchFamily="66" charset="0"/>
              </a:rPr>
              <a:t>እርሱም የማይታይ አምላክ ምሳሌ ነው</a:t>
            </a:r>
            <a:r>
              <a:rPr lang="en-US" sz="2000" b="1" noProof="0" dirty="0">
                <a:solidFill>
                  <a:schemeClr val="accent1">
                    <a:lumMod val="75000"/>
                  </a:schemeClr>
                </a:solidFill>
                <a:latin typeface="Comic Sans MS" panose="030F0702030302020204" pitchFamily="66" charset="0"/>
              </a:rPr>
              <a:t>”</a:t>
            </a:r>
            <a:r>
              <a:rPr lang="am-ET" sz="2000" b="1" noProof="0" dirty="0">
                <a:solidFill>
                  <a:schemeClr val="accent1">
                    <a:lumMod val="75000"/>
                  </a:schemeClr>
                </a:solidFill>
                <a:latin typeface="Comic Sans MS" panose="030F0702030302020204" pitchFamily="66" charset="0"/>
              </a:rPr>
              <a:t> </a:t>
            </a:r>
            <a:r>
              <a:rPr lang="en-US" sz="1600" b="1" noProof="0" dirty="0">
                <a:solidFill>
                  <a:schemeClr val="accent1">
                    <a:lumMod val="75000"/>
                  </a:schemeClr>
                </a:solidFill>
                <a:latin typeface="Comic Sans MS" panose="030F0702030302020204" pitchFamily="66" charset="0"/>
              </a:rPr>
              <a:t>(</a:t>
            </a:r>
            <a:r>
              <a:rPr lang="am-ET" sz="1600" b="1" noProof="0" dirty="0">
                <a:solidFill>
                  <a:schemeClr val="accent1">
                    <a:lumMod val="75000"/>
                  </a:schemeClr>
                </a:solidFill>
                <a:latin typeface="Comic Sans MS" panose="030F0702030302020204" pitchFamily="66" charset="0"/>
              </a:rPr>
              <a:t>ቆላስይስ</a:t>
            </a:r>
            <a:r>
              <a:rPr lang="en-US" sz="1600" b="1" noProof="0" dirty="0">
                <a:solidFill>
                  <a:schemeClr val="accent1">
                    <a:lumMod val="75000"/>
                  </a:schemeClr>
                </a:solidFill>
                <a:latin typeface="Comic Sans MS" panose="030F0702030302020204" pitchFamily="66" charset="0"/>
              </a:rPr>
              <a:t> </a:t>
            </a:r>
            <a:r>
              <a:rPr lang="en-US" sz="1400" b="1" noProof="0" dirty="0">
                <a:solidFill>
                  <a:schemeClr val="accent1">
                    <a:lumMod val="75000"/>
                  </a:schemeClr>
                </a:solidFill>
                <a:latin typeface="Comic Sans MS" panose="030F0702030302020204" pitchFamily="66" charset="0"/>
              </a:rPr>
              <a:t>1:15</a:t>
            </a:r>
            <a:r>
              <a:rPr lang="am-ET" sz="1400" b="1" noProof="0" dirty="0">
                <a:solidFill>
                  <a:schemeClr val="accent1">
                    <a:lumMod val="75000"/>
                  </a:schemeClr>
                </a:solidFill>
                <a:latin typeface="Comic Sans MS" panose="030F0702030302020204" pitchFamily="66" charset="0"/>
              </a:rPr>
              <a:t>ሀ</a:t>
            </a:r>
            <a:r>
              <a:rPr lang="en-US" sz="1600" b="1" noProof="0" dirty="0">
                <a:solidFill>
                  <a:schemeClr val="accent1">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5A30D9C-3395-0F49-A900-8F5B97A29E35}"/>
              </a:ext>
            </a:extLst>
          </p:cNvPr>
          <p:cNvSpPr txBox="1"/>
          <p:nvPr/>
        </p:nvSpPr>
        <p:spPr>
          <a:xfrm>
            <a:off x="3044757" y="1168357"/>
            <a:ext cx="6089516" cy="1015663"/>
          </a:xfrm>
          <a:prstGeom prst="rect">
            <a:avLst/>
          </a:prstGeom>
          <a:noFill/>
        </p:spPr>
        <p:txBody>
          <a:bodyPr wrap="square" rtlCol="0">
            <a:spAutoFit/>
          </a:bodyPr>
          <a:lstStyle/>
          <a:p>
            <a:pPr>
              <a:spcBef>
                <a:spcPts val="600"/>
              </a:spcBef>
            </a:pPr>
            <a:r>
              <a:rPr lang="am-ET" sz="2000" b="1" noProof="0" dirty="0"/>
              <a:t>አንድ ምስል የአንድ እውነተኛ አካል ምሳሌ </a:t>
            </a:r>
            <a:r>
              <a:rPr lang="en-US" sz="2000" b="1" noProof="0" dirty="0"/>
              <a:t>(</a:t>
            </a:r>
            <a:r>
              <a:rPr lang="am-ET" sz="2000" b="1" noProof="0" dirty="0"/>
              <a:t>ፎቶግራፍ፣</a:t>
            </a:r>
            <a:r>
              <a:rPr lang="en-US" sz="2000" b="1" noProof="0" dirty="0"/>
              <a:t> </a:t>
            </a:r>
            <a:r>
              <a:rPr lang="am-ET" sz="2000" b="1" noProof="0" dirty="0"/>
              <a:t>ሀውልት</a:t>
            </a:r>
            <a:r>
              <a:rPr lang="en-US" sz="2000" b="1" noProof="0" dirty="0"/>
              <a:t>) </a:t>
            </a:r>
            <a:r>
              <a:rPr lang="am-ET" sz="2000" b="1" noProof="0" dirty="0"/>
              <a:t>ወይም ደግሞ</a:t>
            </a:r>
            <a:r>
              <a:rPr lang="en-US" sz="2000" b="1" noProof="0" dirty="0"/>
              <a:t> </a:t>
            </a:r>
            <a:r>
              <a:rPr lang="am-ET" sz="2000" b="1" noProof="0" dirty="0"/>
              <a:t>የምናባዊ አካል ምሳሌ ሊሆን ይችላል</a:t>
            </a:r>
            <a:r>
              <a:rPr lang="en-US" sz="2000" b="1" noProof="0" dirty="0"/>
              <a:t> (</a:t>
            </a:r>
            <a:r>
              <a:rPr lang="am-ET" sz="2000" b="1" noProof="0" dirty="0"/>
              <a:t>ስዕል</a:t>
            </a:r>
            <a:r>
              <a:rPr lang="en-US" sz="2000" b="1" noProof="0" dirty="0"/>
              <a:t>)</a:t>
            </a:r>
            <a:r>
              <a:rPr lang="am-ET" sz="2000" b="1" noProof="0" dirty="0"/>
              <a:t>።</a:t>
            </a:r>
            <a:r>
              <a:rPr lang="en-US" sz="2000" b="1" noProof="0" dirty="0"/>
              <a:t> </a:t>
            </a:r>
            <a:r>
              <a:rPr lang="am-ET" sz="2000" b="1" noProof="0" dirty="0"/>
              <a:t>ነገር ግን</a:t>
            </a:r>
            <a:r>
              <a:rPr lang="en-US" sz="2000" b="1" noProof="0" dirty="0"/>
              <a:t> </a:t>
            </a:r>
            <a:r>
              <a:rPr lang="am-ET" sz="2000" b="1" noProof="0" dirty="0"/>
              <a:t>መጽሐፍ ቅዱሳዊው የምሳሌ ጽንሰ ሃሳብ ከዚህ ያለፈ ነው።</a:t>
            </a:r>
            <a:endParaRPr lang="en-US" sz="2000" b="1" noProof="0" dirty="0"/>
          </a:p>
        </p:txBody>
      </p:sp>
      <p:pic>
        <p:nvPicPr>
          <p:cNvPr id="4" name="Imagen 3" descr="Mujer con la mano en la cara&#10;&#10;El contenido generado por IA puede ser incorrecto.">
            <a:extLst>
              <a:ext uri="{FF2B5EF4-FFF2-40B4-BE49-F238E27FC236}">
                <a16:creationId xmlns:a16="http://schemas.microsoft.com/office/drawing/2014/main" id="{F56F84C2-2131-9B09-87A6-24F00AB35B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7401" y="165847"/>
            <a:ext cx="2798212" cy="2100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Imagen que contiene persona, interior, sostener, hombre&#10;&#10;El contenido generado por IA puede ser incorrecto.">
            <a:extLst>
              <a:ext uri="{FF2B5EF4-FFF2-40B4-BE49-F238E27FC236}">
                <a16:creationId xmlns:a16="http://schemas.microsoft.com/office/drawing/2014/main" id="{1EC8B5E2-1D9B-5265-A5C3-0D954FA3C0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16387" y="165847"/>
            <a:ext cx="2794030" cy="2100697"/>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con un perro&#10;&#10;El contenido generado por IA puede ser incorrecto.">
            <a:extLst>
              <a:ext uri="{FF2B5EF4-FFF2-40B4-BE49-F238E27FC236}">
                <a16:creationId xmlns:a16="http://schemas.microsoft.com/office/drawing/2014/main" id="{9DCE5E3B-6BC7-68B2-0126-A37A335398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77401" y="3423363"/>
            <a:ext cx="3184428" cy="3325940"/>
          </a:xfrm>
          <a:prstGeom prst="rect">
            <a:avLst/>
          </a:prstGeom>
          <a:ln w="38100" cap="sq">
            <a:solidFill>
              <a:srgbClr val="7A5841"/>
            </a:solidFill>
            <a:prstDash val="solid"/>
            <a:miter lim="800000"/>
          </a:ln>
          <a:effectLst>
            <a:outerShdw blurRad="50800" dist="38100" dir="2700000" algn="tl" rotWithShape="0">
              <a:srgbClr val="000000">
                <a:alpha val="43000"/>
              </a:srgbClr>
            </a:outerShdw>
          </a:effectLst>
        </p:spPr>
      </p:pic>
      <p:pic>
        <p:nvPicPr>
          <p:cNvPr id="12" name="Imagen 11" descr="Personas en una estrella en el centro&#10;&#10;El contenido generado por IA puede ser incorrecto.">
            <a:extLst>
              <a:ext uri="{FF2B5EF4-FFF2-40B4-BE49-F238E27FC236}">
                <a16:creationId xmlns:a16="http://schemas.microsoft.com/office/drawing/2014/main" id="{DA1763D2-C58A-6503-B25D-0A15951B76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7346" y="3349081"/>
            <a:ext cx="3343072" cy="3343072"/>
          </a:xfrm>
          <a:prstGeom prst="roundRect">
            <a:avLst>
              <a:gd name="adj" fmla="val 12593"/>
            </a:avLst>
          </a:prstGeom>
          <a:ln w="5715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CC476E2-21D8-7D85-2375-5A5276C3BD84}"/>
              </a:ext>
            </a:extLst>
          </p:cNvPr>
          <p:cNvSpPr txBox="1"/>
          <p:nvPr/>
        </p:nvSpPr>
        <p:spPr>
          <a:xfrm>
            <a:off x="31033" y="2382704"/>
            <a:ext cx="12116964" cy="707886"/>
          </a:xfrm>
          <a:prstGeom prst="rect">
            <a:avLst/>
          </a:prstGeom>
          <a:noFill/>
        </p:spPr>
        <p:txBody>
          <a:bodyPr wrap="square">
            <a:spAutoFit/>
          </a:bodyPr>
          <a:lstStyle/>
          <a:p>
            <a:pPr>
              <a:spcBef>
                <a:spcPts val="600"/>
              </a:spcBef>
            </a:pPr>
            <a:r>
              <a:rPr lang="am-ET" sz="2000" b="1" dirty="0"/>
              <a:t>እግዚአብሔር አዳምን እና ሔዋንን በእራሱ ምሳሌ እንደፈጠራቸው</a:t>
            </a:r>
            <a:r>
              <a:rPr lang="en-US" sz="2000" b="1" noProof="0" dirty="0"/>
              <a:t> (</a:t>
            </a:r>
            <a:r>
              <a:rPr lang="am-ET" sz="2000" b="1" noProof="0" dirty="0"/>
              <a:t>ዘፍ</a:t>
            </a:r>
            <a:r>
              <a:rPr lang="en-US" sz="2000" b="1" noProof="0" dirty="0"/>
              <a:t> 1:27)</a:t>
            </a:r>
            <a:r>
              <a:rPr lang="am-ET" sz="2000" b="1" noProof="0" dirty="0"/>
              <a:t> እንደዚሁ አዳምም ልጅን በምሳሌው እንደ መልኩ ወለደ </a:t>
            </a:r>
            <a:r>
              <a:rPr lang="en-US" sz="2000" b="1" noProof="0" dirty="0"/>
              <a:t>(</a:t>
            </a:r>
            <a:r>
              <a:rPr lang="am-ET" sz="2000" b="1" dirty="0"/>
              <a:t>ዘፍ</a:t>
            </a:r>
            <a:r>
              <a:rPr lang="en-US" sz="2000" b="1" noProof="0" dirty="0"/>
              <a:t> 5:3)</a:t>
            </a:r>
            <a:r>
              <a:rPr lang="am-ET" sz="2000" b="1" noProof="0" dirty="0"/>
              <a:t>።</a:t>
            </a:r>
            <a:r>
              <a:rPr lang="en-US" sz="2000" b="1" noProof="0" dirty="0"/>
              <a:t> </a:t>
            </a:r>
            <a:r>
              <a:rPr lang="am-ET" sz="2000" b="1" noProof="0" dirty="0"/>
              <a:t>እነዚህ ምስሎች፣ ተምሳሌቶች ወይም ምናባዊ ስዕሎች አይደሉም።</a:t>
            </a:r>
            <a:r>
              <a:rPr lang="en-US" sz="2000" b="1" noProof="0" dirty="0"/>
              <a:t> </a:t>
            </a:r>
            <a:r>
              <a:rPr lang="am-ET" sz="2000" b="1" noProof="0" dirty="0"/>
              <a:t>እነዚህ አካላዊ፣ </a:t>
            </a:r>
            <a:r>
              <a:rPr lang="en-US" sz="2000" b="1" noProof="0" dirty="0"/>
              <a:t>ሥነ-</a:t>
            </a:r>
            <a:r>
              <a:rPr lang="am-ET" sz="2000" b="1" noProof="0" dirty="0"/>
              <a:t>ልቦናዊ እና ማህበራዊ</a:t>
            </a:r>
            <a:r>
              <a:rPr lang="en-US" sz="2000" b="1" noProof="0" dirty="0"/>
              <a:t> </a:t>
            </a:r>
            <a:r>
              <a:rPr lang="am-ET" sz="2000" b="1" noProof="0" dirty="0"/>
              <a:t>አምሳሎች ናቸው</a:t>
            </a:r>
            <a:r>
              <a:rPr lang="en-US" sz="2000" b="1" noProof="0" dirty="0"/>
              <a:t>…</a:t>
            </a:r>
          </a:p>
        </p:txBody>
      </p:sp>
      <p:sp>
        <p:nvSpPr>
          <p:cNvPr id="16" name="CuadroTexto 15">
            <a:extLst>
              <a:ext uri="{FF2B5EF4-FFF2-40B4-BE49-F238E27FC236}">
                <a16:creationId xmlns:a16="http://schemas.microsoft.com/office/drawing/2014/main" id="{C428EBB9-0CD8-C3CD-466E-97178ED5D48B}"/>
              </a:ext>
            </a:extLst>
          </p:cNvPr>
          <p:cNvSpPr txBox="1"/>
          <p:nvPr/>
        </p:nvSpPr>
        <p:spPr>
          <a:xfrm>
            <a:off x="3650765" y="3310165"/>
            <a:ext cx="4727644" cy="1323439"/>
          </a:xfrm>
          <a:prstGeom prst="rect">
            <a:avLst/>
          </a:prstGeom>
          <a:noFill/>
        </p:spPr>
        <p:txBody>
          <a:bodyPr wrap="square">
            <a:spAutoFit/>
          </a:bodyPr>
          <a:lstStyle/>
          <a:p>
            <a:pPr>
              <a:spcBef>
                <a:spcPts val="600"/>
              </a:spcBef>
            </a:pPr>
            <a:r>
              <a:rPr lang="am-ET" sz="2000" b="1" noProof="0" dirty="0"/>
              <a:t>ጳውሎስ</a:t>
            </a:r>
            <a:r>
              <a:rPr lang="en-US" sz="2000" b="1" noProof="0" dirty="0"/>
              <a:t> </a:t>
            </a:r>
            <a:r>
              <a:rPr lang="am-ET" sz="2000" b="1" noProof="0" dirty="0"/>
              <a:t>የብሉይ ስርዓት ሕግ</a:t>
            </a:r>
            <a:r>
              <a:rPr lang="en-US" sz="2000" b="1" dirty="0"/>
              <a:t> “</a:t>
            </a:r>
            <a:r>
              <a:rPr lang="am-ET" sz="2000" b="1" dirty="0"/>
              <a:t>ሊመጣ ያለው የበጎ ነገር እውነተኛ አምሳል ሳይሆን</a:t>
            </a:r>
            <a:r>
              <a:rPr lang="en-US" sz="2000" b="1" dirty="0"/>
              <a:t>”</a:t>
            </a:r>
            <a:r>
              <a:rPr lang="am-ET" sz="2000" b="1" noProof="0" dirty="0"/>
              <a:t> ጥላ እንደሆነ ይናገራል</a:t>
            </a:r>
            <a:r>
              <a:rPr lang="en-US" sz="2000" b="1" noProof="0" dirty="0"/>
              <a:t> (</a:t>
            </a:r>
            <a:r>
              <a:rPr lang="am-ET" sz="2000" b="1" noProof="0" dirty="0"/>
              <a:t>ዕብ</a:t>
            </a:r>
            <a:r>
              <a:rPr lang="en-US" sz="2000" b="1" noProof="0" dirty="0"/>
              <a:t> 10:1)</a:t>
            </a:r>
            <a:r>
              <a:rPr lang="am-ET" sz="2000" b="1" noProof="0" dirty="0"/>
              <a:t>፤</a:t>
            </a:r>
            <a:r>
              <a:rPr lang="en-US" sz="2000" b="1" noProof="0" dirty="0"/>
              <a:t> </a:t>
            </a:r>
            <a:r>
              <a:rPr lang="am-ET" sz="2000" b="1" noProof="0" dirty="0"/>
              <a:t>ከዚህም </a:t>
            </a:r>
            <a:r>
              <a:rPr lang="en-US" sz="2000" b="1" dirty="0"/>
              <a:t>“</a:t>
            </a:r>
            <a:r>
              <a:rPr lang="am-ET" sz="2000" b="1" dirty="0"/>
              <a:t>ምሳሌ</a:t>
            </a:r>
            <a:r>
              <a:rPr lang="en-US" sz="2000" b="1" dirty="0"/>
              <a:t>”</a:t>
            </a:r>
            <a:r>
              <a:rPr lang="am-ET" sz="2000" b="1" dirty="0"/>
              <a:t>እና </a:t>
            </a:r>
            <a:r>
              <a:rPr lang="en-US" sz="2000" b="1" dirty="0"/>
              <a:t>“</a:t>
            </a:r>
            <a:r>
              <a:rPr lang="am-ET" sz="2000" b="1" dirty="0"/>
              <a:t>እውነተኛው ነገር</a:t>
            </a:r>
            <a:r>
              <a:rPr lang="en-US" sz="2000" b="1" dirty="0"/>
              <a:t>”</a:t>
            </a:r>
            <a:r>
              <a:rPr lang="am-ET" sz="2000" b="1" dirty="0"/>
              <a:t> አንድ መሆናቸውን እንመለከታለን።</a:t>
            </a:r>
            <a:endParaRPr lang="en-US" sz="2000" b="1" noProof="0" dirty="0"/>
          </a:p>
        </p:txBody>
      </p:sp>
      <p:sp>
        <p:nvSpPr>
          <p:cNvPr id="7" name="CuadroTexto 6">
            <a:extLst>
              <a:ext uri="{FF2B5EF4-FFF2-40B4-BE49-F238E27FC236}">
                <a16:creationId xmlns:a16="http://schemas.microsoft.com/office/drawing/2014/main" id="{9260ACA3-61AC-FD9B-0174-6E2B372FA6C0}"/>
              </a:ext>
            </a:extLst>
          </p:cNvPr>
          <p:cNvSpPr txBox="1"/>
          <p:nvPr/>
        </p:nvSpPr>
        <p:spPr>
          <a:xfrm>
            <a:off x="3650765" y="4633604"/>
            <a:ext cx="4727644" cy="1938992"/>
          </a:xfrm>
          <a:prstGeom prst="rect">
            <a:avLst/>
          </a:prstGeom>
          <a:noFill/>
        </p:spPr>
        <p:txBody>
          <a:bodyPr wrap="square">
            <a:spAutoFit/>
          </a:bodyPr>
          <a:lstStyle/>
          <a:p>
            <a:pPr>
              <a:spcBef>
                <a:spcPts val="600"/>
              </a:spcBef>
            </a:pPr>
            <a:r>
              <a:rPr lang="am-ET" sz="2000" b="1" noProof="0" dirty="0"/>
              <a:t>አሁን ጥያቄው</a:t>
            </a:r>
            <a:r>
              <a:rPr lang="en-US" sz="2000" b="1" noProof="0" dirty="0"/>
              <a:t>: </a:t>
            </a:r>
            <a:r>
              <a:rPr lang="am-ET" sz="2000" b="1" noProof="0" dirty="0"/>
              <a:t>ኢየሱስ እግዚአብሔርን የሚመስል ነው ወይስ ከእግዚአብሔር ጋር እኩል ነው</a:t>
            </a:r>
            <a:r>
              <a:rPr lang="en-US" sz="2000" b="1" noProof="0" dirty="0"/>
              <a:t>?</a:t>
            </a:r>
            <a:r>
              <a:rPr lang="am-ET" sz="2000" b="1" noProof="0" dirty="0"/>
              <a:t> ኢየሱስ </a:t>
            </a:r>
            <a:r>
              <a:rPr lang="en-US" sz="2000" b="1" dirty="0"/>
              <a:t>“</a:t>
            </a:r>
            <a:r>
              <a:rPr lang="am-ET" sz="2000" b="1" dirty="0"/>
              <a:t>እኔ ነኝ</a:t>
            </a:r>
            <a:r>
              <a:rPr lang="en-US" sz="2000" b="1" dirty="0"/>
              <a:t>”</a:t>
            </a:r>
            <a:r>
              <a:rPr lang="am-ET" sz="2000" b="1" dirty="0"/>
              <a:t> የሚለውን መለኮታዊ ስያሜ ለራሱ በተደጋጋሚ ይጠቀማል</a:t>
            </a:r>
            <a:r>
              <a:rPr lang="en-US" sz="2000" b="1" noProof="0" dirty="0"/>
              <a:t>:</a:t>
            </a:r>
            <a:r>
              <a:rPr lang="am-ET" sz="2000" b="1" noProof="0" dirty="0"/>
              <a:t> በተጨማሪም</a:t>
            </a:r>
            <a:r>
              <a:rPr lang="en-US" sz="2000" b="1" noProof="0" dirty="0"/>
              <a:t> “</a:t>
            </a:r>
            <a:r>
              <a:rPr lang="am-ET" sz="2000" b="1" dirty="0"/>
              <a:t>እኔና አብ አንድ ነን</a:t>
            </a:r>
            <a:r>
              <a:rPr lang="en-US" sz="2000" b="1" noProof="0" dirty="0"/>
              <a:t>” (</a:t>
            </a:r>
            <a:r>
              <a:rPr lang="am-ET" sz="2000" b="1" dirty="0"/>
              <a:t>ዮሐ</a:t>
            </a:r>
            <a:r>
              <a:rPr lang="en-US" sz="2000" b="1" noProof="0" dirty="0"/>
              <a:t> 10:30)</a:t>
            </a:r>
            <a:r>
              <a:rPr lang="am-ET" sz="2000" b="1" noProof="0" dirty="0"/>
              <a:t>፣</a:t>
            </a:r>
            <a:r>
              <a:rPr lang="en-US" sz="2000" b="1" noProof="0" dirty="0"/>
              <a:t> “</a:t>
            </a:r>
            <a:r>
              <a:rPr lang="am-ET" sz="2000" b="1" dirty="0"/>
              <a:t>እኔን ያየ አብን አይቶአል</a:t>
            </a:r>
            <a:r>
              <a:rPr lang="en-US" sz="2000" b="1" noProof="0" dirty="0"/>
              <a:t>” (</a:t>
            </a:r>
            <a:r>
              <a:rPr lang="am-ET" sz="2000" b="1" noProof="0" dirty="0"/>
              <a:t>ዮሐ</a:t>
            </a:r>
            <a:r>
              <a:rPr lang="en-US" sz="2000" b="1" noProof="0" dirty="0"/>
              <a:t> 14:9)</a:t>
            </a:r>
            <a:r>
              <a:rPr lang="am-ET" sz="2000" b="1" noProof="0" dirty="0"/>
              <a:t> በማለት ይናገራል።</a:t>
            </a:r>
            <a:endParaRPr lang="en-US" sz="2000" b="1" noProof="0" dirty="0"/>
          </a:p>
        </p:txBody>
      </p:sp>
    </p:spTree>
    <p:extLst>
      <p:ext uri="{BB962C8B-B14F-4D97-AF65-F5344CB8AC3E}">
        <p14:creationId xmlns:p14="http://schemas.microsoft.com/office/powerpoint/2010/main" val="203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800" decel="100000"/>
                                        <p:tgtEl>
                                          <p:spTgt spid="10"/>
                                        </p:tgtEl>
                                      </p:cBhvr>
                                    </p:animEffect>
                                    <p:anim calcmode="lin" valueType="num">
                                      <p:cBhvr>
                                        <p:cTn id="46" dur="800" decel="100000" fill="hold"/>
                                        <p:tgtEl>
                                          <p:spTgt spid="10"/>
                                        </p:tgtEl>
                                        <p:attrNameLst>
                                          <p:attrName>style.rotation</p:attrName>
                                        </p:attrNameLst>
                                      </p:cBhvr>
                                      <p:tavLst>
                                        <p:tav tm="0">
                                          <p:val>
                                            <p:fltVal val="-90"/>
                                          </p:val>
                                        </p:tav>
                                        <p:tav tm="100000">
                                          <p:val>
                                            <p:fltVal val="0"/>
                                          </p:val>
                                        </p:tav>
                                      </p:tavLst>
                                    </p:anim>
                                    <p:anim calcmode="lin" valueType="num">
                                      <p:cBhvr>
                                        <p:cTn id="47" dur="800" decel="100000" fill="hold"/>
                                        <p:tgtEl>
                                          <p:spTgt spid="10"/>
                                        </p:tgtEl>
                                        <p:attrNameLst>
                                          <p:attrName>ppt_x</p:attrName>
                                        </p:attrNameLst>
                                      </p:cBhvr>
                                      <p:tavLst>
                                        <p:tav tm="0">
                                          <p:val>
                                            <p:strVal val="#ppt_x+0.4"/>
                                          </p:val>
                                        </p:tav>
                                        <p:tav tm="100000">
                                          <p:val>
                                            <p:strVal val="#ppt_x-0.05"/>
                                          </p:val>
                                        </p:tav>
                                      </p:tavLst>
                                    </p:anim>
                                    <p:anim calcmode="lin" valueType="num">
                                      <p:cBhvr>
                                        <p:cTn id="48" dur="800" decel="100000" fill="hold"/>
                                        <p:tgtEl>
                                          <p:spTgt spid="1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DDD4C8-E83D-6097-EE67-5B0B04C6F411}"/>
              </a:ext>
            </a:extLst>
          </p:cNvPr>
          <p:cNvSpPr txBox="1"/>
          <p:nvPr/>
        </p:nvSpPr>
        <p:spPr>
          <a:xfrm>
            <a:off x="2003271" y="-94954"/>
            <a:ext cx="10120008"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m-ET" sz="6000" b="1" spc="600" dirty="0">
                <a:ln/>
                <a:solidFill>
                  <a:srgbClr val="C87353"/>
                </a:solidFill>
              </a:rPr>
              <a:t>በኩር</a:t>
            </a:r>
            <a:r>
              <a:rPr lang="am-ET" sz="6000" b="1" dirty="0">
                <a:solidFill>
                  <a:srgbClr val="9112E3"/>
                </a:solidFill>
              </a:rPr>
              <a:t> </a:t>
            </a:r>
            <a:endParaRPr lang="en-US" sz="6000" b="1" spc="600" noProof="0" dirty="0">
              <a:ln/>
              <a:solidFill>
                <a:srgbClr val="C87353"/>
              </a:solidFill>
            </a:endParaRPr>
          </a:p>
        </p:txBody>
      </p:sp>
      <p:sp>
        <p:nvSpPr>
          <p:cNvPr id="5" name="CuadroTexto 4">
            <a:extLst>
              <a:ext uri="{FF2B5EF4-FFF2-40B4-BE49-F238E27FC236}">
                <a16:creationId xmlns:a16="http://schemas.microsoft.com/office/drawing/2014/main" id="{0DF5EFDC-02F9-C3FC-CC06-E93FD2FA533D}"/>
              </a:ext>
            </a:extLst>
          </p:cNvPr>
          <p:cNvSpPr txBox="1"/>
          <p:nvPr/>
        </p:nvSpPr>
        <p:spPr>
          <a:xfrm>
            <a:off x="2354093" y="697454"/>
            <a:ext cx="9532802" cy="400110"/>
          </a:xfrm>
          <a:prstGeom prst="rect">
            <a:avLst/>
          </a:prstGeom>
          <a:noFill/>
        </p:spPr>
        <p:txBody>
          <a:bodyPr wrap="square">
            <a:spAutoFit/>
          </a:bodyPr>
          <a:lstStyle/>
          <a:p>
            <a:pPr algn="ctr"/>
            <a:r>
              <a:rPr lang="en-US" sz="2000" b="1" noProof="0" dirty="0">
                <a:solidFill>
                  <a:schemeClr val="accent2">
                    <a:lumMod val="50000"/>
                  </a:schemeClr>
                </a:solidFill>
                <a:latin typeface="Comic Sans MS" panose="030F0702030302020204" pitchFamily="66" charset="0"/>
              </a:rPr>
              <a:t>“</a:t>
            </a:r>
            <a:r>
              <a:rPr lang="am-ET" sz="2000" b="1" dirty="0">
                <a:solidFill>
                  <a:schemeClr val="accent2">
                    <a:lumMod val="50000"/>
                  </a:schemeClr>
                </a:solidFill>
                <a:latin typeface="Comic Sans MS" panose="030F0702030302020204" pitchFamily="66" charset="0"/>
              </a:rPr>
              <a:t>እርሱም ከሁሉ በፊት ነው ሁሉም በእርሱ ተጋጥሞአል።</a:t>
            </a:r>
            <a:r>
              <a:rPr lang="en-US" sz="2000" b="1" noProof="0" dirty="0">
                <a:solidFill>
                  <a:schemeClr val="accent2">
                    <a:lumMod val="50000"/>
                  </a:schemeClr>
                </a:solidFill>
                <a:latin typeface="Comic Sans MS" panose="030F0702030302020204" pitchFamily="66" charset="0"/>
              </a:rPr>
              <a:t>” </a:t>
            </a:r>
            <a:r>
              <a:rPr lang="en-US" sz="1600" b="1" noProof="0" dirty="0">
                <a:solidFill>
                  <a:schemeClr val="accent2">
                    <a:lumMod val="50000"/>
                  </a:schemeClr>
                </a:solidFill>
                <a:latin typeface="Comic Sans MS" panose="030F0702030302020204" pitchFamily="66" charset="0"/>
              </a:rPr>
              <a:t>(</a:t>
            </a:r>
            <a:r>
              <a:rPr lang="am-ET" sz="1600" b="1" noProof="0" dirty="0">
                <a:solidFill>
                  <a:schemeClr val="accent2">
                    <a:lumMod val="50000"/>
                  </a:schemeClr>
                </a:solidFill>
                <a:latin typeface="Comic Sans MS" panose="030F0702030302020204" pitchFamily="66" charset="0"/>
              </a:rPr>
              <a:t>ቆላስይስ</a:t>
            </a:r>
            <a:r>
              <a:rPr lang="en-US" sz="1600" b="1" noProof="0" dirty="0">
                <a:solidFill>
                  <a:schemeClr val="accent2">
                    <a:lumMod val="50000"/>
                  </a:schemeClr>
                </a:solidFill>
                <a:latin typeface="Comic Sans MS" panose="030F0702030302020204" pitchFamily="66" charset="0"/>
              </a:rPr>
              <a:t> </a:t>
            </a:r>
            <a:r>
              <a:rPr lang="en-US" sz="1400" b="1" noProof="0" dirty="0">
                <a:solidFill>
                  <a:schemeClr val="accent2">
                    <a:lumMod val="50000"/>
                  </a:schemeClr>
                </a:solidFill>
                <a:latin typeface="Comic Sans MS" panose="030F0702030302020204" pitchFamily="66" charset="0"/>
              </a:rPr>
              <a:t>1:17</a:t>
            </a:r>
            <a:r>
              <a:rPr lang="en-US" sz="1600" b="1" noProof="0" dirty="0">
                <a:solidFill>
                  <a:schemeClr val="accent2">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75BC6B8E-6A0C-EBC5-29ED-628B17BCB82B}"/>
              </a:ext>
            </a:extLst>
          </p:cNvPr>
          <p:cNvSpPr txBox="1"/>
          <p:nvPr/>
        </p:nvSpPr>
        <p:spPr>
          <a:xfrm>
            <a:off x="109397" y="1432809"/>
            <a:ext cx="6239888" cy="1323439"/>
          </a:xfrm>
          <a:prstGeom prst="rect">
            <a:avLst/>
          </a:prstGeom>
          <a:noFill/>
        </p:spPr>
        <p:txBody>
          <a:bodyPr wrap="square" rtlCol="0">
            <a:spAutoFit/>
          </a:bodyPr>
          <a:lstStyle/>
          <a:p>
            <a:pPr>
              <a:spcBef>
                <a:spcPts val="600"/>
              </a:spcBef>
            </a:pPr>
            <a:r>
              <a:rPr lang="en-US" sz="2000" b="1" noProof="0" dirty="0"/>
              <a:t>“</a:t>
            </a:r>
            <a:r>
              <a:rPr lang="am-ET" sz="2000" b="1" dirty="0"/>
              <a:t>በኩር</a:t>
            </a:r>
            <a:r>
              <a:rPr lang="en-US" sz="2000" b="1" noProof="0" dirty="0"/>
              <a:t>” </a:t>
            </a:r>
            <a:r>
              <a:rPr lang="am-ET" sz="2000" b="1" noProof="0" dirty="0"/>
              <a:t>ማለት</a:t>
            </a:r>
            <a:r>
              <a:rPr lang="en-US" sz="2000" b="1" noProof="0" dirty="0"/>
              <a:t> </a:t>
            </a:r>
            <a:r>
              <a:rPr lang="am-ET" sz="2000" b="1" noProof="0" dirty="0"/>
              <a:t>በመጀመሪያ የተወለደ ማለት ነው።</a:t>
            </a:r>
            <a:r>
              <a:rPr lang="en-US" sz="2000" b="1" noProof="0" dirty="0"/>
              <a:t> </a:t>
            </a:r>
            <a:r>
              <a:rPr lang="am-ET" sz="2000" b="1" noProof="0" dirty="0"/>
              <a:t>ስለዚህም አንዳንዶች ኢየሱስ እግዚአብሔር በመጀመሪያ የፈጠረው ፍጡር ነው ብለው ያስተምራሉ</a:t>
            </a:r>
            <a:r>
              <a:rPr lang="en-US" sz="2000" b="1" noProof="0" dirty="0"/>
              <a:t> (</a:t>
            </a:r>
            <a:r>
              <a:rPr lang="am-ET" sz="2000" b="1" noProof="0" dirty="0"/>
              <a:t>ቆላ</a:t>
            </a:r>
            <a:r>
              <a:rPr lang="en-US" sz="2000" b="1" noProof="0" dirty="0"/>
              <a:t> 1:15)</a:t>
            </a:r>
            <a:r>
              <a:rPr lang="am-ET" sz="2000" b="1" noProof="0" dirty="0"/>
              <a:t>።</a:t>
            </a:r>
            <a:r>
              <a:rPr lang="en-US" sz="2000" b="1" noProof="0" dirty="0"/>
              <a:t> </a:t>
            </a:r>
            <a:r>
              <a:rPr lang="am-ET" sz="2000" b="1" noProof="0" dirty="0"/>
              <a:t>ነገር ግን</a:t>
            </a:r>
            <a:r>
              <a:rPr lang="en-US" sz="2000" b="1" noProof="0" dirty="0"/>
              <a:t> </a:t>
            </a:r>
            <a:r>
              <a:rPr lang="am-ET" sz="2000" b="1" noProof="0" dirty="0"/>
              <a:t>ልክ </a:t>
            </a:r>
            <a:r>
              <a:rPr lang="en-US" sz="2000" b="1" noProof="0" dirty="0"/>
              <a:t>“</a:t>
            </a:r>
            <a:r>
              <a:rPr lang="am-ET" sz="2000" b="1" noProof="0" dirty="0"/>
              <a:t>ምሳሌ</a:t>
            </a:r>
            <a:r>
              <a:rPr lang="en-US" sz="2000" b="1" noProof="0" dirty="0"/>
              <a:t>” </a:t>
            </a:r>
            <a:r>
              <a:rPr lang="am-ET" sz="2000" b="1" noProof="0" dirty="0"/>
              <a:t>እንደሚለው ቃል </a:t>
            </a:r>
            <a:r>
              <a:rPr lang="en-US" sz="2000" b="1" noProof="0" dirty="0"/>
              <a:t>“</a:t>
            </a:r>
            <a:r>
              <a:rPr lang="am-ET" sz="2000" b="1" noProof="0" dirty="0"/>
              <a:t>በኩር</a:t>
            </a:r>
            <a:r>
              <a:rPr lang="en-US" sz="2000" b="1" noProof="0" dirty="0"/>
              <a:t>” </a:t>
            </a:r>
            <a:r>
              <a:rPr lang="am-ET" sz="2000" b="1" noProof="0" dirty="0"/>
              <a:t>የሚለውም ቃል ሰፊ መጽሐፍ ቅዱሳዊ ትርጉም አለው።</a:t>
            </a:r>
            <a:endParaRPr lang="en-US" sz="2000" b="1" noProof="0" dirty="0"/>
          </a:p>
        </p:txBody>
      </p:sp>
      <p:pic>
        <p:nvPicPr>
          <p:cNvPr id="1026" name="Picture 2">
            <a:extLst>
              <a:ext uri="{FF2B5EF4-FFF2-40B4-BE49-F238E27FC236}">
                <a16:creationId xmlns:a16="http://schemas.microsoft.com/office/drawing/2014/main" id="{D5094FAE-67F3-89B5-F69E-D9E7094142AE}"/>
              </a:ext>
            </a:extLst>
          </p:cNvPr>
          <p:cNvPicPr preferRelativeResize="0">
            <a:picLocks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9343693" y="1335527"/>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Imagen 3" descr="Un grupo de personas sentadas en una banca junto a un niño&#10;&#10;El contenido generado por IA puede ser incorrecto.">
            <a:extLst>
              <a:ext uri="{FF2B5EF4-FFF2-40B4-BE49-F238E27FC236}">
                <a16:creationId xmlns:a16="http://schemas.microsoft.com/office/drawing/2014/main" id="{0144678F-3E90-EA65-0AAC-C4962C353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307" y="125125"/>
            <a:ext cx="1854964" cy="1236747"/>
          </a:xfrm>
          <a:prstGeom prst="rect">
            <a:avLst/>
          </a:prstGeom>
          <a:ln w="38100" cap="sq">
            <a:solidFill>
              <a:srgbClr val="9A4D32"/>
            </a:solidFill>
            <a:prstDash val="solid"/>
            <a:miter lim="800000"/>
          </a:ln>
          <a:effectLst>
            <a:outerShdw blurRad="50800" dist="38100" dir="2700000" algn="tl" rotWithShape="0">
              <a:srgbClr val="000000">
                <a:alpha val="43000"/>
              </a:srgbClr>
            </a:outerShdw>
          </a:effectLst>
        </p:spPr>
      </p:pic>
      <p:pic>
        <p:nvPicPr>
          <p:cNvPr id="8" name="Imagen 7" descr="Un par de personas en una playa&#10;&#10;El contenido generado por IA puede ser incorrecto.">
            <a:extLst>
              <a:ext uri="{FF2B5EF4-FFF2-40B4-BE49-F238E27FC236}">
                <a16:creationId xmlns:a16="http://schemas.microsoft.com/office/drawing/2014/main" id="{363258F1-3D1D-9223-F280-D9B13F4FFB11}"/>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r="-612"/>
          <a:stretch>
            <a:fillRect/>
          </a:stretch>
        </p:blipFill>
        <p:spPr>
          <a:xfrm>
            <a:off x="6496489" y="1330384"/>
            <a:ext cx="2700000" cy="1440000"/>
          </a:xfrm>
          <a:prstGeom prst="snip2DiagRect">
            <a:avLst>
              <a:gd name="adj1" fmla="val 16888"/>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gente, grupo, vestido&#10;&#10;El contenido generado por IA puede ser incorrecto.">
            <a:extLst>
              <a:ext uri="{FF2B5EF4-FFF2-40B4-BE49-F238E27FC236}">
                <a16:creationId xmlns:a16="http://schemas.microsoft.com/office/drawing/2014/main" id="{DD985B70-43F5-605F-3D94-611EE546FD7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l="-612"/>
          <a:stretch>
            <a:fillRect/>
          </a:stretch>
        </p:blipFill>
        <p:spPr>
          <a:xfrm>
            <a:off x="6480079" y="2948055"/>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disfrazadas&#10;&#10;El contenido generado por IA puede ser incorrecto.">
            <a:extLst>
              <a:ext uri="{FF2B5EF4-FFF2-40B4-BE49-F238E27FC236}">
                <a16:creationId xmlns:a16="http://schemas.microsoft.com/office/drawing/2014/main" id="{1FE67851-F89B-2DEC-C4A7-EA7BB6F66AE8}"/>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343693" y="2940854"/>
            <a:ext cx="2700000" cy="1440000"/>
          </a:xfrm>
          <a:prstGeom prst="snip2DiagRect">
            <a:avLst>
              <a:gd name="adj1" fmla="val 17564"/>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El contenido generado por IA puede ser incorrecto.">
            <a:extLst>
              <a:ext uri="{FF2B5EF4-FFF2-40B4-BE49-F238E27FC236}">
                <a16:creationId xmlns:a16="http://schemas.microsoft.com/office/drawing/2014/main" id="{F2FD9133-2954-88AE-E7E2-B220ABC86693}"/>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24115" y="4581084"/>
            <a:ext cx="1869298" cy="2129996"/>
          </a:xfrm>
          <a:prstGeom prst="round2DiagRect">
            <a:avLst>
              <a:gd name="adj1" fmla="val 0"/>
              <a:gd name="adj2" fmla="val 15612"/>
            </a:avLst>
          </a:prstGeom>
          <a:ln w="38100" cap="sq">
            <a:solidFill>
              <a:srgbClr val="9A4D32"/>
            </a:solidFill>
            <a:miter lim="800000"/>
          </a:ln>
          <a:effectLst>
            <a:outerShdw blurRad="50800" dist="38100" dir="2700000" algn="tl" rotWithShape="0">
              <a:prstClr val="black">
                <a:alpha val="40000"/>
              </a:prstClr>
            </a:outerShdw>
          </a:effectLst>
        </p:spPr>
      </p:pic>
      <p:pic>
        <p:nvPicPr>
          <p:cNvPr id="16" name="Imagen 15" descr="Imagen que contiene Diagrama&#10;&#10;El contenido generado por IA puede ser incorrecto.">
            <a:extLst>
              <a:ext uri="{FF2B5EF4-FFF2-40B4-BE49-F238E27FC236}">
                <a16:creationId xmlns:a16="http://schemas.microsoft.com/office/drawing/2014/main" id="{797866D5-284A-9A28-1D63-006488FBF9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47784" y="4573883"/>
            <a:ext cx="3549994" cy="2129996"/>
          </a:xfrm>
          <a:prstGeom prst="round2DiagRect">
            <a:avLst>
              <a:gd name="adj1" fmla="val 16667"/>
              <a:gd name="adj2" fmla="val 0"/>
            </a:avLst>
          </a:prstGeom>
          <a:ln w="38100" cap="sq">
            <a:solidFill>
              <a:srgbClr val="9A4D32"/>
            </a:solidFill>
            <a:miter lim="800000"/>
          </a:ln>
          <a:effectLst>
            <a:outerShdw blurRad="50800" dist="38100" dir="2700000" algn="tl" rotWithShape="0">
              <a:prstClr val="black">
                <a:alpha val="40000"/>
              </a:prstClr>
            </a:outerShdw>
          </a:effectLst>
        </p:spPr>
      </p:pic>
      <p:sp>
        <p:nvSpPr>
          <p:cNvPr id="19" name="Rombo 18">
            <a:extLst>
              <a:ext uri="{FF2B5EF4-FFF2-40B4-BE49-F238E27FC236}">
                <a16:creationId xmlns:a16="http://schemas.microsoft.com/office/drawing/2014/main" id="{BA07BFDA-1AAD-70FE-312F-1D45D81102EC}"/>
              </a:ext>
            </a:extLst>
          </p:cNvPr>
          <p:cNvSpPr/>
          <p:nvPr/>
        </p:nvSpPr>
        <p:spPr>
          <a:xfrm>
            <a:off x="9053619" y="2653651"/>
            <a:ext cx="416534" cy="416534"/>
          </a:xfrm>
          <a:prstGeom prst="diamond">
            <a:avLst/>
          </a:prstGeom>
          <a:solidFill>
            <a:srgbClr val="C9E8CD"/>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CuadroTexto 20">
            <a:extLst>
              <a:ext uri="{FF2B5EF4-FFF2-40B4-BE49-F238E27FC236}">
                <a16:creationId xmlns:a16="http://schemas.microsoft.com/office/drawing/2014/main" id="{9BCF8C40-D7B9-0762-2202-372749ED1867}"/>
              </a:ext>
            </a:extLst>
          </p:cNvPr>
          <p:cNvSpPr txBox="1"/>
          <p:nvPr/>
        </p:nvSpPr>
        <p:spPr>
          <a:xfrm>
            <a:off x="109397" y="5182298"/>
            <a:ext cx="5947693" cy="1631216"/>
          </a:xfrm>
          <a:prstGeom prst="rect">
            <a:avLst/>
          </a:prstGeom>
          <a:noFill/>
        </p:spPr>
        <p:txBody>
          <a:bodyPr wrap="square">
            <a:spAutoFit/>
          </a:bodyPr>
          <a:lstStyle/>
          <a:p>
            <a:pPr>
              <a:spcBef>
                <a:spcPts val="600"/>
              </a:spcBef>
            </a:pPr>
            <a:r>
              <a:rPr lang="am-ET" sz="2000" b="1" noProof="0" dirty="0"/>
              <a:t>ጳውሎስ</a:t>
            </a:r>
            <a:r>
              <a:rPr lang="en-US" sz="2000" b="1" noProof="0" dirty="0"/>
              <a:t> </a:t>
            </a:r>
            <a:r>
              <a:rPr lang="am-ET" sz="2000" b="1" noProof="0" dirty="0"/>
              <a:t>በቆላስይስ ስለዚህ የበላይነት </a:t>
            </a:r>
            <a:r>
              <a:rPr lang="am-ET" sz="2000" b="1" dirty="0"/>
              <a:t>ያብራራል</a:t>
            </a:r>
            <a:r>
              <a:rPr lang="am-ET" sz="2000" b="1" noProof="0" dirty="0"/>
              <a:t>።</a:t>
            </a:r>
            <a:r>
              <a:rPr lang="en-US" sz="2000" b="1" noProof="0" dirty="0"/>
              <a:t> </a:t>
            </a:r>
            <a:r>
              <a:rPr lang="am-ET" sz="2000" b="1" noProof="0" dirty="0"/>
              <a:t>ስለዚህ ጉዳይ ምንንነት ጥርጣሬን ለማስወገድ ሁለት መለኮታዊ ስራዎችን አያይዞበት እንመለከታለን</a:t>
            </a:r>
            <a:r>
              <a:rPr lang="en-US" sz="2000" b="1" noProof="0" dirty="0"/>
              <a:t>: </a:t>
            </a:r>
            <a:r>
              <a:rPr lang="am-ET" sz="2000" b="1" noProof="0" dirty="0"/>
              <a:t>አንዱ የሁሉም ነገር መፈጠር ሲሆን</a:t>
            </a:r>
            <a:r>
              <a:rPr lang="en-US" sz="2000" b="1" noProof="0" dirty="0"/>
              <a:t> (</a:t>
            </a:r>
            <a:r>
              <a:rPr lang="am-ET" sz="2000" b="1" noProof="0" dirty="0"/>
              <a:t>ቆላ</a:t>
            </a:r>
            <a:r>
              <a:rPr lang="en-US" sz="2000" b="1" noProof="0" dirty="0"/>
              <a:t> 1:16</a:t>
            </a:r>
            <a:r>
              <a:rPr lang="am-ET" sz="2000" b="1" noProof="0" dirty="0"/>
              <a:t>፣</a:t>
            </a:r>
            <a:r>
              <a:rPr lang="en-US" sz="2000" b="1" noProof="0" dirty="0"/>
              <a:t> </a:t>
            </a:r>
            <a:r>
              <a:rPr lang="am-ET" sz="2000" b="1" noProof="0" dirty="0"/>
              <a:t>ኢሳ</a:t>
            </a:r>
            <a:r>
              <a:rPr lang="en-US" sz="2000" b="1" noProof="0" dirty="0"/>
              <a:t> 45:18)</a:t>
            </a:r>
            <a:r>
              <a:rPr lang="am-ET" sz="2000" b="1" noProof="0" dirty="0"/>
              <a:t>፤</a:t>
            </a:r>
            <a:r>
              <a:rPr lang="en-US" sz="2000" b="1" noProof="0" dirty="0"/>
              <a:t> </a:t>
            </a:r>
            <a:r>
              <a:rPr lang="am-ET" sz="2000" b="1" noProof="0" dirty="0"/>
              <a:t>ሁለተኛው ደግሞ የፍጥረት መጽናት ነው</a:t>
            </a:r>
            <a:r>
              <a:rPr lang="en-US" sz="2000" b="1" noProof="0" dirty="0"/>
              <a:t> (</a:t>
            </a:r>
            <a:r>
              <a:rPr lang="am-ET" sz="2000" b="1" noProof="0" dirty="0"/>
              <a:t>ቆላ</a:t>
            </a:r>
            <a:r>
              <a:rPr lang="en-US" sz="2000" b="1" noProof="0" dirty="0"/>
              <a:t> 1:17</a:t>
            </a:r>
            <a:r>
              <a:rPr lang="am-ET" sz="2000" b="1" dirty="0"/>
              <a:t>፣</a:t>
            </a:r>
            <a:r>
              <a:rPr lang="en-US" sz="2000" b="1" noProof="0" dirty="0"/>
              <a:t> </a:t>
            </a:r>
            <a:r>
              <a:rPr lang="am-ET" sz="2000" b="1" noProof="0" dirty="0"/>
              <a:t>መዝ</a:t>
            </a:r>
            <a:r>
              <a:rPr lang="en-US" sz="2000" b="1" noProof="0" dirty="0"/>
              <a:t> 119:91)</a:t>
            </a:r>
            <a:r>
              <a:rPr lang="am-ET" sz="2000" b="1" noProof="0" dirty="0"/>
              <a:t>።</a:t>
            </a:r>
            <a:endParaRPr lang="en-US" sz="2000" b="1" noProof="0" dirty="0"/>
          </a:p>
        </p:txBody>
      </p:sp>
      <p:sp>
        <p:nvSpPr>
          <p:cNvPr id="23" name="CuadroTexto 22">
            <a:extLst>
              <a:ext uri="{FF2B5EF4-FFF2-40B4-BE49-F238E27FC236}">
                <a16:creationId xmlns:a16="http://schemas.microsoft.com/office/drawing/2014/main" id="{DB84DE56-5EE3-4A7B-2CED-72DE46E94A46}"/>
              </a:ext>
            </a:extLst>
          </p:cNvPr>
          <p:cNvSpPr txBox="1"/>
          <p:nvPr/>
        </p:nvSpPr>
        <p:spPr>
          <a:xfrm>
            <a:off x="7488" y="2899224"/>
            <a:ext cx="6008865" cy="1631216"/>
          </a:xfrm>
          <a:prstGeom prst="rect">
            <a:avLst/>
          </a:prstGeom>
          <a:noFill/>
        </p:spPr>
        <p:txBody>
          <a:bodyPr wrap="square">
            <a:spAutoFit/>
          </a:bodyPr>
          <a:lstStyle/>
          <a:p>
            <a:pPr>
              <a:spcBef>
                <a:spcPts val="600"/>
              </a:spcBef>
            </a:pPr>
            <a:r>
              <a:rPr lang="am-ET" sz="2000" b="1" noProof="0" dirty="0"/>
              <a:t>በእስማኤል ምትክ የበኩር ልጅ የሆነው ይስሐቅ</a:t>
            </a:r>
            <a:r>
              <a:rPr lang="en-US" sz="2000" b="1" noProof="0" dirty="0"/>
              <a:t> </a:t>
            </a:r>
            <a:r>
              <a:rPr lang="am-ET" sz="2000" b="1" noProof="0" dirty="0"/>
              <a:t>ነበር፤</a:t>
            </a:r>
            <a:r>
              <a:rPr lang="en-US" sz="2000" b="1" noProof="0" dirty="0"/>
              <a:t> </a:t>
            </a:r>
            <a:r>
              <a:rPr lang="am-ET" sz="2000" b="1" noProof="0" dirty="0"/>
              <a:t>በኤሳው ምትክ ደግሞ በኩር ያዕቆብ ነበር፤</a:t>
            </a:r>
            <a:r>
              <a:rPr lang="en-US" sz="2000" b="1" noProof="0" dirty="0"/>
              <a:t> </a:t>
            </a:r>
            <a:r>
              <a:rPr lang="am-ET" sz="2000" b="1" noProof="0" dirty="0"/>
              <a:t>በሮቤልም ምትክ ዮሴፍ በኩር ሆኗል፤</a:t>
            </a:r>
            <a:r>
              <a:rPr lang="en-US" sz="2000" b="1" noProof="0" dirty="0"/>
              <a:t> </a:t>
            </a:r>
            <a:r>
              <a:rPr lang="am-ET" sz="2000" b="1" noProof="0" dirty="0"/>
              <a:t>በኤልያብ ምትክ ደግሞ ዳዊት የበኩር ሆኖ ነበር</a:t>
            </a:r>
            <a:r>
              <a:rPr lang="en-US" sz="2000" b="1" noProof="0" dirty="0"/>
              <a:t> (</a:t>
            </a:r>
            <a:r>
              <a:rPr lang="am-ET" sz="2000" b="1" noProof="0" dirty="0"/>
              <a:t>መዝ</a:t>
            </a:r>
            <a:r>
              <a:rPr lang="en-US" sz="2000" b="1" noProof="0" dirty="0"/>
              <a:t> 89:27)</a:t>
            </a:r>
            <a:r>
              <a:rPr lang="am-ET" sz="2000" b="1" noProof="0" dirty="0"/>
              <a:t>።</a:t>
            </a:r>
            <a:r>
              <a:rPr lang="en-US" sz="2000" b="1" noProof="0" dirty="0"/>
              <a:t> </a:t>
            </a:r>
            <a:r>
              <a:rPr lang="am-ET" sz="2000" b="1" noProof="0" dirty="0"/>
              <a:t>እነዚህ ሁሉ የበኩር ልጆች የሆኑት በመጀመሪያ በመወለዳቸው ሳይሆን ከወንድሞቻቸው የበላይ በመሆናቸው ነው።</a:t>
            </a:r>
            <a:endParaRPr lang="en-US" sz="2000" b="1" noProof="0" dirty="0"/>
          </a:p>
        </p:txBody>
      </p:sp>
    </p:spTree>
    <p:extLst>
      <p:ext uri="{BB962C8B-B14F-4D97-AF65-F5344CB8AC3E}">
        <p14:creationId xmlns:p14="http://schemas.microsoft.com/office/powerpoint/2010/main" val="180080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childTnLst>
                          </p:cTn>
                        </p:par>
                        <p:par>
                          <p:cTn id="39" fill="hold">
                            <p:stCondLst>
                              <p:cond delay="250"/>
                            </p:stCondLst>
                            <p:childTnLst>
                              <p:par>
                                <p:cTn id="40" presetID="18" presetClass="entr" presetSubtype="9"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upLeft)">
                                      <p:cBhvr>
                                        <p:cTn id="42" dur="250"/>
                                        <p:tgtEl>
                                          <p:spTgt spid="8"/>
                                        </p:tgtEl>
                                      </p:cBhvr>
                                    </p:animEffect>
                                  </p:childTnLst>
                                </p:cTn>
                              </p:par>
                            </p:childTnLst>
                          </p:cTn>
                        </p:par>
                        <p:par>
                          <p:cTn id="43" fill="hold">
                            <p:stCondLst>
                              <p:cond delay="500"/>
                            </p:stCondLst>
                            <p:childTnLst>
                              <p:par>
                                <p:cTn id="44" presetID="18" presetClass="entr" presetSubtype="3" fill="hold" nodeType="after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strips(upRight)">
                                      <p:cBhvr>
                                        <p:cTn id="46" dur="250"/>
                                        <p:tgtEl>
                                          <p:spTgt spid="1026"/>
                                        </p:tgtEl>
                                      </p:cBhvr>
                                    </p:animEffect>
                                  </p:childTnLst>
                                </p:cTn>
                              </p:par>
                            </p:childTnLst>
                          </p:cTn>
                        </p:par>
                        <p:par>
                          <p:cTn id="47" fill="hold">
                            <p:stCondLst>
                              <p:cond delay="750"/>
                            </p:stCondLst>
                            <p:childTnLst>
                              <p:par>
                                <p:cTn id="48" presetID="18" presetClass="entr" presetSubtype="12"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250"/>
                                        <p:tgtEl>
                                          <p:spTgt spid="10"/>
                                        </p:tgtEl>
                                      </p:cBhvr>
                                    </p:animEffect>
                                  </p:childTnLst>
                                </p:cTn>
                              </p:par>
                            </p:childTnLst>
                          </p:cTn>
                        </p:par>
                        <p:par>
                          <p:cTn id="51" fill="hold">
                            <p:stCondLst>
                              <p:cond delay="1000"/>
                            </p:stCondLst>
                            <p:childTnLst>
                              <p:par>
                                <p:cTn id="52" presetID="18" presetClass="entr" presetSubtype="6"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downRight)">
                                      <p:cBhvr>
                                        <p:cTn id="54" dur="250"/>
                                        <p:tgtEl>
                                          <p:spTgt spid="12"/>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strips(upLeft)">
                                      <p:cBhvr>
                                        <p:cTn id="63" dur="500"/>
                                        <p:tgtEl>
                                          <p:spTgt spid="14"/>
                                        </p:tgtEl>
                                      </p:cBhvr>
                                    </p:animEffect>
                                  </p:childTnLst>
                                </p:cTn>
                              </p:par>
                              <p:par>
                                <p:cTn id="64" presetID="18" presetClass="entr" presetSubtype="3"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strips(upRight)">
                                      <p:cBhvr>
                                        <p:cTn id="66" dur="500"/>
                                        <p:tgtEl>
                                          <p:spTgt spid="16"/>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animBg="1"/>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DE5FF97-9944-808C-121A-77271E5CF90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14502A-4B9F-83A1-DFD3-AA0D52EF425B}"/>
              </a:ext>
            </a:extLst>
          </p:cNvPr>
          <p:cNvSpPr txBox="1"/>
          <p:nvPr/>
        </p:nvSpPr>
        <p:spPr>
          <a:xfrm>
            <a:off x="2937750" y="-61257"/>
            <a:ext cx="9244869" cy="923330"/>
          </a:xfrm>
          <a:prstGeom prst="rect">
            <a:avLst/>
          </a:prstGeom>
          <a:noFill/>
        </p:spPr>
        <p:txBody>
          <a:bodyPr wrap="square">
            <a:spAutoFit/>
          </a:bodyPr>
          <a:lstStyle/>
          <a:p>
            <a:pPr algn="ctr"/>
            <a:r>
              <a:rPr lang="am-ET" sz="5400" b="1" spc="300" dirty="0">
                <a:ln w="0"/>
                <a:solidFill>
                  <a:schemeClr val="bg2"/>
                </a:solidFill>
                <a:effectLst>
                  <a:innerShdw blurRad="63500" dist="50800" dir="13500000">
                    <a:srgbClr val="000000">
                      <a:alpha val="50000"/>
                    </a:srgbClr>
                  </a:innerShdw>
                </a:effectLst>
              </a:rPr>
              <a:t>የቤተክርስቲያን ራስ</a:t>
            </a:r>
            <a:endParaRPr lang="en-US" sz="5400" b="1" spc="300" noProof="0" dirty="0">
              <a:ln w="0"/>
              <a:solidFill>
                <a:schemeClr val="bg2"/>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970A0B1-7301-300A-E8B6-D0512F1FA741}"/>
              </a:ext>
            </a:extLst>
          </p:cNvPr>
          <p:cNvSpPr txBox="1"/>
          <p:nvPr/>
        </p:nvSpPr>
        <p:spPr>
          <a:xfrm>
            <a:off x="3564447" y="666235"/>
            <a:ext cx="7991475" cy="400110"/>
          </a:xfrm>
          <a:prstGeom prst="rect">
            <a:avLst/>
          </a:prstGeom>
          <a:noFill/>
        </p:spPr>
        <p:txBody>
          <a:bodyPr wrap="square">
            <a:spAutoFit/>
          </a:bodyPr>
          <a:lstStyle/>
          <a:p>
            <a:pPr algn="ctr"/>
            <a:r>
              <a:rPr lang="en-US" sz="20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m-ET" sz="20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እርሱም የአካሉ ማለት የቤተ ክርስቲያን ራስ ነው</a:t>
            </a:r>
            <a:r>
              <a:rPr lang="en-US" sz="20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am-ET" sz="16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ቆላስይስ</a:t>
            </a:r>
            <a:r>
              <a:rPr lang="en-US" sz="16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1:18</a:t>
            </a:r>
            <a:r>
              <a:rPr lang="am-ET" sz="16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ሀ</a:t>
            </a:r>
            <a:r>
              <a:rPr lang="en-US" sz="16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2" name="CuadroTexto 1">
            <a:extLst>
              <a:ext uri="{FF2B5EF4-FFF2-40B4-BE49-F238E27FC236}">
                <a16:creationId xmlns:a16="http://schemas.microsoft.com/office/drawing/2014/main" id="{C2B0693E-4923-D889-EB5F-617D7D5D3579}"/>
              </a:ext>
            </a:extLst>
          </p:cNvPr>
          <p:cNvSpPr txBox="1"/>
          <p:nvPr/>
        </p:nvSpPr>
        <p:spPr>
          <a:xfrm>
            <a:off x="3095449" y="1228725"/>
            <a:ext cx="4416358" cy="2246769"/>
          </a:xfrm>
          <a:prstGeom prst="rect">
            <a:avLst/>
          </a:prstGeom>
          <a:noFill/>
        </p:spPr>
        <p:txBody>
          <a:bodyPr wrap="square" rtlCol="0">
            <a:spAutoFit/>
          </a:bodyPr>
          <a:lstStyle/>
          <a:p>
            <a:pPr>
              <a:spcBef>
                <a:spcPts val="600"/>
              </a:spcBef>
            </a:pPr>
            <a:r>
              <a:rPr lang="am-ET" sz="2000" b="1" noProof="0" dirty="0"/>
              <a:t>በአንዳንድ ቋንቋዎች</a:t>
            </a:r>
            <a:r>
              <a:rPr lang="en-US" sz="2000" b="1" noProof="0" dirty="0"/>
              <a:t> (</a:t>
            </a:r>
            <a:r>
              <a:rPr lang="am-ET" sz="2000" b="1" noProof="0" dirty="0"/>
              <a:t>ለምስሌ እንደ ካታላን እና ኢንግሊዘኛ</a:t>
            </a:r>
            <a:r>
              <a:rPr lang="en-US" sz="2000" b="1" noProof="0" dirty="0"/>
              <a:t>) “</a:t>
            </a:r>
            <a:r>
              <a:rPr lang="am-ET" sz="2000" b="1" noProof="0" dirty="0"/>
              <a:t>ራስ</a:t>
            </a:r>
            <a:r>
              <a:rPr lang="en-US" sz="2000" b="1" noProof="0" dirty="0"/>
              <a:t>” </a:t>
            </a:r>
            <a:r>
              <a:rPr lang="am-ET" sz="2000" b="1" noProof="0" dirty="0"/>
              <a:t>የሚለው ቃል ከቀጥታ ትርጉሙ ባለፈ</a:t>
            </a:r>
            <a:r>
              <a:rPr lang="en-US" sz="2000" b="1" noProof="0" dirty="0"/>
              <a:t> “</a:t>
            </a:r>
            <a:r>
              <a:rPr lang="am-ET" sz="2000" b="1" noProof="0" dirty="0"/>
              <a:t>አብይ</a:t>
            </a:r>
            <a:r>
              <a:rPr lang="en-US" sz="2000" b="1" noProof="0" dirty="0"/>
              <a:t>” </a:t>
            </a:r>
            <a:r>
              <a:rPr lang="am-ET" sz="2000" b="1" noProof="0" dirty="0"/>
              <a:t>ወይም</a:t>
            </a:r>
            <a:r>
              <a:rPr lang="en-US" sz="2000" b="1" noProof="0" dirty="0"/>
              <a:t> “</a:t>
            </a:r>
            <a:r>
              <a:rPr lang="am-ET" sz="2000" b="1" noProof="0" dirty="0"/>
              <a:t>ዋና</a:t>
            </a:r>
            <a:r>
              <a:rPr lang="en-US" sz="2000" b="1" noProof="0" dirty="0"/>
              <a:t>”</a:t>
            </a:r>
            <a:r>
              <a:rPr lang="am-ET" sz="2000" b="1" noProof="0" dirty="0"/>
              <a:t> ተብሎ ሊተረጎም ይችላል።</a:t>
            </a:r>
            <a:r>
              <a:rPr lang="en-US" sz="2000" b="1" noProof="0" dirty="0"/>
              <a:t> </a:t>
            </a:r>
            <a:r>
              <a:rPr lang="am-ET" sz="2000" b="1" noProof="0" dirty="0"/>
              <a:t>በዕብራይስጡም እንደዚሁ ነው።</a:t>
            </a:r>
            <a:r>
              <a:rPr lang="en-US" sz="2000" b="1" noProof="0" dirty="0"/>
              <a:t> </a:t>
            </a:r>
            <a:r>
              <a:rPr lang="am-ET" sz="2000" b="1" noProof="0" dirty="0"/>
              <a:t>ለምሳሌ</a:t>
            </a:r>
            <a:r>
              <a:rPr lang="en-US" sz="2000" b="1" noProof="0" dirty="0"/>
              <a:t> “</a:t>
            </a:r>
            <a:r>
              <a:rPr lang="am-ET" sz="2000" b="1" dirty="0"/>
              <a:t>ለእነርሱም አንድ አለቃ ይሾማሉ</a:t>
            </a:r>
            <a:r>
              <a:rPr lang="en-US" sz="2000" b="1" noProof="0" dirty="0"/>
              <a:t>” (</a:t>
            </a:r>
            <a:r>
              <a:rPr lang="am-ET" sz="2000" b="1" noProof="0" dirty="0"/>
              <a:t>ሆሴዕ </a:t>
            </a:r>
            <a:r>
              <a:rPr lang="en-US" sz="2000" b="1" dirty="0"/>
              <a:t>2</a:t>
            </a:r>
            <a:r>
              <a:rPr lang="en-US" sz="2000" b="1" noProof="0" dirty="0"/>
              <a:t>:2)</a:t>
            </a:r>
            <a:r>
              <a:rPr lang="am-ET" sz="2000" b="1" noProof="0" dirty="0"/>
              <a:t> </a:t>
            </a:r>
            <a:r>
              <a:rPr lang="am-ET" sz="2000" b="1" dirty="0"/>
              <a:t>ተብሎ</a:t>
            </a:r>
            <a:r>
              <a:rPr lang="am-ET" sz="2000" b="1" noProof="0" dirty="0"/>
              <a:t> የተተረጎግመው </a:t>
            </a:r>
            <a:r>
              <a:rPr lang="en-US" sz="2000" b="1" noProof="0" dirty="0"/>
              <a:t>“</a:t>
            </a:r>
            <a:r>
              <a:rPr lang="am-ET" sz="2000" b="1" noProof="0" dirty="0"/>
              <a:t>ለእነርሱም አንድ ራስ ይሾማሉ</a:t>
            </a:r>
            <a:r>
              <a:rPr lang="en-US" sz="2000" b="1" noProof="0" dirty="0"/>
              <a:t>”</a:t>
            </a:r>
            <a:r>
              <a:rPr lang="am-ET" sz="2000" b="1" noProof="0" dirty="0"/>
              <a:t> ከሚለው ነው።</a:t>
            </a:r>
            <a:endParaRPr lang="en-US" sz="2000" b="1" noProof="0" dirty="0"/>
          </a:p>
        </p:txBody>
      </p:sp>
      <p:graphicFrame>
        <p:nvGraphicFramePr>
          <p:cNvPr id="6" name="Diagrama 5">
            <a:extLst>
              <a:ext uri="{FF2B5EF4-FFF2-40B4-BE49-F238E27FC236}">
                <a16:creationId xmlns:a16="http://schemas.microsoft.com/office/drawing/2014/main" id="{99EF8830-7081-2C87-ACC2-5E5F0FACC48C}"/>
              </a:ext>
            </a:extLst>
          </p:cNvPr>
          <p:cNvGraphicFramePr/>
          <p:nvPr>
            <p:extLst>
              <p:ext uri="{D42A27DB-BD31-4B8C-83A1-F6EECF244321}">
                <p14:modId xmlns:p14="http://schemas.microsoft.com/office/powerpoint/2010/main" val="3868162533"/>
              </p:ext>
            </p:extLst>
          </p:nvPr>
        </p:nvGraphicFramePr>
        <p:xfrm>
          <a:off x="7587575" y="1228725"/>
          <a:ext cx="4416358" cy="546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grupo de personas disfrazadas posando&#10;&#10;El contenido generado por IA puede ser incorrecto.">
            <a:extLst>
              <a:ext uri="{FF2B5EF4-FFF2-40B4-BE49-F238E27FC236}">
                <a16:creationId xmlns:a16="http://schemas.microsoft.com/office/drawing/2014/main" id="{CFABB664-F21C-63EF-0524-6BC5C50CC9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94226" y="276975"/>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Personas sentadas en una mesa&#10;&#10;El contenido generado por IA puede ser incorrecto.">
            <a:extLst>
              <a:ext uri="{FF2B5EF4-FFF2-40B4-BE49-F238E27FC236}">
                <a16:creationId xmlns:a16="http://schemas.microsoft.com/office/drawing/2014/main" id="{0B3B3738-5399-15E2-1D28-8BCC02C93F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94227" y="2095802"/>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a:extLst>
              <a:ext uri="{FF2B5EF4-FFF2-40B4-BE49-F238E27FC236}">
                <a16:creationId xmlns:a16="http://schemas.microsoft.com/office/drawing/2014/main" id="{99310033-8684-4A21-FFA0-8C455D62E8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227" y="3943813"/>
            <a:ext cx="2743525" cy="2743525"/>
          </a:xfrm>
          <a:prstGeom prst="snip2DiagRect">
            <a:avLst>
              <a:gd name="adj1" fmla="val 21274"/>
              <a:gd name="adj2" fmla="val 16667"/>
            </a:avLst>
          </a:prstGeom>
          <a:solidFill>
            <a:srgbClr val="FFFFFF">
              <a:shade val="85000"/>
            </a:srgbClr>
          </a:solidFill>
          <a:ln w="28575"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FC22C22B-674F-C8B9-2A94-19A202FD6095}"/>
              </a:ext>
            </a:extLst>
          </p:cNvPr>
          <p:cNvSpPr txBox="1"/>
          <p:nvPr/>
        </p:nvSpPr>
        <p:spPr>
          <a:xfrm>
            <a:off x="3095449" y="5347573"/>
            <a:ext cx="4416358" cy="1323439"/>
          </a:xfrm>
          <a:prstGeom prst="rect">
            <a:avLst/>
          </a:prstGeom>
          <a:noFill/>
        </p:spPr>
        <p:txBody>
          <a:bodyPr wrap="square">
            <a:spAutoFit/>
          </a:bodyPr>
          <a:lstStyle/>
          <a:p>
            <a:pPr>
              <a:spcBef>
                <a:spcPts val="600"/>
              </a:spcBef>
            </a:pPr>
            <a:r>
              <a:rPr lang="am-ET" sz="2000" b="1" dirty="0"/>
              <a:t>ደግሞም</a:t>
            </a:r>
            <a:r>
              <a:rPr lang="en-US" sz="2000" b="1" noProof="0" dirty="0"/>
              <a:t> </a:t>
            </a:r>
            <a:r>
              <a:rPr lang="am-ET" sz="2000" b="1" noProof="0" dirty="0"/>
              <a:t>ጳውሎስ</a:t>
            </a:r>
            <a:r>
              <a:rPr lang="en-US" sz="2000" b="1" noProof="0" dirty="0"/>
              <a:t> </a:t>
            </a:r>
            <a:r>
              <a:rPr lang="am-ET" sz="2000" b="1" noProof="0" dirty="0"/>
              <a:t>አካል ለተባለውም ሌላ ትርጓሜን ይሰጠዋል።</a:t>
            </a:r>
            <a:r>
              <a:rPr lang="en-US" sz="2000" b="1" noProof="0" dirty="0"/>
              <a:t> </a:t>
            </a:r>
            <a:r>
              <a:rPr lang="am-ET" sz="2000" b="1" noProof="0" dirty="0"/>
              <a:t>ክርስቶስ ራስ ከሆነ እኛ ማለትም ቤተክርስቲያን ደግሞ አካሉ ነን። ከዚህ ሃሳብ በመነሳት</a:t>
            </a:r>
            <a:r>
              <a:rPr lang="en-US" sz="2000" b="1" noProof="0" dirty="0"/>
              <a:t>:</a:t>
            </a:r>
          </a:p>
        </p:txBody>
      </p:sp>
      <p:sp>
        <p:nvSpPr>
          <p:cNvPr id="12" name="CuadroTexto 11">
            <a:extLst>
              <a:ext uri="{FF2B5EF4-FFF2-40B4-BE49-F238E27FC236}">
                <a16:creationId xmlns:a16="http://schemas.microsoft.com/office/drawing/2014/main" id="{8A772818-26F8-DC19-1E71-95EB24B1EB72}"/>
              </a:ext>
            </a:extLst>
          </p:cNvPr>
          <p:cNvSpPr txBox="1"/>
          <p:nvPr/>
        </p:nvSpPr>
        <p:spPr>
          <a:xfrm>
            <a:off x="3095449" y="4365367"/>
            <a:ext cx="4416358" cy="707886"/>
          </a:xfrm>
          <a:prstGeom prst="rect">
            <a:avLst/>
          </a:prstGeom>
          <a:noFill/>
        </p:spPr>
        <p:txBody>
          <a:bodyPr wrap="square">
            <a:spAutoFit/>
          </a:bodyPr>
          <a:lstStyle/>
          <a:p>
            <a:pPr>
              <a:spcBef>
                <a:spcPts val="600"/>
              </a:spcBef>
            </a:pPr>
            <a:r>
              <a:rPr lang="am-ET" sz="2000" b="1" noProof="0" dirty="0"/>
              <a:t>ጳውሎስም ይህንን ቃል ለክርስቶስ ሲጠቀመው አጠቃቀሙ በዚህ መልክ ነው</a:t>
            </a:r>
            <a:r>
              <a:rPr lang="en-US" sz="2000" b="1" noProof="0" dirty="0"/>
              <a:t> (</a:t>
            </a:r>
            <a:r>
              <a:rPr lang="am-ET" sz="2000" b="1" noProof="0" dirty="0"/>
              <a:t>ቆላ</a:t>
            </a:r>
            <a:r>
              <a:rPr lang="en-US" sz="2000" b="1" noProof="0" dirty="0"/>
              <a:t> 1:18</a:t>
            </a:r>
            <a:r>
              <a:rPr lang="am-ET" sz="2000" b="1" noProof="0" dirty="0"/>
              <a:t>ሀ</a:t>
            </a:r>
            <a:r>
              <a:rPr lang="en-US" sz="2000" b="1" noProof="0" dirty="0"/>
              <a:t>)</a:t>
            </a:r>
            <a:r>
              <a:rPr lang="am-ET" sz="2000" b="1" noProof="0" dirty="0"/>
              <a:t>።</a:t>
            </a:r>
            <a:endParaRPr lang="en-US" sz="2000" b="1" noProof="0" dirty="0"/>
          </a:p>
        </p:txBody>
      </p:sp>
    </p:spTree>
    <p:extLst>
      <p:ext uri="{BB962C8B-B14F-4D97-AF65-F5344CB8AC3E}">
        <p14:creationId xmlns:p14="http://schemas.microsoft.com/office/powerpoint/2010/main" val="1796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graphicEl>
                                              <a:dgm id="{0879B82F-B011-4CC1-82E5-4D1BF73289A8}"/>
                                            </p:graphicEl>
                                          </p:spTgt>
                                        </p:tgtEl>
                                        <p:attrNameLst>
                                          <p:attrName>style.visibility</p:attrName>
                                        </p:attrNameLst>
                                      </p:cBhvr>
                                      <p:to>
                                        <p:strVal val="visible"/>
                                      </p:to>
                                    </p:set>
                                    <p:anim calcmode="lin" valueType="num">
                                      <p:cBhvr>
                                        <p:cTn id="69" dur="500" fill="hold"/>
                                        <p:tgtEl>
                                          <p:spTgt spid="6">
                                            <p:graphicEl>
                                              <a:dgm id="{0879B82F-B011-4CC1-82E5-4D1BF73289A8}"/>
                                            </p:graphicEl>
                                          </p:spTgt>
                                        </p:tgtEl>
                                        <p:attrNameLst>
                                          <p:attrName>ppt_w</p:attrName>
                                        </p:attrNameLst>
                                      </p:cBhvr>
                                      <p:tavLst>
                                        <p:tav tm="0">
                                          <p:val>
                                            <p:fltVal val="0"/>
                                          </p:val>
                                        </p:tav>
                                        <p:tav tm="100000">
                                          <p:val>
                                            <p:strVal val="#ppt_w"/>
                                          </p:val>
                                        </p:tav>
                                      </p:tavLst>
                                    </p:anim>
                                    <p:anim calcmode="lin" valueType="num">
                                      <p:cBhvr>
                                        <p:cTn id="70" dur="500" fill="hold"/>
                                        <p:tgtEl>
                                          <p:spTgt spid="6">
                                            <p:graphicEl>
                                              <a:dgm id="{0879B82F-B011-4CC1-82E5-4D1BF73289A8}"/>
                                            </p:graphicEl>
                                          </p:spTgt>
                                        </p:tgtEl>
                                        <p:attrNameLst>
                                          <p:attrName>ppt_h</p:attrName>
                                        </p:attrNameLst>
                                      </p:cBhvr>
                                      <p:tavLst>
                                        <p:tav tm="0">
                                          <p:val>
                                            <p:fltVal val="0"/>
                                          </p:val>
                                        </p:tav>
                                        <p:tav tm="100000">
                                          <p:val>
                                            <p:strVal val="#ppt_h"/>
                                          </p:val>
                                        </p:tav>
                                      </p:tavLst>
                                    </p:anim>
                                    <p:animEffect transition="in" filter="fade">
                                      <p:cBhvr>
                                        <p:cTn id="71" dur="500"/>
                                        <p:tgtEl>
                                          <p:spTgt spid="6">
                                            <p:graphicEl>
                                              <a:dgm id="{0879B82F-B011-4CC1-82E5-4D1BF73289A8}"/>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graphicEl>
                                              <a:dgm id="{A15FE00A-EE8A-4547-961E-76D3D081E592}"/>
                                            </p:graphicEl>
                                          </p:spTgt>
                                        </p:tgtEl>
                                        <p:attrNameLst>
                                          <p:attrName>style.visibility</p:attrName>
                                        </p:attrNameLst>
                                      </p:cBhvr>
                                      <p:to>
                                        <p:strVal val="visible"/>
                                      </p:to>
                                    </p:set>
                                    <p:animEffect transition="in" filter="wipe(left)">
                                      <p:cBhvr>
                                        <p:cTn id="75" dur="500"/>
                                        <p:tgtEl>
                                          <p:spTgt spid="6">
                                            <p:graphicEl>
                                              <a:dgm id="{A15FE00A-EE8A-4547-961E-76D3D081E5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6">
                                            <p:graphicEl>
                                              <a:dgm id="{708FCAD1-43FB-4684-997B-FDCCCDEC7984}"/>
                                            </p:graphicEl>
                                          </p:spTgt>
                                        </p:tgtEl>
                                        <p:attrNameLst>
                                          <p:attrName>style.visibility</p:attrName>
                                        </p:attrNameLst>
                                      </p:cBhvr>
                                      <p:to>
                                        <p:strVal val="visible"/>
                                      </p:to>
                                    </p:set>
                                    <p:anim calcmode="lin" valueType="num">
                                      <p:cBhvr>
                                        <p:cTn id="80" dur="500" fill="hold"/>
                                        <p:tgtEl>
                                          <p:spTgt spid="6">
                                            <p:graphicEl>
                                              <a:dgm id="{708FCAD1-43FB-4684-997B-FDCCCDEC7984}"/>
                                            </p:graphicEl>
                                          </p:spTgt>
                                        </p:tgtEl>
                                        <p:attrNameLst>
                                          <p:attrName>ppt_w</p:attrName>
                                        </p:attrNameLst>
                                      </p:cBhvr>
                                      <p:tavLst>
                                        <p:tav tm="0">
                                          <p:val>
                                            <p:fltVal val="0"/>
                                          </p:val>
                                        </p:tav>
                                        <p:tav tm="100000">
                                          <p:val>
                                            <p:strVal val="#ppt_w"/>
                                          </p:val>
                                        </p:tav>
                                      </p:tavLst>
                                    </p:anim>
                                    <p:anim calcmode="lin" valueType="num">
                                      <p:cBhvr>
                                        <p:cTn id="81" dur="500" fill="hold"/>
                                        <p:tgtEl>
                                          <p:spTgt spid="6">
                                            <p:graphicEl>
                                              <a:dgm id="{708FCAD1-43FB-4684-997B-FDCCCDEC7984}"/>
                                            </p:graphicEl>
                                          </p:spTgt>
                                        </p:tgtEl>
                                        <p:attrNameLst>
                                          <p:attrName>ppt_h</p:attrName>
                                        </p:attrNameLst>
                                      </p:cBhvr>
                                      <p:tavLst>
                                        <p:tav tm="0">
                                          <p:val>
                                            <p:fltVal val="0"/>
                                          </p:val>
                                        </p:tav>
                                        <p:tav tm="100000">
                                          <p:val>
                                            <p:strVal val="#ppt_h"/>
                                          </p:val>
                                        </p:tav>
                                      </p:tavLst>
                                    </p:anim>
                                    <p:animEffect transition="in" filter="fade">
                                      <p:cBhvr>
                                        <p:cTn id="82" dur="500"/>
                                        <p:tgtEl>
                                          <p:spTgt spid="6">
                                            <p:graphicEl>
                                              <a:dgm id="{708FCAD1-43FB-4684-997B-FDCCCDEC7984}"/>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
                                            <p:graphicEl>
                                              <a:dgm id="{7E1DB660-2D90-4E18-9467-5B69C9169488}"/>
                                            </p:graphicEl>
                                          </p:spTgt>
                                        </p:tgtEl>
                                        <p:attrNameLst>
                                          <p:attrName>style.visibility</p:attrName>
                                        </p:attrNameLst>
                                      </p:cBhvr>
                                      <p:to>
                                        <p:strVal val="visible"/>
                                      </p:to>
                                    </p:set>
                                    <p:animEffect transition="in" filter="wipe(left)">
                                      <p:cBhvr>
                                        <p:cTn id="86" dur="500"/>
                                        <p:tgtEl>
                                          <p:spTgt spid="6">
                                            <p:graphicEl>
                                              <a:dgm id="{7E1DB660-2D90-4E18-9467-5B69C9169488}"/>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
                                            <p:graphicEl>
                                              <a:dgm id="{0B163D38-CB89-4F0F-87EF-8CD37BBB01D0}"/>
                                            </p:graphicEl>
                                          </p:spTgt>
                                        </p:tgtEl>
                                        <p:attrNameLst>
                                          <p:attrName>style.visibility</p:attrName>
                                        </p:attrNameLst>
                                      </p:cBhvr>
                                      <p:to>
                                        <p:strVal val="visible"/>
                                      </p:to>
                                    </p:set>
                                    <p:anim calcmode="lin" valueType="num">
                                      <p:cBhvr>
                                        <p:cTn id="91" dur="500" fill="hold"/>
                                        <p:tgtEl>
                                          <p:spTgt spid="6">
                                            <p:graphicEl>
                                              <a:dgm id="{0B163D38-CB89-4F0F-87EF-8CD37BBB01D0}"/>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0B163D38-CB89-4F0F-87EF-8CD37BBB01D0}"/>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0B163D38-CB89-4F0F-87EF-8CD37BBB01D0}"/>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6">
                                            <p:graphicEl>
                                              <a:dgm id="{957CDF44-1A89-4D6C-906C-4B3ED3A0E852}"/>
                                            </p:graphicEl>
                                          </p:spTgt>
                                        </p:tgtEl>
                                        <p:attrNameLst>
                                          <p:attrName>style.visibility</p:attrName>
                                        </p:attrNameLst>
                                      </p:cBhvr>
                                      <p:to>
                                        <p:strVal val="visible"/>
                                      </p:to>
                                    </p:set>
                                    <p:animEffect transition="in" filter="wipe(left)">
                                      <p:cBhvr>
                                        <p:cTn id="97" dur="500"/>
                                        <p:tgtEl>
                                          <p:spTgt spid="6">
                                            <p:graphicEl>
                                              <a:dgm id="{957CDF44-1A89-4D6C-906C-4B3ED3A0E852}"/>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
                                            <p:graphicEl>
                                              <a:dgm id="{16E7615B-497C-4751-983D-BEADB2012756}"/>
                                            </p:graphicEl>
                                          </p:spTgt>
                                        </p:tgtEl>
                                        <p:attrNameLst>
                                          <p:attrName>style.visibility</p:attrName>
                                        </p:attrNameLst>
                                      </p:cBhvr>
                                      <p:to>
                                        <p:strVal val="visible"/>
                                      </p:to>
                                    </p:set>
                                    <p:anim calcmode="lin" valueType="num">
                                      <p:cBhvr>
                                        <p:cTn id="102" dur="500" fill="hold"/>
                                        <p:tgtEl>
                                          <p:spTgt spid="6">
                                            <p:graphicEl>
                                              <a:dgm id="{16E7615B-497C-4751-983D-BEADB201275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16E7615B-497C-4751-983D-BEADB201275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16E7615B-497C-4751-983D-BEADB2012756}"/>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
                                            <p:graphicEl>
                                              <a:dgm id="{90E7855A-36D0-483D-A51B-B6DDD6E38510}"/>
                                            </p:graphicEl>
                                          </p:spTgt>
                                        </p:tgtEl>
                                        <p:attrNameLst>
                                          <p:attrName>style.visibility</p:attrName>
                                        </p:attrNameLst>
                                      </p:cBhvr>
                                      <p:to>
                                        <p:strVal val="visible"/>
                                      </p:to>
                                    </p:set>
                                    <p:animEffect transition="in" filter="wipe(left)">
                                      <p:cBhvr>
                                        <p:cTn id="108" dur="500"/>
                                        <p:tgtEl>
                                          <p:spTgt spid="6">
                                            <p:graphicEl>
                                              <a:dgm id="{90E7855A-36D0-483D-A51B-B6DDD6E38510}"/>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6">
                                            <p:graphicEl>
                                              <a:dgm id="{3E0FD833-9FC9-49B9-A873-3200202E47A8}"/>
                                            </p:graphicEl>
                                          </p:spTgt>
                                        </p:tgtEl>
                                        <p:attrNameLst>
                                          <p:attrName>style.visibility</p:attrName>
                                        </p:attrNameLst>
                                      </p:cBhvr>
                                      <p:to>
                                        <p:strVal val="visible"/>
                                      </p:to>
                                    </p:set>
                                    <p:anim calcmode="lin" valueType="num">
                                      <p:cBhvr>
                                        <p:cTn id="113" dur="500" fill="hold"/>
                                        <p:tgtEl>
                                          <p:spTgt spid="6">
                                            <p:graphicEl>
                                              <a:dgm id="{3E0FD833-9FC9-49B9-A873-3200202E47A8}"/>
                                            </p:graphicEl>
                                          </p:spTgt>
                                        </p:tgtEl>
                                        <p:attrNameLst>
                                          <p:attrName>ppt_w</p:attrName>
                                        </p:attrNameLst>
                                      </p:cBhvr>
                                      <p:tavLst>
                                        <p:tav tm="0">
                                          <p:val>
                                            <p:fltVal val="0"/>
                                          </p:val>
                                        </p:tav>
                                        <p:tav tm="100000">
                                          <p:val>
                                            <p:strVal val="#ppt_w"/>
                                          </p:val>
                                        </p:tav>
                                      </p:tavLst>
                                    </p:anim>
                                    <p:anim calcmode="lin" valueType="num">
                                      <p:cBhvr>
                                        <p:cTn id="114" dur="500" fill="hold"/>
                                        <p:tgtEl>
                                          <p:spTgt spid="6">
                                            <p:graphicEl>
                                              <a:dgm id="{3E0FD833-9FC9-49B9-A873-3200202E47A8}"/>
                                            </p:graphicEl>
                                          </p:spTgt>
                                        </p:tgtEl>
                                        <p:attrNameLst>
                                          <p:attrName>ppt_h</p:attrName>
                                        </p:attrNameLst>
                                      </p:cBhvr>
                                      <p:tavLst>
                                        <p:tav tm="0">
                                          <p:val>
                                            <p:fltVal val="0"/>
                                          </p:val>
                                        </p:tav>
                                        <p:tav tm="100000">
                                          <p:val>
                                            <p:strVal val="#ppt_h"/>
                                          </p:val>
                                        </p:tav>
                                      </p:tavLst>
                                    </p:anim>
                                    <p:animEffect transition="in" filter="fade">
                                      <p:cBhvr>
                                        <p:cTn id="115" dur="500"/>
                                        <p:tgtEl>
                                          <p:spTgt spid="6">
                                            <p:graphicEl>
                                              <a:dgm id="{3E0FD833-9FC9-49B9-A873-3200202E47A8}"/>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
                                            <p:graphicEl>
                                              <a:dgm id="{6BC35677-C58C-404E-8451-72F57EE9412A}"/>
                                            </p:graphicEl>
                                          </p:spTgt>
                                        </p:tgtEl>
                                        <p:attrNameLst>
                                          <p:attrName>style.visibility</p:attrName>
                                        </p:attrNameLst>
                                      </p:cBhvr>
                                      <p:to>
                                        <p:strVal val="visible"/>
                                      </p:to>
                                    </p:set>
                                    <p:animEffect transition="in" filter="wipe(left)">
                                      <p:cBhvr>
                                        <p:cTn id="119" dur="500"/>
                                        <p:tgtEl>
                                          <p:spTgt spid="6">
                                            <p:graphicEl>
                                              <a:dgm id="{6BC35677-C58C-404E-8451-72F57EE941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6" grpId="0" uiExpand="1">
        <p:bldSub>
          <a:bldDgm bld="one"/>
        </p:bldSub>
      </p:bldGraphic>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36C59-36E2-AB0F-F18E-8464357E454E}"/>
              </a:ext>
            </a:extLst>
          </p:cNvPr>
          <p:cNvSpPr txBox="1"/>
          <p:nvPr/>
        </p:nvSpPr>
        <p:spPr>
          <a:xfrm>
            <a:off x="0" y="-113549"/>
            <a:ext cx="12192000" cy="1015663"/>
          </a:xfrm>
          <a:prstGeom prst="rect">
            <a:avLst/>
          </a:prstGeom>
          <a:noFill/>
        </p:spPr>
        <p:txBody>
          <a:bodyPr wrap="square">
            <a:spAutoFit/>
            <a:scene3d>
              <a:camera prst="orthographicFront"/>
              <a:lightRig rig="flood" dir="t">
                <a:rot lat="0" lon="0" rev="4200000"/>
              </a:lightRig>
            </a:scene3d>
            <a:sp3d extrusionH="57150" contourW="25400">
              <a:bevelT w="38100" h="38100"/>
              <a:contourClr>
                <a:srgbClr val="FFC000"/>
              </a:contourClr>
            </a:sp3d>
          </a:bodyPr>
          <a:lstStyle/>
          <a:p>
            <a:pPr algn="ctr"/>
            <a:r>
              <a:rPr lang="am-ET" sz="6000" b="1" kern="2000" spc="700" dirty="0">
                <a:ln w="13462">
                  <a:noFill/>
                  <a:prstDash val="solid"/>
                </a:ln>
                <a:solidFill>
                  <a:schemeClr val="accent4">
                    <a:lumMod val="75000"/>
                  </a:schemeClr>
                </a:solidFill>
                <a:effectLst>
                  <a:outerShdw dist="38100" dir="2700000" algn="bl" rotWithShape="0">
                    <a:srgbClr val="663300"/>
                  </a:outerShdw>
                </a:effectLst>
              </a:rPr>
              <a:t>ፊተኛው</a:t>
            </a:r>
            <a:endParaRPr lang="en-US" sz="6000" b="1" kern="2000" spc="700" dirty="0">
              <a:ln w="13462">
                <a:noFill/>
                <a:prstDash val="solid"/>
              </a:ln>
              <a:solidFill>
                <a:schemeClr val="accent4">
                  <a:lumMod val="75000"/>
                </a:schemeClr>
              </a:solidFill>
              <a:effectLst>
                <a:outerShdw dist="38100" dir="2700000" algn="bl" rotWithShape="0">
                  <a:srgbClr val="663300"/>
                </a:outerShdw>
              </a:effectLst>
            </a:endParaRPr>
          </a:p>
        </p:txBody>
      </p:sp>
      <p:sp>
        <p:nvSpPr>
          <p:cNvPr id="5" name="CuadroTexto 4">
            <a:extLst>
              <a:ext uri="{FF2B5EF4-FFF2-40B4-BE49-F238E27FC236}">
                <a16:creationId xmlns:a16="http://schemas.microsoft.com/office/drawing/2014/main" id="{968D8453-5711-CEB2-03E9-DAC52C1F5DB4}"/>
              </a:ext>
            </a:extLst>
          </p:cNvPr>
          <p:cNvSpPr txBox="1"/>
          <p:nvPr/>
        </p:nvSpPr>
        <p:spPr>
          <a:xfrm>
            <a:off x="0" y="847504"/>
            <a:ext cx="12191999" cy="400110"/>
          </a:xfrm>
          <a:prstGeom prst="rect">
            <a:avLst/>
          </a:prstGeom>
          <a:noFill/>
        </p:spPr>
        <p:txBody>
          <a:bodyPr wrap="square">
            <a:spAutoFit/>
            <a:scene3d>
              <a:camera prst="orthographicFront"/>
              <a:lightRig rig="threePt" dir="t"/>
            </a:scene3d>
            <a:sp3d extrusionH="57150">
              <a:bevelT w="38100" h="38100"/>
            </a:sp3d>
          </a:bodyPr>
          <a:lstStyle/>
          <a:p>
            <a:pPr algn="ctr"/>
            <a:r>
              <a:rPr lang="en-US" sz="2000" b="1" noProof="0" dirty="0">
                <a:solidFill>
                  <a:srgbClr val="8A4500"/>
                </a:solidFill>
                <a:latin typeface="Comic Sans MS" panose="030F0702030302020204" pitchFamily="66" charset="0"/>
              </a:rPr>
              <a:t>“</a:t>
            </a:r>
            <a:r>
              <a:rPr lang="am-ET" sz="2000" b="1" dirty="0">
                <a:solidFill>
                  <a:srgbClr val="8A4500"/>
                </a:solidFill>
                <a:latin typeface="Comic Sans MS" panose="030F0702030302020204" pitchFamily="66" charset="0"/>
              </a:rPr>
              <a:t>እርሱም በሁሉ ፊተኛ ይሆን ዘንድ፥ መጀመሪያ ከሙታንም በኵር ነው።</a:t>
            </a:r>
            <a:r>
              <a:rPr lang="en-US" sz="2000" b="1" noProof="0" dirty="0">
                <a:solidFill>
                  <a:srgbClr val="8A4500"/>
                </a:solidFill>
                <a:latin typeface="Comic Sans MS" panose="030F0702030302020204" pitchFamily="66" charset="0"/>
              </a:rPr>
              <a:t>” </a:t>
            </a:r>
            <a:r>
              <a:rPr lang="en-US" sz="1600" b="1" noProof="0" dirty="0">
                <a:solidFill>
                  <a:srgbClr val="8A4500"/>
                </a:solidFill>
                <a:latin typeface="Comic Sans MS" panose="030F0702030302020204" pitchFamily="66" charset="0"/>
              </a:rPr>
              <a:t>(</a:t>
            </a:r>
            <a:r>
              <a:rPr lang="am-ET" sz="1600" b="1" noProof="0" dirty="0">
                <a:solidFill>
                  <a:srgbClr val="8A4500"/>
                </a:solidFill>
                <a:latin typeface="Comic Sans MS" panose="030F0702030302020204" pitchFamily="66" charset="0"/>
              </a:rPr>
              <a:t>ቆላስይስ</a:t>
            </a:r>
            <a:r>
              <a:rPr lang="en-US" sz="1600" b="1" noProof="0" dirty="0">
                <a:solidFill>
                  <a:srgbClr val="8A4500"/>
                </a:solidFill>
                <a:latin typeface="Comic Sans MS" panose="030F0702030302020204" pitchFamily="66" charset="0"/>
              </a:rPr>
              <a:t> </a:t>
            </a:r>
            <a:r>
              <a:rPr lang="en-US" sz="1400" b="1" noProof="0" dirty="0">
                <a:solidFill>
                  <a:srgbClr val="8A4500"/>
                </a:solidFill>
                <a:latin typeface="Comic Sans MS" panose="030F0702030302020204" pitchFamily="66" charset="0"/>
              </a:rPr>
              <a:t>1:18</a:t>
            </a:r>
            <a:r>
              <a:rPr lang="am-ET" sz="1600" b="1" noProof="0" dirty="0">
                <a:solidFill>
                  <a:srgbClr val="8A4500"/>
                </a:solidFill>
                <a:latin typeface="Comic Sans MS" panose="030F0702030302020204" pitchFamily="66" charset="0"/>
              </a:rPr>
              <a:t>ለ</a:t>
            </a:r>
            <a:r>
              <a:rPr lang="en-US" sz="1600" b="1" noProof="0" dirty="0">
                <a:solidFill>
                  <a:srgbClr val="8A4500"/>
                </a:solidFill>
                <a:latin typeface="Comic Sans MS" panose="030F0702030302020204" pitchFamily="66" charset="0"/>
              </a:rPr>
              <a:t>)</a:t>
            </a:r>
          </a:p>
        </p:txBody>
      </p:sp>
      <p:sp>
        <p:nvSpPr>
          <p:cNvPr id="2" name="CuadroTexto 1">
            <a:extLst>
              <a:ext uri="{FF2B5EF4-FFF2-40B4-BE49-F238E27FC236}">
                <a16:creationId xmlns:a16="http://schemas.microsoft.com/office/drawing/2014/main" id="{B46E2747-859C-1879-F211-EAE3D8FD7763}"/>
              </a:ext>
            </a:extLst>
          </p:cNvPr>
          <p:cNvSpPr txBox="1"/>
          <p:nvPr/>
        </p:nvSpPr>
        <p:spPr>
          <a:xfrm>
            <a:off x="228397" y="1453764"/>
            <a:ext cx="6315278" cy="1323439"/>
          </a:xfrm>
          <a:prstGeom prst="rect">
            <a:avLst/>
          </a:prstGeom>
          <a:noFill/>
        </p:spPr>
        <p:txBody>
          <a:bodyPr wrap="square" rtlCol="0">
            <a:spAutoFit/>
          </a:bodyPr>
          <a:lstStyle/>
          <a:p>
            <a:pPr>
              <a:spcBef>
                <a:spcPts val="600"/>
              </a:spcBef>
            </a:pPr>
            <a:r>
              <a:rPr lang="en-US" sz="2000" b="1" noProof="0" dirty="0"/>
              <a:t>“</a:t>
            </a:r>
            <a:r>
              <a:rPr lang="am-ET" sz="2000" b="1" noProof="0" dirty="0"/>
              <a:t>ፊተኛ</a:t>
            </a:r>
            <a:r>
              <a:rPr lang="en-US" sz="2000" b="1" noProof="0" dirty="0"/>
              <a:t>” </a:t>
            </a:r>
            <a:r>
              <a:rPr lang="am-ET" sz="2000" b="1" noProof="0" dirty="0"/>
              <a:t>ተብሎ የተተረጎመው ቃል</a:t>
            </a:r>
            <a:r>
              <a:rPr lang="en-US" sz="2000" b="1" noProof="0" dirty="0"/>
              <a:t> </a:t>
            </a:r>
            <a:r>
              <a:rPr lang="am-ET" sz="2000" b="1" i="1" noProof="0" dirty="0"/>
              <a:t>አርሼ</a:t>
            </a:r>
            <a:r>
              <a:rPr lang="am-ET" sz="2000" b="1" noProof="0" dirty="0"/>
              <a:t> </a:t>
            </a:r>
            <a:r>
              <a:rPr lang="en-US" sz="2000" b="1" i="1" noProof="0" dirty="0" err="1"/>
              <a:t>archē</a:t>
            </a:r>
            <a:r>
              <a:rPr lang="en-US" sz="2000" b="1" i="1" noProof="0" dirty="0"/>
              <a:t> (</a:t>
            </a:r>
            <a:r>
              <a:rPr lang="en-US" sz="2000" b="1" i="1" noProof="0" dirty="0" err="1"/>
              <a:t>ἀρχή</a:t>
            </a:r>
            <a:r>
              <a:rPr lang="en-US" sz="2000" b="1" i="1" noProof="0" dirty="0"/>
              <a:t>)</a:t>
            </a:r>
            <a:r>
              <a:rPr lang="am-ET" sz="2000" b="1" i="1" noProof="0" dirty="0"/>
              <a:t> </a:t>
            </a:r>
            <a:r>
              <a:rPr lang="am-ET" sz="2000" b="1" noProof="0" dirty="0"/>
              <a:t>ከሚለው የግሪክ ቃል ሲሆን ትርጉሙም የመጀመሪያ፣</a:t>
            </a:r>
            <a:r>
              <a:rPr lang="en-US" sz="2000" b="1" noProof="0" dirty="0"/>
              <a:t> </a:t>
            </a:r>
            <a:r>
              <a:rPr lang="am-ET" sz="2000" b="1" noProof="0" dirty="0"/>
              <a:t>ምንጭ፣ መገኛ፣</a:t>
            </a:r>
            <a:r>
              <a:rPr lang="en-US" sz="2000" b="1" noProof="0" dirty="0"/>
              <a:t> </a:t>
            </a:r>
            <a:r>
              <a:rPr lang="am-ET" sz="2000" b="1" noProof="0" dirty="0"/>
              <a:t>የመጀመሪያ መንስኤ ወይም</a:t>
            </a:r>
            <a:r>
              <a:rPr lang="en-US" sz="2000" b="1" noProof="0" dirty="0"/>
              <a:t> </a:t>
            </a:r>
            <a:r>
              <a:rPr lang="am-ET" sz="2000" b="1" noProof="0" dirty="0"/>
              <a:t>ዋነኛ </a:t>
            </a:r>
            <a:r>
              <a:rPr lang="am-ET" sz="2000" b="1" dirty="0"/>
              <a:t>ተብሎ ሊተረጎም ይችላል</a:t>
            </a:r>
            <a:r>
              <a:rPr lang="am-ET" sz="2000" b="1" noProof="0" dirty="0"/>
              <a:t>። ደግሞም እንደ አውዱ ገዢ፣ ኃያል ወይም ባለሥልጣን ተብሎ ሊተረጎም ይችላል።</a:t>
            </a:r>
            <a:endParaRPr lang="en-US" sz="2000" b="1" noProof="0" dirty="0"/>
          </a:p>
        </p:txBody>
      </p:sp>
      <p:pic>
        <p:nvPicPr>
          <p:cNvPr id="6" name="Imagen 5" descr="Una persona con un vestido largo&#10;&#10;El contenido generado por IA puede ser incorrecto.">
            <a:extLst>
              <a:ext uri="{FF2B5EF4-FFF2-40B4-BE49-F238E27FC236}">
                <a16:creationId xmlns:a16="http://schemas.microsoft.com/office/drawing/2014/main" id="{BDBD6B60-7183-3F19-1FFF-8FEE8672C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8163" y="1466684"/>
            <a:ext cx="5285712" cy="5148188"/>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7BEC6AE-DB8F-1826-D1AB-5BA1763FF6B4}"/>
              </a:ext>
            </a:extLst>
          </p:cNvPr>
          <p:cNvSpPr txBox="1"/>
          <p:nvPr/>
        </p:nvSpPr>
        <p:spPr>
          <a:xfrm>
            <a:off x="228396" y="4986214"/>
            <a:ext cx="6315277" cy="1323439"/>
          </a:xfrm>
          <a:prstGeom prst="rect">
            <a:avLst/>
          </a:prstGeom>
          <a:noFill/>
        </p:spPr>
        <p:txBody>
          <a:bodyPr wrap="square">
            <a:spAutoFit/>
          </a:bodyPr>
          <a:lstStyle/>
          <a:p>
            <a:pPr>
              <a:spcBef>
                <a:spcPts val="600"/>
              </a:spcBef>
            </a:pPr>
            <a:r>
              <a:rPr lang="am-ET" sz="2000" b="1" noProof="0" dirty="0"/>
              <a:t>ጳውሎስ</a:t>
            </a:r>
            <a:r>
              <a:rPr lang="en-US" sz="2000" b="1" noProof="0" dirty="0"/>
              <a:t> </a:t>
            </a:r>
            <a:r>
              <a:rPr lang="en-US" sz="2000" b="1" dirty="0"/>
              <a:t>“</a:t>
            </a:r>
            <a:r>
              <a:rPr lang="am-ET" sz="2000" b="1" dirty="0"/>
              <a:t>ከሙታንም በኵር</a:t>
            </a:r>
            <a:r>
              <a:rPr lang="en-US" sz="2000" b="1" dirty="0"/>
              <a:t>” </a:t>
            </a:r>
            <a:r>
              <a:rPr lang="am-ET" sz="2000" b="1" dirty="0"/>
              <a:t>የሚለውን ማዕረግ ያክልበታል</a:t>
            </a:r>
            <a:r>
              <a:rPr lang="en-US" sz="2000" b="1" noProof="0" dirty="0"/>
              <a:t> (</a:t>
            </a:r>
            <a:r>
              <a:rPr lang="am-ET" sz="2000" b="1" noProof="0" dirty="0"/>
              <a:t>ምንም እንኳን ከሞት በመጀመሪያ የተነሳ ኢየሱስ ሳይሆን ሙሴ ቢሆንም ማለት ነው</a:t>
            </a:r>
            <a:r>
              <a:rPr lang="en-US" sz="2000" b="1" noProof="0" dirty="0"/>
              <a:t>)</a:t>
            </a:r>
            <a:r>
              <a:rPr lang="am-ET" sz="2000" b="1" noProof="0" dirty="0"/>
              <a:t>።</a:t>
            </a:r>
            <a:r>
              <a:rPr lang="en-US" sz="2000" b="1" noProof="0" dirty="0"/>
              <a:t> </a:t>
            </a:r>
            <a:r>
              <a:rPr lang="am-ET" sz="2000" b="1" noProof="0" dirty="0"/>
              <a:t>በሞት ላይ የተቀዳጀው ድል በኃጥያት ላይ ድል መንሳቱንና እኛንም በራሱ አምሳል ዳግም የመፍጠር ኃይሉን የሚያመላክት ነው።</a:t>
            </a:r>
            <a:endParaRPr lang="en-US" sz="2000" b="1" noProof="0" dirty="0"/>
          </a:p>
        </p:txBody>
      </p:sp>
      <p:sp>
        <p:nvSpPr>
          <p:cNvPr id="9" name="CuadroTexto 8">
            <a:extLst>
              <a:ext uri="{FF2B5EF4-FFF2-40B4-BE49-F238E27FC236}">
                <a16:creationId xmlns:a16="http://schemas.microsoft.com/office/drawing/2014/main" id="{2AEC5161-E4D0-6121-3C73-F98AE3C9D296}"/>
              </a:ext>
            </a:extLst>
          </p:cNvPr>
          <p:cNvSpPr txBox="1"/>
          <p:nvPr/>
        </p:nvSpPr>
        <p:spPr>
          <a:xfrm>
            <a:off x="228397" y="2912212"/>
            <a:ext cx="6315278" cy="1323439"/>
          </a:xfrm>
          <a:prstGeom prst="rect">
            <a:avLst/>
          </a:prstGeom>
          <a:noFill/>
        </p:spPr>
        <p:txBody>
          <a:bodyPr wrap="square">
            <a:spAutoFit/>
          </a:bodyPr>
          <a:lstStyle/>
          <a:p>
            <a:pPr>
              <a:spcBef>
                <a:spcPts val="600"/>
              </a:spcBef>
            </a:pPr>
            <a:r>
              <a:rPr lang="am-ET" sz="2000" b="1" noProof="0" dirty="0"/>
              <a:t>ይህ ቃል በክርስቶስ ላይ ሲውል ሁሉንም ትርጉም ጠቅልሎ መውሰድ ይችላል ማለት እንችላለን</a:t>
            </a:r>
            <a:r>
              <a:rPr lang="en-US" sz="2000" b="1" noProof="0" dirty="0"/>
              <a:t> (</a:t>
            </a:r>
            <a:r>
              <a:rPr lang="am-ET" sz="2000" b="1" noProof="0" dirty="0"/>
              <a:t>ቆላ</a:t>
            </a:r>
            <a:r>
              <a:rPr lang="en-US" sz="2000" b="1" noProof="0" dirty="0"/>
              <a:t> 1:18)</a:t>
            </a:r>
            <a:r>
              <a:rPr lang="am-ET" sz="2000" b="1" noProof="0" dirty="0"/>
              <a:t>።</a:t>
            </a:r>
            <a:r>
              <a:rPr lang="en-US" sz="2000" b="1" noProof="0" dirty="0"/>
              <a:t> </a:t>
            </a:r>
            <a:r>
              <a:rPr lang="am-ET" sz="2000" b="1" noProof="0" dirty="0"/>
              <a:t>ኢየሱስ</a:t>
            </a:r>
            <a:r>
              <a:rPr lang="en-US" sz="2000" b="1" noProof="0" dirty="0"/>
              <a:t> </a:t>
            </a:r>
            <a:r>
              <a:rPr lang="am-ET" sz="2000" b="1" noProof="0" dirty="0"/>
              <a:t>የሁሉም ነገር ምንጭ</a:t>
            </a:r>
            <a:r>
              <a:rPr lang="en-US" sz="2000" b="1" noProof="0" dirty="0"/>
              <a:t> [</a:t>
            </a:r>
            <a:r>
              <a:rPr lang="am-ET" sz="2000" b="1" noProof="0" dirty="0"/>
              <a:t>የእግዚአብሔር ምሳሌ</a:t>
            </a:r>
            <a:r>
              <a:rPr lang="en-US" sz="2000" b="1" noProof="0" dirty="0"/>
              <a:t>]</a:t>
            </a:r>
            <a:r>
              <a:rPr lang="am-ET" sz="2000" b="1" noProof="0" dirty="0"/>
              <a:t>፣</a:t>
            </a:r>
            <a:r>
              <a:rPr lang="en-US" sz="2000" b="1" noProof="0" dirty="0"/>
              <a:t> </a:t>
            </a:r>
            <a:r>
              <a:rPr lang="am-ET" sz="2000" b="1" noProof="0" dirty="0"/>
              <a:t>ሁሉም ነገር የተፈጠረበት </a:t>
            </a:r>
            <a:r>
              <a:rPr lang="am-ET" sz="2000" b="1" dirty="0"/>
              <a:t>ዓላማ</a:t>
            </a:r>
            <a:r>
              <a:rPr lang="en-US" sz="2000" b="1" noProof="0" dirty="0"/>
              <a:t> [</a:t>
            </a:r>
            <a:r>
              <a:rPr lang="am-ET" sz="2000" b="1" noProof="0" dirty="0"/>
              <a:t>የፍጥረት በኩር</a:t>
            </a:r>
            <a:r>
              <a:rPr lang="en-US" sz="2000" b="1" noProof="0" dirty="0"/>
              <a:t>]</a:t>
            </a:r>
            <a:r>
              <a:rPr lang="am-ET" sz="2000" b="1" dirty="0"/>
              <a:t> እና</a:t>
            </a:r>
            <a:r>
              <a:rPr lang="en-US" sz="2000" b="1" noProof="0" dirty="0"/>
              <a:t> </a:t>
            </a:r>
            <a:r>
              <a:rPr lang="am-ET" sz="2000" b="1" noProof="0" dirty="0"/>
              <a:t>የበላይ ገዢ</a:t>
            </a:r>
            <a:r>
              <a:rPr lang="en-US" sz="2000" b="1" noProof="0" dirty="0"/>
              <a:t> [</a:t>
            </a:r>
            <a:r>
              <a:rPr lang="am-ET" sz="2000" b="1" noProof="0" dirty="0"/>
              <a:t>ራሱ</a:t>
            </a:r>
            <a:r>
              <a:rPr lang="en-US" sz="2000" b="1" noProof="0" dirty="0"/>
              <a:t>]</a:t>
            </a:r>
            <a:r>
              <a:rPr lang="am-ET" sz="2000" b="1" noProof="0" dirty="0"/>
              <a:t> ነው።</a:t>
            </a:r>
            <a:r>
              <a:rPr lang="en-US" sz="2000" b="1" noProof="0" dirty="0"/>
              <a:t> </a:t>
            </a:r>
            <a:r>
              <a:rPr lang="am-ET" sz="2000" b="1" noProof="0" dirty="0"/>
              <a:t>ይህ ሁሉ ልዕልናውን ያሳያል።</a:t>
            </a:r>
            <a:endParaRPr lang="en-US" sz="2000" b="1" noProof="0" dirty="0"/>
          </a:p>
        </p:txBody>
      </p:sp>
    </p:spTree>
    <p:extLst>
      <p:ext uri="{BB962C8B-B14F-4D97-AF65-F5344CB8AC3E}">
        <p14:creationId xmlns:p14="http://schemas.microsoft.com/office/powerpoint/2010/main" val="16927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FE7A0F-4A20-49A8-112A-46A1FDD500B8}"/>
              </a:ext>
            </a:extLst>
          </p:cNvPr>
          <p:cNvSpPr txBox="1"/>
          <p:nvPr/>
        </p:nvSpPr>
        <p:spPr>
          <a:xfrm>
            <a:off x="0" y="-94158"/>
            <a:ext cx="12191999" cy="1015663"/>
          </a:xfrm>
          <a:prstGeom prst="rect">
            <a:avLst/>
          </a:prstGeom>
          <a:noFill/>
        </p:spPr>
        <p:txBody>
          <a:bodyPr wrap="square">
            <a:spAutoFit/>
          </a:bodyPr>
          <a:lstStyle/>
          <a:p>
            <a:pPr algn="ctr"/>
            <a:r>
              <a:rPr lang="am-ET" sz="60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አስታራቂ</a:t>
            </a:r>
            <a:endParaRPr lang="en-US" sz="60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777412-10DB-7EF6-A08C-9E1429526A06}"/>
              </a:ext>
            </a:extLst>
          </p:cNvPr>
          <p:cNvSpPr txBox="1"/>
          <p:nvPr/>
        </p:nvSpPr>
        <p:spPr>
          <a:xfrm>
            <a:off x="133349" y="683716"/>
            <a:ext cx="11925299" cy="400110"/>
          </a:xfrm>
          <a:prstGeom prst="rect">
            <a:avLst/>
          </a:prstGeom>
          <a:noFill/>
        </p:spPr>
        <p:txBody>
          <a:bodyPr wrap="square">
            <a:spAutoFit/>
          </a:bodyPr>
          <a:lstStyle/>
          <a:p>
            <a:pPr algn="ctr"/>
            <a:r>
              <a:rPr lang="en-US" sz="20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m-ET" sz="20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በእርሱም በኩል በመስቀሉ ደም ሰላም አድርጎ በምድር ወይም በሰማያት ያሉትን ሁሉ ለራሱ እንዲያስታርቅ ፈቅዶአልና።</a:t>
            </a:r>
            <a:r>
              <a:rPr lang="en-US" sz="20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6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am-ET" sz="16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ቆላስይስ</a:t>
            </a:r>
            <a:r>
              <a:rPr lang="en-US" sz="16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1:20</a:t>
            </a:r>
            <a:r>
              <a:rPr lang="en-US" sz="16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4" name="CuadroTexto 3">
            <a:extLst>
              <a:ext uri="{FF2B5EF4-FFF2-40B4-BE49-F238E27FC236}">
                <a16:creationId xmlns:a16="http://schemas.microsoft.com/office/drawing/2014/main" id="{81DC4A0E-FCB0-226E-F83A-AC088BFC4071}"/>
              </a:ext>
            </a:extLst>
          </p:cNvPr>
          <p:cNvSpPr txBox="1"/>
          <p:nvPr/>
        </p:nvSpPr>
        <p:spPr>
          <a:xfrm>
            <a:off x="3606994" y="1411522"/>
            <a:ext cx="8477997" cy="1323439"/>
          </a:xfrm>
          <a:prstGeom prst="rect">
            <a:avLst/>
          </a:prstGeom>
          <a:noFill/>
        </p:spPr>
        <p:txBody>
          <a:bodyPr wrap="square">
            <a:spAutoFit/>
          </a:bodyPr>
          <a:lstStyle/>
          <a:p>
            <a:pPr>
              <a:spcBef>
                <a:spcPts val="600"/>
              </a:spcBef>
            </a:pPr>
            <a:r>
              <a:rPr lang="am-ET" sz="2000" b="1" noProof="0" dirty="0"/>
              <a:t>ኢየሱስ የፈጸመው ድርጊት ከሁሉም በፊት እንዲሆን አድርጎታል።</a:t>
            </a:r>
            <a:r>
              <a:rPr lang="en-US" sz="2000" b="1" noProof="0" dirty="0"/>
              <a:t> </a:t>
            </a:r>
            <a:r>
              <a:rPr lang="am-ET" sz="2000" b="1" noProof="0" dirty="0"/>
              <a:t>ክርስቶስ እንደ ጳውሎስ አነጋገር</a:t>
            </a:r>
            <a:r>
              <a:rPr lang="en-US" sz="2000" b="1" noProof="0" dirty="0"/>
              <a:t> </a:t>
            </a:r>
            <a:r>
              <a:rPr lang="am-ET" sz="2000" b="1" noProof="0" dirty="0"/>
              <a:t>የዚህ ሁሉ ማዕረግ ባለቤት ለመሆን የተገባው የሆነው </a:t>
            </a:r>
            <a:r>
              <a:rPr lang="en-US" sz="2000" b="1" noProof="0" dirty="0"/>
              <a:t>“</a:t>
            </a:r>
            <a:r>
              <a:rPr lang="am-ET" sz="2000" b="1" dirty="0"/>
              <a:t>እግዚአብሔር ሙላቱ ሁሉ በእርሱ እንዲኖር</a:t>
            </a:r>
            <a:r>
              <a:rPr lang="en-US" sz="2000" b="1" noProof="0" dirty="0"/>
              <a:t>” </a:t>
            </a:r>
            <a:r>
              <a:rPr lang="am-ET" sz="2000" b="1" noProof="0" dirty="0"/>
              <a:t>ስለፈቀደ ነው </a:t>
            </a:r>
            <a:r>
              <a:rPr lang="en-US" sz="2000" b="1" noProof="0" dirty="0"/>
              <a:t>(</a:t>
            </a:r>
            <a:r>
              <a:rPr lang="am-ET" sz="2000" b="1" dirty="0"/>
              <a:t>ቆላ</a:t>
            </a:r>
            <a:r>
              <a:rPr lang="en-US" sz="2000" b="1" noProof="0" dirty="0"/>
              <a:t> 1:19)</a:t>
            </a:r>
            <a:r>
              <a:rPr lang="am-ET" sz="2000" b="1" noProof="0" dirty="0"/>
              <a:t>።</a:t>
            </a:r>
            <a:r>
              <a:rPr lang="en-US" sz="2000" b="1" noProof="0" dirty="0"/>
              <a:t> </a:t>
            </a:r>
            <a:r>
              <a:rPr lang="am-ET" sz="2000" b="1" noProof="0" dirty="0"/>
              <a:t>በሌላ አነጋገር ኢየሱስ</a:t>
            </a:r>
            <a:r>
              <a:rPr lang="en-US" sz="2000" b="1" noProof="0" dirty="0"/>
              <a:t> </a:t>
            </a:r>
            <a:r>
              <a:rPr lang="am-ET" sz="2000" b="1" noProof="0" dirty="0"/>
              <a:t>ፍጹም አምላክ እና ፍጹም ሰው ነው።</a:t>
            </a:r>
            <a:r>
              <a:rPr lang="en-US" sz="2000" b="1" noProof="0" dirty="0"/>
              <a:t> “</a:t>
            </a:r>
            <a:r>
              <a:rPr lang="am-ET" sz="2000" b="1" dirty="0"/>
              <a:t>ጸጋንና እውነትንም ተመልቶ</a:t>
            </a:r>
            <a:r>
              <a:rPr lang="en-US" sz="2000" b="1" dirty="0"/>
              <a:t> […]</a:t>
            </a:r>
            <a:r>
              <a:rPr lang="am-ET" sz="2000" b="1" dirty="0"/>
              <a:t> ክብሩን አየን።</a:t>
            </a:r>
            <a:r>
              <a:rPr lang="en-US" sz="2000" b="1" noProof="0" dirty="0"/>
              <a:t>” (</a:t>
            </a:r>
            <a:r>
              <a:rPr lang="am-ET" sz="2000" b="1" dirty="0"/>
              <a:t>ዮሐ</a:t>
            </a:r>
            <a:r>
              <a:rPr lang="en-US" sz="2000" b="1" dirty="0"/>
              <a:t> </a:t>
            </a:r>
            <a:r>
              <a:rPr lang="en-US" sz="2000" b="1" noProof="0" dirty="0"/>
              <a:t>1:14)</a:t>
            </a:r>
            <a:r>
              <a:rPr lang="am-ET" sz="2000" b="1" noProof="0" dirty="0"/>
              <a:t>።</a:t>
            </a:r>
            <a:endParaRPr lang="en-US" sz="2000" b="1" noProof="0" dirty="0"/>
          </a:p>
        </p:txBody>
      </p:sp>
      <p:pic>
        <p:nvPicPr>
          <p:cNvPr id="6" name="Imagen 5" descr="Un dibujo de una persona&#10;&#10;El contenido generado por IA puede ser incorrecto.">
            <a:extLst>
              <a:ext uri="{FF2B5EF4-FFF2-40B4-BE49-F238E27FC236}">
                <a16:creationId xmlns:a16="http://schemas.microsoft.com/office/drawing/2014/main" id="{8DF6781F-A8B7-458B-F1F3-08C72C947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28" y="1498566"/>
            <a:ext cx="3341857" cy="5121620"/>
          </a:xfrm>
          <a:prstGeom prst="roundRect">
            <a:avLst>
              <a:gd name="adj" fmla="val 10493"/>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xterior, vaca, parado, pasto&#10;&#10;El contenido generado por IA puede ser incorrecto.">
            <a:extLst>
              <a:ext uri="{FF2B5EF4-FFF2-40B4-BE49-F238E27FC236}">
                <a16:creationId xmlns:a16="http://schemas.microsoft.com/office/drawing/2014/main" id="{FFD37885-F419-3CF9-964A-C6DD5B0B61E6}"/>
              </a:ext>
            </a:extLst>
          </p:cNvPr>
          <p:cNvPicPr>
            <a:picLocks noChangeAspect="1"/>
          </p:cNvPicPr>
          <p:nvPr/>
        </p:nvPicPr>
        <p:blipFill>
          <a:blip r:embed="rId4" cstate="hqprint">
            <a:alphaModFix amt="77000"/>
            <a:extLst>
              <a:ext uri="{28A0092B-C50C-407E-A947-70E740481C1C}">
                <a14:useLocalDpi xmlns:a14="http://schemas.microsoft.com/office/drawing/2010/main"/>
              </a:ext>
            </a:extLst>
          </a:blip>
          <a:stretch>
            <a:fillRect/>
          </a:stretch>
        </p:blipFill>
        <p:spPr>
          <a:xfrm>
            <a:off x="2531096" y="1453157"/>
            <a:ext cx="929985" cy="1873703"/>
          </a:xfrm>
          <a:prstGeom prst="rect">
            <a:avLst/>
          </a:prstGeom>
          <a:ln>
            <a:noFill/>
          </a:ln>
          <a:effectLst>
            <a:softEdge rad="112500"/>
          </a:effectLst>
        </p:spPr>
      </p:pic>
      <p:pic>
        <p:nvPicPr>
          <p:cNvPr id="10" name="Imagen 9" descr="Imagen que contiene persona, sostener, jugador, raqueta&#10;&#10;El contenido generado por IA puede ser incorrecto.">
            <a:extLst>
              <a:ext uri="{FF2B5EF4-FFF2-40B4-BE49-F238E27FC236}">
                <a16:creationId xmlns:a16="http://schemas.microsoft.com/office/drawing/2014/main" id="{A9D6E75B-AA49-06F1-EF1C-9A025AC85880}"/>
              </a:ext>
            </a:extLst>
          </p:cNvPr>
          <p:cNvPicPr>
            <a:picLocks noChangeAspect="1"/>
          </p:cNvPicPr>
          <p:nvPr/>
        </p:nvPicPr>
        <p:blipFill>
          <a:blip r:embed="rId5" cstate="hqprint">
            <a:alphaModFix amt="57000"/>
            <a:extLst>
              <a:ext uri="{28A0092B-C50C-407E-A947-70E740481C1C}">
                <a14:useLocalDpi xmlns:a14="http://schemas.microsoft.com/office/drawing/2010/main"/>
              </a:ext>
            </a:extLst>
          </a:blip>
          <a:stretch>
            <a:fillRect/>
          </a:stretch>
        </p:blipFill>
        <p:spPr>
          <a:xfrm>
            <a:off x="2463898" y="3300906"/>
            <a:ext cx="977727" cy="1556425"/>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321FEC9B-7763-5D86-4AB3-93A4B0FD70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2051" y="3851439"/>
            <a:ext cx="3802299" cy="2851724"/>
          </a:xfrm>
          <a:prstGeom prst="ellipse">
            <a:avLst/>
          </a:prstGeom>
          <a:ln w="63500" cap="rnd">
            <a:solidFill>
              <a:srgbClr val="006C93"/>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AD1E8756-343C-7349-7C3D-0AEF099D723D}"/>
              </a:ext>
            </a:extLst>
          </p:cNvPr>
          <p:cNvSpPr txBox="1"/>
          <p:nvPr/>
        </p:nvSpPr>
        <p:spPr>
          <a:xfrm>
            <a:off x="3606994" y="4052968"/>
            <a:ext cx="4535057" cy="1015663"/>
          </a:xfrm>
          <a:prstGeom prst="rect">
            <a:avLst/>
          </a:prstGeom>
          <a:noFill/>
        </p:spPr>
        <p:txBody>
          <a:bodyPr wrap="square">
            <a:spAutoFit/>
          </a:bodyPr>
          <a:lstStyle/>
          <a:p>
            <a:pPr>
              <a:spcBef>
                <a:spcPts val="600"/>
              </a:spcBef>
            </a:pPr>
            <a:r>
              <a:rPr lang="en-US" sz="2000" b="1" noProof="0" dirty="0"/>
              <a:t>“</a:t>
            </a:r>
            <a:r>
              <a:rPr lang="am-ET" sz="2000" b="1" noProof="0" dirty="0"/>
              <a:t>በምድር ያሉትን</a:t>
            </a:r>
            <a:r>
              <a:rPr lang="en-US" sz="2000" b="1" noProof="0" dirty="0"/>
              <a:t>”</a:t>
            </a:r>
            <a:r>
              <a:rPr lang="am-ET" sz="2000" b="1" noProof="0" dirty="0"/>
              <a:t> ማስታረቁ ግልጽ</a:t>
            </a:r>
            <a:r>
              <a:rPr lang="en-US" sz="2000" b="1" noProof="0" dirty="0"/>
              <a:t> </a:t>
            </a:r>
            <a:r>
              <a:rPr lang="am-ET" sz="2000" b="1" noProof="0" dirty="0"/>
              <a:t>ነገር ነው።</a:t>
            </a:r>
            <a:r>
              <a:rPr lang="en-US" sz="2000" b="1" noProof="0" dirty="0"/>
              <a:t> </a:t>
            </a:r>
            <a:r>
              <a:rPr lang="am-ET" sz="2000" b="1" noProof="0" dirty="0"/>
              <a:t>ነገር ግን</a:t>
            </a:r>
            <a:r>
              <a:rPr lang="en-US" sz="2000" b="1" noProof="0" dirty="0"/>
              <a:t> </a:t>
            </a:r>
            <a:r>
              <a:rPr lang="am-ET" sz="2000" b="1" noProof="0" dirty="0"/>
              <a:t>በሰማይ ያሉትን ከራሱ ጋራ የሚያስታርቀው እንዴት ነው</a:t>
            </a:r>
            <a:r>
              <a:rPr lang="en-US" sz="2000" b="1" noProof="0" dirty="0"/>
              <a:t>?</a:t>
            </a:r>
          </a:p>
        </p:txBody>
      </p:sp>
      <p:sp>
        <p:nvSpPr>
          <p:cNvPr id="7" name="CuadroTexto 6">
            <a:extLst>
              <a:ext uri="{FF2B5EF4-FFF2-40B4-BE49-F238E27FC236}">
                <a16:creationId xmlns:a16="http://schemas.microsoft.com/office/drawing/2014/main" id="{22F465A6-B2FA-86F1-B86A-F49C388FBFB3}"/>
              </a:ext>
            </a:extLst>
          </p:cNvPr>
          <p:cNvSpPr txBox="1"/>
          <p:nvPr/>
        </p:nvSpPr>
        <p:spPr>
          <a:xfrm>
            <a:off x="3606994" y="3116966"/>
            <a:ext cx="8451654" cy="707886"/>
          </a:xfrm>
          <a:prstGeom prst="rect">
            <a:avLst/>
          </a:prstGeom>
          <a:noFill/>
        </p:spPr>
        <p:txBody>
          <a:bodyPr wrap="square">
            <a:spAutoFit/>
          </a:bodyPr>
          <a:lstStyle/>
          <a:p>
            <a:pPr>
              <a:spcBef>
                <a:spcPts val="600"/>
              </a:spcBef>
            </a:pPr>
            <a:r>
              <a:rPr lang="am-ET" sz="2000" b="1" noProof="0" dirty="0"/>
              <a:t>ኢየሱስ በመስቀል ላይ በመሞቱና ዳግም ከሞት በመነሳቱ ሰውን ከእግዚአብሔር ጋር ለማስታረቅ አስፈላጊ የሆኑ ቅድመ ሁኔታዎችን አሟልቷል</a:t>
            </a:r>
            <a:r>
              <a:rPr lang="en-US" sz="2000" b="1" noProof="0" dirty="0"/>
              <a:t> (</a:t>
            </a:r>
            <a:r>
              <a:rPr lang="am-ET" sz="2000" b="1" noProof="0" dirty="0"/>
              <a:t>ቆላ </a:t>
            </a:r>
            <a:r>
              <a:rPr lang="en-US" sz="2000" b="1" noProof="0" dirty="0"/>
              <a:t>1:20)</a:t>
            </a:r>
            <a:r>
              <a:rPr lang="am-ET" sz="2000" b="1" noProof="0" dirty="0"/>
              <a:t>።</a:t>
            </a:r>
            <a:endParaRPr lang="en-US" sz="2000" b="1" noProof="0" dirty="0"/>
          </a:p>
        </p:txBody>
      </p:sp>
      <p:sp>
        <p:nvSpPr>
          <p:cNvPr id="11" name="CuadroTexto 10">
            <a:extLst>
              <a:ext uri="{FF2B5EF4-FFF2-40B4-BE49-F238E27FC236}">
                <a16:creationId xmlns:a16="http://schemas.microsoft.com/office/drawing/2014/main" id="{BFEFD2C2-F458-B3A8-BE1C-7D44A08BF9A7}"/>
              </a:ext>
            </a:extLst>
          </p:cNvPr>
          <p:cNvSpPr txBox="1"/>
          <p:nvPr/>
        </p:nvSpPr>
        <p:spPr>
          <a:xfrm>
            <a:off x="3606994" y="5296747"/>
            <a:ext cx="4428049" cy="1323439"/>
          </a:xfrm>
          <a:prstGeom prst="rect">
            <a:avLst/>
          </a:prstGeom>
          <a:noFill/>
        </p:spPr>
        <p:txBody>
          <a:bodyPr wrap="square">
            <a:spAutoFit/>
          </a:bodyPr>
          <a:lstStyle/>
          <a:p>
            <a:pPr>
              <a:spcBef>
                <a:spcPts val="600"/>
              </a:spcBef>
            </a:pPr>
            <a:r>
              <a:rPr lang="am-ET" sz="2000" b="1" noProof="0" dirty="0"/>
              <a:t>መላው የእግዚአብሔር ፍጥረታት የክፉን እውነተኛ ማንነት በግልጽ ማየት ችለዋል።</a:t>
            </a:r>
            <a:r>
              <a:rPr lang="en-US" sz="2000" b="1" noProof="0" dirty="0"/>
              <a:t> </a:t>
            </a:r>
            <a:r>
              <a:rPr lang="am-ET" sz="2000" b="1" noProof="0" dirty="0"/>
              <a:t>ስለዚህም</a:t>
            </a:r>
            <a:r>
              <a:rPr lang="en-US" sz="2000" b="1" noProof="0" dirty="0"/>
              <a:t> </a:t>
            </a:r>
            <a:r>
              <a:rPr lang="am-ET" sz="2000" b="1" noProof="0" dirty="0"/>
              <a:t>የእግዚአብሔር ባህሪ በምድርና በሰማይም ላይ</a:t>
            </a:r>
            <a:r>
              <a:rPr lang="en-US" sz="2000" b="1" noProof="0" dirty="0"/>
              <a:t> </a:t>
            </a:r>
            <a:r>
              <a:rPr lang="am-ET" sz="2000" b="1" noProof="0" dirty="0"/>
              <a:t>ተቀባይነት አግኝቷል።</a:t>
            </a:r>
            <a:endParaRPr lang="en-US" sz="2000" b="1" noProof="0" dirty="0"/>
          </a:p>
        </p:txBody>
      </p:sp>
    </p:spTree>
    <p:extLst>
      <p:ext uri="{BB962C8B-B14F-4D97-AF65-F5344CB8AC3E}">
        <p14:creationId xmlns:p14="http://schemas.microsoft.com/office/powerpoint/2010/main" val="5854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4*#ppt_w"/>
                                          </p:val>
                                        </p:tav>
                                        <p:tav tm="100000">
                                          <p:val>
                                            <p:strVal val="#ppt_w"/>
                                          </p:val>
                                        </p:tav>
                                      </p:tavLst>
                                    </p:anim>
                                    <p:anim calcmode="lin" valueType="num">
                                      <p:cBhvr>
                                        <p:cTn id="32" dur="500" fill="hold"/>
                                        <p:tgtEl>
                                          <p:spTgt spid="10"/>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ppt_w"/>
                                          </p:val>
                                        </p:tav>
                                        <p:tav tm="100000">
                                          <p:val>
                                            <p:strVal val="#ppt_w"/>
                                          </p:val>
                                        </p:tav>
                                      </p:tavLst>
                                    </p:anim>
                                    <p:anim calcmode="lin" valueType="num">
                                      <p:cBhvr>
                                        <p:cTn id="37" dur="500" fill="hold"/>
                                        <p:tgtEl>
                                          <p:spTgt spid="8"/>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750"/>
                                        <p:tgtEl>
                                          <p:spTgt spid="12"/>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4"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096D8-3CFB-35AC-8FB5-2CA29CFCD100}"/>
              </a:ext>
            </a:extLst>
          </p:cNvPr>
          <p:cNvSpPr txBox="1"/>
          <p:nvPr/>
        </p:nvSpPr>
        <p:spPr>
          <a:xfrm>
            <a:off x="711132" y="1258026"/>
            <a:ext cx="10650774" cy="3108543"/>
          </a:xfrm>
          <a:prstGeom prst="rect">
            <a:avLst/>
          </a:prstGeom>
          <a:noFill/>
        </p:spPr>
        <p:txBody>
          <a:bodyPr wrap="square">
            <a:spAutoFit/>
          </a:bodyPr>
          <a:lstStyle/>
          <a:p>
            <a:pPr>
              <a:spcBef>
                <a:spcPts val="600"/>
              </a:spcBef>
            </a:pPr>
            <a:r>
              <a:rPr lang="en-US" sz="2800" b="1" noProof="0" dirty="0">
                <a:solidFill>
                  <a:srgbClr val="321547"/>
                </a:solidFill>
                <a:latin typeface="Constantia" panose="02030602050306030303" pitchFamily="18" charset="0"/>
              </a:rPr>
              <a:t>“</a:t>
            </a:r>
            <a:r>
              <a:rPr lang="am-ET" sz="2800" b="1" dirty="0">
                <a:solidFill>
                  <a:srgbClr val="321547"/>
                </a:solidFill>
                <a:latin typeface="Constantia" panose="02030602050306030303" pitchFamily="18" charset="0"/>
              </a:rPr>
              <a:t>ኢየሱስ</a:t>
            </a:r>
            <a:r>
              <a:rPr lang="en-US" sz="2800" b="1" noProof="0" dirty="0">
                <a:solidFill>
                  <a:srgbClr val="321547"/>
                </a:solidFill>
                <a:latin typeface="Constantia" panose="02030602050306030303" pitchFamily="18" charset="0"/>
              </a:rPr>
              <a:t> </a:t>
            </a:r>
            <a:r>
              <a:rPr lang="am-ET" sz="2800" b="1" noProof="0" dirty="0">
                <a:solidFill>
                  <a:srgbClr val="321547"/>
                </a:solidFill>
                <a:latin typeface="Constantia" panose="02030602050306030303" pitchFamily="18" charset="0"/>
              </a:rPr>
              <a:t>የእግዚአብሔርን ደስታ መፈጸም የሚያስደስተው፣ ውዱ የመላዕክት አዛዥና የሰማይ ሞገስ ነበር</a:t>
            </a:r>
            <a:r>
              <a:rPr lang="am-ET" sz="2800" b="1" dirty="0">
                <a:solidFill>
                  <a:srgbClr val="321547"/>
                </a:solidFill>
                <a:latin typeface="Constantia" panose="02030602050306030303" pitchFamily="18" charset="0"/>
              </a:rPr>
              <a:t>። ከእግዚአብሔር ጋር አንድ የሆነ</a:t>
            </a:r>
            <a:r>
              <a:rPr lang="en-US" sz="2800" b="1" noProof="0" dirty="0">
                <a:solidFill>
                  <a:srgbClr val="321547"/>
                </a:solidFill>
                <a:latin typeface="Constantia" panose="02030602050306030303" pitchFamily="18" charset="0"/>
              </a:rPr>
              <a:t> “</a:t>
            </a:r>
            <a:r>
              <a:rPr lang="am-ET" sz="2800" b="1" dirty="0">
                <a:solidFill>
                  <a:srgbClr val="321547"/>
                </a:solidFill>
                <a:latin typeface="Constantia" panose="02030602050306030303" pitchFamily="18" charset="0"/>
              </a:rPr>
              <a:t>በአባቱ እቅፍ ያለ</a:t>
            </a:r>
            <a:r>
              <a:rPr lang="en-US" sz="2800" b="1" noProof="0" dirty="0">
                <a:solidFill>
                  <a:srgbClr val="321547"/>
                </a:solidFill>
                <a:latin typeface="Constantia" panose="02030602050306030303" pitchFamily="18" charset="0"/>
              </a:rPr>
              <a:t>” (</a:t>
            </a:r>
            <a:r>
              <a:rPr lang="am-ET" sz="2800" b="1" noProof="0" dirty="0">
                <a:solidFill>
                  <a:srgbClr val="321547"/>
                </a:solidFill>
                <a:latin typeface="Constantia" panose="02030602050306030303" pitchFamily="18" charset="0"/>
              </a:rPr>
              <a:t>ዮሐ</a:t>
            </a:r>
            <a:r>
              <a:rPr lang="en-US" sz="2800" b="1" noProof="0" dirty="0">
                <a:solidFill>
                  <a:srgbClr val="321547"/>
                </a:solidFill>
                <a:latin typeface="Constantia" panose="02030602050306030303" pitchFamily="18" charset="0"/>
              </a:rPr>
              <a:t> 1:18) </a:t>
            </a:r>
            <a:r>
              <a:rPr lang="am-ET" sz="2800" b="1" noProof="0" dirty="0">
                <a:solidFill>
                  <a:srgbClr val="321547"/>
                </a:solidFill>
                <a:latin typeface="Constantia" panose="02030602050306030303" pitchFamily="18" charset="0"/>
              </a:rPr>
              <a:t>ቢሆንም</a:t>
            </a:r>
            <a:r>
              <a:rPr lang="en-US" sz="2800" b="1" noProof="0" dirty="0">
                <a:solidFill>
                  <a:srgbClr val="321547"/>
                </a:solidFill>
                <a:latin typeface="Constantia" panose="02030602050306030303" pitchFamily="18" charset="0"/>
              </a:rPr>
              <a:t> </a:t>
            </a:r>
            <a:r>
              <a:rPr lang="am-ET" sz="2800" b="1" noProof="0" dirty="0">
                <a:solidFill>
                  <a:srgbClr val="321547"/>
                </a:solidFill>
                <a:latin typeface="Constantia" panose="02030602050306030303" pitchFamily="18" charset="0"/>
              </a:rPr>
              <a:t>የሰው ልጅ በኃጥያትና በአበሳ በጠፋ ጊዜ ከእግዚአብሔር ጋር እኩል መሆንን ሊመኝ አልወደደም።</a:t>
            </a:r>
            <a:r>
              <a:rPr lang="en-US" sz="2800" b="1" noProof="0" dirty="0">
                <a:solidFill>
                  <a:srgbClr val="321547"/>
                </a:solidFill>
                <a:latin typeface="Constantia" panose="02030602050306030303" pitchFamily="18" charset="0"/>
              </a:rPr>
              <a:t> </a:t>
            </a:r>
            <a:r>
              <a:rPr lang="am-ET" sz="2800" b="1" noProof="0" dirty="0">
                <a:solidFill>
                  <a:srgbClr val="321547"/>
                </a:solidFill>
                <a:latin typeface="Constantia" panose="02030602050306030303" pitchFamily="18" charset="0"/>
              </a:rPr>
              <a:t>ከዙፋኑ ወረደ፣ ዘውዱንና በትረ መንግሥቱን ተወ ከዚያም መለኮታዊነቱን በሰብአዊነት ሸፈነው።</a:t>
            </a:r>
            <a:r>
              <a:rPr lang="en-US" sz="2800" b="1" noProof="0" dirty="0">
                <a:solidFill>
                  <a:srgbClr val="321547"/>
                </a:solidFill>
                <a:latin typeface="Constantia" panose="02030602050306030303" pitchFamily="18" charset="0"/>
              </a:rPr>
              <a:t> </a:t>
            </a:r>
            <a:r>
              <a:rPr lang="am-ET" sz="2800" b="1" noProof="0">
                <a:solidFill>
                  <a:srgbClr val="321547"/>
                </a:solidFill>
                <a:latin typeface="Constantia" panose="02030602050306030303" pitchFamily="18" charset="0"/>
              </a:rPr>
              <a:t>የሰውን ልጅ ከራሱ </a:t>
            </a:r>
            <a:r>
              <a:rPr lang="am-ET" sz="2800" b="1" noProof="0" dirty="0">
                <a:solidFill>
                  <a:srgbClr val="321547"/>
                </a:solidFill>
                <a:latin typeface="Constantia" panose="02030602050306030303" pitchFamily="18" charset="0"/>
              </a:rPr>
              <a:t>ጋራ በዙፋኑ ላይ </a:t>
            </a:r>
            <a:r>
              <a:rPr lang="am-ET" sz="2800" b="1" noProof="0">
                <a:solidFill>
                  <a:srgbClr val="321547"/>
                </a:solidFill>
                <a:latin typeface="Constantia" panose="02030602050306030303" pitchFamily="18" charset="0"/>
              </a:rPr>
              <a:t>ከፍ አድርጎ ለማስቀመጥ </a:t>
            </a:r>
            <a:r>
              <a:rPr lang="am-ET" sz="2800" b="1" noProof="0" dirty="0">
                <a:solidFill>
                  <a:srgbClr val="321547"/>
                </a:solidFill>
                <a:latin typeface="Constantia" panose="02030602050306030303" pitchFamily="18" charset="0"/>
              </a:rPr>
              <a:t>እራሱን እስከ መስቀል ሞት ድረስ እንኳን አዋረደ።</a:t>
            </a:r>
            <a:r>
              <a:rPr lang="en-US" sz="2800" b="1" noProof="0" dirty="0">
                <a:solidFill>
                  <a:srgbClr val="321547"/>
                </a:solidFill>
                <a:latin typeface="Constantia" panose="02030602050306030303" pitchFamily="18" charset="0"/>
              </a:rPr>
              <a:t> […] </a:t>
            </a:r>
            <a:r>
              <a:rPr lang="am-ET" sz="2800" b="1" noProof="0" dirty="0">
                <a:solidFill>
                  <a:srgbClr val="321547"/>
                </a:solidFill>
                <a:latin typeface="Constantia" panose="02030602050306030303" pitchFamily="18" charset="0"/>
              </a:rPr>
              <a:t>በፍቅር አብን ሊገልጥና ሰውን ከእግዚአብሔር ጋር ለያስታርቅ መጣ።</a:t>
            </a:r>
            <a:r>
              <a:rPr lang="en-US" sz="2800" b="1" noProof="0" dirty="0">
                <a:solidFill>
                  <a:srgbClr val="321547"/>
                </a:solidFill>
                <a:latin typeface="Constantia" panose="02030602050306030303" pitchFamily="18" charset="0"/>
              </a:rPr>
              <a:t>”</a:t>
            </a:r>
          </a:p>
        </p:txBody>
      </p:sp>
      <p:sp>
        <p:nvSpPr>
          <p:cNvPr id="4" name="CuadroTexto 3">
            <a:extLst>
              <a:ext uri="{FF2B5EF4-FFF2-40B4-BE49-F238E27FC236}">
                <a16:creationId xmlns:a16="http://schemas.microsoft.com/office/drawing/2014/main" id="{64ACAFA4-8FEE-F29D-4C7B-AFA0BAE023B8}"/>
              </a:ext>
            </a:extLst>
          </p:cNvPr>
          <p:cNvSpPr txBox="1"/>
          <p:nvPr/>
        </p:nvSpPr>
        <p:spPr>
          <a:xfrm>
            <a:off x="7465179" y="5138839"/>
            <a:ext cx="4063421" cy="338554"/>
          </a:xfrm>
          <a:prstGeom prst="rect">
            <a:avLst/>
          </a:prstGeom>
          <a:noFill/>
        </p:spPr>
        <p:txBody>
          <a:bodyPr wrap="none" rtlCol="0">
            <a:spAutoFit/>
          </a:bodyPr>
          <a:lstStyle/>
          <a:p>
            <a:pPr algn="r"/>
            <a:r>
              <a:rPr lang="en-US" sz="1600" b="1" noProof="0" dirty="0" err="1">
                <a:solidFill>
                  <a:srgbClr val="321547"/>
                </a:solidFill>
              </a:rPr>
              <a:t>EGW</a:t>
            </a:r>
            <a:r>
              <a:rPr lang="en-US" sz="1600" b="1" noProof="0" dirty="0">
                <a:solidFill>
                  <a:srgbClr val="321547"/>
                </a:solidFill>
              </a:rPr>
              <a:t> (Selected Messages, Volume 1, p. 321)</a:t>
            </a:r>
          </a:p>
        </p:txBody>
      </p:sp>
    </p:spTree>
    <p:extLst>
      <p:ext uri="{BB962C8B-B14F-4D97-AF65-F5344CB8AC3E}">
        <p14:creationId xmlns:p14="http://schemas.microsoft.com/office/powerpoint/2010/main" val="1446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1237</TotalTime>
  <Words>998</Words>
  <Application>Microsoft Office PowerPoint</Application>
  <PresentationFormat>Panorámica</PresentationFormat>
  <Paragraphs>46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Comic Sans MS</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338</cp:revision>
  <dcterms:created xsi:type="dcterms:W3CDTF">2026-01-17T09:06:28Z</dcterms:created>
  <dcterms:modified xsi:type="dcterms:W3CDTF">2026-02-13T12:21:28Z</dcterms:modified>
</cp:coreProperties>
</file>