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am-ET" sz="4400" b="1" noProof="0" dirty="0">
              <a:solidFill>
                <a:schemeClr val="accent2">
                  <a:lumMod val="50000"/>
                </a:schemeClr>
              </a:solidFill>
            </a:rPr>
            <a:t>እርቅ እና ተስፋ በወንጌል</a:t>
          </a:r>
          <a:endParaRPr lang="en-US" sz="44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am-ET" sz="2000" b="1" noProof="0" dirty="0">
              <a:solidFill>
                <a:schemeClr val="accent5">
                  <a:lumMod val="50000"/>
                </a:schemeClr>
              </a:solidFill>
            </a:rPr>
            <a:t>የእርቁ ውጤት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ከክፉ አድራጊዎች ወደ ቅዱሳን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ተመስርቶ እና ተደላድሎ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am-ET" sz="2000" b="1" noProof="0" dirty="0">
              <a:solidFill>
                <a:schemeClr val="accent5">
                  <a:lumMod val="50000"/>
                </a:schemeClr>
              </a:solidFill>
            </a:rPr>
            <a:t>ተስፋ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ተስፋን ማጋራት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የእግዚአብሔር ምሥጢር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am-ET" sz="2000" b="1" noProof="0" dirty="0">
              <a:solidFill>
                <a:schemeClr val="accent5">
                  <a:lumMod val="50000"/>
                </a:schemeClr>
              </a:solidFill>
            </a:rPr>
            <a:t>የወንጌሉ ኃይል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ወንጌሉን ማወጅ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እርሱ የኃጥያታችንን ዋጋ ሊከፍልልን በመስቀል ላይ ሞተ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በእምነት፣ በንስሃ እና በጥምቀት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ከኃጥያታችን ነፃ ወጣን፤ በእግዚአብሔርም ፊት ነውርና ነቀፋ የሌለብን ሆንን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ጽድቅ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በመንፈስ ቅዱስ ሥራም ሕይወታችን ቀስ በቀስ ይለወጥና በእግዚአብሔር ፊት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ቅዱስ ይሆናል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ቅድስና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8:1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 </a:t>
          </a:r>
          <a:r>
            <a:rPr lang="am-E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ቆሮ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በእምነት መቆም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ጴጥሮስ ከእስር ቤት ከወጣ በኋላ በቤት በሩ እስኪከፈትለት ድረስ ቆይቶ እንዳንኳኳ እኛም አለመታከት አለብን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am-ET" sz="2000" b="1" noProof="0" dirty="0">
              <a:solidFill>
                <a:schemeClr val="tx1"/>
              </a:solidFill>
            </a:rPr>
            <a:t>የሐዋ </a:t>
          </a:r>
          <a:r>
            <a:rPr lang="en-US" sz="2000" b="1" noProof="0" dirty="0">
              <a:solidFill>
                <a:schemeClr val="tx1"/>
              </a:solidFill>
            </a:rPr>
            <a:t>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መመስረት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እምነታችን ጠንካራና ከመጽሐፍ ቅዱስ በተማርናቸው እውነቶች ላይ የተመሰረት ሊሆን ይገባል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መጽናት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የማንወላውልና</a:t>
          </a:r>
          <a:r>
            <a:rPr lang="en-US" sz="2000" b="1" noProof="0" dirty="0">
              <a:solidFill>
                <a:schemeClr val="tx1"/>
              </a:solidFill>
            </a:rPr>
            <a:t> “</a:t>
          </a:r>
          <a:r>
            <a:rPr lang="am-ET" sz="2000" b="1" noProof="0" dirty="0">
              <a:solidFill>
                <a:schemeClr val="tx1"/>
              </a:solidFill>
            </a:rPr>
            <a:t>በወንጌል ተስፋ</a:t>
          </a:r>
          <a:r>
            <a:rPr lang="en-US" sz="2000" b="1" noProof="0" dirty="0">
              <a:solidFill>
                <a:schemeClr val="tx1"/>
              </a:solidFill>
            </a:rPr>
            <a:t>”</a:t>
          </a:r>
          <a:r>
            <a:rPr lang="am-ET" sz="2000" b="1" noProof="0" dirty="0">
              <a:solidFill>
                <a:schemeClr val="tx1"/>
              </a:solidFill>
            </a:rPr>
            <a:t> ላይ መታመናችንን የማናቆም መሆን አለብን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/>
            <a:t>ይህ ምሥጢር ዓለም ሳይፈጠር ታቀደ</a:t>
          </a:r>
          <a:r>
            <a:rPr lang="en-US" sz="2000" b="1" noProof="0" dirty="0"/>
            <a:t> (1 </a:t>
          </a:r>
          <a:r>
            <a:rPr lang="am-ET" sz="2000" b="1" noProof="0" dirty="0"/>
            <a:t>ጴጥ </a:t>
          </a:r>
          <a:r>
            <a:rPr lang="en-US" sz="2000" b="1" noProof="0" dirty="0"/>
            <a:t>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/>
            <a:t>ለመላዕክቱ በከፊል ተነገረ </a:t>
          </a:r>
          <a:br>
            <a:rPr lang="es-ES" sz="2000" b="1" noProof="0" dirty="0"/>
          </a:br>
          <a:r>
            <a:rPr lang="en-US" sz="2000" b="1" noProof="0" dirty="0"/>
            <a:t>(1 Peter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/>
            <a:t>አዳምና ሔዋን በጨረፍታ እንዲያዩት ተደረገ </a:t>
          </a:r>
          <a:r>
            <a:rPr lang="en-US" sz="2000" b="1" noProof="0" dirty="0"/>
            <a:t>(</a:t>
          </a:r>
          <a:r>
            <a:rPr lang="am-ET" sz="2000" b="1" noProof="0" dirty="0"/>
            <a:t>ዘፍ</a:t>
          </a:r>
          <a:r>
            <a:rPr lang="en-US" sz="2000" b="1" noProof="0" dirty="0"/>
            <a:t>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/>
            <a:t>ለነቢያት ተገለጠ</a:t>
          </a:r>
          <a:r>
            <a:rPr lang="en-US" sz="2000" b="1" noProof="0" dirty="0"/>
            <a:t>                                           (1 </a:t>
          </a:r>
          <a:r>
            <a:rPr lang="am-ET" sz="2000" b="1" noProof="0" dirty="0"/>
            <a:t>ጴጥ</a:t>
          </a:r>
          <a:r>
            <a:rPr lang="en-US" sz="2000" b="1" noProof="0" dirty="0"/>
            <a:t>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/>
            <a:t>ኢየሱስ በመጀመሪያ ለአይሁድ ገለጠው </a:t>
          </a:r>
          <a:r>
            <a:rPr lang="en-US" sz="2000" b="1" noProof="0" dirty="0"/>
            <a:t>(</a:t>
          </a:r>
          <a:r>
            <a:rPr lang="am-ET" sz="2000" b="1" noProof="0" dirty="0"/>
            <a:t>ማቴ </a:t>
          </a:r>
          <a:r>
            <a:rPr lang="en-US" sz="2000" b="1" noProof="0" dirty="0"/>
            <a:t>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/>
            <a:t>ከዚያም ለሰዎች ሁሉ በሙላት ተገለጠ</a:t>
          </a:r>
          <a:r>
            <a:rPr lang="en-US" sz="2000" b="1" noProof="0" dirty="0"/>
            <a:t> (</a:t>
          </a:r>
          <a:r>
            <a:rPr lang="am-ET" sz="2000" b="1" noProof="0" dirty="0"/>
            <a:t>ቆላ</a:t>
          </a:r>
          <a:r>
            <a:rPr lang="en-US" sz="2000" b="1" noProof="0" dirty="0"/>
            <a:t>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am-ET" sz="2000" b="1" noProof="0" dirty="0"/>
            <a:t>የክርስትናን አስተምህሮና አኗኗር ያብራራላቸው ነበር</a:t>
          </a:r>
          <a:r>
            <a:rPr lang="en-US" sz="2000" b="1" noProof="0" dirty="0"/>
            <a:t> (2 </a:t>
          </a:r>
          <a:r>
            <a:rPr lang="am-ET" sz="2000" b="1" noProof="0" dirty="0"/>
            <a:t>ተሰ</a:t>
          </a:r>
          <a:r>
            <a:rPr lang="en-US" sz="2000" b="1" noProof="0" dirty="0"/>
            <a:t>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am-ET" sz="2000" b="1" noProof="0" dirty="0"/>
            <a:t>ወንጌልን ስለመካድ ውጤት ያስጠነቅቃቸው ነበር</a:t>
          </a:r>
          <a:r>
            <a:rPr lang="en-US" sz="2000" b="1" noProof="0" dirty="0"/>
            <a:t> (</a:t>
          </a:r>
          <a:r>
            <a:rPr lang="am-ET" sz="2000" b="1" noProof="0" dirty="0"/>
            <a:t>ዕብ</a:t>
          </a:r>
          <a:r>
            <a:rPr lang="en-US" sz="2000" b="1" noProof="0" dirty="0"/>
            <a:t>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am-ET" sz="2000" b="1" noProof="0" dirty="0"/>
            <a:t>ስለ ሀሰተኛ አስተማሪዎችም አደገኛነት ያስጠነቅቃቸው ነበረ</a:t>
          </a:r>
          <a:r>
            <a:rPr lang="en-US" sz="2000" b="1" noProof="0" dirty="0"/>
            <a:t> (</a:t>
          </a:r>
          <a:r>
            <a:rPr lang="am-ET" sz="2000" b="1" noProof="0" dirty="0"/>
            <a:t>የሐዋ</a:t>
          </a:r>
          <a:r>
            <a:rPr lang="en-US" sz="2000" b="1" noProof="0" dirty="0"/>
            <a:t>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4400" b="1" kern="1200" noProof="0" dirty="0">
              <a:solidFill>
                <a:schemeClr val="accent2">
                  <a:lumMod val="50000"/>
                </a:schemeClr>
              </a:solidFill>
            </a:rPr>
            <a:t>እርቅ እና ተስፋ በወንጌል</a:t>
          </a:r>
          <a:endParaRPr lang="en-US" sz="44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5">
                  <a:lumMod val="50000"/>
                </a:schemeClr>
              </a:solidFill>
            </a:rPr>
            <a:t>የእርቁ ውጤት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ከክፉ አድራጊዎች ወደ ቅዱሳን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ተመስርቶ እና ተደላድሎ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5">
                  <a:lumMod val="50000"/>
                </a:schemeClr>
              </a:solidFill>
            </a:rPr>
            <a:t>ተስፋ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ተስፋን ማጋራት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የእግዚአብሔር ምሥጢር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5">
                  <a:lumMod val="50000"/>
                </a:schemeClr>
              </a:solidFill>
            </a:rPr>
            <a:t>የወንጌሉ ኃይል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ወንጌሉን ማወጅ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am-ET" sz="2000" b="1" kern="1200" noProof="0" dirty="0">
              <a:solidFill>
                <a:schemeClr val="accent6">
                  <a:lumMod val="50000"/>
                </a:schemeClr>
              </a:solidFill>
            </a:rPr>
            <a:t>ቆላ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እርሱ የኃጥያታችንን ዋጋ ሊከፍልልን በመስቀል ላይ ሞተ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በእምነት፣ በንስሃ እና በጥምቀት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ከኃጥያታችን ነፃ ወጣን፤ በእግዚአብሔርም ፊት ነውርና ነቀፋ የሌለብን ሆንን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ጽድቅ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በመንፈስ ቅዱስ ሥራም ሕይወታችን ቀስ በቀስ ይለወጥና በእግዚአብሔር ፊት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ቅዱስ ይሆናል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ቅድስና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8:1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 </a:t>
          </a:r>
          <a:r>
            <a:rPr lang="am-E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ቆሮ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በእምነት መቆም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ጴጥሮስ ከእስር ቤት ከወጣ በኋላ በቤት በሩ እስኪከፈትለት ድረስ ቆይቶ እንዳንኳኳ እኛም አለመታከት አለብን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am-ET" sz="2000" b="1" kern="1200" noProof="0" dirty="0">
              <a:solidFill>
                <a:schemeClr val="tx1"/>
              </a:solidFill>
            </a:rPr>
            <a:t>የሐዋ </a:t>
          </a:r>
          <a:r>
            <a:rPr lang="en-US" sz="2000" b="1" kern="1200" noProof="0" dirty="0">
              <a:solidFill>
                <a:schemeClr val="tx1"/>
              </a:solidFill>
            </a:rPr>
            <a:t>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መመስረት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እምነታችን ጠንካራና ከመጽሐፍ ቅዱስ በተማርናቸው እውነቶች ላይ የተመሰረት ሊሆን ይገባል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መጽናት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የማንወላውልና</a:t>
          </a:r>
          <a:r>
            <a:rPr lang="en-US" sz="2000" b="1" kern="1200" noProof="0" dirty="0">
              <a:solidFill>
                <a:schemeClr val="tx1"/>
              </a:solidFill>
            </a:rPr>
            <a:t> “</a:t>
          </a:r>
          <a:r>
            <a:rPr lang="am-ET" sz="2000" b="1" kern="1200" noProof="0" dirty="0">
              <a:solidFill>
                <a:schemeClr val="tx1"/>
              </a:solidFill>
            </a:rPr>
            <a:t>በወንጌል ተስፋ</a:t>
          </a:r>
          <a:r>
            <a:rPr lang="en-US" sz="2000" b="1" kern="1200" noProof="0" dirty="0">
              <a:solidFill>
                <a:schemeClr val="tx1"/>
              </a:solidFill>
            </a:rPr>
            <a:t>”</a:t>
          </a:r>
          <a:r>
            <a:rPr lang="am-ET" sz="2000" b="1" kern="1200" noProof="0" dirty="0">
              <a:solidFill>
                <a:schemeClr val="tx1"/>
              </a:solidFill>
            </a:rPr>
            <a:t> ላይ መታመናችንን የማናቆም መሆን አለብን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ይህ ምሥጢር ዓለም ሳይፈጠር ታቀደ</a:t>
          </a:r>
          <a:r>
            <a:rPr lang="en-US" sz="2000" b="1" kern="1200" noProof="0" dirty="0"/>
            <a:t> (1 </a:t>
          </a:r>
          <a:r>
            <a:rPr lang="am-ET" sz="2000" b="1" kern="1200" noProof="0" dirty="0"/>
            <a:t>ጴጥ </a:t>
          </a:r>
          <a:r>
            <a:rPr lang="en-US" sz="2000" b="1" kern="1200" noProof="0" dirty="0"/>
            <a:t>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ለመላዕክቱ በከፊል ተነገረ </a:t>
          </a:r>
          <a:br>
            <a:rPr lang="es-ES" sz="2000" b="1" kern="1200" noProof="0" dirty="0"/>
          </a:br>
          <a:r>
            <a:rPr lang="en-US" sz="2000" b="1" kern="1200" noProof="0" dirty="0"/>
            <a:t>(1 Peter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አዳምና ሔዋን በጨረፍታ እንዲያዩት ተደረገ </a:t>
          </a:r>
          <a:r>
            <a:rPr lang="en-US" sz="2000" b="1" kern="1200" noProof="0" dirty="0"/>
            <a:t>(</a:t>
          </a:r>
          <a:r>
            <a:rPr lang="am-ET" sz="2000" b="1" kern="1200" noProof="0" dirty="0"/>
            <a:t>ዘፍ</a:t>
          </a:r>
          <a:r>
            <a:rPr lang="en-US" sz="2000" b="1" kern="1200" noProof="0" dirty="0"/>
            <a:t>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ለነቢያት ተገለጠ</a:t>
          </a:r>
          <a:r>
            <a:rPr lang="en-US" sz="2000" b="1" kern="1200" noProof="0" dirty="0"/>
            <a:t>                                           (1 </a:t>
          </a:r>
          <a:r>
            <a:rPr lang="am-ET" sz="2000" b="1" kern="1200" noProof="0" dirty="0"/>
            <a:t>ጴጥ</a:t>
          </a:r>
          <a:r>
            <a:rPr lang="en-US" sz="2000" b="1" kern="1200" noProof="0" dirty="0"/>
            <a:t>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ኢየሱስ በመጀመሪያ ለአይሁድ ገለጠው </a:t>
          </a:r>
          <a:r>
            <a:rPr lang="en-US" sz="2000" b="1" kern="1200" noProof="0" dirty="0"/>
            <a:t>(</a:t>
          </a:r>
          <a:r>
            <a:rPr lang="am-ET" sz="2000" b="1" kern="1200" noProof="0" dirty="0"/>
            <a:t>ማቴ </a:t>
          </a:r>
          <a:r>
            <a:rPr lang="en-US" sz="2000" b="1" kern="1200" noProof="0" dirty="0"/>
            <a:t>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ከዚያም ለሰዎች ሁሉ በሙላት ተገለጠ</a:t>
          </a:r>
          <a:r>
            <a:rPr lang="en-US" sz="2000" b="1" kern="1200" noProof="0" dirty="0"/>
            <a:t> (</a:t>
          </a:r>
          <a:r>
            <a:rPr lang="am-ET" sz="2000" b="1" kern="1200" noProof="0" dirty="0"/>
            <a:t>ቆላ</a:t>
          </a:r>
          <a:r>
            <a:rPr lang="en-US" sz="2000" b="1" kern="1200" noProof="0" dirty="0"/>
            <a:t>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የክርስትናን አስተምህሮና አኗኗር ያብራራላቸው ነበር</a:t>
          </a:r>
          <a:r>
            <a:rPr lang="en-US" sz="2000" b="1" kern="1200" noProof="0" dirty="0"/>
            <a:t> (2 </a:t>
          </a:r>
          <a:r>
            <a:rPr lang="am-ET" sz="2000" b="1" kern="1200" noProof="0" dirty="0"/>
            <a:t>ተሰ</a:t>
          </a:r>
          <a:r>
            <a:rPr lang="en-US" sz="2000" b="1" kern="1200" noProof="0" dirty="0"/>
            <a:t>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ወንጌልን ስለመካድ ውጤት ያስጠነቅቃቸው ነበር</a:t>
          </a:r>
          <a:r>
            <a:rPr lang="en-US" sz="2000" b="1" kern="1200" noProof="0" dirty="0"/>
            <a:t> (</a:t>
          </a:r>
          <a:r>
            <a:rPr lang="am-ET" sz="2000" b="1" kern="1200" noProof="0" dirty="0"/>
            <a:t>ዕብ</a:t>
          </a:r>
          <a:r>
            <a:rPr lang="en-US" sz="2000" b="1" kern="1200" noProof="0" dirty="0"/>
            <a:t>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ስለ ሀሰተኛ አስተማሪዎችም አደገኛነት ያስጠነቅቃቸው ነበረ</a:t>
          </a:r>
          <a:r>
            <a:rPr lang="en-US" sz="2000" b="1" kern="1200" noProof="0" dirty="0"/>
            <a:t> (</a:t>
          </a:r>
          <a:r>
            <a:rPr lang="am-ET" sz="2000" b="1" kern="1200" noProof="0" dirty="0"/>
            <a:t>የሐዋ</a:t>
          </a:r>
          <a:r>
            <a:rPr lang="en-US" sz="2000" b="1" kern="1200" noProof="0" dirty="0"/>
            <a:t>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m-ET" sz="5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እርቅ</a:t>
            </a:r>
            <a:r>
              <a:rPr lang="en-US" sz="5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እና ተስፋ</a:t>
            </a:r>
            <a:endParaRPr lang="en-US" sz="5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887175" y="6496050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m-ET" sz="1600" b="1" dirty="0">
                <a:solidFill>
                  <a:srgbClr val="C3AF97"/>
                </a:solidFill>
              </a:rPr>
              <a:t>ትምህርት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am-ET" sz="1600" b="1" noProof="0" dirty="0">
                <a:solidFill>
                  <a:srgbClr val="C3AF97"/>
                </a:solidFill>
              </a:rPr>
              <a:t>ለ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am-ET" sz="1600" b="1" dirty="0">
                <a:solidFill>
                  <a:srgbClr val="C3AF97"/>
                </a:solidFill>
              </a:rPr>
              <a:t>የካቲት</a:t>
            </a:r>
            <a:r>
              <a:rPr lang="en-US" sz="1600" b="1" noProof="0" dirty="0">
                <a:solidFill>
                  <a:srgbClr val="C3AF97"/>
                </a:solidFill>
              </a:rPr>
              <a:t> 21</a:t>
            </a:r>
            <a:r>
              <a:rPr lang="en-US" sz="1600" b="1" dirty="0">
                <a:solidFill>
                  <a:srgbClr val="C3AF97"/>
                </a:solidFill>
              </a:rPr>
              <a:t>/ </a:t>
            </a:r>
            <a:r>
              <a:rPr lang="en-US" sz="1600" b="1" noProof="0" dirty="0">
                <a:solidFill>
                  <a:srgbClr val="C3AF97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am-ET" sz="6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የወንጌሉ ኃይል</a:t>
            </a:r>
            <a:endParaRPr lang="en-US" sz="6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154014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ወንጌሉን ማወጅ</a:t>
            </a:r>
            <a:endParaRPr lang="en-US" sz="60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643709"/>
            <a:ext cx="1115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እኛም በክርስቶስ ፍጹም የሚሆን ሰውን ሁሉ እናቀርብ ዘንድ ሰውን ሁሉ እየገሠጽን ሰውንም ሁሉ በጥበብ ሁሉ እያስተማርን የምንሰብከው እርሱ ነው</a:t>
            </a:r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1:28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ወንጌልን የሰበከው እንዴት ነው</a:t>
            </a:r>
            <a:r>
              <a:rPr lang="en-US" sz="2000" b="1" noProof="0" dirty="0"/>
              <a:t>? </a:t>
            </a:r>
            <a:r>
              <a:rPr lang="am-ET" sz="2000" b="1" noProof="0" dirty="0"/>
              <a:t>የተሰቀለው ክርስቶስ የስብከቱ ትኩረት ነበር</a:t>
            </a:r>
            <a:r>
              <a:rPr lang="en-US" sz="2000" b="1" noProof="0" dirty="0"/>
              <a:t> (1 </a:t>
            </a:r>
            <a:r>
              <a:rPr lang="am-ET" sz="2000" b="1" noProof="0" dirty="0"/>
              <a:t>ቆሮ</a:t>
            </a:r>
            <a:r>
              <a:rPr lang="en-US" sz="2000" b="1" noProof="0" dirty="0"/>
              <a:t> 1:23)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ጳውሎስ ሰዎች አንዴ ኢየሱስን ከተቀበሉት በኋላ</a:t>
            </a:r>
            <a:r>
              <a:rPr lang="en-US" sz="2000" b="1" noProof="0" dirty="0"/>
              <a:t> </a:t>
            </a:r>
            <a:r>
              <a:rPr lang="am-ET" sz="2000" b="1" noProof="0" dirty="0"/>
              <a:t>ፍጹም እስኪሆኑ ድረስ ይገስፃቸውና ያስተምራቸው ነበር</a:t>
            </a:r>
            <a:r>
              <a:rPr lang="en-US" sz="2000" b="1" noProof="0" dirty="0"/>
              <a:t> 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1:28-29)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ይህን ያደርግ የነበረው እንዴት ነው</a:t>
            </a:r>
            <a:r>
              <a:rPr lang="en-US" sz="2000" b="1" noProof="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994991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እስኪ ቆም እንበል</a:t>
            </a:r>
            <a:r>
              <a:rPr lang="en-US" sz="2000" b="1" noProof="0" dirty="0"/>
              <a:t>… </a:t>
            </a:r>
            <a:r>
              <a:rPr lang="am-ET" sz="2000" b="1" noProof="0" dirty="0"/>
              <a:t>ሰዎችን ፍጹም ማድረግ</a:t>
            </a:r>
            <a:r>
              <a:rPr lang="en-US" sz="2000" b="1" noProof="0" dirty="0"/>
              <a:t>? </a:t>
            </a:r>
            <a:r>
              <a:rPr lang="am-ET" sz="2000" b="1" noProof="0" dirty="0"/>
              <a:t>እንዳውም የተወሰኑትን ብቻ ሳይሆን</a:t>
            </a:r>
            <a:r>
              <a:rPr lang="en-US" sz="2000" b="1" noProof="0" dirty="0"/>
              <a:t>… “</a:t>
            </a:r>
            <a:r>
              <a:rPr lang="am-ET" sz="2000" b="1" noProof="0" dirty="0"/>
              <a:t>እያንዳንዱን ሰው</a:t>
            </a:r>
            <a:r>
              <a:rPr lang="en-US" sz="2000" b="1" noProof="0" dirty="0"/>
              <a:t>”!  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1:28</a:t>
            </a:r>
            <a:r>
              <a:rPr lang="am-ET" sz="2000" b="1" noProof="0" dirty="0"/>
              <a:t>ሀ</a:t>
            </a:r>
            <a:r>
              <a:rPr lang="en-US" sz="2000" b="1" noProof="0" dirty="0"/>
              <a:t>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am-ET" sz="2000" b="1" noProof="0" dirty="0"/>
              <a:t>ፍጹም</a:t>
            </a:r>
            <a:r>
              <a:rPr lang="en-US" sz="2000" b="1" noProof="0" dirty="0"/>
              <a:t>” </a:t>
            </a:r>
            <a:r>
              <a:rPr lang="am-ET" sz="2000" b="1" noProof="0" dirty="0"/>
              <a:t>ተብሎ የተተረጎመው የግሪክ ቃል </a:t>
            </a:r>
            <a:r>
              <a:rPr lang="am-ET" sz="2000" b="1" i="1" noProof="0" dirty="0"/>
              <a:t>ቴሊዎስ </a:t>
            </a:r>
            <a:r>
              <a:rPr lang="en-US" sz="2000" b="1" noProof="0" dirty="0"/>
              <a:t>(</a:t>
            </a:r>
            <a:r>
              <a:rPr lang="en-US" sz="2000" b="1" i="1" noProof="0" dirty="0" err="1"/>
              <a:t>teleios</a:t>
            </a:r>
            <a:r>
              <a:rPr lang="en-US" sz="2000" b="1" noProof="0" dirty="0"/>
              <a:t>) </a:t>
            </a:r>
            <a:r>
              <a:rPr lang="am-ET" sz="2000" b="1" noProof="0" dirty="0"/>
              <a:t>ማለት</a:t>
            </a:r>
            <a:r>
              <a:rPr lang="en-US" sz="2000" b="1" noProof="0" dirty="0"/>
              <a:t> </a:t>
            </a:r>
            <a:r>
              <a:rPr lang="am-ET" sz="2000" b="1" noProof="0" dirty="0"/>
              <a:t>ፍጹም እና</a:t>
            </a:r>
            <a:r>
              <a:rPr lang="en-US" sz="2000" b="1" noProof="0" dirty="0"/>
              <a:t> </a:t>
            </a:r>
            <a:r>
              <a:rPr lang="am-ET" sz="2000" b="1" noProof="0" dirty="0"/>
              <a:t>ምንም ነቀፋ የሌለበት ማለት ነው።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በክርስትና እድገት ሂደት ውስጥ የእግዚአብሔርን ሕግ ጥልቀትና የሚፈልግብንን በይበልጥ እያስተዋልን እንሄዳለን።</a:t>
            </a:r>
            <a:r>
              <a:rPr lang="en-US" sz="2000" b="1" noProof="0" dirty="0"/>
              <a:t> </a:t>
            </a:r>
            <a:r>
              <a:rPr lang="am-ET" sz="2000" b="1" noProof="0" dirty="0"/>
              <a:t>ስለዚህም ግባችን በክርስቶስ ኢየሱስ ፍጹማን መሆነ ነው።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noProof="0" dirty="0">
                <a:latin typeface="Constantia" panose="02030602050306030303" pitchFamily="18" charset="0"/>
              </a:rPr>
              <a:t>የተሰቀለውን ቤዛችንን ስንመለከት የሰማይ ሞገስ በሆነው በእርሱ የተደረገውን መስዋዕትነት ግዝፈት እና ትርጉም በሙላት መረዳት እንችላለን።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የመዳን እቅድ በፊታችን ከብሮ ይታያል፣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የቀራኒዮም ትውስታ ሕያውና የተቀደሱ ስሜቶችን በልባችን ውስጥ ያነሳሳል።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ውዳሴ ለእግዚአብሔር እና ለበጉ በልባችንና </a:t>
            </a:r>
            <a:r>
              <a:rPr lang="am-ET" sz="2800" b="1" noProof="0">
                <a:latin typeface="Constantia" panose="02030602050306030303" pitchFamily="18" charset="0"/>
              </a:rPr>
              <a:t>በከንፈሮቻችን ይፈልቃል፤</a:t>
            </a:r>
            <a:r>
              <a:rPr lang="en-US" sz="2800" b="1" noProof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ምክንያቱም የቀራኒዮን ትዕይንቶች በልቦናዋ በምታድስ ነፍስ ውስጥ ትዕቢትና ራስን ማምለክ ሊኖሩ አይችሉም።</a:t>
            </a:r>
            <a:r>
              <a:rPr lang="en-US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8601907" y="5808445"/>
            <a:ext cx="2455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am-ET" sz="1600" b="1" noProof="0" dirty="0"/>
              <a:t>የዘመናት ምኞት</a:t>
            </a:r>
            <a:r>
              <a:rPr lang="en-US" sz="1600" b="1" noProof="0" dirty="0"/>
              <a:t> </a:t>
            </a:r>
            <a:r>
              <a:rPr lang="am-ET" sz="1600" b="1" noProof="0" dirty="0"/>
              <a:t>ገጽ</a:t>
            </a:r>
            <a:r>
              <a:rPr lang="en-US" sz="1600" b="1" noProof="0" dirty="0"/>
              <a:t>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8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</a:rPr>
              <a:t>እኛ በእርሱ ሆነን የእግዚአብሔር ጽድቅ እንሆን ዘንድ ኃጢአት ያላወቀውን እርሱን ስለ እኛ ኃጢአት አደረገው።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am-ET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ቆሮንቶስ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5:21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142332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የክርስቶስ መስቀል ሰማይንና ምድርን ማስታረቁን ከተናገረ በኋላ</a:t>
            </a:r>
            <a:r>
              <a:rPr lang="en-US" sz="2000" b="1" noProof="0" dirty="0"/>
              <a:t> 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1:20)</a:t>
            </a:r>
            <a:r>
              <a:rPr lang="am-ET" sz="2000" b="1" noProof="0" dirty="0"/>
              <a:t> በእኛ ሕይወት ላይ የሚያመጣውን ተጨባጭ ለውጥ ያስረዳል።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ይህ እኛን የለወጠን እንዴት ነው</a:t>
            </a:r>
            <a:r>
              <a:rPr lang="en-US" sz="2000" b="1" noProof="0" dirty="0"/>
              <a:t>? </a:t>
            </a:r>
            <a:r>
              <a:rPr lang="am-ET" sz="2000" b="1" noProof="0" dirty="0"/>
              <a:t>እግዚአብሔር ይህን ሁሉ አስቀድሞ የተመለከተው እንዴት ነው</a:t>
            </a:r>
            <a:r>
              <a:rPr lang="en-US" sz="2000" b="1" noProof="0" dirty="0"/>
              <a:t>? </a:t>
            </a:r>
            <a:r>
              <a:rPr lang="am-ET" sz="2000" b="1" noProof="0" dirty="0"/>
              <a:t>በዚህ እርቅ ውስጥ ሌሎች እንዲሳተፉና ተስፋን እንዲያገኙ ምን ማድረግ እንችላለን</a:t>
            </a:r>
            <a:r>
              <a:rPr lang="en-US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am-ET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የእርቁ ውጤት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 algn="ctr"/>
            <a:r>
              <a:rPr lang="am-ET" sz="54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ከክፉ አድራጊዎች ወደ ቅዱሳን</a:t>
            </a:r>
            <a:endParaRPr lang="en-US" sz="5400" b="1" spc="60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682708"/>
            <a:ext cx="112776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እናንተንም ነውርና ነቀፋ የሌላችሁና ቅዱሳን አድርጎ በእርሱ ፊት ያቀርባችሁ ዘንድ፥ በፊት የተለያችሁትን ክፉ ሥራችሁንም በማድረግ በአሳባችሁ ጠላቶች የነበራችሁትን አሁን በሥጋው ሰውነት በሞቱ በኩል አስታረቃችሁ።</a:t>
            </a:r>
            <a:r>
              <a:rPr lang="en-US" sz="20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ቆላስይስ</a:t>
            </a:r>
            <a:r>
              <a:rPr lang="en-U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1:21-22</a:t>
            </a:r>
            <a:r>
              <a:rPr lang="en-U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ነገሩ</a:t>
            </a:r>
            <a:r>
              <a:rPr lang="am-ET" sz="2000" b="1" noProof="0" dirty="0"/>
              <a:t> </a:t>
            </a:r>
            <a:r>
              <a:rPr lang="am-ET" sz="2000" b="1" dirty="0"/>
              <a:t>እንዲህ</a:t>
            </a:r>
            <a:r>
              <a:rPr lang="am-ET" sz="2000" b="1" noProof="0" dirty="0"/>
              <a:t> ነው።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ክፉ በማድረግ እንኖር የነበርን እኛ ለሞት ተሰጥተንና ተፈርዶብን ነበር</a:t>
            </a:r>
            <a:r>
              <a:rPr lang="en-US" sz="2000" b="1" noProof="0" dirty="0"/>
              <a:t>               (</a:t>
            </a:r>
            <a:r>
              <a:rPr lang="am-ET" sz="2000" b="1" noProof="0" dirty="0"/>
              <a:t>ሮሜ</a:t>
            </a:r>
            <a:r>
              <a:rPr lang="en-US" sz="2000" b="1" noProof="0" dirty="0"/>
              <a:t> 6:23</a:t>
            </a:r>
            <a:r>
              <a:rPr lang="am-ET" sz="2000" b="1" noProof="0" dirty="0"/>
              <a:t>፣</a:t>
            </a:r>
            <a:r>
              <a:rPr lang="en-US" sz="2000" b="1" noProof="0" dirty="0"/>
              <a:t> </a:t>
            </a:r>
            <a:r>
              <a:rPr lang="am-ET" sz="2000" b="1" noProof="0" dirty="0"/>
              <a:t>ራዕይ</a:t>
            </a:r>
            <a:r>
              <a:rPr lang="en-US" sz="2000" b="1" noProof="0" dirty="0"/>
              <a:t> 21:8)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405133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2000" b="1" noProof="0" dirty="0"/>
              <a:t>እግዚአብሔር ግን ለእኛ ያዘጋጀልን እቅድ ነበር</a:t>
            </a:r>
            <a:r>
              <a:rPr lang="en-US" sz="2000" b="1" noProof="0" dirty="0"/>
              <a:t>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2000" b="1" noProof="0" dirty="0"/>
              <a:t>ይህንን ሁኔታችንን በራሳችን የመቀየር አቅም አልነበረንም፤</a:t>
            </a:r>
            <a:r>
              <a:rPr lang="en-US" sz="2000" b="1" noProof="0" dirty="0"/>
              <a:t> </a:t>
            </a:r>
            <a:r>
              <a:rPr lang="am-ET" sz="2000" b="1" noProof="0" dirty="0"/>
              <a:t>ለመዳናችንም የምንከፍለው ምንም ነገር የለንም</a:t>
            </a:r>
            <a:r>
              <a:rPr lang="en-US" sz="2000" b="1" noProof="0" dirty="0"/>
              <a:t> (</a:t>
            </a:r>
            <a:r>
              <a:rPr lang="am-ET" sz="2000" b="1" noProof="0" dirty="0"/>
              <a:t>መዝ</a:t>
            </a:r>
            <a:r>
              <a:rPr lang="en-US" sz="2000" b="1" noProof="0" dirty="0"/>
              <a:t> 49:7-8)</a:t>
            </a:r>
            <a:r>
              <a:rPr lang="am-ET" sz="2000" b="1" noProof="0" dirty="0"/>
              <a:t>።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m-ET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ተመስርቶ እና ተደላድሎ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ይ</a:t>
            </a:r>
            <a:r>
              <a:rPr lang="am-ET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ህም የሚሆነው በእምነታችሁ ተመሥርታችሁና ተደላድላችሁ በመቆም ከሰማችሁትም የወንጌል ተስፋ ሳትናወጡ ጸንታችሁ ብትኖሩ ነው</a:t>
            </a:r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am-ET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1:23</a:t>
            </a:r>
            <a:r>
              <a:rPr lang="am-ET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ሀ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am-ET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ዓ.መ.ት</a:t>
            </a:r>
            <a:endParaRPr lang="en-US" sz="16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አሁን ጸድቀናል፣</a:t>
            </a:r>
            <a:r>
              <a:rPr lang="en-US" sz="2000" b="1" noProof="0" dirty="0"/>
              <a:t> </a:t>
            </a:r>
            <a:r>
              <a:rPr lang="am-ET" sz="2000" b="1" noProof="0" dirty="0"/>
              <a:t>እየተቀደስንም እንገኛለን፤</a:t>
            </a:r>
            <a:r>
              <a:rPr lang="en-US" sz="2000" b="1" noProof="0" dirty="0"/>
              <a:t> </a:t>
            </a:r>
            <a:r>
              <a:rPr lang="am-ET" sz="2000" b="1" noProof="0" dirty="0"/>
              <a:t>ነገር ግን ጉዞአችን ገና አልተጠናቀቀም።</a:t>
            </a:r>
            <a:r>
              <a:rPr lang="en-US" sz="2000" b="1" noProof="0" dirty="0"/>
              <a:t> </a:t>
            </a:r>
            <a:r>
              <a:rPr lang="am-ET" sz="2000" b="1" noProof="0" dirty="0"/>
              <a:t>መንገዳችንን የመሳትና ግባችንን ያለመምታት አደጋ ይጠብቀናል።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ስለዚህም ነው ጳውሎስ ሶስት ነገሮች ላይ የሚመክረን      </a:t>
            </a:r>
            <a:r>
              <a:rPr lang="en-US" sz="2000" b="1" noProof="0" dirty="0"/>
              <a:t>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1:23</a:t>
            </a:r>
            <a:r>
              <a:rPr lang="am-ET" sz="2000" b="1" noProof="0" dirty="0"/>
              <a:t>ሀ</a:t>
            </a:r>
            <a:r>
              <a:rPr lang="en-US" sz="2000" b="1" noProof="0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450248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am-ET" sz="6000" b="1" spc="50" noProof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ተስፋ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60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ተስፋን ማጋራት</a:t>
            </a:r>
            <a:endParaRPr lang="en-US" sz="60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649415"/>
            <a:ext cx="1154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ስለ እናንተ እንደ ተሰጠኝ እንደ እግዚአብሔር መጋቢነት፥ የእግዚአብሔርን ቃል ፈጽሜ እንድሰብክ እኔ የቤተ ክርስቲያን አገልጋይ ሆንሁ</a:t>
            </a:r>
            <a:r>
              <a:rPr lang="en-U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-U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1:25</a:t>
            </a:r>
            <a:r>
              <a:rPr lang="en-U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እግዚአብሔር ለመዳናችን ያለው እቅድ የተመሠረተው በኢየሱስ ሞት ላይ ሲሆን መጽደቃችንን እና መቀደሳችንን ያጠቃልላል።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ነገር ግን አንድ የቀረ ቁልፍ ጉዳይ አለ፤ እርሱም ይህንን እቅድ እንቀበለው ዘንድ በመጀመሪያ እንድናውቀው ማስፈለጉ ነው።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ይህንን ለእኛ የሚገልጥልን ሰው ያስፈልገናል።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እንዲያገለግል የተሰጠው</a:t>
            </a:r>
            <a:r>
              <a:rPr lang="en-US" sz="2000" b="1" noProof="0" dirty="0"/>
              <a:t> “</a:t>
            </a:r>
            <a:r>
              <a:rPr lang="am-ET" sz="2000" b="1" noProof="0" dirty="0"/>
              <a:t>የእግዚአብሔር መጋቢነት</a:t>
            </a:r>
            <a:r>
              <a:rPr lang="en-US" sz="2000" b="1" noProof="0" dirty="0"/>
              <a:t>” [</a:t>
            </a:r>
            <a:r>
              <a:rPr lang="am-ET" sz="2000" b="1" noProof="0" dirty="0"/>
              <a:t>እግዚአብሔር ሁኔታዎችን ፣</a:t>
            </a:r>
            <a:r>
              <a:rPr lang="en-US" sz="2000" b="1" noProof="0" dirty="0"/>
              <a:t> </a:t>
            </a:r>
            <a:r>
              <a:rPr lang="am-ET" sz="2000" b="1" dirty="0"/>
              <a:t>ሰዎችን፣ ሀሳባቸውን ወ.ዘ.ተ ማዘዙ</a:t>
            </a:r>
            <a:r>
              <a:rPr lang="en-US" sz="2000" b="1" noProof="0" dirty="0"/>
              <a:t>] </a:t>
            </a:r>
            <a:r>
              <a:rPr lang="am-ET" sz="2000" b="1" dirty="0"/>
              <a:t>ትርጉሙ ይህ </a:t>
            </a:r>
            <a:r>
              <a:rPr lang="am-ET" sz="2000" b="1" noProof="0" dirty="0"/>
              <a:t>ነው</a:t>
            </a:r>
            <a:r>
              <a:rPr lang="en-US" sz="2000" b="1" noProof="0" dirty="0"/>
              <a:t> 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1:25)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</a:t>
            </a:r>
            <a:r>
              <a:rPr lang="en-US" sz="2000" b="1" noProof="0" dirty="0"/>
              <a:t> </a:t>
            </a:r>
            <a:r>
              <a:rPr lang="am-ET" sz="2000" b="1" noProof="0" dirty="0"/>
              <a:t>በዚህ አገልግሎት ውስጥ አበሳ ቢኖርም የአገልግሎቱ አካል በመሆኑ ይደሰት ነበር</a:t>
            </a:r>
            <a:r>
              <a:rPr lang="en-US" sz="2000" b="1" noProof="0" dirty="0"/>
              <a:t> 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1:24)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በሮም ከታሰረበት እስከ እለተ ሞቱ ድረስ በአዲስ ኪዳን ከቀሩልን አስራ አራቱ መልዕክቶቹ ውስጥ ሰባቱን ሊጽፍ ችሏል።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</a:t>
            </a:r>
            <a:r>
              <a:rPr lang="en-US" sz="2000" b="1" noProof="0" dirty="0"/>
              <a:t> </a:t>
            </a:r>
            <a:r>
              <a:rPr lang="am-ET" sz="2000" b="1" noProof="0" dirty="0"/>
              <a:t>በእግዚአብሔር እቅድ ውስጥ ትልቅ ስፍራ ነበረው፤ በዚህም ሐሴት ያደርግ ነበር።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እኛም ሌሎች ክርስቶስን ወደ ማወቅ እንዲደርሱ በማድረግ የዚህ እቅድ ተሳታፊዎች መሆን እንችላለን።</a:t>
            </a:r>
            <a:r>
              <a:rPr lang="en-US" sz="2000" b="1" noProof="0" dirty="0"/>
              <a:t> </a:t>
            </a:r>
            <a:r>
              <a:rPr lang="am-ET" sz="2000" b="1" dirty="0"/>
              <a:t>በዚህም ሐሴት እናደርጋለን</a:t>
            </a:r>
            <a:r>
              <a:rPr lang="en-US" sz="20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923330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am-ET" sz="5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የእግዚአብሔር ምሥጢር</a:t>
            </a:r>
            <a:endParaRPr lang="en-US" sz="5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ይህም ቃል ከዘላለምና ከትውልዶች ጀምሮ ተሰውሮ የነበረ ምሥጢር ነው፥ አሁን ግን ለቅዱሳኑ ተገልጦአል</a:t>
            </a:r>
            <a:r>
              <a:rPr lang="en-U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ቆላስይስ</a:t>
            </a:r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1:26</a:t>
            </a:r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</a:t>
            </a:r>
            <a:r>
              <a:rPr lang="en-US" sz="2000" b="1" noProof="0" dirty="0"/>
              <a:t> </a:t>
            </a:r>
            <a:r>
              <a:rPr lang="am-ET" sz="2000" b="1" noProof="0" dirty="0"/>
              <a:t>ስለ አንድ ምሥጢር ይናገራል፣ ይህም ምሥጢር ከክርስቶስ ትንሳኤ በኋላ ለቤተክርስቲያን የተገለጠ ነው </a:t>
            </a:r>
            <a:r>
              <a:rPr lang="en-US" sz="2000" b="1" noProof="0" dirty="0"/>
              <a:t>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1:26)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እስከ ተገለጠበት ጊዜ ድረስ ትንንሽ ብልጭታዎች ብቻ ይታዩ ነበር።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ነገር ግን ይህ ምሥጢር ምንድን ነው</a:t>
            </a:r>
            <a:r>
              <a:rPr lang="en-US" sz="2000" b="1" noProof="0" dirty="0"/>
              <a:t>? “</a:t>
            </a:r>
            <a:r>
              <a:rPr lang="am-ET" sz="2000" b="1" dirty="0"/>
              <a:t>ምሥጢሩም</a:t>
            </a:r>
            <a:r>
              <a:rPr lang="en-US" sz="2000" b="1" noProof="0" dirty="0"/>
              <a:t> </a:t>
            </a:r>
            <a:r>
              <a:rPr lang="am-ET" sz="2000" b="1" dirty="0"/>
              <a:t>የክብር ተስፋ ያለው ክርስቶስ በእናንተ ዘንድ መሆኑ ነው።</a:t>
            </a:r>
            <a:r>
              <a:rPr lang="en-US" sz="2000" b="1" noProof="0" dirty="0"/>
              <a:t>” (</a:t>
            </a:r>
            <a:r>
              <a:rPr lang="am-ET" sz="2000" b="1" noProof="0" dirty="0"/>
              <a:t>ቆላ</a:t>
            </a:r>
            <a:r>
              <a:rPr lang="en-US" sz="2000" b="1" noProof="0" dirty="0"/>
              <a:t> 1:27)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117128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ይህንን ምሥጢር ለመግለጥ አሁንም ገና የሚቀሩ ደረጃዎች አሉ።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አሁን በክብር ተስፋ እንኖራለን።</a:t>
            </a:r>
            <a:r>
              <a:rPr lang="en-US" sz="2000" b="1" noProof="0" dirty="0"/>
              <a:t> </a:t>
            </a:r>
            <a:r>
              <a:rPr lang="am-ET" sz="2000" b="1" noProof="0" dirty="0"/>
              <a:t>ምን አይነት ለውጥ ነው</a:t>
            </a:r>
            <a:r>
              <a:rPr lang="en-US" sz="2000" b="1" noProof="0" dirty="0"/>
              <a:t>! </a:t>
            </a:r>
            <a:r>
              <a:rPr lang="am-ET" sz="2000" b="1" noProof="0" dirty="0"/>
              <a:t>እንዴት ያለ ምሥጢር ነው</a:t>
            </a:r>
            <a:r>
              <a:rPr lang="en-US" sz="2000" b="1" noProof="0" dirty="0"/>
              <a:t>! </a:t>
            </a:r>
            <a:r>
              <a:rPr lang="am-ET" sz="2000" b="1" noProof="0" dirty="0"/>
              <a:t>በኢየሱስ አዳኝ ደም ኃጥያተኛ ሰዎች</a:t>
            </a:r>
            <a:r>
              <a:rPr lang="en-US" sz="2000" b="1" noProof="0" dirty="0"/>
              <a:t> </a:t>
            </a:r>
            <a:r>
              <a:rPr lang="am-ET" sz="2000" b="1" dirty="0"/>
              <a:t>ይጸድቃሉ</a:t>
            </a:r>
            <a:r>
              <a:rPr lang="am-ET" sz="2000" b="1" noProof="0" dirty="0"/>
              <a:t>፣ ይቀደሳሉ ከዚያም ይከብራሉ።</a:t>
            </a:r>
            <a:r>
              <a:rPr lang="en-US" sz="2000" b="1" noProof="0" dirty="0"/>
              <a:t> </a:t>
            </a:r>
            <a:r>
              <a:rPr lang="am-ET" sz="2000" b="1" noProof="0" dirty="0"/>
              <a:t>ይህ ምሥጢር ለዘለዓለም ዓለም የጥናት ርዕስ ሆኖ ይቀጥላል።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912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299</cp:revision>
  <dcterms:created xsi:type="dcterms:W3CDTF">2026-01-24T16:42:04Z</dcterms:created>
  <dcterms:modified xsi:type="dcterms:W3CDTF">2026-02-23T15:27:32Z</dcterms:modified>
</cp:coreProperties>
</file>